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1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0611364-E7C5-450B-9D57-ED99135C2D4F}">
  <a:tblStyle styleId="{D0611364-E7C5-450B-9D57-ED99135C2D4F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tcBdr/>
        <a:fill>
          <a:solidFill>
            <a:srgbClr val="D0DEEF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0DEEF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93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26822" b="12572"/>
          <a:stretch/>
        </p:blipFill>
        <p:spPr>
          <a:xfrm>
            <a:off x="-132080" y="1270000"/>
            <a:ext cx="12535132" cy="427736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93"/>
          <p:cNvSpPr txBox="1">
            <a:spLocks noGrp="1"/>
          </p:cNvSpPr>
          <p:nvPr>
            <p:ph type="ctrTitle"/>
          </p:nvPr>
        </p:nvSpPr>
        <p:spPr>
          <a:xfrm>
            <a:off x="775386" y="1950718"/>
            <a:ext cx="9244914" cy="3332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" name="Google Shape;15;p93"/>
          <p:cNvSpPr txBox="1">
            <a:spLocks noGrp="1"/>
          </p:cNvSpPr>
          <p:nvPr>
            <p:ph type="subTitle" idx="1"/>
          </p:nvPr>
        </p:nvSpPr>
        <p:spPr>
          <a:xfrm>
            <a:off x="876300" y="5730239"/>
            <a:ext cx="9144000" cy="995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C58963"/>
              </a:buClr>
              <a:buSzPts val="1600"/>
              <a:buFont typeface="Arial"/>
              <a:buNone/>
              <a:defRPr sz="2000">
                <a:solidFill>
                  <a:srgbClr val="25408F"/>
                </a:solidFill>
              </a:defRPr>
            </a:lvl1pPr>
            <a:lvl2pPr lvl="1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1462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5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>
  <p:cSld name="1_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2"/>
          <p:cNvSpPr/>
          <p:nvPr/>
        </p:nvSpPr>
        <p:spPr>
          <a:xfrm>
            <a:off x="487680" y="5303520"/>
            <a:ext cx="2084832" cy="14264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83757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3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03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8" name="Google Shape;68;p10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41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Google Shape;69;p103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41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8347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4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C589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04"/>
          <p:cNvSpPr/>
          <p:nvPr/>
        </p:nvSpPr>
        <p:spPr>
          <a:xfrm>
            <a:off x="7510013" y="1"/>
            <a:ext cx="3648973" cy="6857999"/>
          </a:xfrm>
          <a:prstGeom prst="rect">
            <a:avLst/>
          </a:prstGeom>
          <a:solidFill>
            <a:srgbClr val="F2F2F2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04"/>
          <p:cNvSpPr txBox="1">
            <a:spLocks noGrp="1"/>
          </p:cNvSpPr>
          <p:nvPr>
            <p:ph type="title"/>
          </p:nvPr>
        </p:nvSpPr>
        <p:spPr>
          <a:xfrm>
            <a:off x="838200" y="203129"/>
            <a:ext cx="6671813" cy="1167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5" name="Google Shape;75;p104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5551025" cy="43618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6" name="Google Shape;76;p104"/>
          <p:cNvSpPr>
            <a:spLocks noGrp="1"/>
          </p:cNvSpPr>
          <p:nvPr>
            <p:ph type="pic" idx="2"/>
          </p:nvPr>
        </p:nvSpPr>
        <p:spPr>
          <a:xfrm>
            <a:off x="7510013" y="0"/>
            <a:ext cx="3648974" cy="68580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807753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624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Content">
  <p:cSld name="3_Title and Conten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05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05"/>
          <p:cNvSpPr txBox="1">
            <a:spLocks noGrp="1"/>
          </p:cNvSpPr>
          <p:nvPr>
            <p:ph type="title"/>
          </p:nvPr>
        </p:nvSpPr>
        <p:spPr>
          <a:xfrm>
            <a:off x="838199" y="203131"/>
            <a:ext cx="10337801" cy="1167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1" name="Google Shape;81;p105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337800" cy="4453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/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/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/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789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168">
          <p15:clr>
            <a:srgbClr val="FBAE40"/>
          </p15:clr>
        </p15:guide>
        <p15:guide id="2" pos="528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452F80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06"/>
          <p:cNvSpPr/>
          <p:nvPr/>
        </p:nvSpPr>
        <p:spPr>
          <a:xfrm>
            <a:off x="0" y="0"/>
            <a:ext cx="12192000" cy="6877516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71179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07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07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07"/>
          <p:cNvSpPr txBox="1"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1340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0708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>
  <p:cSld name="2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defRPr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9845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 preserve="1">
  <p:cSld name="3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1113" lvl="0" indent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tabLst/>
              <a:defRPr sz="2800"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5513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5"/>
          <p:cNvSpPr/>
          <p:nvPr/>
        </p:nvSpPr>
        <p:spPr>
          <a:xfrm>
            <a:off x="0" y="0"/>
            <a:ext cx="7966895" cy="6877515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95"/>
          <p:cNvSpPr txBox="1">
            <a:spLocks noGrp="1"/>
          </p:cNvSpPr>
          <p:nvPr>
            <p:ph type="title"/>
          </p:nvPr>
        </p:nvSpPr>
        <p:spPr>
          <a:xfrm>
            <a:off x="757667" y="1152421"/>
            <a:ext cx="492376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" name="Google Shape;26;p95"/>
          <p:cNvSpPr txBox="1">
            <a:spLocks noGrp="1"/>
          </p:cNvSpPr>
          <p:nvPr>
            <p:ph type="body" idx="1"/>
          </p:nvPr>
        </p:nvSpPr>
        <p:spPr>
          <a:xfrm>
            <a:off x="757667" y="2550275"/>
            <a:ext cx="4923765" cy="342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chemeClr val="lt1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chemeClr val="lt1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chemeClr val="lt1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chemeClr val="lt1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Google Shape;27;p95"/>
          <p:cNvSpPr/>
          <p:nvPr/>
        </p:nvSpPr>
        <p:spPr>
          <a:xfrm>
            <a:off x="6900076" y="1598753"/>
            <a:ext cx="3648973" cy="366049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95"/>
          <p:cNvSpPr>
            <a:spLocks noGrp="1"/>
          </p:cNvSpPr>
          <p:nvPr>
            <p:ph type="pic" idx="2"/>
          </p:nvPr>
        </p:nvSpPr>
        <p:spPr>
          <a:xfrm>
            <a:off x="6900075" y="1598753"/>
            <a:ext cx="3648974" cy="3660494"/>
          </a:xfrm>
          <a:prstGeom prst="rect">
            <a:avLst/>
          </a:prstGeom>
          <a:noFill/>
          <a:ln w="635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65596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Blank">
  <p:cSld name="3_Blank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96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96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96"/>
          <p:cNvSpPr txBox="1"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Google Shape;34;p96"/>
          <p:cNvSpPr txBox="1">
            <a:spLocks noGrp="1"/>
          </p:cNvSpPr>
          <p:nvPr>
            <p:ph type="body" idx="1"/>
          </p:nvPr>
        </p:nvSpPr>
        <p:spPr>
          <a:xfrm>
            <a:off x="1524000" y="4622800"/>
            <a:ext cx="91440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1745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7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7"/>
          <p:cNvSpPr txBox="1">
            <a:spLocks noGrp="1"/>
          </p:cNvSpPr>
          <p:nvPr>
            <p:ph type="title"/>
          </p:nvPr>
        </p:nvSpPr>
        <p:spPr>
          <a:xfrm>
            <a:off x="839788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8" name="Google Shape;38;p9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  <a:defRPr sz="2400" b="1">
                <a:solidFill>
                  <a:srgbClr val="4696D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Google Shape;39;p9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9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Google Shape;40;p9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  <a:defRPr sz="2400" b="1">
                <a:solidFill>
                  <a:srgbClr val="4696D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Google Shape;41;p9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9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465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8"/>
          <p:cNvSpPr/>
          <p:nvPr/>
        </p:nvSpPr>
        <p:spPr>
          <a:xfrm>
            <a:off x="0" y="0"/>
            <a:ext cx="3327400" cy="6857999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98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2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46" name="Google Shape;46;p98"/>
          <p:cNvSpPr txBox="1">
            <a:spLocks noGrp="1"/>
          </p:cNvSpPr>
          <p:nvPr>
            <p:ph type="body" idx="1"/>
          </p:nvPr>
        </p:nvSpPr>
        <p:spPr>
          <a:xfrm>
            <a:off x="4274288" y="653142"/>
            <a:ext cx="7097619" cy="549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5052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315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9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99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1" name="Google Shape;51;p99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422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5507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sources">
  <p:cSld name="Resource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0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00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6" name="Google Shape;56;p100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311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None/>
              <a:defRPr sz="1800" i="1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8724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408F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25408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9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04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052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Font typeface="Arial"/>
              <a:buChar char="•"/>
              <a:defRPr sz="20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003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988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987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6493997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4"/>
          <p:cNvSpPr txBox="1">
            <a:spLocks noGrp="1"/>
          </p:cNvSpPr>
          <p:nvPr>
            <p:ph type="ctrTitle"/>
          </p:nvPr>
        </p:nvSpPr>
        <p:spPr>
          <a:xfrm>
            <a:off x="775386" y="1950718"/>
            <a:ext cx="9244914" cy="3332481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>
                <a:sym typeface="Georgia"/>
              </a:rPr>
              <a:t>Laboratory AABB and CAP Reaccreditation Inspections</a:t>
            </a:r>
            <a:endParaRPr lang="en-US" dirty="0"/>
          </a:p>
        </p:txBody>
      </p:sp>
      <p:sp>
        <p:nvSpPr>
          <p:cNvPr id="90" name="Google Shape;90;p14"/>
          <p:cNvSpPr txBox="1">
            <a:spLocks noGrp="1"/>
          </p:cNvSpPr>
          <p:nvPr>
            <p:ph type="subTitle" idx="1"/>
          </p:nvPr>
        </p:nvSpPr>
        <p:spPr>
          <a:xfrm>
            <a:off x="876300" y="5730239"/>
            <a:ext cx="9144000" cy="995680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/>
            <a:r>
              <a:rPr lang="en-US" dirty="0">
                <a:sym typeface="Corbel"/>
              </a:rPr>
              <a:t>Presenter name and credentials</a:t>
            </a:r>
            <a:r>
              <a:rPr lang="en-US" dirty="0"/>
              <a:t>, </a:t>
            </a:r>
            <a:r>
              <a:rPr lang="en-US" dirty="0">
                <a:sym typeface="Corbel"/>
              </a:rPr>
              <a:t>Title, Dept</a:t>
            </a:r>
          </a:p>
          <a:p>
            <a:pPr lvl="0"/>
            <a:endParaRPr lang="en-US" dirty="0">
              <a:sym typeface="Corbel"/>
            </a:endParaRPr>
          </a:p>
          <a:p>
            <a:pPr lvl="0"/>
            <a:endParaRPr lang="en-US" dirty="0">
              <a:sym typeface="Corbe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>
                <a:sym typeface="Georgia"/>
              </a:rPr>
              <a:t>Laboratory Inspection Summary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890F6F-9924-2291-1CB4-571A58BC68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515600" cy="4422775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>
                <a:sym typeface="Calibri"/>
              </a:rPr>
              <a:t>Moderate- and High-Complexity Laboratories in the United States are required by CMS/FDA (CLIA) to be inspected for reaccreditation every 2 years.</a:t>
            </a:r>
          </a:p>
          <a:p>
            <a:pPr lvl="0"/>
            <a:r>
              <a:rPr lang="en-US" dirty="0">
                <a:sym typeface="Calibri"/>
              </a:rPr>
              <a:t>Accrediting agencies are granted “deemed status” to perform inspections and approve accreditation to the laboratory on behalf of the FDA (CLIA / the government).</a:t>
            </a:r>
            <a:endParaRPr lang="en-US" dirty="0"/>
          </a:p>
          <a:p>
            <a:pPr lvl="1"/>
            <a:r>
              <a:rPr lang="en-US" dirty="0">
                <a:sym typeface="Calibri"/>
              </a:rPr>
              <a:t>CAP (College of American Pathologists) </a:t>
            </a:r>
          </a:p>
          <a:p>
            <a:pPr lvl="1"/>
            <a:r>
              <a:rPr lang="en-US" dirty="0">
                <a:sym typeface="Calibri"/>
              </a:rPr>
              <a:t>AABB (Association for the Advancement of Blood &amp; Biotherapies) –select portion of the CFR (CLIA)</a:t>
            </a:r>
            <a:endParaRPr lang="en-US" dirty="0"/>
          </a:p>
          <a:p>
            <a:pPr lvl="1"/>
            <a:r>
              <a:rPr lang="en-US" dirty="0">
                <a:sym typeface="Calibri"/>
              </a:rPr>
              <a:t>Just like TJC, each of these entities have a percentage of their inspections audited – another team repeats an inspection to evaluate citations.</a:t>
            </a:r>
          </a:p>
          <a:p>
            <a:pPr lvl="0"/>
            <a:r>
              <a:rPr lang="en-US" dirty="0">
                <a:sym typeface="Calibri"/>
              </a:rPr>
              <a:t>Inspection dates:</a:t>
            </a:r>
            <a:endParaRPr lang="en-US" dirty="0"/>
          </a:p>
          <a:p>
            <a:pPr lvl="1"/>
            <a:r>
              <a:rPr lang="en-US" dirty="0">
                <a:sym typeface="Calibri"/>
              </a:rPr>
              <a:t>MONTH DD and DD – AABB and CAP – Transfusion Medicine</a:t>
            </a:r>
            <a:endParaRPr lang="en-US" dirty="0"/>
          </a:p>
          <a:p>
            <a:pPr lvl="1"/>
            <a:r>
              <a:rPr lang="en-US" dirty="0">
                <a:sym typeface="Calibri"/>
              </a:rPr>
              <a:t>MONTH DD – CAP – All other sections</a:t>
            </a:r>
            <a:endParaRPr lang="en-US" dirty="0"/>
          </a:p>
          <a:p>
            <a:pPr lvl="0"/>
            <a:endParaRPr lang="en-US" dirty="0">
              <a:sym typeface="Calibri"/>
            </a:endParaRPr>
          </a:p>
          <a:p>
            <a:endParaRPr lang="en-US" dirty="0"/>
          </a:p>
        </p:txBody>
      </p:sp>
      <p:sp>
        <p:nvSpPr>
          <p:cNvPr id="97" name="Google Shape;97;p15"/>
          <p:cNvSpPr txBox="1"/>
          <p:nvPr/>
        </p:nvSpPr>
        <p:spPr>
          <a:xfrm>
            <a:off x="2147972" y="1401661"/>
            <a:ext cx="7896055" cy="4597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171450" algn="l" rtl="0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 b="0" i="0" u="none" strike="noStrike" cap="none" dirty="0">
              <a:solidFill>
                <a:srgbClr val="26262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6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/>
              <a:t>Comments from Inspectors / Commended Practices</a:t>
            </a:r>
          </a:p>
        </p:txBody>
      </p:sp>
      <p:sp>
        <p:nvSpPr>
          <p:cNvPr id="103" name="Google Shape;103;p16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422775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106680" lvl="0" indent="0">
              <a:buNone/>
            </a:pPr>
            <a:r>
              <a:rPr lang="en-US" dirty="0"/>
              <a:t>“Really appreciate having the CAP checklists tied to procedures searchable in the document control system – easier for inspectors and for operations”</a:t>
            </a:r>
          </a:p>
          <a:p>
            <a:pPr marL="106680" lvl="0" indent="0">
              <a:buNone/>
            </a:pPr>
            <a:r>
              <a:rPr lang="en-US" dirty="0"/>
              <a:t>“Staff are very welcoming and know what they are doing.”</a:t>
            </a:r>
          </a:p>
          <a:p>
            <a:pPr marL="106680" lvl="0" indent="0">
              <a:buNone/>
            </a:pPr>
            <a:r>
              <a:rPr lang="en-US" dirty="0"/>
              <a:t>“The staff appreciation and staff board is a very nice touch that you do not see at many facilities and gives us a warm fuzzy feeling that is very welcoming for staff.”</a:t>
            </a:r>
          </a:p>
          <a:p>
            <a:pPr marL="106680" lvl="0" indent="0">
              <a:buNone/>
            </a:pPr>
            <a:r>
              <a:rPr lang="en-US" dirty="0"/>
              <a:t>“I want to clone the TM Specialist and take her back to my facility – she is so organized!”</a:t>
            </a:r>
          </a:p>
          <a:p>
            <a:pPr marL="106680" lvl="0" indent="0">
              <a:buNone/>
            </a:pPr>
            <a:r>
              <a:rPr lang="en-US" dirty="0"/>
              <a:t>“We would have no concerns being transfused at your facility”</a:t>
            </a:r>
          </a:p>
          <a:p>
            <a:pPr marL="106680" lvl="0" indent="0">
              <a:buNone/>
            </a:pPr>
            <a:r>
              <a:rPr lang="en-US" dirty="0"/>
              <a:t>“Your hospitality is fantastic, and I can tell that the lab is respected here.”</a:t>
            </a:r>
          </a:p>
          <a:p>
            <a:pPr marL="106680" lvl="0" indent="0">
              <a:buNone/>
            </a:pPr>
            <a:r>
              <a:rPr lang="en-US" dirty="0"/>
              <a:t>“Very well run, high-quality laboratory” (x2)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/>
              <a:t>Citations by category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7BBCC0-347C-52A5-0177-A7D5028795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9" name="Google Shape;109;p17" descr="Citations by Category:&#10;Validation testing (Citation challenged and accepted); Specimen Labeling; Calibration Expired; Competency Assessment; Documentation / Review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5372" y="1224301"/>
            <a:ext cx="10515600" cy="4351338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7"/>
          <p:cNvSpPr txBox="1"/>
          <p:nvPr/>
        </p:nvSpPr>
        <p:spPr>
          <a:xfrm>
            <a:off x="7559040" y="5641676"/>
            <a:ext cx="3005444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1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*Citation challenged and accepted .</a:t>
            </a:r>
            <a:endParaRPr sz="1400" i="1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/>
              <a:t>Citation Details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724CF0-7249-2F49-A3DF-761020F0BB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16" name="Google Shape;116;p18"/>
          <p:cNvGraphicFramePr/>
          <p:nvPr>
            <p:extLst>
              <p:ext uri="{D42A27DB-BD31-4B8C-83A1-F6EECF244321}">
                <p14:modId xmlns:p14="http://schemas.microsoft.com/office/powerpoint/2010/main" val="3587902808"/>
              </p:ext>
            </p:extLst>
          </p:nvPr>
        </p:nvGraphicFramePr>
        <p:xfrm>
          <a:off x="3690257" y="289560"/>
          <a:ext cx="7826829" cy="617443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49638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29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14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solidFill>
                            <a:schemeClr val="bg1"/>
                          </a:solidFill>
                        </a:rPr>
                        <a:t>Citation</a:t>
                      </a:r>
                      <a:endParaRPr sz="1400" dirty="0">
                        <a:solidFill>
                          <a:schemeClr val="bg1"/>
                        </a:solidFill>
                      </a:endParaRPr>
                    </a:p>
                  </a:txBody>
                  <a:tcPr marL="112250" marR="1122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rgbClr val="FFFFFF"/>
                          </a:solidFill>
                        </a:rPr>
                        <a:t>Comment</a:t>
                      </a:r>
                      <a:endParaRPr sz="1400" dirty="0">
                        <a:solidFill>
                          <a:srgbClr val="FFFFFF"/>
                        </a:solidFill>
                      </a:endParaRPr>
                    </a:p>
                  </a:txBody>
                  <a:tcPr marL="112250" marR="112250" marT="45725" marB="457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81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B050"/>
                        </a:buClr>
                        <a:buSzPts val="1400"/>
                        <a:buFont typeface="Calibri"/>
                        <a:buNone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Validation Testing - Body flu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sym typeface="Calibri"/>
                        </a:rPr>
                        <a:t>ids and plasma – TIBC, URIC Acid, and Prealbumin -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incomplete testing for modified FDA-Cleared testing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112250" marR="1122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Interfering substances – 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Challenged – Removed </a:t>
                      </a:r>
                      <a:endParaRPr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112250" marR="1122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66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Specimen Labeling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Completed specimen label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must be affixed to the sample container after collection and before leaving the presence of the patient.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112250" marR="1122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TM specimen labeled prior to collection (RN)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112250" marR="1122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88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Calibration Expired - Fibrinogen, HIT, d-dimer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– Calibration not performed within 6 months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112250" marR="1122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Performed at 7 months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112250" marR="1122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20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Competency Assessment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-TM not completed for East AND West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112250" marR="1122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Same staff, same testing, duplicated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112250" marR="1122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14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Documentation - E AVOX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 Monthly QC Review not completed between January – June 2022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112250" marR="1122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Reviewed in June, all acceptable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112250" marR="1122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14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Documentation - AMR Verification review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 not signed off every 6 months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112250" marR="1122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Signed off at 7 months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112250" marR="112250"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14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Documentation - Competency Assessment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– missing for direct observation of maintenance and function checks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112250" marR="1122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Removed from checklist in error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112250" marR="112250"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14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Documentation - Proficiency Testing –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missing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follow up and review of ungraded results.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112250" marR="1122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Missed review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112250" marR="112250" marT="45725" marB="45725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14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Documentation - BGLU - </a:t>
                      </a:r>
                      <a:r>
                        <a:rPr lang="en-US" sz="1400" b="1" dirty="0" err="1">
                          <a:solidFill>
                            <a:schemeClr val="tx1"/>
                          </a:solidFill>
                        </a:rPr>
                        <a:t>Accuchek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 QC expiration –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not written on vial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112250" marR="1122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ED and 5</a:t>
                      </a:r>
                      <a:r>
                        <a:rPr lang="en-US" sz="1400" baseline="30000" dirty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 floor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112250" marR="112250" marT="45725" marB="45725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14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Documentation - PFA IQCP –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not reviewed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bienneially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 between 6/1/2020 and 3/16/2023.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112250" marR="1122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No changes during timeframe.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112250" marR="112250" marT="45725" marB="45725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/>
              <a:t>Key Elements for Focus and Improvement</a:t>
            </a:r>
            <a:endParaRPr lang="en-US" dirty="0">
              <a:sym typeface="Georgia"/>
            </a:endParaRPr>
          </a:p>
        </p:txBody>
      </p:sp>
      <p:sp>
        <p:nvSpPr>
          <p:cNvPr id="122" name="Google Shape;122;p19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422775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/>
            <a:r>
              <a:rPr lang="en-US" dirty="0">
                <a:sym typeface="Corbel"/>
              </a:rPr>
              <a:t>Modified competency assessment documents to meet requirements</a:t>
            </a:r>
            <a:endParaRPr lang="en-US" dirty="0"/>
          </a:p>
          <a:p>
            <a:pPr lvl="0"/>
            <a:r>
              <a:rPr lang="en-US" dirty="0">
                <a:sym typeface="Corbel"/>
              </a:rPr>
              <a:t>Modified training to emphasize labeling of specimens and </a:t>
            </a:r>
            <a:r>
              <a:rPr lang="en-US" dirty="0" err="1">
                <a:sym typeface="Corbel"/>
              </a:rPr>
              <a:t>Accuchek</a:t>
            </a:r>
            <a:r>
              <a:rPr lang="en-US" dirty="0">
                <a:sym typeface="Corbel"/>
              </a:rPr>
              <a:t> supplies</a:t>
            </a:r>
            <a:endParaRPr lang="en-US" dirty="0"/>
          </a:p>
          <a:p>
            <a:pPr lvl="0"/>
            <a:r>
              <a:rPr lang="en-US" dirty="0">
                <a:sym typeface="Corbel"/>
              </a:rPr>
              <a:t>Developed systems to ensure tasks are completed at set intervals (Calibration, AMR verification, and IQCP reviews)</a:t>
            </a:r>
            <a:endParaRPr lang="en-US" dirty="0"/>
          </a:p>
          <a:p>
            <a:pPr lvl="0"/>
            <a:endParaRPr lang="en-US" dirty="0">
              <a:sym typeface="Corbe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23-210340-MT_Executive_Board Meeting_Volunteer Program [54]  -  Read-Only">
  <a:themeElements>
    <a:clrScheme name="Workfor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696D2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 branding</Template>
  <TotalTime>12</TotalTime>
  <Words>540</Words>
  <Application>Microsoft Macintosh PowerPoint</Application>
  <PresentationFormat>Widescreen</PresentationFormat>
  <Paragraphs>48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Noto Sans Symbols</vt:lpstr>
      <vt:lpstr>Arial</vt:lpstr>
      <vt:lpstr>23-210340-MT_Executive_Board Meeting_Volunteer Program [54]  -  Read-Only</vt:lpstr>
      <vt:lpstr>Laboratory AABB and CAP Reaccreditation Inspections</vt:lpstr>
      <vt:lpstr>Laboratory Inspection Summary</vt:lpstr>
      <vt:lpstr>Comments from Inspectors / Commended Practices</vt:lpstr>
      <vt:lpstr>Citations by category</vt:lpstr>
      <vt:lpstr>Citation Details</vt:lpstr>
      <vt:lpstr>Key Elements for Focus and Improvement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Laboratory AABB and CAP Reaccreditation Inspections</dc:title>
  <dc:creator>daniellej</dc:creator>
  <cp:lastModifiedBy>Brinson, Jennifer</cp:lastModifiedBy>
  <cp:revision>3</cp:revision>
  <dcterms:modified xsi:type="dcterms:W3CDTF">2023-08-10T20:09:59Z</dcterms:modified>
</cp:coreProperties>
</file>