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12192000" cy="6858000"/>
  <p:notesSz cx="7010400" cy="92964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7" roundtripDataSignature="AMtx7mi6bFufrZw/iXhpwU6Z95MaS8kwg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40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17" d="100"/>
          <a:sy n="117" d="100"/>
        </p:scale>
        <p:origin x="808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7" Type="http://customschemas.google.com/relationships/presentationmetadata" Target="meta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tableStyles" Target="tableStyles.xml"/><Relationship Id="rId10" Type="http://schemas.openxmlformats.org/officeDocument/2006/relationships/theme" Target="theme/theme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037840" cy="4664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970938" y="0"/>
            <a:ext cx="3037840" cy="4664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717550" y="1162050"/>
            <a:ext cx="5575300" cy="3136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701040" y="4473893"/>
            <a:ext cx="5608320" cy="36604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829967"/>
            <a:ext cx="3037840" cy="4664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701040" y="4473893"/>
            <a:ext cx="5608320" cy="3660457"/>
          </a:xfrm>
          <a:prstGeom prst="rect">
            <a:avLst/>
          </a:prstGeom>
        </p:spPr>
        <p:txBody>
          <a:bodyPr spcFirstLastPara="1" wrap="square" lIns="93150" tIns="46575" rIns="93150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93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26822" b="12572"/>
          <a:stretch/>
        </p:blipFill>
        <p:spPr>
          <a:xfrm>
            <a:off x="-132080" y="1270000"/>
            <a:ext cx="12535132" cy="427736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93"/>
          <p:cNvSpPr txBox="1">
            <a:spLocks noGrp="1"/>
          </p:cNvSpPr>
          <p:nvPr>
            <p:ph type="ctrTitle"/>
          </p:nvPr>
        </p:nvSpPr>
        <p:spPr>
          <a:xfrm>
            <a:off x="775386" y="1950718"/>
            <a:ext cx="9244914" cy="3332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" name="Google Shape;15;p93"/>
          <p:cNvSpPr txBox="1">
            <a:spLocks noGrp="1"/>
          </p:cNvSpPr>
          <p:nvPr>
            <p:ph type="subTitle" idx="1"/>
          </p:nvPr>
        </p:nvSpPr>
        <p:spPr>
          <a:xfrm>
            <a:off x="876300" y="5730239"/>
            <a:ext cx="9144000" cy="995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C58963"/>
              </a:buClr>
              <a:buSzPts val="1600"/>
              <a:buFont typeface="Arial"/>
              <a:buNone/>
              <a:defRPr sz="2000">
                <a:solidFill>
                  <a:srgbClr val="25408F"/>
                </a:solidFill>
              </a:defRPr>
            </a:lvl1pPr>
            <a:lvl2pPr lvl="1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2000"/>
            </a:lvl2pPr>
            <a:lvl3pPr lvl="2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800"/>
            </a:lvl3pPr>
            <a:lvl4pPr lvl="3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/>
            </a:lvl4pPr>
            <a:lvl5pPr lvl="4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139370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5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 type="blank">
  <p:cSld name="1_Blank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2"/>
          <p:cNvSpPr/>
          <p:nvPr/>
        </p:nvSpPr>
        <p:spPr>
          <a:xfrm>
            <a:off x="487680" y="5303520"/>
            <a:ext cx="2084832" cy="142646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13300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3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03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68" name="Google Shape;68;p10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41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052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9" name="Google Shape;69;p103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41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9104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04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C5896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04"/>
          <p:cNvSpPr/>
          <p:nvPr/>
        </p:nvSpPr>
        <p:spPr>
          <a:xfrm>
            <a:off x="7510013" y="1"/>
            <a:ext cx="3648973" cy="6857999"/>
          </a:xfrm>
          <a:prstGeom prst="rect">
            <a:avLst/>
          </a:prstGeom>
          <a:solidFill>
            <a:srgbClr val="F2F2F2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104"/>
          <p:cNvSpPr txBox="1">
            <a:spLocks noGrp="1"/>
          </p:cNvSpPr>
          <p:nvPr>
            <p:ph type="title"/>
          </p:nvPr>
        </p:nvSpPr>
        <p:spPr>
          <a:xfrm>
            <a:off x="838200" y="203129"/>
            <a:ext cx="6671813" cy="1167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75" name="Google Shape;75;p104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5551025" cy="43618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6" name="Google Shape;76;p104"/>
          <p:cNvSpPr>
            <a:spLocks noGrp="1"/>
          </p:cNvSpPr>
          <p:nvPr>
            <p:ph type="pic" idx="2"/>
          </p:nvPr>
        </p:nvSpPr>
        <p:spPr>
          <a:xfrm>
            <a:off x="7510013" y="0"/>
            <a:ext cx="3648974" cy="68580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421869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624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and Content">
  <p:cSld name="3_Title and Conten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05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05"/>
          <p:cNvSpPr txBox="1">
            <a:spLocks noGrp="1"/>
          </p:cNvSpPr>
          <p:nvPr>
            <p:ph type="title"/>
          </p:nvPr>
        </p:nvSpPr>
        <p:spPr>
          <a:xfrm>
            <a:off x="838199" y="203131"/>
            <a:ext cx="10337801" cy="1167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81" name="Google Shape;81;p105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10337800" cy="44532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/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/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/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/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31706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168">
          <p15:clr>
            <a:srgbClr val="FBAE40"/>
          </p15:clr>
        </p15:guide>
        <p15:guide id="2" pos="528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452F80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06"/>
          <p:cNvSpPr/>
          <p:nvPr/>
        </p:nvSpPr>
        <p:spPr>
          <a:xfrm>
            <a:off x="0" y="0"/>
            <a:ext cx="12192000" cy="6877516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210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lank">
  <p:cSld name="2_Blank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07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2700" y="-12700"/>
            <a:ext cx="12360886" cy="695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07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19854" b="20292"/>
          <a:stretch/>
        </p:blipFill>
        <p:spPr>
          <a:xfrm>
            <a:off x="0" y="0"/>
            <a:ext cx="12360886" cy="4165600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07"/>
          <p:cNvSpPr txBox="1"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57425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 type="obj">
  <p:cSld name="2_Title and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94"/>
          <p:cNvSpPr/>
          <p:nvPr/>
        </p:nvSpPr>
        <p:spPr>
          <a:xfrm>
            <a:off x="-1" y="0"/>
            <a:ext cx="12192001" cy="3210560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94"/>
          <p:cNvSpPr txBox="1">
            <a:spLocks noGrp="1"/>
          </p:cNvSpPr>
          <p:nvPr>
            <p:ph type="title"/>
          </p:nvPr>
        </p:nvSpPr>
        <p:spPr>
          <a:xfrm>
            <a:off x="838200" y="160528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0" name="Google Shape;20;p94"/>
          <p:cNvSpPr txBox="1">
            <a:spLocks noGrp="1"/>
          </p:cNvSpPr>
          <p:nvPr>
            <p:ph type="body" idx="1"/>
          </p:nvPr>
        </p:nvSpPr>
        <p:spPr>
          <a:xfrm>
            <a:off x="838200" y="3428999"/>
            <a:ext cx="10515600" cy="2311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None/>
              <a:defRPr>
                <a:solidFill>
                  <a:srgbClr val="0C0C0C"/>
                </a:solidFill>
              </a:defRPr>
            </a:lvl1pPr>
            <a:lvl2pPr marL="914400" lvl="1" indent="-22860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None/>
              <a:defRPr>
                <a:solidFill>
                  <a:srgbClr val="0C0C0C"/>
                </a:solidFill>
              </a:defRPr>
            </a:lvl2pPr>
            <a:lvl3pPr marL="1371600" lvl="2" indent="-32003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2" name="Google Shape;22;p94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1053" t="26822" r="62310" b="63533"/>
          <a:stretch/>
        </p:blipFill>
        <p:spPr>
          <a:xfrm>
            <a:off x="0" y="477758"/>
            <a:ext cx="4592320" cy="68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20378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 type="obj" preserve="1">
  <p:cSld name="3_Title and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94"/>
          <p:cNvSpPr/>
          <p:nvPr/>
        </p:nvSpPr>
        <p:spPr>
          <a:xfrm>
            <a:off x="-1" y="0"/>
            <a:ext cx="12192001" cy="3210560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94"/>
          <p:cNvSpPr txBox="1">
            <a:spLocks noGrp="1"/>
          </p:cNvSpPr>
          <p:nvPr>
            <p:ph type="title"/>
          </p:nvPr>
        </p:nvSpPr>
        <p:spPr>
          <a:xfrm>
            <a:off x="838200" y="160528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0" name="Google Shape;20;p94"/>
          <p:cNvSpPr txBox="1">
            <a:spLocks noGrp="1"/>
          </p:cNvSpPr>
          <p:nvPr>
            <p:ph type="body" idx="1"/>
          </p:nvPr>
        </p:nvSpPr>
        <p:spPr>
          <a:xfrm>
            <a:off x="838200" y="3428999"/>
            <a:ext cx="10515600" cy="2311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11113" lvl="0" indent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None/>
              <a:tabLst/>
              <a:defRPr sz="2800">
                <a:solidFill>
                  <a:srgbClr val="0C0C0C"/>
                </a:solidFill>
              </a:defRPr>
            </a:lvl1pPr>
            <a:lvl2pPr marL="914400" lvl="1" indent="-22860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None/>
              <a:defRPr>
                <a:solidFill>
                  <a:srgbClr val="0C0C0C"/>
                </a:solidFill>
              </a:defRPr>
            </a:lvl2pPr>
            <a:lvl3pPr marL="1371600" lvl="2" indent="-32003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2" name="Google Shape;22;p94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1053" t="26822" r="62310" b="63533"/>
          <a:stretch/>
        </p:blipFill>
        <p:spPr>
          <a:xfrm>
            <a:off x="0" y="477758"/>
            <a:ext cx="4592320" cy="68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4104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Only">
  <p:cSld name="1_Title 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5"/>
          <p:cNvSpPr/>
          <p:nvPr/>
        </p:nvSpPr>
        <p:spPr>
          <a:xfrm>
            <a:off x="0" y="0"/>
            <a:ext cx="7966895" cy="6877515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95"/>
          <p:cNvSpPr txBox="1">
            <a:spLocks noGrp="1"/>
          </p:cNvSpPr>
          <p:nvPr>
            <p:ph type="title"/>
          </p:nvPr>
        </p:nvSpPr>
        <p:spPr>
          <a:xfrm>
            <a:off x="757667" y="1152421"/>
            <a:ext cx="492376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6" name="Google Shape;26;p95"/>
          <p:cNvSpPr txBox="1">
            <a:spLocks noGrp="1"/>
          </p:cNvSpPr>
          <p:nvPr>
            <p:ph type="body" idx="1"/>
          </p:nvPr>
        </p:nvSpPr>
        <p:spPr>
          <a:xfrm>
            <a:off x="757667" y="2550275"/>
            <a:ext cx="4923765" cy="3427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chemeClr val="lt1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chemeClr val="lt1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chemeClr val="lt1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chemeClr val="lt1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Google Shape;27;p95"/>
          <p:cNvSpPr/>
          <p:nvPr/>
        </p:nvSpPr>
        <p:spPr>
          <a:xfrm>
            <a:off x="6900076" y="1598753"/>
            <a:ext cx="3648973" cy="3660494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95"/>
          <p:cNvSpPr>
            <a:spLocks noGrp="1"/>
          </p:cNvSpPr>
          <p:nvPr>
            <p:ph type="pic" idx="2"/>
          </p:nvPr>
        </p:nvSpPr>
        <p:spPr>
          <a:xfrm>
            <a:off x="6900075" y="1598753"/>
            <a:ext cx="3648974" cy="3660494"/>
          </a:xfrm>
          <a:prstGeom prst="rect">
            <a:avLst/>
          </a:prstGeom>
          <a:noFill/>
          <a:ln w="635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517696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Blank">
  <p:cSld name="3_Blank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p96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2700" y="-12700"/>
            <a:ext cx="12360886" cy="695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p96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19854" b="20292"/>
          <a:stretch/>
        </p:blipFill>
        <p:spPr>
          <a:xfrm>
            <a:off x="0" y="0"/>
            <a:ext cx="12360886" cy="41656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96"/>
          <p:cNvSpPr txBox="1"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Google Shape;34;p96"/>
          <p:cNvSpPr txBox="1">
            <a:spLocks noGrp="1"/>
          </p:cNvSpPr>
          <p:nvPr>
            <p:ph type="body" idx="1"/>
          </p:nvPr>
        </p:nvSpPr>
        <p:spPr>
          <a:xfrm>
            <a:off x="1524000" y="4622800"/>
            <a:ext cx="91440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05776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7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97"/>
          <p:cNvSpPr txBox="1">
            <a:spLocks noGrp="1"/>
          </p:cNvSpPr>
          <p:nvPr>
            <p:ph type="title"/>
          </p:nvPr>
        </p:nvSpPr>
        <p:spPr>
          <a:xfrm>
            <a:off x="839788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8" name="Google Shape;38;p9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  <a:defRPr sz="2400" b="1">
                <a:solidFill>
                  <a:srgbClr val="4696D2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Google Shape;39;p9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92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1pPr>
            <a:lvl2pPr marL="914400" lvl="1" indent="-32004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3pPr>
            <a:lvl4pPr marL="1828800" lvl="3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4pPr>
            <a:lvl5pPr marL="2286000" lvl="4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Google Shape;40;p9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  <a:defRPr sz="2400" b="1">
                <a:solidFill>
                  <a:srgbClr val="4696D2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Google Shape;41;p9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92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1pPr>
            <a:lvl2pPr marL="914400" lvl="1" indent="-32004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3pPr>
            <a:lvl4pPr marL="1828800" lvl="3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4pPr>
            <a:lvl5pPr marL="2286000" lvl="4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40291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98"/>
          <p:cNvSpPr/>
          <p:nvPr/>
        </p:nvSpPr>
        <p:spPr>
          <a:xfrm>
            <a:off x="0" y="0"/>
            <a:ext cx="3327400" cy="6857999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5;p98"/>
          <p:cNvSpPr txBox="1">
            <a:spLocks noGrp="1"/>
          </p:cNvSpPr>
          <p:nvPr>
            <p:ph type="title"/>
          </p:nvPr>
        </p:nvSpPr>
        <p:spPr>
          <a:xfrm>
            <a:off x="226203" y="2737189"/>
            <a:ext cx="2874993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2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46" name="Google Shape;46;p98"/>
          <p:cNvSpPr txBox="1">
            <a:spLocks noGrp="1"/>
          </p:cNvSpPr>
          <p:nvPr>
            <p:ph type="body" idx="1"/>
          </p:nvPr>
        </p:nvSpPr>
        <p:spPr>
          <a:xfrm>
            <a:off x="4274288" y="653142"/>
            <a:ext cx="7097619" cy="5493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5052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57239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9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99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1" name="Google Shape;51;p99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10515600" cy="4422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98206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sources">
  <p:cSld name="Resources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00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00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6" name="Google Shape;56;p100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10515600" cy="43110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None/>
              <a:defRPr sz="1800" i="1">
                <a:solidFill>
                  <a:srgbClr val="3F3F3F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rgbClr val="4696D2"/>
              </a:buClr>
              <a:buSzPts val="1600"/>
              <a:buNone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32190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5408F"/>
              </a:buClr>
              <a:buSzPts val="3600"/>
              <a:buFont typeface="Arial"/>
              <a:buNone/>
              <a:defRPr sz="3600" b="1" i="0" u="none" strike="noStrike" cap="none">
                <a:solidFill>
                  <a:srgbClr val="25408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9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3904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5052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Font typeface="Arial"/>
              <a:buChar char="•"/>
              <a:defRPr sz="24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Font typeface="Arial"/>
              <a:buChar char="•"/>
              <a:defRPr sz="20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0039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Font typeface="Arial"/>
              <a:buChar char="•"/>
              <a:defRPr sz="18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988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Font typeface="Arial"/>
              <a:buChar char="•"/>
              <a:defRPr sz="16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9879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Font typeface="Arial"/>
              <a:buChar char="•"/>
              <a:defRPr sz="16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99716204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>
              <a:buSzPts val="3600"/>
            </a:pPr>
            <a:r>
              <a:rPr lang="en-US" sz="3600"/>
              <a:t>Culture Survey Timeline</a:t>
            </a:r>
            <a:endParaRPr/>
          </a:p>
        </p:txBody>
      </p:sp>
      <p:sp>
        <p:nvSpPr>
          <p:cNvPr id="90" name="Google Shape;90;p1"/>
          <p:cNvSpPr/>
          <p:nvPr/>
        </p:nvSpPr>
        <p:spPr>
          <a:xfrm rot="5400000">
            <a:off x="3641173" y="774603"/>
            <a:ext cx="633500" cy="443450"/>
          </a:xfrm>
          <a:prstGeom prst="chevron">
            <a:avLst>
              <a:gd name="adj" fmla="val 50000"/>
            </a:avLst>
          </a:prstGeom>
          <a:solidFill>
            <a:schemeClr val="accent1"/>
          </a:solidFill>
          <a:ln w="254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000">
              <a:latin typeface="+mn-lt"/>
            </a:endParaRPr>
          </a:p>
        </p:txBody>
      </p:sp>
      <p:sp>
        <p:nvSpPr>
          <p:cNvPr id="91" name="Google Shape;91;p1"/>
          <p:cNvSpPr txBox="1"/>
          <p:nvPr/>
        </p:nvSpPr>
        <p:spPr>
          <a:xfrm>
            <a:off x="3736198" y="901303"/>
            <a:ext cx="443450" cy="19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875" tIns="8875" rIns="8875" bIns="8875" anchor="ctr" anchorCtr="0">
            <a:noAutofit/>
          </a:bodyPr>
          <a:lstStyle/>
          <a:p>
            <a:pPr algn="ctr">
              <a:lnSpc>
                <a:spcPct val="90000"/>
              </a:lnSpc>
              <a:buClr>
                <a:schemeClr val="dk1"/>
              </a:buClr>
              <a:buSzPts val="1400"/>
            </a:pPr>
            <a:endParaRPr sz="1000" b="1">
              <a:solidFill>
                <a:schemeClr val="lt1"/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1"/>
          <p:cNvSpPr/>
          <p:nvPr/>
        </p:nvSpPr>
        <p:spPr>
          <a:xfrm rot="5400000">
            <a:off x="7981367" y="-2919512"/>
            <a:ext cx="411775" cy="7557083"/>
          </a:xfrm>
          <a:prstGeom prst="round2SameRect">
            <a:avLst>
              <a:gd name="adj1" fmla="val 16667"/>
              <a:gd name="adj2" fmla="val 0"/>
            </a:avLst>
          </a:prstGeom>
          <a:noFill/>
          <a:ln w="25400" cap="flat" cmpd="sng">
            <a:solidFill>
              <a:srgbClr val="26408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000">
              <a:latin typeface="+mn-lt"/>
            </a:endParaRPr>
          </a:p>
        </p:txBody>
      </p:sp>
      <p:sp>
        <p:nvSpPr>
          <p:cNvPr id="93" name="Google Shape;93;p1"/>
          <p:cNvSpPr txBox="1"/>
          <p:nvPr/>
        </p:nvSpPr>
        <p:spPr>
          <a:xfrm>
            <a:off x="4815701" y="673242"/>
            <a:ext cx="7129995" cy="3715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775" tIns="10150" rIns="10150" bIns="10150" anchor="ctr" anchorCtr="0">
            <a:noAutofit/>
          </a:bodyPr>
          <a:lstStyle/>
          <a:p>
            <a:pPr marL="171450" lvl="1" indent="-171450">
              <a:lnSpc>
                <a:spcPct val="90000"/>
              </a:lnSpc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100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Managers to update and </a:t>
            </a:r>
            <a:r>
              <a:rPr lang="en-US" sz="1000" b="1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close out 2021 </a:t>
            </a:r>
            <a:r>
              <a:rPr lang="en-US" sz="100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Action Plans in Debriefer Tool             	</a:t>
            </a:r>
            <a:r>
              <a:rPr lang="en-US" sz="1000" b="1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DONE</a:t>
            </a:r>
            <a:endParaRPr sz="1000" b="1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1"/>
          <p:cNvSpPr/>
          <p:nvPr/>
        </p:nvSpPr>
        <p:spPr>
          <a:xfrm rot="5400000">
            <a:off x="3641173" y="1349505"/>
            <a:ext cx="633500" cy="443450"/>
          </a:xfrm>
          <a:prstGeom prst="chevron">
            <a:avLst>
              <a:gd name="adj" fmla="val 50000"/>
            </a:avLst>
          </a:prstGeom>
          <a:solidFill>
            <a:schemeClr val="accent1"/>
          </a:solidFill>
          <a:ln w="254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000">
              <a:latin typeface="+mn-lt"/>
            </a:endParaRPr>
          </a:p>
        </p:txBody>
      </p:sp>
      <p:sp>
        <p:nvSpPr>
          <p:cNvPr id="95" name="Google Shape;95;p1"/>
          <p:cNvSpPr txBox="1"/>
          <p:nvPr/>
        </p:nvSpPr>
        <p:spPr>
          <a:xfrm>
            <a:off x="3736198" y="1476205"/>
            <a:ext cx="443450" cy="19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600" tIns="7600" rIns="7600" bIns="7600" anchor="ctr" anchorCtr="0">
            <a:noAutofit/>
          </a:bodyPr>
          <a:lstStyle/>
          <a:p>
            <a:pPr algn="ctr">
              <a:lnSpc>
                <a:spcPct val="90000"/>
              </a:lnSpc>
              <a:buClr>
                <a:schemeClr val="lt1"/>
              </a:buClr>
              <a:buSzPts val="1200"/>
            </a:pPr>
            <a:r>
              <a:rPr lang="en-US" sz="1000" b="1">
                <a:solidFill>
                  <a:schemeClr val="lt1"/>
                </a:solidFill>
                <a:latin typeface="+mn-lt"/>
                <a:ea typeface="Calibri"/>
                <a:cs typeface="Calibri"/>
                <a:sym typeface="Calibri"/>
              </a:rPr>
              <a:t>2/3</a:t>
            </a:r>
            <a:endParaRPr sz="1000" b="1">
              <a:solidFill>
                <a:schemeClr val="lt1"/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1"/>
          <p:cNvSpPr/>
          <p:nvPr/>
        </p:nvSpPr>
        <p:spPr>
          <a:xfrm rot="5400000">
            <a:off x="7981367" y="-2287731"/>
            <a:ext cx="411775" cy="7557083"/>
          </a:xfrm>
          <a:prstGeom prst="round2SameRect">
            <a:avLst>
              <a:gd name="adj1" fmla="val 16667"/>
              <a:gd name="adj2" fmla="val 0"/>
            </a:avLst>
          </a:prstGeom>
          <a:noFill/>
          <a:ln w="25400" cap="flat" cmpd="sng">
            <a:solidFill>
              <a:srgbClr val="26408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000">
              <a:latin typeface="+mn-lt"/>
            </a:endParaRPr>
          </a:p>
        </p:txBody>
      </p:sp>
      <p:sp>
        <p:nvSpPr>
          <p:cNvPr id="97" name="Google Shape;97;p1"/>
          <p:cNvSpPr txBox="1"/>
          <p:nvPr/>
        </p:nvSpPr>
        <p:spPr>
          <a:xfrm>
            <a:off x="4815701" y="1305023"/>
            <a:ext cx="7129995" cy="3715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8225" tIns="6975" rIns="6975" bIns="6975" anchor="ctr" anchorCtr="0">
            <a:noAutofit/>
          </a:bodyPr>
          <a:lstStyle/>
          <a:p>
            <a:pPr marL="171450" lvl="1" indent="-171450">
              <a:lnSpc>
                <a:spcPct val="90000"/>
              </a:lnSpc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Managers to </a:t>
            </a:r>
            <a:r>
              <a:rPr lang="en-US" sz="1000" b="1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review </a:t>
            </a:r>
            <a:r>
              <a:rPr lang="en-US" sz="100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and </a:t>
            </a:r>
            <a:r>
              <a:rPr lang="en-US" sz="1000" b="1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submit</a:t>
            </a:r>
            <a:r>
              <a:rPr lang="en-US" sz="100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 numbers to Patient Safety for Mapping </a:t>
            </a:r>
            <a:endParaRPr sz="1000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  <a:p>
            <a:pPr marL="171450" lvl="1" indent="-171450">
              <a:lnSpc>
                <a:spcPct val="90000"/>
              </a:lnSpc>
              <a:spcBef>
                <a:spcPts val="165"/>
              </a:spcBef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n-US" sz="1000" b="1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Debriefing Assignments </a:t>
            </a:r>
            <a:r>
              <a:rPr lang="en-US" sz="100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Completed by </a:t>
            </a:r>
            <a:r>
              <a:rPr lang="en-US" sz="1000" b="1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VPs</a:t>
            </a:r>
            <a:r>
              <a:rPr lang="en-US" sz="100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 and submitted to Patient Safety</a:t>
            </a:r>
            <a:endParaRPr sz="1000" b="1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1"/>
          <p:cNvSpPr/>
          <p:nvPr/>
        </p:nvSpPr>
        <p:spPr>
          <a:xfrm rot="5400000">
            <a:off x="3641173" y="1924407"/>
            <a:ext cx="633500" cy="443450"/>
          </a:xfrm>
          <a:prstGeom prst="chevron">
            <a:avLst>
              <a:gd name="adj" fmla="val 50000"/>
            </a:avLst>
          </a:prstGeom>
          <a:solidFill>
            <a:schemeClr val="accent1"/>
          </a:solidFill>
          <a:ln w="254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000">
              <a:latin typeface="+mn-lt"/>
            </a:endParaRPr>
          </a:p>
        </p:txBody>
      </p:sp>
      <p:sp>
        <p:nvSpPr>
          <p:cNvPr id="99" name="Google Shape;99;p1"/>
          <p:cNvSpPr txBox="1"/>
          <p:nvPr/>
        </p:nvSpPr>
        <p:spPr>
          <a:xfrm>
            <a:off x="3736198" y="2051107"/>
            <a:ext cx="443450" cy="19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875" tIns="8875" rIns="8875" bIns="8875" anchor="ctr" anchorCtr="0">
            <a:noAutofit/>
          </a:bodyPr>
          <a:lstStyle/>
          <a:p>
            <a:pPr algn="ctr">
              <a:lnSpc>
                <a:spcPct val="90000"/>
              </a:lnSpc>
              <a:buClr>
                <a:schemeClr val="lt1"/>
              </a:buClr>
              <a:buSzPts val="1400"/>
            </a:pPr>
            <a:r>
              <a:rPr lang="en-US" sz="1000" b="1">
                <a:solidFill>
                  <a:schemeClr val="lt1"/>
                </a:solidFill>
                <a:latin typeface="+mn-lt"/>
                <a:ea typeface="Calibri"/>
                <a:cs typeface="Calibri"/>
                <a:sym typeface="Calibri"/>
              </a:rPr>
              <a:t>2/28</a:t>
            </a:r>
            <a:endParaRPr sz="1000" b="1">
              <a:solidFill>
                <a:schemeClr val="lt1"/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1"/>
          <p:cNvSpPr/>
          <p:nvPr/>
        </p:nvSpPr>
        <p:spPr>
          <a:xfrm rot="5400000">
            <a:off x="7979779" y="-1773029"/>
            <a:ext cx="411991" cy="7557083"/>
          </a:xfrm>
          <a:prstGeom prst="round2SameRect">
            <a:avLst>
              <a:gd name="adj1" fmla="val 16667"/>
              <a:gd name="adj2" fmla="val 0"/>
            </a:avLst>
          </a:prstGeom>
          <a:noFill/>
          <a:ln w="25400" cap="flat" cmpd="sng">
            <a:solidFill>
              <a:srgbClr val="26408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000">
              <a:latin typeface="+mn-lt"/>
            </a:endParaRPr>
          </a:p>
        </p:txBody>
      </p:sp>
      <p:sp>
        <p:nvSpPr>
          <p:cNvPr id="101" name="Google Shape;101;p1"/>
          <p:cNvSpPr txBox="1"/>
          <p:nvPr/>
        </p:nvSpPr>
        <p:spPr>
          <a:xfrm>
            <a:off x="4814219" y="1819629"/>
            <a:ext cx="7129986" cy="3717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8225" tIns="6975" rIns="6975" bIns="6975" anchor="ctr" anchorCtr="0">
            <a:noAutofit/>
          </a:bodyPr>
          <a:lstStyle/>
          <a:p>
            <a:pPr marL="171450" lvl="1" indent="-171450">
              <a:lnSpc>
                <a:spcPct val="90000"/>
              </a:lnSpc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Survey Window Opens</a:t>
            </a:r>
            <a:endParaRPr sz="1000" b="1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1"/>
          <p:cNvSpPr/>
          <p:nvPr/>
        </p:nvSpPr>
        <p:spPr>
          <a:xfrm rot="5400000">
            <a:off x="3641173" y="2575273"/>
            <a:ext cx="633500" cy="443450"/>
          </a:xfrm>
          <a:prstGeom prst="chevron">
            <a:avLst>
              <a:gd name="adj" fmla="val 50000"/>
            </a:avLst>
          </a:prstGeom>
          <a:solidFill>
            <a:schemeClr val="accent1"/>
          </a:solidFill>
          <a:ln w="254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000">
              <a:latin typeface="+mn-lt"/>
            </a:endParaRPr>
          </a:p>
        </p:txBody>
      </p:sp>
      <p:sp>
        <p:nvSpPr>
          <p:cNvPr id="103" name="Google Shape;103;p1"/>
          <p:cNvSpPr txBox="1"/>
          <p:nvPr/>
        </p:nvSpPr>
        <p:spPr>
          <a:xfrm>
            <a:off x="3736198" y="2701973"/>
            <a:ext cx="443450" cy="19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875" tIns="8875" rIns="8875" bIns="8875" anchor="ctr" anchorCtr="0">
            <a:noAutofit/>
          </a:bodyPr>
          <a:lstStyle/>
          <a:p>
            <a:pPr algn="ctr">
              <a:lnSpc>
                <a:spcPct val="90000"/>
              </a:lnSpc>
              <a:buClr>
                <a:schemeClr val="lt1"/>
              </a:buClr>
              <a:buSzPts val="1400"/>
            </a:pPr>
            <a:r>
              <a:rPr lang="en-US" sz="1000" b="1">
                <a:solidFill>
                  <a:schemeClr val="lt1"/>
                </a:solidFill>
                <a:latin typeface="+mn-lt"/>
                <a:ea typeface="Calibri"/>
                <a:cs typeface="Calibri"/>
                <a:sym typeface="Calibri"/>
              </a:rPr>
              <a:t>3/21</a:t>
            </a:r>
            <a:endParaRPr sz="1000" b="1">
              <a:solidFill>
                <a:schemeClr val="lt1"/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1"/>
          <p:cNvSpPr/>
          <p:nvPr/>
        </p:nvSpPr>
        <p:spPr>
          <a:xfrm rot="5400000">
            <a:off x="7828648" y="-1072232"/>
            <a:ext cx="717213" cy="7557083"/>
          </a:xfrm>
          <a:prstGeom prst="round2SameRect">
            <a:avLst>
              <a:gd name="adj1" fmla="val 16667"/>
              <a:gd name="adj2" fmla="val 0"/>
            </a:avLst>
          </a:prstGeom>
          <a:noFill/>
          <a:ln w="25400" cap="flat" cmpd="sng">
            <a:solidFill>
              <a:srgbClr val="26408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000">
              <a:latin typeface="+mn-lt"/>
            </a:endParaRPr>
          </a:p>
        </p:txBody>
      </p:sp>
      <p:sp>
        <p:nvSpPr>
          <p:cNvPr id="105" name="Google Shape;105;p1"/>
          <p:cNvSpPr txBox="1"/>
          <p:nvPr/>
        </p:nvSpPr>
        <p:spPr>
          <a:xfrm>
            <a:off x="4814480" y="2382713"/>
            <a:ext cx="7116306" cy="6471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100" tIns="6350" rIns="6350" bIns="6350" anchor="ctr" anchorCtr="0">
            <a:noAutofit/>
          </a:bodyPr>
          <a:lstStyle/>
          <a:p>
            <a:pPr marL="171450" lvl="1" indent="-171450">
              <a:lnSpc>
                <a:spcPct val="90000"/>
              </a:lnSpc>
              <a:buClr>
                <a:schemeClr val="dk1"/>
              </a:buClr>
              <a:buSzPts val="1000"/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Schedule Manager/Director debrief </a:t>
            </a:r>
            <a:r>
              <a:rPr lang="en-US" sz="1000" b="1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prep </a:t>
            </a:r>
            <a:r>
              <a:rPr lang="en-US" sz="100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meetings to occur between 4/19 -4/29</a:t>
            </a:r>
            <a:endParaRPr sz="1000" dirty="0">
              <a:latin typeface="+mn-lt"/>
            </a:endParaRPr>
          </a:p>
          <a:p>
            <a:pPr marL="171450" lvl="1" indent="-171450">
              <a:lnSpc>
                <a:spcPct val="90000"/>
              </a:lnSpc>
              <a:spcBef>
                <a:spcPts val="150"/>
              </a:spcBef>
              <a:buClr>
                <a:schemeClr val="dk1"/>
              </a:buClr>
              <a:buSzPts val="1000"/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Schedule department </a:t>
            </a:r>
            <a:r>
              <a:rPr lang="en-US" sz="1000" b="1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staff debriefing </a:t>
            </a:r>
            <a:r>
              <a:rPr lang="en-US" sz="100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sessions and </a:t>
            </a:r>
            <a:r>
              <a:rPr lang="en-US" sz="1000" b="1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enter dates into Debriefer tool</a:t>
            </a:r>
            <a:endParaRPr sz="1000" dirty="0">
              <a:latin typeface="+mn-lt"/>
            </a:endParaRPr>
          </a:p>
          <a:p>
            <a:pPr marL="171450" lvl="1" indent="-171450">
              <a:lnSpc>
                <a:spcPct val="90000"/>
              </a:lnSpc>
              <a:spcBef>
                <a:spcPts val="150"/>
              </a:spcBef>
              <a:buClr>
                <a:schemeClr val="dk1"/>
              </a:buClr>
              <a:buSzPts val="1000"/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Schedule </a:t>
            </a:r>
            <a:r>
              <a:rPr lang="en-US" sz="1000" b="1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post</a:t>
            </a:r>
            <a:r>
              <a:rPr lang="en-US" sz="100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-debrief meetings with unit manager to occur between 05/1-7/31</a:t>
            </a:r>
            <a:endParaRPr sz="1000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  <a:p>
            <a:pPr marL="171450" lvl="1" indent="-171450">
              <a:lnSpc>
                <a:spcPct val="90000"/>
              </a:lnSpc>
              <a:spcBef>
                <a:spcPts val="150"/>
              </a:spcBef>
              <a:buClr>
                <a:schemeClr val="dk1"/>
              </a:buClr>
              <a:buSzPts val="1000"/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Survey closes</a:t>
            </a:r>
            <a:endParaRPr sz="1000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1"/>
          <p:cNvSpPr/>
          <p:nvPr/>
        </p:nvSpPr>
        <p:spPr>
          <a:xfrm rot="5400000">
            <a:off x="3641173" y="3359809"/>
            <a:ext cx="633500" cy="443450"/>
          </a:xfrm>
          <a:prstGeom prst="chevron">
            <a:avLst>
              <a:gd name="adj" fmla="val 50000"/>
            </a:avLst>
          </a:prstGeom>
          <a:solidFill>
            <a:schemeClr val="accent1"/>
          </a:solidFill>
          <a:ln w="254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000">
              <a:latin typeface="+mn-lt"/>
            </a:endParaRPr>
          </a:p>
        </p:txBody>
      </p:sp>
      <p:sp>
        <p:nvSpPr>
          <p:cNvPr id="107" name="Google Shape;107;p1"/>
          <p:cNvSpPr txBox="1"/>
          <p:nvPr/>
        </p:nvSpPr>
        <p:spPr>
          <a:xfrm>
            <a:off x="3736198" y="3486509"/>
            <a:ext cx="443450" cy="19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875" tIns="8875" rIns="8875" bIns="8875" anchor="ctr" anchorCtr="0">
            <a:noAutofit/>
          </a:bodyPr>
          <a:lstStyle/>
          <a:p>
            <a:pPr algn="ctr">
              <a:lnSpc>
                <a:spcPct val="90000"/>
              </a:lnSpc>
              <a:buClr>
                <a:schemeClr val="lt1"/>
              </a:buClr>
              <a:buSzPts val="1400"/>
            </a:pPr>
            <a:r>
              <a:rPr lang="en-US" sz="1000" b="1">
                <a:solidFill>
                  <a:schemeClr val="lt1"/>
                </a:solidFill>
                <a:latin typeface="+mn-lt"/>
                <a:ea typeface="Calibri"/>
                <a:cs typeface="Calibri"/>
                <a:sym typeface="Calibri"/>
              </a:rPr>
              <a:t>3/21-4/15</a:t>
            </a:r>
            <a:endParaRPr sz="1000" b="1">
              <a:solidFill>
                <a:schemeClr val="lt1"/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1"/>
          <p:cNvSpPr/>
          <p:nvPr/>
        </p:nvSpPr>
        <p:spPr>
          <a:xfrm rot="5400000">
            <a:off x="7850009" y="-286005"/>
            <a:ext cx="674491" cy="7557083"/>
          </a:xfrm>
          <a:prstGeom prst="round2SameRect">
            <a:avLst>
              <a:gd name="adj1" fmla="val 16667"/>
              <a:gd name="adj2" fmla="val 0"/>
            </a:avLst>
          </a:prstGeom>
          <a:noFill/>
          <a:ln w="25400" cap="flat" cmpd="sng">
            <a:solidFill>
              <a:srgbClr val="26408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000">
              <a:latin typeface="+mn-lt"/>
            </a:endParaRPr>
          </a:p>
        </p:txBody>
      </p:sp>
      <p:sp>
        <p:nvSpPr>
          <p:cNvPr id="109" name="Google Shape;109;p1"/>
          <p:cNvSpPr txBox="1"/>
          <p:nvPr/>
        </p:nvSpPr>
        <p:spPr>
          <a:xfrm>
            <a:off x="4814650" y="3188217"/>
            <a:ext cx="7118221" cy="6086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8225" tIns="6975" rIns="6975" bIns="6975" anchor="ctr" anchorCtr="0">
            <a:noAutofit/>
          </a:bodyPr>
          <a:lstStyle/>
          <a:p>
            <a:pPr marL="171450" lvl="1" indent="-171450">
              <a:lnSpc>
                <a:spcPct val="90000"/>
              </a:lnSpc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Debriefer Training </a:t>
            </a:r>
            <a:r>
              <a:rPr lang="en-US" sz="1000" b="1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March 31 </a:t>
            </a:r>
            <a:r>
              <a:rPr lang="en-US" sz="1000" i="1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11am-13pm</a:t>
            </a:r>
            <a:r>
              <a:rPr lang="en-US" sz="1000" b="1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 and April 6  </a:t>
            </a:r>
            <a:r>
              <a:rPr lang="en-US" sz="100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2</a:t>
            </a:r>
            <a:r>
              <a:rPr lang="en-US" sz="1000" i="1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:30pm-4:30pm </a:t>
            </a:r>
            <a:endParaRPr sz="1000" i="1" dirty="0">
              <a:solidFill>
                <a:schemeClr val="dk1"/>
              </a:solidFill>
              <a:highlight>
                <a:srgbClr val="FFFF00"/>
              </a:highlight>
              <a:latin typeface="+mn-lt"/>
              <a:ea typeface="Calibri"/>
              <a:cs typeface="Calibri"/>
              <a:sym typeface="Calibri"/>
            </a:endParaRPr>
          </a:p>
          <a:p>
            <a:pPr marL="171450" lvl="1" indent="-171450">
              <a:lnSpc>
                <a:spcPct val="90000"/>
              </a:lnSpc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Survey Results Returned 4-11</a:t>
            </a:r>
            <a:endParaRPr sz="1000" b="1" dirty="0">
              <a:solidFill>
                <a:schemeClr val="dk1"/>
              </a:solidFill>
              <a:highlight>
                <a:srgbClr val="FFFF00"/>
              </a:highlight>
              <a:latin typeface="+mn-lt"/>
              <a:ea typeface="Calibri"/>
              <a:cs typeface="Calibri"/>
              <a:sym typeface="Calibri"/>
            </a:endParaRPr>
          </a:p>
          <a:p>
            <a:pPr marL="171450" lvl="1" indent="-171450">
              <a:lnSpc>
                <a:spcPct val="90000"/>
              </a:lnSpc>
              <a:spcBef>
                <a:spcPts val="165"/>
              </a:spcBef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Platform Training Results Access </a:t>
            </a:r>
            <a:r>
              <a:rPr lang="en-US" sz="1000" b="1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Webinar </a:t>
            </a:r>
            <a:r>
              <a:rPr lang="en-US" sz="100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4/12 12-1pm</a:t>
            </a:r>
            <a:endParaRPr sz="1000" b="1" dirty="0">
              <a:solidFill>
                <a:schemeClr val="dk1"/>
              </a:solidFill>
              <a:highlight>
                <a:srgbClr val="FFFF00"/>
              </a:highlight>
              <a:latin typeface="+mn-lt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1"/>
          <p:cNvSpPr/>
          <p:nvPr/>
        </p:nvSpPr>
        <p:spPr>
          <a:xfrm rot="5400000">
            <a:off x="3641173" y="4114856"/>
            <a:ext cx="633500" cy="443450"/>
          </a:xfrm>
          <a:prstGeom prst="chevron">
            <a:avLst>
              <a:gd name="adj" fmla="val 50000"/>
            </a:avLst>
          </a:prstGeom>
          <a:solidFill>
            <a:schemeClr val="accent1"/>
          </a:solidFill>
          <a:ln w="254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000">
              <a:latin typeface="+mn-lt"/>
            </a:endParaRPr>
          </a:p>
        </p:txBody>
      </p:sp>
      <p:sp>
        <p:nvSpPr>
          <p:cNvPr id="111" name="Google Shape;111;p1"/>
          <p:cNvSpPr txBox="1"/>
          <p:nvPr/>
        </p:nvSpPr>
        <p:spPr>
          <a:xfrm>
            <a:off x="3736198" y="4241556"/>
            <a:ext cx="443450" cy="19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875" tIns="8875" rIns="8875" bIns="8875" anchor="ctr" anchorCtr="0">
            <a:noAutofit/>
          </a:bodyPr>
          <a:lstStyle/>
          <a:p>
            <a:pPr algn="ctr">
              <a:lnSpc>
                <a:spcPct val="90000"/>
              </a:lnSpc>
              <a:buClr>
                <a:schemeClr val="lt1"/>
              </a:buClr>
              <a:buSzPts val="1400"/>
            </a:pPr>
            <a:r>
              <a:rPr lang="en-US" sz="1000" b="1">
                <a:solidFill>
                  <a:schemeClr val="lt1"/>
                </a:solidFill>
                <a:latin typeface="+mn-lt"/>
                <a:ea typeface="Calibri"/>
                <a:cs typeface="Calibri"/>
                <a:sym typeface="Calibri"/>
              </a:rPr>
              <a:t>4/18 -4/29</a:t>
            </a:r>
            <a:endParaRPr sz="1000" b="1">
              <a:solidFill>
                <a:schemeClr val="lt1"/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p1"/>
          <p:cNvSpPr/>
          <p:nvPr/>
        </p:nvSpPr>
        <p:spPr>
          <a:xfrm rot="5400000">
            <a:off x="7863235" y="457673"/>
            <a:ext cx="648039" cy="7557083"/>
          </a:xfrm>
          <a:prstGeom prst="round2SameRect">
            <a:avLst>
              <a:gd name="adj1" fmla="val 16667"/>
              <a:gd name="adj2" fmla="val 0"/>
            </a:avLst>
          </a:prstGeom>
          <a:noFill/>
          <a:ln w="25400" cap="flat" cmpd="sng">
            <a:solidFill>
              <a:srgbClr val="26408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000">
              <a:latin typeface="+mn-lt"/>
            </a:endParaRPr>
          </a:p>
        </p:txBody>
      </p:sp>
      <p:sp>
        <p:nvSpPr>
          <p:cNvPr id="113" name="Google Shape;113;p1"/>
          <p:cNvSpPr txBox="1"/>
          <p:nvPr/>
        </p:nvSpPr>
        <p:spPr>
          <a:xfrm>
            <a:off x="4814757" y="3943829"/>
            <a:ext cx="7119406" cy="5847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8225" tIns="6975" rIns="6975" bIns="6975" anchor="ctr" anchorCtr="0">
            <a:noAutofit/>
          </a:bodyPr>
          <a:lstStyle/>
          <a:p>
            <a:pPr marL="171450" lvl="1" indent="-171450">
              <a:lnSpc>
                <a:spcPct val="90000"/>
              </a:lnSpc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Hold Debrief </a:t>
            </a:r>
            <a:r>
              <a:rPr lang="en-US" sz="1000" b="1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prep</a:t>
            </a:r>
            <a:r>
              <a:rPr lang="en-US" sz="100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 meetings and complete slides</a:t>
            </a:r>
            <a:endParaRPr sz="1000" dirty="0">
              <a:latin typeface="+mn-lt"/>
            </a:endParaRPr>
          </a:p>
          <a:p>
            <a:pPr marL="171450" lvl="1" indent="-171450">
              <a:lnSpc>
                <a:spcPct val="90000"/>
              </a:lnSpc>
              <a:spcBef>
                <a:spcPts val="165"/>
              </a:spcBef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Executive Leadership Briefing </a:t>
            </a:r>
            <a:r>
              <a:rPr lang="en-US" sz="1000" b="1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Webinar </a:t>
            </a:r>
            <a:r>
              <a:rPr lang="en-US" sz="100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4/26 12-1pm                                                                                                                 </a:t>
            </a:r>
            <a:endParaRPr sz="1000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  <a:p>
            <a:pPr marL="171450" lvl="1" indent="-171450">
              <a:lnSpc>
                <a:spcPct val="90000"/>
              </a:lnSpc>
              <a:spcBef>
                <a:spcPts val="165"/>
              </a:spcBef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Debriefing Your Survey Results Training </a:t>
            </a:r>
            <a:r>
              <a:rPr lang="en-US" sz="1000" b="1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Webinar</a:t>
            </a:r>
            <a:r>
              <a:rPr lang="en-US" sz="100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 4/28 12-1pm</a:t>
            </a:r>
            <a:endParaRPr sz="1000" dirty="0">
              <a:solidFill>
                <a:schemeClr val="dk1"/>
              </a:solidFill>
              <a:highlight>
                <a:srgbClr val="FFFF00"/>
              </a:highlight>
              <a:latin typeface="+mn-lt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1"/>
          <p:cNvSpPr/>
          <p:nvPr/>
        </p:nvSpPr>
        <p:spPr>
          <a:xfrm rot="5400000">
            <a:off x="3641173" y="4723134"/>
            <a:ext cx="633500" cy="443450"/>
          </a:xfrm>
          <a:prstGeom prst="chevron">
            <a:avLst>
              <a:gd name="adj" fmla="val 50000"/>
            </a:avLst>
          </a:prstGeom>
          <a:solidFill>
            <a:schemeClr val="accent1"/>
          </a:solidFill>
          <a:ln w="254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000">
              <a:latin typeface="+mn-lt"/>
            </a:endParaRPr>
          </a:p>
        </p:txBody>
      </p:sp>
      <p:sp>
        <p:nvSpPr>
          <p:cNvPr id="115" name="Google Shape;115;p1"/>
          <p:cNvSpPr txBox="1"/>
          <p:nvPr/>
        </p:nvSpPr>
        <p:spPr>
          <a:xfrm>
            <a:off x="3736198" y="4849834"/>
            <a:ext cx="443450" cy="19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875" tIns="8875" rIns="8875" bIns="8875" anchor="ctr" anchorCtr="0">
            <a:noAutofit/>
          </a:bodyPr>
          <a:lstStyle/>
          <a:p>
            <a:pPr algn="ctr">
              <a:lnSpc>
                <a:spcPct val="90000"/>
              </a:lnSpc>
              <a:buClr>
                <a:schemeClr val="lt1"/>
              </a:buClr>
              <a:buSzPts val="1400"/>
            </a:pPr>
            <a:r>
              <a:rPr lang="en-US" sz="1000" b="1">
                <a:solidFill>
                  <a:schemeClr val="lt1"/>
                </a:solidFill>
                <a:latin typeface="+mn-lt"/>
                <a:ea typeface="Calibri"/>
                <a:cs typeface="Calibri"/>
                <a:sym typeface="Calibri"/>
              </a:rPr>
              <a:t>5/2-7/30</a:t>
            </a:r>
            <a:endParaRPr sz="1000" b="1">
              <a:solidFill>
                <a:schemeClr val="lt1"/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1"/>
          <p:cNvSpPr/>
          <p:nvPr/>
        </p:nvSpPr>
        <p:spPr>
          <a:xfrm rot="5400000">
            <a:off x="7864447" y="1148734"/>
            <a:ext cx="605593" cy="7557083"/>
          </a:xfrm>
          <a:prstGeom prst="round2SameRect">
            <a:avLst>
              <a:gd name="adj1" fmla="val 16667"/>
              <a:gd name="adj2" fmla="val 0"/>
            </a:avLst>
          </a:prstGeom>
          <a:noFill/>
          <a:ln w="25400" cap="flat" cmpd="sng">
            <a:solidFill>
              <a:srgbClr val="26408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000">
              <a:latin typeface="+mn-lt"/>
            </a:endParaRPr>
          </a:p>
        </p:txBody>
      </p:sp>
      <p:sp>
        <p:nvSpPr>
          <p:cNvPr id="117" name="Google Shape;117;p1"/>
          <p:cNvSpPr txBox="1"/>
          <p:nvPr/>
        </p:nvSpPr>
        <p:spPr>
          <a:xfrm>
            <a:off x="4794914" y="4654042"/>
            <a:ext cx="7121309" cy="5464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100" tIns="6350" rIns="6350" bIns="6350" anchor="ctr" anchorCtr="0">
            <a:noAutofit/>
          </a:bodyPr>
          <a:lstStyle/>
          <a:p>
            <a:pPr marL="171450" lvl="1" indent="-171450">
              <a:lnSpc>
                <a:spcPct val="90000"/>
              </a:lnSpc>
              <a:buClr>
                <a:schemeClr val="dk1"/>
              </a:buClr>
              <a:buSzPts val="1000"/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Hold Staff Debriefings and enter notes into the Debriefing tool</a:t>
            </a:r>
            <a:endParaRPr sz="1000" dirty="0">
              <a:latin typeface="+mn-lt"/>
            </a:endParaRPr>
          </a:p>
          <a:p>
            <a:pPr marL="171450" lvl="1" indent="-171450">
              <a:lnSpc>
                <a:spcPct val="90000"/>
              </a:lnSpc>
              <a:spcBef>
                <a:spcPts val="150"/>
              </a:spcBef>
              <a:buClr>
                <a:schemeClr val="dk1"/>
              </a:buClr>
              <a:buSzPts val="1000"/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VPs to hold Divisional touchpoints</a:t>
            </a:r>
            <a:endParaRPr sz="1000" b="1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  <a:p>
            <a:pPr marL="171450" lvl="1" indent="-171450">
              <a:lnSpc>
                <a:spcPct val="90000"/>
              </a:lnSpc>
              <a:spcBef>
                <a:spcPts val="150"/>
              </a:spcBef>
              <a:buClr>
                <a:schemeClr val="dk1"/>
              </a:buClr>
              <a:buSzPts val="1000"/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Hold </a:t>
            </a:r>
            <a:r>
              <a:rPr lang="en-US" sz="1000" b="1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post</a:t>
            </a:r>
            <a:r>
              <a:rPr lang="en-US" sz="100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-debrief  meetings with Unit Manager/Director</a:t>
            </a:r>
            <a:endParaRPr sz="1000" b="1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1"/>
          <p:cNvSpPr/>
          <p:nvPr/>
        </p:nvSpPr>
        <p:spPr>
          <a:xfrm rot="5400000">
            <a:off x="3641173" y="5298036"/>
            <a:ext cx="633500" cy="443450"/>
          </a:xfrm>
          <a:prstGeom prst="chevron">
            <a:avLst>
              <a:gd name="adj" fmla="val 50000"/>
            </a:avLst>
          </a:prstGeom>
          <a:solidFill>
            <a:schemeClr val="accent1"/>
          </a:solidFill>
          <a:ln w="254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000">
              <a:latin typeface="+mn-lt"/>
            </a:endParaRPr>
          </a:p>
        </p:txBody>
      </p:sp>
      <p:sp>
        <p:nvSpPr>
          <p:cNvPr id="119" name="Google Shape;119;p1"/>
          <p:cNvSpPr txBox="1"/>
          <p:nvPr/>
        </p:nvSpPr>
        <p:spPr>
          <a:xfrm>
            <a:off x="3736198" y="5424736"/>
            <a:ext cx="443450" cy="19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875" tIns="8875" rIns="8875" bIns="8875" anchor="ctr" anchorCtr="0">
            <a:noAutofit/>
          </a:bodyPr>
          <a:lstStyle/>
          <a:p>
            <a:pPr algn="ctr">
              <a:lnSpc>
                <a:spcPct val="90000"/>
              </a:lnSpc>
              <a:buClr>
                <a:schemeClr val="lt1"/>
              </a:buClr>
              <a:buSzPts val="1400"/>
            </a:pPr>
            <a:r>
              <a:rPr lang="en-US" sz="1000" b="1">
                <a:solidFill>
                  <a:schemeClr val="lt1"/>
                </a:solidFill>
                <a:latin typeface="+mn-lt"/>
                <a:ea typeface="Calibri"/>
                <a:cs typeface="Calibri"/>
                <a:sym typeface="Calibri"/>
              </a:rPr>
              <a:t>9/2</a:t>
            </a:r>
            <a:endParaRPr sz="1000" b="1">
              <a:solidFill>
                <a:schemeClr val="lt1"/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1"/>
          <p:cNvSpPr/>
          <p:nvPr/>
        </p:nvSpPr>
        <p:spPr>
          <a:xfrm rot="5400000">
            <a:off x="8050039" y="1706337"/>
            <a:ext cx="274431" cy="7557083"/>
          </a:xfrm>
          <a:prstGeom prst="round2SameRect">
            <a:avLst>
              <a:gd name="adj1" fmla="val 16667"/>
              <a:gd name="adj2" fmla="val 0"/>
            </a:avLst>
          </a:prstGeom>
          <a:noFill/>
          <a:ln w="25400" cap="flat" cmpd="sng">
            <a:solidFill>
              <a:srgbClr val="26408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000">
              <a:latin typeface="+mn-lt"/>
            </a:endParaRPr>
          </a:p>
        </p:txBody>
      </p:sp>
      <p:sp>
        <p:nvSpPr>
          <p:cNvPr id="121" name="Google Shape;121;p1"/>
          <p:cNvSpPr txBox="1"/>
          <p:nvPr/>
        </p:nvSpPr>
        <p:spPr>
          <a:xfrm>
            <a:off x="4816249" y="5361060"/>
            <a:ext cx="7136151" cy="247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8225" tIns="6975" rIns="6975" bIns="6975" anchor="ctr" anchorCtr="0">
            <a:noAutofit/>
          </a:bodyPr>
          <a:lstStyle/>
          <a:p>
            <a:pPr marL="171450" lvl="1" indent="-171450">
              <a:lnSpc>
                <a:spcPct val="90000"/>
              </a:lnSpc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Managers to enter Action Plans into the Debriefing tool</a:t>
            </a:r>
            <a:endParaRPr sz="1000" dirty="0">
              <a:latin typeface="+mn-lt"/>
            </a:endParaRPr>
          </a:p>
        </p:txBody>
      </p:sp>
      <p:sp>
        <p:nvSpPr>
          <p:cNvPr id="122" name="Google Shape;122;p1"/>
          <p:cNvSpPr/>
          <p:nvPr/>
        </p:nvSpPr>
        <p:spPr>
          <a:xfrm rot="5400000">
            <a:off x="3641173" y="5872938"/>
            <a:ext cx="633500" cy="443450"/>
          </a:xfrm>
          <a:prstGeom prst="chevron">
            <a:avLst>
              <a:gd name="adj" fmla="val 50000"/>
            </a:avLst>
          </a:prstGeom>
          <a:solidFill>
            <a:schemeClr val="accent1"/>
          </a:solidFill>
          <a:ln w="254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000">
              <a:latin typeface="+mn-lt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3736198" y="5999638"/>
            <a:ext cx="443450" cy="19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875" tIns="8875" rIns="8875" bIns="8875" anchor="ctr" anchorCtr="0">
            <a:noAutofit/>
          </a:bodyPr>
          <a:lstStyle/>
          <a:p>
            <a:pPr algn="ctr">
              <a:lnSpc>
                <a:spcPct val="90000"/>
              </a:lnSpc>
              <a:buClr>
                <a:schemeClr val="lt1"/>
              </a:buClr>
              <a:buSzPts val="1400"/>
            </a:pPr>
            <a:r>
              <a:rPr lang="en-US" sz="1000" b="1">
                <a:solidFill>
                  <a:schemeClr val="lt1"/>
                </a:solidFill>
                <a:latin typeface="+mn-lt"/>
                <a:ea typeface="Calibri"/>
                <a:cs typeface="Calibri"/>
                <a:sym typeface="Calibri"/>
              </a:rPr>
              <a:t>9/5-12-5</a:t>
            </a:r>
            <a:endParaRPr sz="1000" b="1">
              <a:solidFill>
                <a:schemeClr val="lt1"/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1"/>
          <p:cNvSpPr/>
          <p:nvPr/>
        </p:nvSpPr>
        <p:spPr>
          <a:xfrm rot="5400000">
            <a:off x="7981367" y="2222594"/>
            <a:ext cx="411775" cy="7557083"/>
          </a:xfrm>
          <a:prstGeom prst="round2SameRect">
            <a:avLst>
              <a:gd name="adj1" fmla="val 16667"/>
              <a:gd name="adj2" fmla="val 0"/>
            </a:avLst>
          </a:prstGeom>
          <a:noFill/>
          <a:ln w="25400" cap="flat" cmpd="sng">
            <a:solidFill>
              <a:srgbClr val="26408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000">
              <a:latin typeface="+mn-lt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4815701" y="5815349"/>
            <a:ext cx="7129995" cy="3715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775" tIns="10150" rIns="10150" bIns="10150" anchor="ctr" anchorCtr="0">
            <a:noAutofit/>
          </a:bodyPr>
          <a:lstStyle/>
          <a:p>
            <a:pPr marL="171450" lvl="1" indent="-171450">
              <a:lnSpc>
                <a:spcPct val="90000"/>
              </a:lnSpc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100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Managers to update and </a:t>
            </a:r>
            <a:r>
              <a:rPr lang="en-US" sz="1000" b="1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close out 2022 </a:t>
            </a:r>
            <a:r>
              <a:rPr lang="en-US" sz="100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Action Plans in Debriefer Tool</a:t>
            </a:r>
            <a:endParaRPr sz="1000" dirty="0">
              <a:latin typeface="+mn-lt"/>
            </a:endParaRPr>
          </a:p>
        </p:txBody>
      </p:sp>
      <p:pic>
        <p:nvPicPr>
          <p:cNvPr id="126" name="Google Shape;126;p1" descr="Smiling face with no fill"/>
          <p:cNvPicPr preferRelativeResize="0"/>
          <p:nvPr/>
        </p:nvPicPr>
        <p:blipFill rotWithShape="1">
          <a:blip r:embed="rId3">
            <a:alphaModFix/>
            <a:lum bright="70000" contrast="-70000"/>
          </a:blip>
          <a:srcRect/>
          <a:stretch/>
        </p:blipFill>
        <p:spPr>
          <a:xfrm>
            <a:off x="3809534" y="920793"/>
            <a:ext cx="318789" cy="3187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1" descr="Checkmark"/>
          <p:cNvPicPr preferRelativeResize="0"/>
          <p:nvPr/>
        </p:nvPicPr>
        <p:blipFill rotWithShape="1">
          <a:blip r:embed="rId4">
            <a:alphaModFix/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/>
        </p:blipFill>
        <p:spPr>
          <a:xfrm>
            <a:off x="11516174" y="618372"/>
            <a:ext cx="400050" cy="457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23-210340-MT_Executive_Board Meeting_Volunteer Program [54]  -  Read-Only">
  <a:themeElements>
    <a:clrScheme name="Workfor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696D2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 branding</Template>
  <TotalTime>0</TotalTime>
  <Words>172</Words>
  <Application>Microsoft Macintosh PowerPoint</Application>
  <PresentationFormat>Widescreen</PresentationFormat>
  <Paragraphs>28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23-210340-MT_Executive_Board Meeting_Volunteer Program [54]  -  Read-Only</vt:lpstr>
      <vt:lpstr>Culture Survey Timeline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Culture Survey Timeline</dc:title>
  <dc:creator>admin</dc:creator>
  <cp:lastModifiedBy>Brinson, Jennifer</cp:lastModifiedBy>
  <cp:revision>1</cp:revision>
  <dcterms:created xsi:type="dcterms:W3CDTF">2019-02-25T21:17:43Z</dcterms:created>
  <dcterms:modified xsi:type="dcterms:W3CDTF">2023-08-09T18:52:32Z</dcterms:modified>
</cp:coreProperties>
</file>