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1" r:id="rId1"/>
  </p:sldMasterIdLst>
  <p:notesMasterIdLst>
    <p:notesMasterId r:id="rId1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1" r:id="rId26"/>
    <p:sldId id="282" r:id="rId27"/>
    <p:sldId id="283" r:id="rId28"/>
    <p:sldId id="284" r:id="rId29"/>
    <p:sldId id="285" r:id="rId30"/>
    <p:sldId id="286" r:id="rId31"/>
    <p:sldId id="287" r:id="rId32"/>
    <p:sldId id="288" r:id="rId33"/>
    <p:sldId id="289" r:id="rId34"/>
    <p:sldId id="290" r:id="rId35"/>
    <p:sldId id="291" r:id="rId36"/>
    <p:sldId id="293" r:id="rId37"/>
    <p:sldId id="294" r:id="rId38"/>
    <p:sldId id="295" r:id="rId39"/>
    <p:sldId id="296" r:id="rId40"/>
    <p:sldId id="297" r:id="rId41"/>
    <p:sldId id="298" r:id="rId42"/>
    <p:sldId id="299" r:id="rId43"/>
    <p:sldId id="300" r:id="rId44"/>
    <p:sldId id="301" r:id="rId45"/>
    <p:sldId id="302" r:id="rId46"/>
    <p:sldId id="304" r:id="rId47"/>
    <p:sldId id="305" r:id="rId48"/>
    <p:sldId id="306" r:id="rId49"/>
    <p:sldId id="307" r:id="rId50"/>
    <p:sldId id="308" r:id="rId51"/>
    <p:sldId id="309" r:id="rId52"/>
    <p:sldId id="310" r:id="rId53"/>
    <p:sldId id="311" r:id="rId54"/>
    <p:sldId id="312" r:id="rId55"/>
    <p:sldId id="313" r:id="rId56"/>
    <p:sldId id="314" r:id="rId57"/>
    <p:sldId id="316" r:id="rId58"/>
    <p:sldId id="318" r:id="rId59"/>
    <p:sldId id="319" r:id="rId60"/>
    <p:sldId id="320" r:id="rId61"/>
    <p:sldId id="321" r:id="rId62"/>
    <p:sldId id="322" r:id="rId63"/>
    <p:sldId id="323" r:id="rId64"/>
    <p:sldId id="324" r:id="rId65"/>
    <p:sldId id="325" r:id="rId66"/>
    <p:sldId id="326" r:id="rId67"/>
    <p:sldId id="327" r:id="rId68"/>
    <p:sldId id="328" r:id="rId69"/>
    <p:sldId id="329" r:id="rId70"/>
    <p:sldId id="330" r:id="rId71"/>
    <p:sldId id="331" r:id="rId72"/>
    <p:sldId id="332" r:id="rId73"/>
    <p:sldId id="333" r:id="rId74"/>
    <p:sldId id="334" r:id="rId75"/>
    <p:sldId id="335" r:id="rId76"/>
    <p:sldId id="336" r:id="rId77"/>
    <p:sldId id="337" r:id="rId78"/>
    <p:sldId id="338" r:id="rId79"/>
    <p:sldId id="339" r:id="rId80"/>
    <p:sldId id="341" r:id="rId81"/>
    <p:sldId id="342" r:id="rId82"/>
    <p:sldId id="343" r:id="rId83"/>
    <p:sldId id="344" r:id="rId84"/>
    <p:sldId id="345" r:id="rId85"/>
    <p:sldId id="346" r:id="rId86"/>
    <p:sldId id="347" r:id="rId87"/>
    <p:sldId id="348" r:id="rId88"/>
    <p:sldId id="349" r:id="rId89"/>
    <p:sldId id="350" r:id="rId90"/>
    <p:sldId id="351" r:id="rId91"/>
    <p:sldId id="352" r:id="rId92"/>
    <p:sldId id="353" r:id="rId93"/>
    <p:sldId id="354" r:id="rId94"/>
    <p:sldId id="355" r:id="rId95"/>
    <p:sldId id="356" r:id="rId96"/>
    <p:sldId id="357" r:id="rId97"/>
    <p:sldId id="358" r:id="rId98"/>
    <p:sldId id="359" r:id="rId99"/>
    <p:sldId id="360" r:id="rId100"/>
    <p:sldId id="361" r:id="rId101"/>
    <p:sldId id="362" r:id="rId102"/>
    <p:sldId id="363" r:id="rId103"/>
    <p:sldId id="365" r:id="rId104"/>
    <p:sldId id="368" r:id="rId105"/>
    <p:sldId id="369" r:id="rId106"/>
    <p:sldId id="370" r:id="rId107"/>
    <p:sldId id="371" r:id="rId108"/>
    <p:sldId id="372" r:id="rId109"/>
    <p:sldId id="373" r:id="rId110"/>
    <p:sldId id="374" r:id="rId111"/>
    <p:sldId id="375" r:id="rId112"/>
    <p:sldId id="376" r:id="rId113"/>
    <p:sldId id="377" r:id="rId114"/>
    <p:sldId id="378" r:id="rId115"/>
    <p:sldId id="379" r:id="rId116"/>
    <p:sldId id="380" r:id="rId117"/>
  </p:sldIdLst>
  <p:sldSz cx="12192000" cy="6858000"/>
  <p:notesSz cx="6859588" cy="9928225"/>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32" roundtripDataSignature="AMtx7mjM6Mbtqi0+WaaO7ltyDG10UtOIDQ=="/>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6EBC6AB-3AD0-44D1-A2DE-F30A775780E8}">
  <a:tblStyle styleId="{06EBC6AB-3AD0-44D1-A2DE-F30A775780E8}"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CF4"/>
          </a:solidFill>
        </a:fill>
      </a:tcStyle>
    </a:wholeTbl>
    <a:band1H>
      <a:tcTxStyle/>
      <a:tcStyle>
        <a:tcBdr/>
        <a:fill>
          <a:solidFill>
            <a:srgbClr val="CFD7E7"/>
          </a:solidFill>
        </a:fill>
      </a:tcStyle>
    </a:band1H>
    <a:band2H>
      <a:tcTxStyle/>
      <a:tcStyle>
        <a:tcBdr/>
      </a:tcStyle>
    </a:band2H>
    <a:band1V>
      <a:tcTxStyle/>
      <a:tcStyle>
        <a:tcBdr/>
        <a:fill>
          <a:solidFill>
            <a:srgbClr val="CFD7E7"/>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 styleId="{F7919003-C054-42EF-8C47-3A6B9C0699F2}" styleName="Table_1">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4"/>
  </p:normalViewPr>
  <p:slideViewPr>
    <p:cSldViewPr snapToGrid="0">
      <p:cViewPr varScale="1">
        <p:scale>
          <a:sx n="102" d="100"/>
          <a:sy n="102" d="100"/>
        </p:scale>
        <p:origin x="192" y="4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presProps" Target="pres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notesMaster" Target="notesMasters/notesMaster1.xml"/><Relationship Id="rId134" Type="http://schemas.openxmlformats.org/officeDocument/2006/relationships/viewProps" Target="viewProps.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6"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customschemas.google.com/relationships/presentationmetadata" Target="metadata"/><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950" y="4715900"/>
            <a:ext cx="5487650" cy="44677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p1: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7" name="Google Shape;87;p1: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10: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1" name="Google Shape;141;p10: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4"/>
        <p:cNvGrpSpPr/>
        <p:nvPr/>
      </p:nvGrpSpPr>
      <p:grpSpPr>
        <a:xfrm>
          <a:off x="0" y="0"/>
          <a:ext cx="0" cy="0"/>
          <a:chOff x="0" y="0"/>
          <a:chExt cx="0" cy="0"/>
        </a:xfrm>
      </p:grpSpPr>
      <p:sp>
        <p:nvSpPr>
          <p:cNvPr id="715" name="Google Shape;715;p106: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16" name="Google Shape;716;p106: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0"/>
        <p:cNvGrpSpPr/>
        <p:nvPr/>
      </p:nvGrpSpPr>
      <p:grpSpPr>
        <a:xfrm>
          <a:off x="0" y="0"/>
          <a:ext cx="0" cy="0"/>
          <a:chOff x="0" y="0"/>
          <a:chExt cx="0" cy="0"/>
        </a:xfrm>
      </p:grpSpPr>
      <p:sp>
        <p:nvSpPr>
          <p:cNvPr id="721" name="Google Shape;721;p107: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22" name="Google Shape;722;p107: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6"/>
        <p:cNvGrpSpPr/>
        <p:nvPr/>
      </p:nvGrpSpPr>
      <p:grpSpPr>
        <a:xfrm>
          <a:off x="0" y="0"/>
          <a:ext cx="0" cy="0"/>
          <a:chOff x="0" y="0"/>
          <a:chExt cx="0" cy="0"/>
        </a:xfrm>
      </p:grpSpPr>
      <p:sp>
        <p:nvSpPr>
          <p:cNvPr id="727" name="Google Shape;727;p108: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28" name="Google Shape;728;p108: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8"/>
        <p:cNvGrpSpPr/>
        <p:nvPr/>
      </p:nvGrpSpPr>
      <p:grpSpPr>
        <a:xfrm>
          <a:off x="0" y="0"/>
          <a:ext cx="0" cy="0"/>
          <a:chOff x="0" y="0"/>
          <a:chExt cx="0" cy="0"/>
        </a:xfrm>
      </p:grpSpPr>
      <p:sp>
        <p:nvSpPr>
          <p:cNvPr id="739" name="Google Shape;739;p110: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40" name="Google Shape;740;p110: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6"/>
        <p:cNvGrpSpPr/>
        <p:nvPr/>
      </p:nvGrpSpPr>
      <p:grpSpPr>
        <a:xfrm>
          <a:off x="0" y="0"/>
          <a:ext cx="0" cy="0"/>
          <a:chOff x="0" y="0"/>
          <a:chExt cx="0" cy="0"/>
        </a:xfrm>
      </p:grpSpPr>
      <p:sp>
        <p:nvSpPr>
          <p:cNvPr id="757" name="Google Shape;757;p113: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58" name="Google Shape;758;p113: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2"/>
        <p:cNvGrpSpPr/>
        <p:nvPr/>
      </p:nvGrpSpPr>
      <p:grpSpPr>
        <a:xfrm>
          <a:off x="0" y="0"/>
          <a:ext cx="0" cy="0"/>
          <a:chOff x="0" y="0"/>
          <a:chExt cx="0" cy="0"/>
        </a:xfrm>
      </p:grpSpPr>
      <p:sp>
        <p:nvSpPr>
          <p:cNvPr id="763" name="Google Shape;763;p114: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64" name="Google Shape;764;p114: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8"/>
        <p:cNvGrpSpPr/>
        <p:nvPr/>
      </p:nvGrpSpPr>
      <p:grpSpPr>
        <a:xfrm>
          <a:off x="0" y="0"/>
          <a:ext cx="0" cy="0"/>
          <a:chOff x="0" y="0"/>
          <a:chExt cx="0" cy="0"/>
        </a:xfrm>
      </p:grpSpPr>
      <p:sp>
        <p:nvSpPr>
          <p:cNvPr id="769" name="Google Shape;769;p115: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70" name="Google Shape;770;p115: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4"/>
        <p:cNvGrpSpPr/>
        <p:nvPr/>
      </p:nvGrpSpPr>
      <p:grpSpPr>
        <a:xfrm>
          <a:off x="0" y="0"/>
          <a:ext cx="0" cy="0"/>
          <a:chOff x="0" y="0"/>
          <a:chExt cx="0" cy="0"/>
        </a:xfrm>
      </p:grpSpPr>
      <p:sp>
        <p:nvSpPr>
          <p:cNvPr id="775" name="Google Shape;775;p116: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76" name="Google Shape;776;p116: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0"/>
        <p:cNvGrpSpPr/>
        <p:nvPr/>
      </p:nvGrpSpPr>
      <p:grpSpPr>
        <a:xfrm>
          <a:off x="0" y="0"/>
          <a:ext cx="0" cy="0"/>
          <a:chOff x="0" y="0"/>
          <a:chExt cx="0" cy="0"/>
        </a:xfrm>
      </p:grpSpPr>
      <p:sp>
        <p:nvSpPr>
          <p:cNvPr id="781" name="Google Shape;781;p117: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82" name="Google Shape;782;p117: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6"/>
        <p:cNvGrpSpPr/>
        <p:nvPr/>
      </p:nvGrpSpPr>
      <p:grpSpPr>
        <a:xfrm>
          <a:off x="0" y="0"/>
          <a:ext cx="0" cy="0"/>
          <a:chOff x="0" y="0"/>
          <a:chExt cx="0" cy="0"/>
        </a:xfrm>
      </p:grpSpPr>
      <p:sp>
        <p:nvSpPr>
          <p:cNvPr id="787" name="Google Shape;787;p118: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88" name="Google Shape;788;p118: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11: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7" name="Google Shape;147;p11: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2"/>
        <p:cNvGrpSpPr/>
        <p:nvPr/>
      </p:nvGrpSpPr>
      <p:grpSpPr>
        <a:xfrm>
          <a:off x="0" y="0"/>
          <a:ext cx="0" cy="0"/>
          <a:chOff x="0" y="0"/>
          <a:chExt cx="0" cy="0"/>
        </a:xfrm>
      </p:grpSpPr>
      <p:sp>
        <p:nvSpPr>
          <p:cNvPr id="793" name="Google Shape;793;p119: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94" name="Google Shape;794;p119: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8"/>
        <p:cNvGrpSpPr/>
        <p:nvPr/>
      </p:nvGrpSpPr>
      <p:grpSpPr>
        <a:xfrm>
          <a:off x="0" y="0"/>
          <a:ext cx="0" cy="0"/>
          <a:chOff x="0" y="0"/>
          <a:chExt cx="0" cy="0"/>
        </a:xfrm>
      </p:grpSpPr>
      <p:sp>
        <p:nvSpPr>
          <p:cNvPr id="799" name="Google Shape;799;p120: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00" name="Google Shape;800;p120: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4"/>
        <p:cNvGrpSpPr/>
        <p:nvPr/>
      </p:nvGrpSpPr>
      <p:grpSpPr>
        <a:xfrm>
          <a:off x="0" y="0"/>
          <a:ext cx="0" cy="0"/>
          <a:chOff x="0" y="0"/>
          <a:chExt cx="0" cy="0"/>
        </a:xfrm>
      </p:grpSpPr>
      <p:sp>
        <p:nvSpPr>
          <p:cNvPr id="805" name="Google Shape;805;p121: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06" name="Google Shape;806;p121: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0"/>
        <p:cNvGrpSpPr/>
        <p:nvPr/>
      </p:nvGrpSpPr>
      <p:grpSpPr>
        <a:xfrm>
          <a:off x="0" y="0"/>
          <a:ext cx="0" cy="0"/>
          <a:chOff x="0" y="0"/>
          <a:chExt cx="0" cy="0"/>
        </a:xfrm>
      </p:grpSpPr>
      <p:sp>
        <p:nvSpPr>
          <p:cNvPr id="811" name="Google Shape;811;p122: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12" name="Google Shape;812;p122: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6"/>
        <p:cNvGrpSpPr/>
        <p:nvPr/>
      </p:nvGrpSpPr>
      <p:grpSpPr>
        <a:xfrm>
          <a:off x="0" y="0"/>
          <a:ext cx="0" cy="0"/>
          <a:chOff x="0" y="0"/>
          <a:chExt cx="0" cy="0"/>
        </a:xfrm>
      </p:grpSpPr>
      <p:sp>
        <p:nvSpPr>
          <p:cNvPr id="817" name="Google Shape;817;p123: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18" name="Google Shape;818;p123: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2"/>
        <p:cNvGrpSpPr/>
        <p:nvPr/>
      </p:nvGrpSpPr>
      <p:grpSpPr>
        <a:xfrm>
          <a:off x="0" y="0"/>
          <a:ext cx="0" cy="0"/>
          <a:chOff x="0" y="0"/>
          <a:chExt cx="0" cy="0"/>
        </a:xfrm>
      </p:grpSpPr>
      <p:sp>
        <p:nvSpPr>
          <p:cNvPr id="823" name="Google Shape;823;p124: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4" name="Google Shape;824;p124: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8"/>
        <p:cNvGrpSpPr/>
        <p:nvPr/>
      </p:nvGrpSpPr>
      <p:grpSpPr>
        <a:xfrm>
          <a:off x="0" y="0"/>
          <a:ext cx="0" cy="0"/>
          <a:chOff x="0" y="0"/>
          <a:chExt cx="0" cy="0"/>
        </a:xfrm>
      </p:grpSpPr>
      <p:sp>
        <p:nvSpPr>
          <p:cNvPr id="829" name="Google Shape;829;p125: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30" name="Google Shape;830;p125: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p12: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3" name="Google Shape;153;p12: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p13: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9" name="Google Shape;159;p13: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p14: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5" name="Google Shape;165;p14: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p15: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1" name="Google Shape;171;p15: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p16: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7" name="Google Shape;177;p16: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p17: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3" name="Google Shape;183;p17: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p18: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9" name="Google Shape;189;p18: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p19: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5" name="Google Shape;195;p19: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p2: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3" name="Google Shape;93;p2: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Google Shape;200;p20: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1" name="Google Shape;201;p20: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p21: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7" name="Google Shape;207;p21: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p22: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3" name="Google Shape;213;p22: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p23: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9" name="Google Shape;219;p23: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Google Shape;224;p24: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5" name="Google Shape;225;p24: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p26: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7" name="Google Shape;237;p26: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
        <p:cNvGrpSpPr/>
        <p:nvPr/>
      </p:nvGrpSpPr>
      <p:grpSpPr>
        <a:xfrm>
          <a:off x="0" y="0"/>
          <a:ext cx="0" cy="0"/>
          <a:chOff x="0" y="0"/>
          <a:chExt cx="0" cy="0"/>
        </a:xfrm>
      </p:grpSpPr>
      <p:sp>
        <p:nvSpPr>
          <p:cNvPr id="242" name="Google Shape;242;p27: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43" name="Google Shape;243;p27: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
        <p:cNvGrpSpPr/>
        <p:nvPr/>
      </p:nvGrpSpPr>
      <p:grpSpPr>
        <a:xfrm>
          <a:off x="0" y="0"/>
          <a:ext cx="0" cy="0"/>
          <a:chOff x="0" y="0"/>
          <a:chExt cx="0" cy="0"/>
        </a:xfrm>
      </p:grpSpPr>
      <p:sp>
        <p:nvSpPr>
          <p:cNvPr id="248" name="Google Shape;248;p28: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49" name="Google Shape;249;p28: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3"/>
        <p:cNvGrpSpPr/>
        <p:nvPr/>
      </p:nvGrpSpPr>
      <p:grpSpPr>
        <a:xfrm>
          <a:off x="0" y="0"/>
          <a:ext cx="0" cy="0"/>
          <a:chOff x="0" y="0"/>
          <a:chExt cx="0" cy="0"/>
        </a:xfrm>
      </p:grpSpPr>
      <p:sp>
        <p:nvSpPr>
          <p:cNvPr id="254" name="Google Shape;254;p29: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5" name="Google Shape;255;p29: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9"/>
        <p:cNvGrpSpPr/>
        <p:nvPr/>
      </p:nvGrpSpPr>
      <p:grpSpPr>
        <a:xfrm>
          <a:off x="0" y="0"/>
          <a:ext cx="0" cy="0"/>
          <a:chOff x="0" y="0"/>
          <a:chExt cx="0" cy="0"/>
        </a:xfrm>
      </p:grpSpPr>
      <p:sp>
        <p:nvSpPr>
          <p:cNvPr id="260" name="Google Shape;260;p30: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1" name="Google Shape;261;p30: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3: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9" name="Google Shape;99;p3: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5"/>
        <p:cNvGrpSpPr/>
        <p:nvPr/>
      </p:nvGrpSpPr>
      <p:grpSpPr>
        <a:xfrm>
          <a:off x="0" y="0"/>
          <a:ext cx="0" cy="0"/>
          <a:chOff x="0" y="0"/>
          <a:chExt cx="0" cy="0"/>
        </a:xfrm>
      </p:grpSpPr>
      <p:sp>
        <p:nvSpPr>
          <p:cNvPr id="266" name="Google Shape;266;p31: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7" name="Google Shape;267;p31: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1"/>
        <p:cNvGrpSpPr/>
        <p:nvPr/>
      </p:nvGrpSpPr>
      <p:grpSpPr>
        <a:xfrm>
          <a:off x="0" y="0"/>
          <a:ext cx="0" cy="0"/>
          <a:chOff x="0" y="0"/>
          <a:chExt cx="0" cy="0"/>
        </a:xfrm>
      </p:grpSpPr>
      <p:sp>
        <p:nvSpPr>
          <p:cNvPr id="272" name="Google Shape;272;p32: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3" name="Google Shape;273;p32: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Google Shape;278;p33: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9" name="Google Shape;279;p33: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3"/>
        <p:cNvGrpSpPr/>
        <p:nvPr/>
      </p:nvGrpSpPr>
      <p:grpSpPr>
        <a:xfrm>
          <a:off x="0" y="0"/>
          <a:ext cx="0" cy="0"/>
          <a:chOff x="0" y="0"/>
          <a:chExt cx="0" cy="0"/>
        </a:xfrm>
      </p:grpSpPr>
      <p:sp>
        <p:nvSpPr>
          <p:cNvPr id="284" name="Google Shape;284;p34: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85" name="Google Shape;285;p34: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9"/>
        <p:cNvGrpSpPr/>
        <p:nvPr/>
      </p:nvGrpSpPr>
      <p:grpSpPr>
        <a:xfrm>
          <a:off x="0" y="0"/>
          <a:ext cx="0" cy="0"/>
          <a:chOff x="0" y="0"/>
          <a:chExt cx="0" cy="0"/>
        </a:xfrm>
      </p:grpSpPr>
      <p:sp>
        <p:nvSpPr>
          <p:cNvPr id="290" name="Google Shape;290;p35: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91" name="Google Shape;291;p35: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5"/>
        <p:cNvGrpSpPr/>
        <p:nvPr/>
      </p:nvGrpSpPr>
      <p:grpSpPr>
        <a:xfrm>
          <a:off x="0" y="0"/>
          <a:ext cx="0" cy="0"/>
          <a:chOff x="0" y="0"/>
          <a:chExt cx="0" cy="0"/>
        </a:xfrm>
      </p:grpSpPr>
      <p:sp>
        <p:nvSpPr>
          <p:cNvPr id="296" name="Google Shape;296;p36: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97" name="Google Shape;297;p36: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7"/>
        <p:cNvGrpSpPr/>
        <p:nvPr/>
      </p:nvGrpSpPr>
      <p:grpSpPr>
        <a:xfrm>
          <a:off x="0" y="0"/>
          <a:ext cx="0" cy="0"/>
          <a:chOff x="0" y="0"/>
          <a:chExt cx="0" cy="0"/>
        </a:xfrm>
      </p:grpSpPr>
      <p:sp>
        <p:nvSpPr>
          <p:cNvPr id="308" name="Google Shape;308;p38: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09" name="Google Shape;309;p38: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2"/>
        <p:cNvGrpSpPr/>
        <p:nvPr/>
      </p:nvGrpSpPr>
      <p:grpSpPr>
        <a:xfrm>
          <a:off x="0" y="0"/>
          <a:ext cx="0" cy="0"/>
          <a:chOff x="0" y="0"/>
          <a:chExt cx="0" cy="0"/>
        </a:xfrm>
      </p:grpSpPr>
      <p:sp>
        <p:nvSpPr>
          <p:cNvPr id="313" name="Google Shape;313;p39: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14" name="Google Shape;314;p39: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8"/>
        <p:cNvGrpSpPr/>
        <p:nvPr/>
      </p:nvGrpSpPr>
      <p:grpSpPr>
        <a:xfrm>
          <a:off x="0" y="0"/>
          <a:ext cx="0" cy="0"/>
          <a:chOff x="0" y="0"/>
          <a:chExt cx="0" cy="0"/>
        </a:xfrm>
      </p:grpSpPr>
      <p:sp>
        <p:nvSpPr>
          <p:cNvPr id="319" name="Google Shape;319;p40: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0" name="Google Shape;320;p40: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4"/>
        <p:cNvGrpSpPr/>
        <p:nvPr/>
      </p:nvGrpSpPr>
      <p:grpSpPr>
        <a:xfrm>
          <a:off x="0" y="0"/>
          <a:ext cx="0" cy="0"/>
          <a:chOff x="0" y="0"/>
          <a:chExt cx="0" cy="0"/>
        </a:xfrm>
      </p:grpSpPr>
      <p:sp>
        <p:nvSpPr>
          <p:cNvPr id="325" name="Google Shape;325;p41: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6" name="Google Shape;326;p41: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p4: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5" name="Google Shape;105;p4: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0"/>
        <p:cNvGrpSpPr/>
        <p:nvPr/>
      </p:nvGrpSpPr>
      <p:grpSpPr>
        <a:xfrm>
          <a:off x="0" y="0"/>
          <a:ext cx="0" cy="0"/>
          <a:chOff x="0" y="0"/>
          <a:chExt cx="0" cy="0"/>
        </a:xfrm>
      </p:grpSpPr>
      <p:sp>
        <p:nvSpPr>
          <p:cNvPr id="331" name="Google Shape;331;p42: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2" name="Google Shape;332;p42: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6"/>
        <p:cNvGrpSpPr/>
        <p:nvPr/>
      </p:nvGrpSpPr>
      <p:grpSpPr>
        <a:xfrm>
          <a:off x="0" y="0"/>
          <a:ext cx="0" cy="0"/>
          <a:chOff x="0" y="0"/>
          <a:chExt cx="0" cy="0"/>
        </a:xfrm>
      </p:grpSpPr>
      <p:sp>
        <p:nvSpPr>
          <p:cNvPr id="337" name="Google Shape;337;p43: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8" name="Google Shape;338;p43: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2"/>
        <p:cNvGrpSpPr/>
        <p:nvPr/>
      </p:nvGrpSpPr>
      <p:grpSpPr>
        <a:xfrm>
          <a:off x="0" y="0"/>
          <a:ext cx="0" cy="0"/>
          <a:chOff x="0" y="0"/>
          <a:chExt cx="0" cy="0"/>
        </a:xfrm>
      </p:grpSpPr>
      <p:sp>
        <p:nvSpPr>
          <p:cNvPr id="343" name="Google Shape;343;p44: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44" name="Google Shape;344;p44: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8"/>
        <p:cNvGrpSpPr/>
        <p:nvPr/>
      </p:nvGrpSpPr>
      <p:grpSpPr>
        <a:xfrm>
          <a:off x="0" y="0"/>
          <a:ext cx="0" cy="0"/>
          <a:chOff x="0" y="0"/>
          <a:chExt cx="0" cy="0"/>
        </a:xfrm>
      </p:grpSpPr>
      <p:sp>
        <p:nvSpPr>
          <p:cNvPr id="349" name="Google Shape;349;p45: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50" name="Google Shape;350;p45: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4"/>
        <p:cNvGrpSpPr/>
        <p:nvPr/>
      </p:nvGrpSpPr>
      <p:grpSpPr>
        <a:xfrm>
          <a:off x="0" y="0"/>
          <a:ext cx="0" cy="0"/>
          <a:chOff x="0" y="0"/>
          <a:chExt cx="0" cy="0"/>
        </a:xfrm>
      </p:grpSpPr>
      <p:sp>
        <p:nvSpPr>
          <p:cNvPr id="355" name="Google Shape;355;p46: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56" name="Google Shape;356;p46: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0"/>
        <p:cNvGrpSpPr/>
        <p:nvPr/>
      </p:nvGrpSpPr>
      <p:grpSpPr>
        <a:xfrm>
          <a:off x="0" y="0"/>
          <a:ext cx="0" cy="0"/>
          <a:chOff x="0" y="0"/>
          <a:chExt cx="0" cy="0"/>
        </a:xfrm>
      </p:grpSpPr>
      <p:sp>
        <p:nvSpPr>
          <p:cNvPr id="361" name="Google Shape;361;p47: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62" name="Google Shape;362;p47: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2"/>
        <p:cNvGrpSpPr/>
        <p:nvPr/>
      </p:nvGrpSpPr>
      <p:grpSpPr>
        <a:xfrm>
          <a:off x="0" y="0"/>
          <a:ext cx="0" cy="0"/>
          <a:chOff x="0" y="0"/>
          <a:chExt cx="0" cy="0"/>
        </a:xfrm>
      </p:grpSpPr>
      <p:sp>
        <p:nvSpPr>
          <p:cNvPr id="373" name="Google Shape;373;p49: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74" name="Google Shape;374;p49: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8"/>
        <p:cNvGrpSpPr/>
        <p:nvPr/>
      </p:nvGrpSpPr>
      <p:grpSpPr>
        <a:xfrm>
          <a:off x="0" y="0"/>
          <a:ext cx="0" cy="0"/>
          <a:chOff x="0" y="0"/>
          <a:chExt cx="0" cy="0"/>
        </a:xfrm>
      </p:grpSpPr>
      <p:sp>
        <p:nvSpPr>
          <p:cNvPr id="379" name="Google Shape;379;p50: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80" name="Google Shape;380;p50: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4"/>
        <p:cNvGrpSpPr/>
        <p:nvPr/>
      </p:nvGrpSpPr>
      <p:grpSpPr>
        <a:xfrm>
          <a:off x="0" y="0"/>
          <a:ext cx="0" cy="0"/>
          <a:chOff x="0" y="0"/>
          <a:chExt cx="0" cy="0"/>
        </a:xfrm>
      </p:grpSpPr>
      <p:sp>
        <p:nvSpPr>
          <p:cNvPr id="385" name="Google Shape;385;p51: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86" name="Google Shape;386;p51: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0"/>
        <p:cNvGrpSpPr/>
        <p:nvPr/>
      </p:nvGrpSpPr>
      <p:grpSpPr>
        <a:xfrm>
          <a:off x="0" y="0"/>
          <a:ext cx="0" cy="0"/>
          <a:chOff x="0" y="0"/>
          <a:chExt cx="0" cy="0"/>
        </a:xfrm>
      </p:grpSpPr>
      <p:sp>
        <p:nvSpPr>
          <p:cNvPr id="391" name="Google Shape;391;p52: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92" name="Google Shape;392;p52: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p5: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1" name="Google Shape;111;p5: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6"/>
        <p:cNvGrpSpPr/>
        <p:nvPr/>
      </p:nvGrpSpPr>
      <p:grpSpPr>
        <a:xfrm>
          <a:off x="0" y="0"/>
          <a:ext cx="0" cy="0"/>
          <a:chOff x="0" y="0"/>
          <a:chExt cx="0" cy="0"/>
        </a:xfrm>
      </p:grpSpPr>
      <p:sp>
        <p:nvSpPr>
          <p:cNvPr id="397" name="Google Shape;397;p53: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98" name="Google Shape;398;p53: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3" name="Google Shape;403;p54: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04" name="Google Shape;404;p54: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8"/>
        <p:cNvGrpSpPr/>
        <p:nvPr/>
      </p:nvGrpSpPr>
      <p:grpSpPr>
        <a:xfrm>
          <a:off x="0" y="0"/>
          <a:ext cx="0" cy="0"/>
          <a:chOff x="0" y="0"/>
          <a:chExt cx="0" cy="0"/>
        </a:xfrm>
      </p:grpSpPr>
      <p:sp>
        <p:nvSpPr>
          <p:cNvPr id="409" name="Google Shape;409;p55: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10" name="Google Shape;410;p55: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4"/>
        <p:cNvGrpSpPr/>
        <p:nvPr/>
      </p:nvGrpSpPr>
      <p:grpSpPr>
        <a:xfrm>
          <a:off x="0" y="0"/>
          <a:ext cx="0" cy="0"/>
          <a:chOff x="0" y="0"/>
          <a:chExt cx="0" cy="0"/>
        </a:xfrm>
      </p:grpSpPr>
      <p:sp>
        <p:nvSpPr>
          <p:cNvPr id="415" name="Google Shape;415;p56: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16" name="Google Shape;416;p56: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0"/>
        <p:cNvGrpSpPr/>
        <p:nvPr/>
      </p:nvGrpSpPr>
      <p:grpSpPr>
        <a:xfrm>
          <a:off x="0" y="0"/>
          <a:ext cx="0" cy="0"/>
          <a:chOff x="0" y="0"/>
          <a:chExt cx="0" cy="0"/>
        </a:xfrm>
      </p:grpSpPr>
      <p:sp>
        <p:nvSpPr>
          <p:cNvPr id="421" name="Google Shape;421;p57: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22" name="Google Shape;422;p57: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6"/>
        <p:cNvGrpSpPr/>
        <p:nvPr/>
      </p:nvGrpSpPr>
      <p:grpSpPr>
        <a:xfrm>
          <a:off x="0" y="0"/>
          <a:ext cx="0" cy="0"/>
          <a:chOff x="0" y="0"/>
          <a:chExt cx="0" cy="0"/>
        </a:xfrm>
      </p:grpSpPr>
      <p:sp>
        <p:nvSpPr>
          <p:cNvPr id="427" name="Google Shape;427;p58: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28" name="Google Shape;428;p58: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2"/>
        <p:cNvGrpSpPr/>
        <p:nvPr/>
      </p:nvGrpSpPr>
      <p:grpSpPr>
        <a:xfrm>
          <a:off x="0" y="0"/>
          <a:ext cx="0" cy="0"/>
          <a:chOff x="0" y="0"/>
          <a:chExt cx="0" cy="0"/>
        </a:xfrm>
      </p:grpSpPr>
      <p:sp>
        <p:nvSpPr>
          <p:cNvPr id="433" name="Google Shape;433;p59: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34" name="Google Shape;434;p59: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4"/>
        <p:cNvGrpSpPr/>
        <p:nvPr/>
      </p:nvGrpSpPr>
      <p:grpSpPr>
        <a:xfrm>
          <a:off x="0" y="0"/>
          <a:ext cx="0" cy="0"/>
          <a:chOff x="0" y="0"/>
          <a:chExt cx="0" cy="0"/>
        </a:xfrm>
      </p:grpSpPr>
      <p:sp>
        <p:nvSpPr>
          <p:cNvPr id="445" name="Google Shape;445;p61: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46" name="Google Shape;446;p61: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6"/>
        <p:cNvGrpSpPr/>
        <p:nvPr/>
      </p:nvGrpSpPr>
      <p:grpSpPr>
        <a:xfrm>
          <a:off x="0" y="0"/>
          <a:ext cx="0" cy="0"/>
          <a:chOff x="0" y="0"/>
          <a:chExt cx="0" cy="0"/>
        </a:xfrm>
      </p:grpSpPr>
      <p:sp>
        <p:nvSpPr>
          <p:cNvPr id="457" name="Google Shape;457;p63: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58" name="Google Shape;458;p63: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2"/>
        <p:cNvGrpSpPr/>
        <p:nvPr/>
      </p:nvGrpSpPr>
      <p:grpSpPr>
        <a:xfrm>
          <a:off x="0" y="0"/>
          <a:ext cx="0" cy="0"/>
          <a:chOff x="0" y="0"/>
          <a:chExt cx="0" cy="0"/>
        </a:xfrm>
      </p:grpSpPr>
      <p:sp>
        <p:nvSpPr>
          <p:cNvPr id="463" name="Google Shape;463;p64: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64" name="Google Shape;464;p64: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7" name="Google Shape;117;p6: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8"/>
        <p:cNvGrpSpPr/>
        <p:nvPr/>
      </p:nvGrpSpPr>
      <p:grpSpPr>
        <a:xfrm>
          <a:off x="0" y="0"/>
          <a:ext cx="0" cy="0"/>
          <a:chOff x="0" y="0"/>
          <a:chExt cx="0" cy="0"/>
        </a:xfrm>
      </p:grpSpPr>
      <p:sp>
        <p:nvSpPr>
          <p:cNvPr id="469" name="Google Shape;469;p65: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70" name="Google Shape;470;p65: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4"/>
        <p:cNvGrpSpPr/>
        <p:nvPr/>
      </p:nvGrpSpPr>
      <p:grpSpPr>
        <a:xfrm>
          <a:off x="0" y="0"/>
          <a:ext cx="0" cy="0"/>
          <a:chOff x="0" y="0"/>
          <a:chExt cx="0" cy="0"/>
        </a:xfrm>
      </p:grpSpPr>
      <p:sp>
        <p:nvSpPr>
          <p:cNvPr id="475" name="Google Shape;475;p66: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76" name="Google Shape;476;p66: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0"/>
        <p:cNvGrpSpPr/>
        <p:nvPr/>
      </p:nvGrpSpPr>
      <p:grpSpPr>
        <a:xfrm>
          <a:off x="0" y="0"/>
          <a:ext cx="0" cy="0"/>
          <a:chOff x="0" y="0"/>
          <a:chExt cx="0" cy="0"/>
        </a:xfrm>
      </p:grpSpPr>
      <p:sp>
        <p:nvSpPr>
          <p:cNvPr id="481" name="Google Shape;481;p67: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82" name="Google Shape;482;p67: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6"/>
        <p:cNvGrpSpPr/>
        <p:nvPr/>
      </p:nvGrpSpPr>
      <p:grpSpPr>
        <a:xfrm>
          <a:off x="0" y="0"/>
          <a:ext cx="0" cy="0"/>
          <a:chOff x="0" y="0"/>
          <a:chExt cx="0" cy="0"/>
        </a:xfrm>
      </p:grpSpPr>
      <p:sp>
        <p:nvSpPr>
          <p:cNvPr id="487" name="Google Shape;487;p68: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88" name="Google Shape;488;p68: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2"/>
        <p:cNvGrpSpPr/>
        <p:nvPr/>
      </p:nvGrpSpPr>
      <p:grpSpPr>
        <a:xfrm>
          <a:off x="0" y="0"/>
          <a:ext cx="0" cy="0"/>
          <a:chOff x="0" y="0"/>
          <a:chExt cx="0" cy="0"/>
        </a:xfrm>
      </p:grpSpPr>
      <p:sp>
        <p:nvSpPr>
          <p:cNvPr id="493" name="Google Shape;493;p69: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94" name="Google Shape;494;p69: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8"/>
        <p:cNvGrpSpPr/>
        <p:nvPr/>
      </p:nvGrpSpPr>
      <p:grpSpPr>
        <a:xfrm>
          <a:off x="0" y="0"/>
          <a:ext cx="0" cy="0"/>
          <a:chOff x="0" y="0"/>
          <a:chExt cx="0" cy="0"/>
        </a:xfrm>
      </p:grpSpPr>
      <p:sp>
        <p:nvSpPr>
          <p:cNvPr id="499" name="Google Shape;499;p70: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00" name="Google Shape;500;p70: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4"/>
        <p:cNvGrpSpPr/>
        <p:nvPr/>
      </p:nvGrpSpPr>
      <p:grpSpPr>
        <a:xfrm>
          <a:off x="0" y="0"/>
          <a:ext cx="0" cy="0"/>
          <a:chOff x="0" y="0"/>
          <a:chExt cx="0" cy="0"/>
        </a:xfrm>
      </p:grpSpPr>
      <p:sp>
        <p:nvSpPr>
          <p:cNvPr id="505" name="Google Shape;505;p71: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06" name="Google Shape;506;p71: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0"/>
        <p:cNvGrpSpPr/>
        <p:nvPr/>
      </p:nvGrpSpPr>
      <p:grpSpPr>
        <a:xfrm>
          <a:off x="0" y="0"/>
          <a:ext cx="0" cy="0"/>
          <a:chOff x="0" y="0"/>
          <a:chExt cx="0" cy="0"/>
        </a:xfrm>
      </p:grpSpPr>
      <p:sp>
        <p:nvSpPr>
          <p:cNvPr id="511" name="Google Shape;511;p72: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12" name="Google Shape;512;p72: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6"/>
        <p:cNvGrpSpPr/>
        <p:nvPr/>
      </p:nvGrpSpPr>
      <p:grpSpPr>
        <a:xfrm>
          <a:off x="0" y="0"/>
          <a:ext cx="0" cy="0"/>
          <a:chOff x="0" y="0"/>
          <a:chExt cx="0" cy="0"/>
        </a:xfrm>
      </p:grpSpPr>
      <p:sp>
        <p:nvSpPr>
          <p:cNvPr id="517" name="Google Shape;517;p73: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18" name="Google Shape;518;p73: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2"/>
        <p:cNvGrpSpPr/>
        <p:nvPr/>
      </p:nvGrpSpPr>
      <p:grpSpPr>
        <a:xfrm>
          <a:off x="0" y="0"/>
          <a:ext cx="0" cy="0"/>
          <a:chOff x="0" y="0"/>
          <a:chExt cx="0" cy="0"/>
        </a:xfrm>
      </p:grpSpPr>
      <p:sp>
        <p:nvSpPr>
          <p:cNvPr id="523" name="Google Shape;523;p74: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24" name="Google Shape;524;p74: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7: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3" name="Google Shape;123;p7: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8"/>
        <p:cNvGrpSpPr/>
        <p:nvPr/>
      </p:nvGrpSpPr>
      <p:grpSpPr>
        <a:xfrm>
          <a:off x="0" y="0"/>
          <a:ext cx="0" cy="0"/>
          <a:chOff x="0" y="0"/>
          <a:chExt cx="0" cy="0"/>
        </a:xfrm>
      </p:grpSpPr>
      <p:sp>
        <p:nvSpPr>
          <p:cNvPr id="529" name="Google Shape;529;p75: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30" name="Google Shape;530;p75: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4"/>
        <p:cNvGrpSpPr/>
        <p:nvPr/>
      </p:nvGrpSpPr>
      <p:grpSpPr>
        <a:xfrm>
          <a:off x="0" y="0"/>
          <a:ext cx="0" cy="0"/>
          <a:chOff x="0" y="0"/>
          <a:chExt cx="0" cy="0"/>
        </a:xfrm>
      </p:grpSpPr>
      <p:sp>
        <p:nvSpPr>
          <p:cNvPr id="535" name="Google Shape;535;p76: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36" name="Google Shape;536;p76: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0"/>
        <p:cNvGrpSpPr/>
        <p:nvPr/>
      </p:nvGrpSpPr>
      <p:grpSpPr>
        <a:xfrm>
          <a:off x="0" y="0"/>
          <a:ext cx="0" cy="0"/>
          <a:chOff x="0" y="0"/>
          <a:chExt cx="0" cy="0"/>
        </a:xfrm>
      </p:grpSpPr>
      <p:sp>
        <p:nvSpPr>
          <p:cNvPr id="541" name="Google Shape;541;p77: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42" name="Google Shape;542;p77: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6"/>
        <p:cNvGrpSpPr/>
        <p:nvPr/>
      </p:nvGrpSpPr>
      <p:grpSpPr>
        <a:xfrm>
          <a:off x="0" y="0"/>
          <a:ext cx="0" cy="0"/>
          <a:chOff x="0" y="0"/>
          <a:chExt cx="0" cy="0"/>
        </a:xfrm>
      </p:grpSpPr>
      <p:sp>
        <p:nvSpPr>
          <p:cNvPr id="547" name="Google Shape;547;p78: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48" name="Google Shape;548;p78: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2"/>
        <p:cNvGrpSpPr/>
        <p:nvPr/>
      </p:nvGrpSpPr>
      <p:grpSpPr>
        <a:xfrm>
          <a:off x="0" y="0"/>
          <a:ext cx="0" cy="0"/>
          <a:chOff x="0" y="0"/>
          <a:chExt cx="0" cy="0"/>
        </a:xfrm>
      </p:grpSpPr>
      <p:sp>
        <p:nvSpPr>
          <p:cNvPr id="553" name="Google Shape;553;p79: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54" name="Google Shape;554;p79: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8"/>
        <p:cNvGrpSpPr/>
        <p:nvPr/>
      </p:nvGrpSpPr>
      <p:grpSpPr>
        <a:xfrm>
          <a:off x="0" y="0"/>
          <a:ext cx="0" cy="0"/>
          <a:chOff x="0" y="0"/>
          <a:chExt cx="0" cy="0"/>
        </a:xfrm>
      </p:grpSpPr>
      <p:sp>
        <p:nvSpPr>
          <p:cNvPr id="559" name="Google Shape;559;p80: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60" name="Google Shape;560;p80: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4"/>
        <p:cNvGrpSpPr/>
        <p:nvPr/>
      </p:nvGrpSpPr>
      <p:grpSpPr>
        <a:xfrm>
          <a:off x="0" y="0"/>
          <a:ext cx="0" cy="0"/>
          <a:chOff x="0" y="0"/>
          <a:chExt cx="0" cy="0"/>
        </a:xfrm>
      </p:grpSpPr>
      <p:sp>
        <p:nvSpPr>
          <p:cNvPr id="565" name="Google Shape;565;p81: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66" name="Google Shape;566;p81: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0"/>
        <p:cNvGrpSpPr/>
        <p:nvPr/>
      </p:nvGrpSpPr>
      <p:grpSpPr>
        <a:xfrm>
          <a:off x="0" y="0"/>
          <a:ext cx="0" cy="0"/>
          <a:chOff x="0" y="0"/>
          <a:chExt cx="0" cy="0"/>
        </a:xfrm>
      </p:grpSpPr>
      <p:sp>
        <p:nvSpPr>
          <p:cNvPr id="571" name="Google Shape;571;p82: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72" name="Google Shape;572;p82: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6"/>
        <p:cNvGrpSpPr/>
        <p:nvPr/>
      </p:nvGrpSpPr>
      <p:grpSpPr>
        <a:xfrm>
          <a:off x="0" y="0"/>
          <a:ext cx="0" cy="0"/>
          <a:chOff x="0" y="0"/>
          <a:chExt cx="0" cy="0"/>
        </a:xfrm>
      </p:grpSpPr>
      <p:sp>
        <p:nvSpPr>
          <p:cNvPr id="577" name="Google Shape;577;p83: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78" name="Google Shape;578;p83: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2"/>
        <p:cNvGrpSpPr/>
        <p:nvPr/>
      </p:nvGrpSpPr>
      <p:grpSpPr>
        <a:xfrm>
          <a:off x="0" y="0"/>
          <a:ext cx="0" cy="0"/>
          <a:chOff x="0" y="0"/>
          <a:chExt cx="0" cy="0"/>
        </a:xfrm>
      </p:grpSpPr>
      <p:sp>
        <p:nvSpPr>
          <p:cNvPr id="583" name="Google Shape;583;p84: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4" name="Google Shape;584;p84: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p8: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9" name="Google Shape;129;p8: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4"/>
        <p:cNvGrpSpPr/>
        <p:nvPr/>
      </p:nvGrpSpPr>
      <p:grpSpPr>
        <a:xfrm>
          <a:off x="0" y="0"/>
          <a:ext cx="0" cy="0"/>
          <a:chOff x="0" y="0"/>
          <a:chExt cx="0" cy="0"/>
        </a:xfrm>
      </p:grpSpPr>
      <p:sp>
        <p:nvSpPr>
          <p:cNvPr id="595" name="Google Shape;595;p86: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96" name="Google Shape;596;p86: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0"/>
        <p:cNvGrpSpPr/>
        <p:nvPr/>
      </p:nvGrpSpPr>
      <p:grpSpPr>
        <a:xfrm>
          <a:off x="0" y="0"/>
          <a:ext cx="0" cy="0"/>
          <a:chOff x="0" y="0"/>
          <a:chExt cx="0" cy="0"/>
        </a:xfrm>
      </p:grpSpPr>
      <p:sp>
        <p:nvSpPr>
          <p:cNvPr id="601" name="Google Shape;601;p87: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02" name="Google Shape;602;p87: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6"/>
        <p:cNvGrpSpPr/>
        <p:nvPr/>
      </p:nvGrpSpPr>
      <p:grpSpPr>
        <a:xfrm>
          <a:off x="0" y="0"/>
          <a:ext cx="0" cy="0"/>
          <a:chOff x="0" y="0"/>
          <a:chExt cx="0" cy="0"/>
        </a:xfrm>
      </p:grpSpPr>
      <p:sp>
        <p:nvSpPr>
          <p:cNvPr id="607" name="Google Shape;607;p88: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08" name="Google Shape;608;p88: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2"/>
        <p:cNvGrpSpPr/>
        <p:nvPr/>
      </p:nvGrpSpPr>
      <p:grpSpPr>
        <a:xfrm>
          <a:off x="0" y="0"/>
          <a:ext cx="0" cy="0"/>
          <a:chOff x="0" y="0"/>
          <a:chExt cx="0" cy="0"/>
        </a:xfrm>
      </p:grpSpPr>
      <p:sp>
        <p:nvSpPr>
          <p:cNvPr id="613" name="Google Shape;613;p89: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14" name="Google Shape;614;p89: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8"/>
        <p:cNvGrpSpPr/>
        <p:nvPr/>
      </p:nvGrpSpPr>
      <p:grpSpPr>
        <a:xfrm>
          <a:off x="0" y="0"/>
          <a:ext cx="0" cy="0"/>
          <a:chOff x="0" y="0"/>
          <a:chExt cx="0" cy="0"/>
        </a:xfrm>
      </p:grpSpPr>
      <p:sp>
        <p:nvSpPr>
          <p:cNvPr id="619" name="Google Shape;619;p90: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20" name="Google Shape;620;p90: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4"/>
        <p:cNvGrpSpPr/>
        <p:nvPr/>
      </p:nvGrpSpPr>
      <p:grpSpPr>
        <a:xfrm>
          <a:off x="0" y="0"/>
          <a:ext cx="0" cy="0"/>
          <a:chOff x="0" y="0"/>
          <a:chExt cx="0" cy="0"/>
        </a:xfrm>
      </p:grpSpPr>
      <p:sp>
        <p:nvSpPr>
          <p:cNvPr id="625" name="Google Shape;625;p91: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26" name="Google Shape;626;p91: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0"/>
        <p:cNvGrpSpPr/>
        <p:nvPr/>
      </p:nvGrpSpPr>
      <p:grpSpPr>
        <a:xfrm>
          <a:off x="0" y="0"/>
          <a:ext cx="0" cy="0"/>
          <a:chOff x="0" y="0"/>
          <a:chExt cx="0" cy="0"/>
        </a:xfrm>
      </p:grpSpPr>
      <p:sp>
        <p:nvSpPr>
          <p:cNvPr id="631" name="Google Shape;631;p92: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32" name="Google Shape;632;p92: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6"/>
        <p:cNvGrpSpPr/>
        <p:nvPr/>
      </p:nvGrpSpPr>
      <p:grpSpPr>
        <a:xfrm>
          <a:off x="0" y="0"/>
          <a:ext cx="0" cy="0"/>
          <a:chOff x="0" y="0"/>
          <a:chExt cx="0" cy="0"/>
        </a:xfrm>
      </p:grpSpPr>
      <p:sp>
        <p:nvSpPr>
          <p:cNvPr id="637" name="Google Shape;637;p93: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38" name="Google Shape;638;p93: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2"/>
        <p:cNvGrpSpPr/>
        <p:nvPr/>
      </p:nvGrpSpPr>
      <p:grpSpPr>
        <a:xfrm>
          <a:off x="0" y="0"/>
          <a:ext cx="0" cy="0"/>
          <a:chOff x="0" y="0"/>
          <a:chExt cx="0" cy="0"/>
        </a:xfrm>
      </p:grpSpPr>
      <p:sp>
        <p:nvSpPr>
          <p:cNvPr id="643" name="Google Shape;643;p94: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44" name="Google Shape;644;p94: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8"/>
        <p:cNvGrpSpPr/>
        <p:nvPr/>
      </p:nvGrpSpPr>
      <p:grpSpPr>
        <a:xfrm>
          <a:off x="0" y="0"/>
          <a:ext cx="0" cy="0"/>
          <a:chOff x="0" y="0"/>
          <a:chExt cx="0" cy="0"/>
        </a:xfrm>
      </p:grpSpPr>
      <p:sp>
        <p:nvSpPr>
          <p:cNvPr id="649" name="Google Shape;649;p95: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50" name="Google Shape;650;p95: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9: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5" name="Google Shape;135;p9: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4"/>
        <p:cNvGrpSpPr/>
        <p:nvPr/>
      </p:nvGrpSpPr>
      <p:grpSpPr>
        <a:xfrm>
          <a:off x="0" y="0"/>
          <a:ext cx="0" cy="0"/>
          <a:chOff x="0" y="0"/>
          <a:chExt cx="0" cy="0"/>
        </a:xfrm>
      </p:grpSpPr>
      <p:sp>
        <p:nvSpPr>
          <p:cNvPr id="655" name="Google Shape;655;p96: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56" name="Google Shape;656;p96: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0"/>
        <p:cNvGrpSpPr/>
        <p:nvPr/>
      </p:nvGrpSpPr>
      <p:grpSpPr>
        <a:xfrm>
          <a:off x="0" y="0"/>
          <a:ext cx="0" cy="0"/>
          <a:chOff x="0" y="0"/>
          <a:chExt cx="0" cy="0"/>
        </a:xfrm>
      </p:grpSpPr>
      <p:sp>
        <p:nvSpPr>
          <p:cNvPr id="661" name="Google Shape;661;p97: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62" name="Google Shape;662;p97: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6"/>
        <p:cNvGrpSpPr/>
        <p:nvPr/>
      </p:nvGrpSpPr>
      <p:grpSpPr>
        <a:xfrm>
          <a:off x="0" y="0"/>
          <a:ext cx="0" cy="0"/>
          <a:chOff x="0" y="0"/>
          <a:chExt cx="0" cy="0"/>
        </a:xfrm>
      </p:grpSpPr>
      <p:sp>
        <p:nvSpPr>
          <p:cNvPr id="667" name="Google Shape;667;p98: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68" name="Google Shape;668;p98: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2"/>
        <p:cNvGrpSpPr/>
        <p:nvPr/>
      </p:nvGrpSpPr>
      <p:grpSpPr>
        <a:xfrm>
          <a:off x="0" y="0"/>
          <a:ext cx="0" cy="0"/>
          <a:chOff x="0" y="0"/>
          <a:chExt cx="0" cy="0"/>
        </a:xfrm>
      </p:grpSpPr>
      <p:sp>
        <p:nvSpPr>
          <p:cNvPr id="673" name="Google Shape;673;p99: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74" name="Google Shape;674;p99: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8"/>
        <p:cNvGrpSpPr/>
        <p:nvPr/>
      </p:nvGrpSpPr>
      <p:grpSpPr>
        <a:xfrm>
          <a:off x="0" y="0"/>
          <a:ext cx="0" cy="0"/>
          <a:chOff x="0" y="0"/>
          <a:chExt cx="0" cy="0"/>
        </a:xfrm>
      </p:grpSpPr>
      <p:sp>
        <p:nvSpPr>
          <p:cNvPr id="679" name="Google Shape;679;p100: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80" name="Google Shape;680;p100: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4"/>
        <p:cNvGrpSpPr/>
        <p:nvPr/>
      </p:nvGrpSpPr>
      <p:grpSpPr>
        <a:xfrm>
          <a:off x="0" y="0"/>
          <a:ext cx="0" cy="0"/>
          <a:chOff x="0" y="0"/>
          <a:chExt cx="0" cy="0"/>
        </a:xfrm>
      </p:grpSpPr>
      <p:sp>
        <p:nvSpPr>
          <p:cNvPr id="685" name="Google Shape;685;p101: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86" name="Google Shape;686;p101: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0"/>
        <p:cNvGrpSpPr/>
        <p:nvPr/>
      </p:nvGrpSpPr>
      <p:grpSpPr>
        <a:xfrm>
          <a:off x="0" y="0"/>
          <a:ext cx="0" cy="0"/>
          <a:chOff x="0" y="0"/>
          <a:chExt cx="0" cy="0"/>
        </a:xfrm>
      </p:grpSpPr>
      <p:sp>
        <p:nvSpPr>
          <p:cNvPr id="691" name="Google Shape;691;p102: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92" name="Google Shape;692;p102: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6"/>
        <p:cNvGrpSpPr/>
        <p:nvPr/>
      </p:nvGrpSpPr>
      <p:grpSpPr>
        <a:xfrm>
          <a:off x="0" y="0"/>
          <a:ext cx="0" cy="0"/>
          <a:chOff x="0" y="0"/>
          <a:chExt cx="0" cy="0"/>
        </a:xfrm>
      </p:grpSpPr>
      <p:sp>
        <p:nvSpPr>
          <p:cNvPr id="697" name="Google Shape;697;p103: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98" name="Google Shape;698;p103: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2"/>
        <p:cNvGrpSpPr/>
        <p:nvPr/>
      </p:nvGrpSpPr>
      <p:grpSpPr>
        <a:xfrm>
          <a:off x="0" y="0"/>
          <a:ext cx="0" cy="0"/>
          <a:chOff x="0" y="0"/>
          <a:chExt cx="0" cy="0"/>
        </a:xfrm>
      </p:grpSpPr>
      <p:sp>
        <p:nvSpPr>
          <p:cNvPr id="703" name="Google Shape;703;p104: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04" name="Google Shape;704;p104: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8"/>
        <p:cNvGrpSpPr/>
        <p:nvPr/>
      </p:nvGrpSpPr>
      <p:grpSpPr>
        <a:xfrm>
          <a:off x="0" y="0"/>
          <a:ext cx="0" cy="0"/>
          <a:chOff x="0" y="0"/>
          <a:chExt cx="0" cy="0"/>
        </a:xfrm>
      </p:grpSpPr>
      <p:sp>
        <p:nvSpPr>
          <p:cNvPr id="709" name="Google Shape;709;p105:notes"/>
          <p:cNvSpPr txBox="1">
            <a:spLocks noGrp="1"/>
          </p:cNvSpPr>
          <p:nvPr>
            <p:ph type="body" idx="1"/>
          </p:nvPr>
        </p:nvSpPr>
        <p:spPr>
          <a:xfrm>
            <a:off x="685950" y="4715900"/>
            <a:ext cx="5487650" cy="446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10" name="Google Shape;710;p105:notes"/>
          <p:cNvSpPr>
            <a:spLocks noGrp="1" noRot="1" noChangeAspect="1"/>
          </p:cNvSpPr>
          <p:nvPr>
            <p:ph type="sldImg" idx="2"/>
          </p:nvPr>
        </p:nvSpPr>
        <p:spPr>
          <a:xfrm>
            <a:off x="122238" y="744538"/>
            <a:ext cx="6615112"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12"/>
        <p:cNvGrpSpPr/>
        <p:nvPr/>
      </p:nvGrpSpPr>
      <p:grpSpPr>
        <a:xfrm>
          <a:off x="0" y="0"/>
          <a:ext cx="0" cy="0"/>
          <a:chOff x="0" y="0"/>
          <a:chExt cx="0" cy="0"/>
        </a:xfrm>
      </p:grpSpPr>
      <p:pic>
        <p:nvPicPr>
          <p:cNvPr id="13" name="Google Shape;13;p93" descr="A picture containing text, windmill, device&#10;&#10;Description automatically generated"/>
          <p:cNvPicPr preferRelativeResize="0"/>
          <p:nvPr/>
        </p:nvPicPr>
        <p:blipFill rotWithShape="1">
          <a:blip r:embed="rId2">
            <a:alphaModFix/>
          </a:blip>
          <a:srcRect t="26822" b="12572"/>
          <a:stretch/>
        </p:blipFill>
        <p:spPr>
          <a:xfrm>
            <a:off x="-132080" y="1270000"/>
            <a:ext cx="12535132" cy="4277360"/>
          </a:xfrm>
          <a:prstGeom prst="rect">
            <a:avLst/>
          </a:prstGeom>
          <a:noFill/>
          <a:ln>
            <a:noFill/>
          </a:ln>
        </p:spPr>
      </p:pic>
      <p:sp>
        <p:nvSpPr>
          <p:cNvPr id="14" name="Google Shape;14;p93"/>
          <p:cNvSpPr txBox="1">
            <a:spLocks noGrp="1"/>
          </p:cNvSpPr>
          <p:nvPr>
            <p:ph type="ctrTitle"/>
          </p:nvPr>
        </p:nvSpPr>
        <p:spPr>
          <a:xfrm>
            <a:off x="775386" y="1950718"/>
            <a:ext cx="9244914" cy="3332481"/>
          </a:xfrm>
          <a:prstGeom prst="rect">
            <a:avLst/>
          </a:prstGeom>
          <a:noFill/>
          <a:ln>
            <a:noFill/>
          </a:ln>
        </p:spPr>
        <p:txBody>
          <a:bodyPr spcFirstLastPara="1" wrap="square" lIns="91425" tIns="45700" rIns="91425" bIns="45700" anchor="ctr" anchorCtr="0">
            <a:normAutofit/>
          </a:bodyPr>
          <a:lstStyle>
            <a:lvl1pPr marR="0" lvl="0" algn="l">
              <a:lnSpc>
                <a:spcPct val="90000"/>
              </a:lnSpc>
              <a:spcBef>
                <a:spcPts val="0"/>
              </a:spcBef>
              <a:spcAft>
                <a:spcPts val="0"/>
              </a:spcAft>
              <a:buClr>
                <a:schemeClr val="lt1"/>
              </a:buClr>
              <a:buSzPts val="6000"/>
              <a:buFont typeface="Arial"/>
              <a:buNone/>
              <a:defRPr sz="6000" b="1">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
        <p:nvSpPr>
          <p:cNvPr id="15" name="Google Shape;15;p93"/>
          <p:cNvSpPr txBox="1">
            <a:spLocks noGrp="1"/>
          </p:cNvSpPr>
          <p:nvPr>
            <p:ph type="subTitle" idx="1"/>
          </p:nvPr>
        </p:nvSpPr>
        <p:spPr>
          <a:xfrm>
            <a:off x="876300" y="5730239"/>
            <a:ext cx="9144000" cy="995680"/>
          </a:xfrm>
          <a:prstGeom prst="rect">
            <a:avLst/>
          </a:prstGeom>
          <a:noFill/>
          <a:ln>
            <a:noFill/>
          </a:ln>
        </p:spPr>
        <p:txBody>
          <a:bodyPr spcFirstLastPara="1" wrap="square" lIns="91425" tIns="45700" rIns="91425" bIns="45700" anchor="ctr" anchorCtr="0">
            <a:normAutofit/>
          </a:bodyPr>
          <a:lstStyle>
            <a:lvl1pPr marR="0" lvl="0" algn="l">
              <a:lnSpc>
                <a:spcPct val="90000"/>
              </a:lnSpc>
              <a:spcBef>
                <a:spcPts val="300"/>
              </a:spcBef>
              <a:spcAft>
                <a:spcPts val="0"/>
              </a:spcAft>
              <a:buClr>
                <a:srgbClr val="C58963"/>
              </a:buClr>
              <a:buSzPts val="1600"/>
              <a:buFont typeface="Arial"/>
              <a:buNone/>
              <a:defRPr sz="2000">
                <a:solidFill>
                  <a:srgbClr val="25408F"/>
                </a:solidFill>
              </a:defRPr>
            </a:lvl1pPr>
            <a:lvl2pPr lvl="1" algn="ctr">
              <a:lnSpc>
                <a:spcPct val="110000"/>
              </a:lnSpc>
              <a:spcBef>
                <a:spcPts val="600"/>
              </a:spcBef>
              <a:spcAft>
                <a:spcPts val="0"/>
              </a:spcAft>
              <a:buSzPts val="1600"/>
              <a:buNone/>
              <a:defRPr sz="2000"/>
            </a:lvl2pPr>
            <a:lvl3pPr lvl="2" algn="ctr">
              <a:lnSpc>
                <a:spcPct val="110000"/>
              </a:lnSpc>
              <a:spcBef>
                <a:spcPts val="600"/>
              </a:spcBef>
              <a:spcAft>
                <a:spcPts val="0"/>
              </a:spcAft>
              <a:buSzPts val="1440"/>
              <a:buNone/>
              <a:defRPr sz="1800"/>
            </a:lvl3pPr>
            <a:lvl4pPr lvl="3" algn="ctr">
              <a:lnSpc>
                <a:spcPct val="110000"/>
              </a:lnSpc>
              <a:spcBef>
                <a:spcPts val="600"/>
              </a:spcBef>
              <a:spcAft>
                <a:spcPts val="0"/>
              </a:spcAft>
              <a:buSzPts val="1280"/>
              <a:buNone/>
              <a:defRPr sz="1600"/>
            </a:lvl4pPr>
            <a:lvl5pPr lvl="4" algn="ctr">
              <a:lnSpc>
                <a:spcPct val="110000"/>
              </a:lnSpc>
              <a:spcBef>
                <a:spcPts val="600"/>
              </a:spcBef>
              <a:spcAft>
                <a:spcPts val="0"/>
              </a:spcAft>
              <a:buSzPts val="1280"/>
              <a:buNone/>
              <a:defRPr sz="1600"/>
            </a:lvl5pPr>
            <a:lvl6pPr lvl="5" algn="ctr">
              <a:lnSpc>
                <a:spcPct val="90000"/>
              </a:lnSpc>
              <a:spcBef>
                <a:spcPts val="6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r>
              <a:rPr lang="en-US"/>
              <a:t>Click to edit Master subtitle style</a:t>
            </a:r>
            <a:endParaRPr/>
          </a:p>
        </p:txBody>
      </p:sp>
    </p:spTree>
    <p:extLst>
      <p:ext uri="{BB962C8B-B14F-4D97-AF65-F5344CB8AC3E}">
        <p14:creationId xmlns:p14="http://schemas.microsoft.com/office/powerpoint/2010/main" val="17000966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extLst>
    <p:ext uri="{DCECCB84-F9BA-43D5-87BE-67443E8EF086}">
      <p15:sldGuideLst xmlns:p15="http://schemas.microsoft.com/office/powerpoint/2012/main">
        <p15:guide id="1" orient="horz" pos="2160">
          <p15:clr>
            <a:srgbClr val="FBAE40"/>
          </p15:clr>
        </p15:guide>
        <p15:guide id="2" pos="55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1_Blank" type="blank">
  <p:cSld name="1_Blank">
    <p:spTree>
      <p:nvGrpSpPr>
        <p:cNvPr id="1" name="Shape 63"/>
        <p:cNvGrpSpPr/>
        <p:nvPr/>
      </p:nvGrpSpPr>
      <p:grpSpPr>
        <a:xfrm>
          <a:off x="0" y="0"/>
          <a:ext cx="0" cy="0"/>
          <a:chOff x="0" y="0"/>
          <a:chExt cx="0" cy="0"/>
        </a:xfrm>
      </p:grpSpPr>
      <p:sp>
        <p:nvSpPr>
          <p:cNvPr id="64" name="Google Shape;64;p102"/>
          <p:cNvSpPr/>
          <p:nvPr/>
        </p:nvSpPr>
        <p:spPr>
          <a:xfrm>
            <a:off x="487680" y="5303520"/>
            <a:ext cx="2084832" cy="1426464"/>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Tree>
    <p:extLst>
      <p:ext uri="{BB962C8B-B14F-4D97-AF65-F5344CB8AC3E}">
        <p14:creationId xmlns:p14="http://schemas.microsoft.com/office/powerpoint/2010/main" val="19631887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65"/>
        <p:cNvGrpSpPr/>
        <p:nvPr/>
      </p:nvGrpSpPr>
      <p:grpSpPr>
        <a:xfrm>
          <a:off x="0" y="0"/>
          <a:ext cx="0" cy="0"/>
          <a:chOff x="0" y="0"/>
          <a:chExt cx="0" cy="0"/>
        </a:xfrm>
      </p:grpSpPr>
      <p:sp>
        <p:nvSpPr>
          <p:cNvPr id="66" name="Google Shape;66;p103"/>
          <p:cNvSpPr/>
          <p:nvPr/>
        </p:nvSpPr>
        <p:spPr>
          <a:xfrm>
            <a:off x="-1" y="0"/>
            <a:ext cx="12192001" cy="1573308"/>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67" name="Google Shape;67;p103"/>
          <p:cNvSpPr txBox="1">
            <a:spLocks noGrp="1"/>
          </p:cNvSpPr>
          <p:nvPr>
            <p:ph type="title"/>
          </p:nvPr>
        </p:nvSpPr>
        <p:spPr>
          <a:xfrm>
            <a:off x="838200" y="123873"/>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
        <p:nvSpPr>
          <p:cNvPr id="68" name="Google Shape;68;p103"/>
          <p:cNvSpPr txBox="1">
            <a:spLocks noGrp="1"/>
          </p:cNvSpPr>
          <p:nvPr>
            <p:ph type="body" idx="1"/>
          </p:nvPr>
        </p:nvSpPr>
        <p:spPr>
          <a:xfrm>
            <a:off x="838200" y="1825625"/>
            <a:ext cx="5181600" cy="4341495"/>
          </a:xfrm>
          <a:prstGeom prst="rect">
            <a:avLst/>
          </a:prstGeom>
          <a:noFill/>
          <a:ln>
            <a:noFill/>
          </a:ln>
        </p:spPr>
        <p:txBody>
          <a:bodyPr spcFirstLastPara="1" wrap="square" lIns="91425" tIns="45700" rIns="91425" bIns="45700" anchor="t" anchorCtr="0">
            <a:noAutofit/>
          </a:bodyPr>
          <a:lstStyle>
            <a:lvl1pPr marL="457200" lvl="0" indent="-350520" algn="l">
              <a:lnSpc>
                <a:spcPct val="120000"/>
              </a:lnSpc>
              <a:spcBef>
                <a:spcPts val="600"/>
              </a:spcBef>
              <a:spcAft>
                <a:spcPts val="0"/>
              </a:spcAft>
              <a:buClr>
                <a:srgbClr val="4696D2"/>
              </a:buClr>
              <a:buSzPts val="1920"/>
              <a:buChar char="•"/>
              <a:defRPr>
                <a:solidFill>
                  <a:srgbClr val="0C0C0C"/>
                </a:solidFill>
              </a:defRPr>
            </a:lvl1pPr>
            <a:lvl2pPr marL="914400" lvl="1" indent="-330200" algn="l">
              <a:lnSpc>
                <a:spcPct val="120000"/>
              </a:lnSpc>
              <a:spcBef>
                <a:spcPts val="600"/>
              </a:spcBef>
              <a:spcAft>
                <a:spcPts val="0"/>
              </a:spcAft>
              <a:buClr>
                <a:srgbClr val="4696D2"/>
              </a:buClr>
              <a:buSzPts val="1600"/>
              <a:buChar char="•"/>
              <a:defRPr>
                <a:solidFill>
                  <a:srgbClr val="0C0C0C"/>
                </a:solidFill>
              </a:defRPr>
            </a:lvl2pPr>
            <a:lvl3pPr marL="1371600" lvl="2" indent="-320039" algn="l">
              <a:lnSpc>
                <a:spcPct val="120000"/>
              </a:lnSpc>
              <a:spcBef>
                <a:spcPts val="600"/>
              </a:spcBef>
              <a:spcAft>
                <a:spcPts val="0"/>
              </a:spcAft>
              <a:buClr>
                <a:srgbClr val="4696D2"/>
              </a:buClr>
              <a:buSzPts val="1440"/>
              <a:buChar char="•"/>
              <a:defRPr>
                <a:solidFill>
                  <a:srgbClr val="0C0C0C"/>
                </a:solidFill>
              </a:defRPr>
            </a:lvl3pPr>
            <a:lvl4pPr marL="1828800" lvl="3" indent="-309880" algn="l">
              <a:lnSpc>
                <a:spcPct val="120000"/>
              </a:lnSpc>
              <a:spcBef>
                <a:spcPts val="600"/>
              </a:spcBef>
              <a:spcAft>
                <a:spcPts val="0"/>
              </a:spcAft>
              <a:buClr>
                <a:srgbClr val="4696D2"/>
              </a:buClr>
              <a:buSzPts val="1280"/>
              <a:buChar char="•"/>
              <a:defRPr>
                <a:solidFill>
                  <a:srgbClr val="0C0C0C"/>
                </a:solidFill>
              </a:defRPr>
            </a:lvl4pPr>
            <a:lvl5pPr marL="2286000" lvl="4" indent="-309879" algn="l">
              <a:lnSpc>
                <a:spcPct val="120000"/>
              </a:lnSpc>
              <a:spcBef>
                <a:spcPts val="600"/>
              </a:spcBef>
              <a:spcAft>
                <a:spcPts val="0"/>
              </a:spcAft>
              <a:buClr>
                <a:srgbClr val="4696D2"/>
              </a:buClr>
              <a:buSzPts val="1280"/>
              <a:buChar char="•"/>
              <a:defRPr>
                <a:solidFill>
                  <a:srgbClr val="0C0C0C"/>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69" name="Google Shape;69;p103"/>
          <p:cNvSpPr txBox="1">
            <a:spLocks noGrp="1"/>
          </p:cNvSpPr>
          <p:nvPr>
            <p:ph type="body" idx="2"/>
          </p:nvPr>
        </p:nvSpPr>
        <p:spPr>
          <a:xfrm>
            <a:off x="6172200" y="1825625"/>
            <a:ext cx="5181600" cy="4341495"/>
          </a:xfrm>
          <a:prstGeom prst="rect">
            <a:avLst/>
          </a:prstGeom>
          <a:noFill/>
          <a:ln>
            <a:noFill/>
          </a:ln>
        </p:spPr>
        <p:txBody>
          <a:bodyPr spcFirstLastPara="1" wrap="square" lIns="91425" tIns="45700" rIns="91425" bIns="45700" anchor="t" anchorCtr="0">
            <a:noAutofit/>
          </a:bodyPr>
          <a:lstStyle>
            <a:lvl1pPr marL="457200" lvl="0" indent="-350520" algn="l">
              <a:lnSpc>
                <a:spcPct val="110000"/>
              </a:lnSpc>
              <a:spcBef>
                <a:spcPts val="600"/>
              </a:spcBef>
              <a:spcAft>
                <a:spcPts val="0"/>
              </a:spcAft>
              <a:buClr>
                <a:srgbClr val="4696D2"/>
              </a:buClr>
              <a:buSzPts val="1920"/>
              <a:buChar char="•"/>
              <a:defRPr>
                <a:solidFill>
                  <a:srgbClr val="0C0C0C"/>
                </a:solidFill>
              </a:defRPr>
            </a:lvl1pPr>
            <a:lvl2pPr marL="914400" lvl="1" indent="-330200" algn="l">
              <a:lnSpc>
                <a:spcPct val="110000"/>
              </a:lnSpc>
              <a:spcBef>
                <a:spcPts val="600"/>
              </a:spcBef>
              <a:spcAft>
                <a:spcPts val="0"/>
              </a:spcAft>
              <a:buClr>
                <a:srgbClr val="4696D2"/>
              </a:buClr>
              <a:buSzPts val="1600"/>
              <a:buChar char="•"/>
              <a:defRPr>
                <a:solidFill>
                  <a:srgbClr val="0C0C0C"/>
                </a:solidFill>
              </a:defRPr>
            </a:lvl2pPr>
            <a:lvl3pPr marL="1371600" lvl="2" indent="-320039" algn="l">
              <a:lnSpc>
                <a:spcPct val="110000"/>
              </a:lnSpc>
              <a:spcBef>
                <a:spcPts val="600"/>
              </a:spcBef>
              <a:spcAft>
                <a:spcPts val="0"/>
              </a:spcAft>
              <a:buClr>
                <a:srgbClr val="4696D2"/>
              </a:buClr>
              <a:buSzPts val="1440"/>
              <a:buChar char="•"/>
              <a:defRPr>
                <a:solidFill>
                  <a:srgbClr val="0C0C0C"/>
                </a:solidFill>
              </a:defRPr>
            </a:lvl3pPr>
            <a:lvl4pPr marL="1828800" lvl="3" indent="-309880" algn="l">
              <a:lnSpc>
                <a:spcPct val="120000"/>
              </a:lnSpc>
              <a:spcBef>
                <a:spcPts val="600"/>
              </a:spcBef>
              <a:spcAft>
                <a:spcPts val="0"/>
              </a:spcAft>
              <a:buClr>
                <a:srgbClr val="4696D2"/>
              </a:buClr>
              <a:buSzPts val="1280"/>
              <a:buChar char="•"/>
              <a:defRPr>
                <a:solidFill>
                  <a:srgbClr val="0C0C0C"/>
                </a:solidFill>
              </a:defRPr>
            </a:lvl4pPr>
            <a:lvl5pPr marL="2286000" lvl="4" indent="-309879" algn="l">
              <a:lnSpc>
                <a:spcPct val="110000"/>
              </a:lnSpc>
              <a:spcBef>
                <a:spcPts val="600"/>
              </a:spcBef>
              <a:spcAft>
                <a:spcPts val="0"/>
              </a:spcAft>
              <a:buClr>
                <a:srgbClr val="4696D2"/>
              </a:buClr>
              <a:buSzPts val="1280"/>
              <a:buChar char="•"/>
              <a:defRPr>
                <a:solidFill>
                  <a:srgbClr val="0C0C0C"/>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Tree>
    <p:extLst>
      <p:ext uri="{BB962C8B-B14F-4D97-AF65-F5344CB8AC3E}">
        <p14:creationId xmlns:p14="http://schemas.microsoft.com/office/powerpoint/2010/main" val="32227616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1_Title and Content">
  <p:cSld name="1_Title and Content">
    <p:spTree>
      <p:nvGrpSpPr>
        <p:cNvPr id="1" name="Shape 71"/>
        <p:cNvGrpSpPr/>
        <p:nvPr/>
      </p:nvGrpSpPr>
      <p:grpSpPr>
        <a:xfrm>
          <a:off x="0" y="0"/>
          <a:ext cx="0" cy="0"/>
          <a:chOff x="0" y="0"/>
          <a:chExt cx="0" cy="0"/>
        </a:xfrm>
      </p:grpSpPr>
      <p:sp>
        <p:nvSpPr>
          <p:cNvPr id="72" name="Google Shape;72;p104"/>
          <p:cNvSpPr/>
          <p:nvPr/>
        </p:nvSpPr>
        <p:spPr>
          <a:xfrm>
            <a:off x="-1" y="0"/>
            <a:ext cx="12192001" cy="1573308"/>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C58963"/>
              </a:solidFill>
              <a:latin typeface="Arial"/>
              <a:ea typeface="Arial"/>
              <a:cs typeface="Arial"/>
              <a:sym typeface="Arial"/>
            </a:endParaRPr>
          </a:p>
        </p:txBody>
      </p:sp>
      <p:sp>
        <p:nvSpPr>
          <p:cNvPr id="73" name="Google Shape;73;p104"/>
          <p:cNvSpPr/>
          <p:nvPr/>
        </p:nvSpPr>
        <p:spPr>
          <a:xfrm>
            <a:off x="7510013" y="1"/>
            <a:ext cx="3648973" cy="6857999"/>
          </a:xfrm>
          <a:prstGeom prst="rect">
            <a:avLst/>
          </a:prstGeom>
          <a:solidFill>
            <a:srgbClr val="F2F2F2"/>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74" name="Google Shape;74;p104"/>
          <p:cNvSpPr txBox="1">
            <a:spLocks noGrp="1"/>
          </p:cNvSpPr>
          <p:nvPr>
            <p:ph type="title"/>
          </p:nvPr>
        </p:nvSpPr>
        <p:spPr>
          <a:xfrm>
            <a:off x="838200" y="203129"/>
            <a:ext cx="6671813" cy="116704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
        <p:nvSpPr>
          <p:cNvPr id="75" name="Google Shape;75;p104"/>
          <p:cNvSpPr txBox="1">
            <a:spLocks noGrp="1"/>
          </p:cNvSpPr>
          <p:nvPr>
            <p:ph type="body" idx="1"/>
          </p:nvPr>
        </p:nvSpPr>
        <p:spPr>
          <a:xfrm>
            <a:off x="838200" y="1825624"/>
            <a:ext cx="5551025" cy="4361815"/>
          </a:xfrm>
          <a:prstGeom prst="rect">
            <a:avLst/>
          </a:prstGeom>
          <a:noFill/>
          <a:ln>
            <a:noFill/>
          </a:ln>
        </p:spPr>
        <p:txBody>
          <a:bodyPr spcFirstLastPara="1" wrap="square" lIns="91425" tIns="45700" rIns="91425" bIns="45700" anchor="t" anchorCtr="0">
            <a:normAutofit/>
          </a:bodyPr>
          <a:lstStyle>
            <a:lvl1pPr marL="457200" lvl="0" indent="-350520" algn="l">
              <a:lnSpc>
                <a:spcPct val="110000"/>
              </a:lnSpc>
              <a:spcBef>
                <a:spcPts val="600"/>
              </a:spcBef>
              <a:spcAft>
                <a:spcPts val="0"/>
              </a:spcAft>
              <a:buClr>
                <a:srgbClr val="4696D2"/>
              </a:buClr>
              <a:buSzPts val="1920"/>
              <a:buChar char="•"/>
              <a:defRPr>
                <a:solidFill>
                  <a:srgbClr val="0C0C0C"/>
                </a:solidFill>
              </a:defRPr>
            </a:lvl1pPr>
            <a:lvl2pPr marL="914400" lvl="1" indent="-330200" algn="l">
              <a:lnSpc>
                <a:spcPct val="110000"/>
              </a:lnSpc>
              <a:spcBef>
                <a:spcPts val="600"/>
              </a:spcBef>
              <a:spcAft>
                <a:spcPts val="0"/>
              </a:spcAft>
              <a:buClr>
                <a:srgbClr val="4696D2"/>
              </a:buClr>
              <a:buSzPts val="1600"/>
              <a:buChar char="•"/>
              <a:defRPr>
                <a:solidFill>
                  <a:srgbClr val="0C0C0C"/>
                </a:solidFill>
              </a:defRPr>
            </a:lvl2pPr>
            <a:lvl3pPr marL="1371600" lvl="2" indent="-320039" algn="l">
              <a:lnSpc>
                <a:spcPct val="110000"/>
              </a:lnSpc>
              <a:spcBef>
                <a:spcPts val="600"/>
              </a:spcBef>
              <a:spcAft>
                <a:spcPts val="0"/>
              </a:spcAft>
              <a:buClr>
                <a:srgbClr val="4696D2"/>
              </a:buClr>
              <a:buSzPts val="1440"/>
              <a:buChar char="•"/>
              <a:defRPr>
                <a:solidFill>
                  <a:srgbClr val="0C0C0C"/>
                </a:solidFill>
              </a:defRPr>
            </a:lvl3pPr>
            <a:lvl4pPr marL="1828800" lvl="3" indent="-309880" algn="l">
              <a:lnSpc>
                <a:spcPct val="110000"/>
              </a:lnSpc>
              <a:spcBef>
                <a:spcPts val="600"/>
              </a:spcBef>
              <a:spcAft>
                <a:spcPts val="0"/>
              </a:spcAft>
              <a:buClr>
                <a:srgbClr val="4696D2"/>
              </a:buClr>
              <a:buSzPts val="1280"/>
              <a:buChar char="•"/>
              <a:defRPr>
                <a:solidFill>
                  <a:srgbClr val="0C0C0C"/>
                </a:solidFill>
              </a:defRPr>
            </a:lvl4pPr>
            <a:lvl5pPr marL="2286000" lvl="4" indent="-309879" algn="l">
              <a:lnSpc>
                <a:spcPct val="110000"/>
              </a:lnSpc>
              <a:spcBef>
                <a:spcPts val="600"/>
              </a:spcBef>
              <a:spcAft>
                <a:spcPts val="0"/>
              </a:spcAft>
              <a:buClr>
                <a:srgbClr val="4696D2"/>
              </a:buClr>
              <a:buSzPts val="1280"/>
              <a:buChar char="•"/>
              <a:defRPr>
                <a:solidFill>
                  <a:srgbClr val="0C0C0C"/>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76" name="Google Shape;76;p104"/>
          <p:cNvSpPr>
            <a:spLocks noGrp="1"/>
          </p:cNvSpPr>
          <p:nvPr>
            <p:ph type="pic" idx="2"/>
          </p:nvPr>
        </p:nvSpPr>
        <p:spPr>
          <a:xfrm>
            <a:off x="7510013" y="0"/>
            <a:ext cx="3648974" cy="6858000"/>
          </a:xfrm>
          <a:prstGeom prst="rect">
            <a:avLst/>
          </a:prstGeom>
          <a:noFill/>
          <a:ln>
            <a:noFill/>
          </a:ln>
        </p:spPr>
      </p:sp>
    </p:spTree>
    <p:extLst>
      <p:ext uri="{BB962C8B-B14F-4D97-AF65-F5344CB8AC3E}">
        <p14:creationId xmlns:p14="http://schemas.microsoft.com/office/powerpoint/2010/main" val="32137685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extLst>
    <p:ext uri="{DCECCB84-F9BA-43D5-87BE-67443E8EF086}">
      <p15:sldGuideLst xmlns:p15="http://schemas.microsoft.com/office/powerpoint/2012/main">
        <p15:guide id="1" orient="horz" pos="624">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3_Title and Content">
  <p:cSld name="3_Title and Content">
    <p:spTree>
      <p:nvGrpSpPr>
        <p:cNvPr id="1" name="Shape 78"/>
        <p:cNvGrpSpPr/>
        <p:nvPr/>
      </p:nvGrpSpPr>
      <p:grpSpPr>
        <a:xfrm>
          <a:off x="0" y="0"/>
          <a:ext cx="0" cy="0"/>
          <a:chOff x="0" y="0"/>
          <a:chExt cx="0" cy="0"/>
        </a:xfrm>
      </p:grpSpPr>
      <p:sp>
        <p:nvSpPr>
          <p:cNvPr id="79" name="Google Shape;79;p105"/>
          <p:cNvSpPr/>
          <p:nvPr/>
        </p:nvSpPr>
        <p:spPr>
          <a:xfrm>
            <a:off x="-1" y="0"/>
            <a:ext cx="12192001" cy="1573308"/>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80" name="Google Shape;80;p105"/>
          <p:cNvSpPr txBox="1">
            <a:spLocks noGrp="1"/>
          </p:cNvSpPr>
          <p:nvPr>
            <p:ph type="title"/>
          </p:nvPr>
        </p:nvSpPr>
        <p:spPr>
          <a:xfrm>
            <a:off x="838199" y="203131"/>
            <a:ext cx="10337801" cy="116704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
        <p:nvSpPr>
          <p:cNvPr id="81" name="Google Shape;81;p105"/>
          <p:cNvSpPr txBox="1">
            <a:spLocks noGrp="1"/>
          </p:cNvSpPr>
          <p:nvPr>
            <p:ph type="body" idx="1"/>
          </p:nvPr>
        </p:nvSpPr>
        <p:spPr>
          <a:xfrm>
            <a:off x="838200" y="1825624"/>
            <a:ext cx="10337800" cy="4453255"/>
          </a:xfrm>
          <a:prstGeom prst="rect">
            <a:avLst/>
          </a:prstGeom>
          <a:noFill/>
          <a:ln>
            <a:noFill/>
          </a:ln>
        </p:spPr>
        <p:txBody>
          <a:bodyPr spcFirstLastPara="1" wrap="square" lIns="91425" tIns="45700" rIns="91425" bIns="45700" anchor="t" anchorCtr="0">
            <a:normAutofit/>
          </a:bodyPr>
          <a:lstStyle>
            <a:lvl1pPr marL="457200" lvl="0" indent="-350520" algn="l">
              <a:lnSpc>
                <a:spcPct val="110000"/>
              </a:lnSpc>
              <a:spcBef>
                <a:spcPts val="600"/>
              </a:spcBef>
              <a:spcAft>
                <a:spcPts val="0"/>
              </a:spcAft>
              <a:buClr>
                <a:srgbClr val="4696D2"/>
              </a:buClr>
              <a:buSzPts val="1920"/>
              <a:buChar char="•"/>
              <a:defRPr/>
            </a:lvl1pPr>
            <a:lvl2pPr marL="914400" lvl="1" indent="-330200" algn="l">
              <a:lnSpc>
                <a:spcPct val="110000"/>
              </a:lnSpc>
              <a:spcBef>
                <a:spcPts val="600"/>
              </a:spcBef>
              <a:spcAft>
                <a:spcPts val="0"/>
              </a:spcAft>
              <a:buClr>
                <a:srgbClr val="4696D2"/>
              </a:buClr>
              <a:buSzPts val="1600"/>
              <a:buChar char="•"/>
              <a:defRPr/>
            </a:lvl2pPr>
            <a:lvl3pPr marL="1371600" lvl="2" indent="-320039" algn="l">
              <a:lnSpc>
                <a:spcPct val="110000"/>
              </a:lnSpc>
              <a:spcBef>
                <a:spcPts val="600"/>
              </a:spcBef>
              <a:spcAft>
                <a:spcPts val="0"/>
              </a:spcAft>
              <a:buClr>
                <a:srgbClr val="4696D2"/>
              </a:buClr>
              <a:buSzPts val="1440"/>
              <a:buChar char="•"/>
              <a:defRPr/>
            </a:lvl3pPr>
            <a:lvl4pPr marL="1828800" lvl="3" indent="-309880" algn="l">
              <a:lnSpc>
                <a:spcPct val="110000"/>
              </a:lnSpc>
              <a:spcBef>
                <a:spcPts val="600"/>
              </a:spcBef>
              <a:spcAft>
                <a:spcPts val="0"/>
              </a:spcAft>
              <a:buClr>
                <a:srgbClr val="4696D2"/>
              </a:buClr>
              <a:buSzPts val="1280"/>
              <a:buChar char="•"/>
              <a:defRPr/>
            </a:lvl4pPr>
            <a:lvl5pPr marL="2286000" lvl="4" indent="-309879" algn="l">
              <a:lnSpc>
                <a:spcPct val="110000"/>
              </a:lnSpc>
              <a:spcBef>
                <a:spcPts val="600"/>
              </a:spcBef>
              <a:spcAft>
                <a:spcPts val="0"/>
              </a:spcAft>
              <a:buClr>
                <a:srgbClr val="4696D2"/>
              </a:buClr>
              <a:buSzPts val="128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Tree>
    <p:extLst>
      <p:ext uri="{BB962C8B-B14F-4D97-AF65-F5344CB8AC3E}">
        <p14:creationId xmlns:p14="http://schemas.microsoft.com/office/powerpoint/2010/main" val="29465746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extLst>
    <p:ext uri="{DCECCB84-F9BA-43D5-87BE-67443E8EF086}">
      <p15:sldGuideLst xmlns:p15="http://schemas.microsoft.com/office/powerpoint/2012/main">
        <p15:guide id="1" orient="horz" pos="168">
          <p15:clr>
            <a:srgbClr val="FBAE40"/>
          </p15:clr>
        </p15:guide>
        <p15:guide id="2" pos="528">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lank">
  <p:cSld name="Blank">
    <p:bg>
      <p:bgPr>
        <a:solidFill>
          <a:srgbClr val="452F80"/>
        </a:solidFill>
        <a:effectLst/>
      </p:bgPr>
    </p:bg>
    <p:spTree>
      <p:nvGrpSpPr>
        <p:cNvPr id="1" name="Shape 83"/>
        <p:cNvGrpSpPr/>
        <p:nvPr/>
      </p:nvGrpSpPr>
      <p:grpSpPr>
        <a:xfrm>
          <a:off x="0" y="0"/>
          <a:ext cx="0" cy="0"/>
          <a:chOff x="0" y="0"/>
          <a:chExt cx="0" cy="0"/>
        </a:xfrm>
      </p:grpSpPr>
      <p:sp>
        <p:nvSpPr>
          <p:cNvPr id="84" name="Google Shape;84;p106"/>
          <p:cNvSpPr/>
          <p:nvPr/>
        </p:nvSpPr>
        <p:spPr>
          <a:xfrm>
            <a:off x="0" y="0"/>
            <a:ext cx="12192000" cy="6877516"/>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Tree>
    <p:extLst>
      <p:ext uri="{BB962C8B-B14F-4D97-AF65-F5344CB8AC3E}">
        <p14:creationId xmlns:p14="http://schemas.microsoft.com/office/powerpoint/2010/main" val="3715850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2_Blank">
  <p:cSld name="2_Blank">
    <p:spTree>
      <p:nvGrpSpPr>
        <p:cNvPr id="1" name="Shape 85"/>
        <p:cNvGrpSpPr/>
        <p:nvPr/>
      </p:nvGrpSpPr>
      <p:grpSpPr>
        <a:xfrm>
          <a:off x="0" y="0"/>
          <a:ext cx="0" cy="0"/>
          <a:chOff x="0" y="0"/>
          <a:chExt cx="0" cy="0"/>
        </a:xfrm>
      </p:grpSpPr>
      <p:pic>
        <p:nvPicPr>
          <p:cNvPr id="86" name="Google Shape;86;p107" descr="A picture containing text, windmill, device&#10;&#10;Description automatically generated"/>
          <p:cNvPicPr preferRelativeResize="0"/>
          <p:nvPr/>
        </p:nvPicPr>
        <p:blipFill rotWithShape="1">
          <a:blip r:embed="rId2">
            <a:alphaModFix/>
          </a:blip>
          <a:srcRect/>
          <a:stretch/>
        </p:blipFill>
        <p:spPr>
          <a:xfrm>
            <a:off x="-12700" y="-12700"/>
            <a:ext cx="12360886" cy="6959600"/>
          </a:xfrm>
          <a:prstGeom prst="rect">
            <a:avLst/>
          </a:prstGeom>
          <a:noFill/>
          <a:ln>
            <a:noFill/>
          </a:ln>
        </p:spPr>
      </p:pic>
      <p:pic>
        <p:nvPicPr>
          <p:cNvPr id="87" name="Google Shape;87;p107" descr="A picture containing text, windmill, device&#10;&#10;Description automatically generated"/>
          <p:cNvPicPr preferRelativeResize="0"/>
          <p:nvPr/>
        </p:nvPicPr>
        <p:blipFill rotWithShape="1">
          <a:blip r:embed="rId2">
            <a:alphaModFix/>
          </a:blip>
          <a:srcRect t="19854" b="20292"/>
          <a:stretch/>
        </p:blipFill>
        <p:spPr>
          <a:xfrm>
            <a:off x="0" y="0"/>
            <a:ext cx="12360886" cy="4165600"/>
          </a:xfrm>
          <a:prstGeom prst="rect">
            <a:avLst/>
          </a:prstGeom>
          <a:noFill/>
          <a:ln>
            <a:noFill/>
          </a:ln>
        </p:spPr>
      </p:pic>
      <p:sp>
        <p:nvSpPr>
          <p:cNvPr id="88" name="Google Shape;88;p107"/>
          <p:cNvSpPr txBox="1">
            <a:spLocks noGrp="1"/>
          </p:cNvSpPr>
          <p:nvPr>
            <p:ph type="ctrTitle"/>
          </p:nvPr>
        </p:nvSpPr>
        <p:spPr>
          <a:xfrm>
            <a:off x="1524000" y="2235200"/>
            <a:ext cx="9144000" cy="2387600"/>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6000"/>
              <a:buFont typeface="Arial"/>
              <a:buNone/>
              <a:defRPr sz="60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Tree>
    <p:extLst>
      <p:ext uri="{BB962C8B-B14F-4D97-AF65-F5344CB8AC3E}">
        <p14:creationId xmlns:p14="http://schemas.microsoft.com/office/powerpoint/2010/main" val="24946428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Table" type="tbl">
  <p:cSld name="Title and Table">
    <p:spTree>
      <p:nvGrpSpPr>
        <p:cNvPr id="1" name="Shape 23"/>
        <p:cNvGrpSpPr/>
        <p:nvPr/>
      </p:nvGrpSpPr>
      <p:grpSpPr>
        <a:xfrm>
          <a:off x="0" y="0"/>
          <a:ext cx="0" cy="0"/>
          <a:chOff x="0" y="0"/>
          <a:chExt cx="0" cy="0"/>
        </a:xfrm>
      </p:grpSpPr>
      <p:sp>
        <p:nvSpPr>
          <p:cNvPr id="24" name="Google Shape;24;p129"/>
          <p:cNvSpPr txBox="1">
            <a:spLocks noGrp="1"/>
          </p:cNvSpPr>
          <p:nvPr>
            <p:ph type="title"/>
          </p:nvPr>
        </p:nvSpPr>
        <p:spPr>
          <a:xfrm>
            <a:off x="609600" y="274638"/>
            <a:ext cx="109728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5" name="Google Shape;25;p129"/>
          <p:cNvSpPr txBox="1">
            <a:spLocks noGrp="1"/>
          </p:cNvSpPr>
          <p:nvPr>
            <p:ph type="dt" idx="10"/>
          </p:nvPr>
        </p:nvSpPr>
        <p:spPr>
          <a:xfrm>
            <a:off x="609600" y="6245225"/>
            <a:ext cx="2844800" cy="47625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129"/>
          <p:cNvSpPr txBox="1">
            <a:spLocks noGrp="1"/>
          </p:cNvSpPr>
          <p:nvPr>
            <p:ph type="ftr" idx="11"/>
          </p:nvPr>
        </p:nvSpPr>
        <p:spPr>
          <a:xfrm>
            <a:off x="4165600" y="6245225"/>
            <a:ext cx="3860800" cy="47625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129"/>
          <p:cNvSpPr txBox="1">
            <a:spLocks noGrp="1"/>
          </p:cNvSpPr>
          <p:nvPr>
            <p:ph type="sldNum" idx="12"/>
          </p:nvPr>
        </p:nvSpPr>
        <p:spPr>
          <a:xfrm>
            <a:off x="8737600" y="6245225"/>
            <a:ext cx="2844800" cy="476250"/>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sz="1200" b="0" i="0" u="none" strike="noStrike" cap="none">
                <a:solidFill>
                  <a:srgbClr val="898989"/>
                </a:solidFill>
                <a:latin typeface="Calibri"/>
                <a:ea typeface="Calibri"/>
                <a:cs typeface="Calibri"/>
                <a:sym typeface="Calibri"/>
              </a:defRPr>
            </a:lvl1pPr>
            <a:lvl2pPr marL="0" lvl="1" indent="0" algn="r">
              <a:spcBef>
                <a:spcPts val="0"/>
              </a:spcBef>
              <a:spcAft>
                <a:spcPts val="0"/>
              </a:spcAft>
              <a:buNone/>
              <a:defRPr sz="1200" b="0" i="0" u="none" strike="noStrike" cap="none">
                <a:solidFill>
                  <a:srgbClr val="898989"/>
                </a:solidFill>
                <a:latin typeface="Calibri"/>
                <a:ea typeface="Calibri"/>
                <a:cs typeface="Calibri"/>
                <a:sym typeface="Calibri"/>
              </a:defRPr>
            </a:lvl2pPr>
            <a:lvl3pPr marL="0" lvl="2" indent="0" algn="r">
              <a:spcBef>
                <a:spcPts val="0"/>
              </a:spcBef>
              <a:spcAft>
                <a:spcPts val="0"/>
              </a:spcAft>
              <a:buNone/>
              <a:defRPr sz="1200" b="0" i="0" u="none" strike="noStrike" cap="none">
                <a:solidFill>
                  <a:srgbClr val="898989"/>
                </a:solidFill>
                <a:latin typeface="Calibri"/>
                <a:ea typeface="Calibri"/>
                <a:cs typeface="Calibri"/>
                <a:sym typeface="Calibri"/>
              </a:defRPr>
            </a:lvl3pPr>
            <a:lvl4pPr marL="0" lvl="3" indent="0" algn="r">
              <a:spcBef>
                <a:spcPts val="0"/>
              </a:spcBef>
              <a:spcAft>
                <a:spcPts val="0"/>
              </a:spcAft>
              <a:buNone/>
              <a:defRPr sz="1200" b="0" i="0" u="none" strike="noStrike" cap="none">
                <a:solidFill>
                  <a:srgbClr val="898989"/>
                </a:solidFill>
                <a:latin typeface="Calibri"/>
                <a:ea typeface="Calibri"/>
                <a:cs typeface="Calibri"/>
                <a:sym typeface="Calibri"/>
              </a:defRPr>
            </a:lvl4pPr>
            <a:lvl5pPr marL="0" lvl="4" indent="0" algn="r">
              <a:spcBef>
                <a:spcPts val="0"/>
              </a:spcBef>
              <a:spcAft>
                <a:spcPts val="0"/>
              </a:spcAft>
              <a:buNone/>
              <a:defRPr sz="1200" b="0" i="0" u="none" strike="noStrike" cap="none">
                <a:solidFill>
                  <a:srgbClr val="898989"/>
                </a:solidFill>
                <a:latin typeface="Calibri"/>
                <a:ea typeface="Calibri"/>
                <a:cs typeface="Calibri"/>
                <a:sym typeface="Calibri"/>
              </a:defRPr>
            </a:lvl5pPr>
            <a:lvl6pPr marL="0" lvl="5" indent="0" algn="r">
              <a:spcBef>
                <a:spcPts val="0"/>
              </a:spcBef>
              <a:spcAft>
                <a:spcPts val="0"/>
              </a:spcAft>
              <a:buNone/>
              <a:defRPr sz="1200" b="0" i="0" u="none" strike="noStrike" cap="none">
                <a:solidFill>
                  <a:srgbClr val="898989"/>
                </a:solidFill>
                <a:latin typeface="Calibri"/>
                <a:ea typeface="Calibri"/>
                <a:cs typeface="Calibri"/>
                <a:sym typeface="Calibri"/>
              </a:defRPr>
            </a:lvl6pPr>
            <a:lvl7pPr marL="0" lvl="6" indent="0" algn="r">
              <a:spcBef>
                <a:spcPts val="0"/>
              </a:spcBef>
              <a:spcAft>
                <a:spcPts val="0"/>
              </a:spcAft>
              <a:buNone/>
              <a:defRPr sz="1200" b="0" i="0" u="none" strike="noStrike" cap="none">
                <a:solidFill>
                  <a:srgbClr val="898989"/>
                </a:solidFill>
                <a:latin typeface="Calibri"/>
                <a:ea typeface="Calibri"/>
                <a:cs typeface="Calibri"/>
                <a:sym typeface="Calibri"/>
              </a:defRPr>
            </a:lvl7pPr>
            <a:lvl8pPr marL="0" lvl="7" indent="0" algn="r">
              <a:spcBef>
                <a:spcPts val="0"/>
              </a:spcBef>
              <a:spcAft>
                <a:spcPts val="0"/>
              </a:spcAft>
              <a:buNone/>
              <a:defRPr sz="1200" b="0" i="0" u="none" strike="noStrike" cap="none">
                <a:solidFill>
                  <a:srgbClr val="898989"/>
                </a:solidFill>
                <a:latin typeface="Calibri"/>
                <a:ea typeface="Calibri"/>
                <a:cs typeface="Calibri"/>
                <a:sym typeface="Calibri"/>
              </a:defRPr>
            </a:lvl8pPr>
            <a:lvl9pPr marL="0" lvl="8" indent="0" algn="r">
              <a:spcBef>
                <a:spcPts val="0"/>
              </a:spcBef>
              <a:spcAft>
                <a:spcPts val="0"/>
              </a:spcAft>
              <a:buNone/>
              <a:defRPr sz="1200" b="0" i="0" u="none" strike="noStrike" cap="none">
                <a:solidFill>
                  <a:srgbClr val="898989"/>
                </a:solidFill>
                <a:latin typeface="Calibri"/>
                <a:ea typeface="Calibri"/>
                <a:cs typeface="Calibri"/>
                <a:sym typeface="Calibri"/>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40655874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2_Title and Content" type="obj">
  <p:cSld name="2_Title and Content">
    <p:spTree>
      <p:nvGrpSpPr>
        <p:cNvPr id="1" name="Shape 17"/>
        <p:cNvGrpSpPr/>
        <p:nvPr/>
      </p:nvGrpSpPr>
      <p:grpSpPr>
        <a:xfrm>
          <a:off x="0" y="0"/>
          <a:ext cx="0" cy="0"/>
          <a:chOff x="0" y="0"/>
          <a:chExt cx="0" cy="0"/>
        </a:xfrm>
      </p:grpSpPr>
      <p:sp>
        <p:nvSpPr>
          <p:cNvPr id="18" name="Google Shape;18;p94"/>
          <p:cNvSpPr/>
          <p:nvPr/>
        </p:nvSpPr>
        <p:spPr>
          <a:xfrm>
            <a:off x="-1" y="0"/>
            <a:ext cx="12192001" cy="3210560"/>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9" name="Google Shape;19;p94"/>
          <p:cNvSpPr txBox="1">
            <a:spLocks noGrp="1"/>
          </p:cNvSpPr>
          <p:nvPr>
            <p:ph type="title"/>
          </p:nvPr>
        </p:nvSpPr>
        <p:spPr>
          <a:xfrm>
            <a:off x="838200" y="1605280"/>
            <a:ext cx="10515600" cy="13255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
        <p:nvSpPr>
          <p:cNvPr id="20" name="Google Shape;20;p94"/>
          <p:cNvSpPr txBox="1">
            <a:spLocks noGrp="1"/>
          </p:cNvSpPr>
          <p:nvPr>
            <p:ph type="body" idx="1"/>
          </p:nvPr>
        </p:nvSpPr>
        <p:spPr>
          <a:xfrm>
            <a:off x="838200" y="3428999"/>
            <a:ext cx="10515600" cy="2311163"/>
          </a:xfrm>
          <a:prstGeom prst="rect">
            <a:avLst/>
          </a:prstGeom>
          <a:noFill/>
          <a:ln>
            <a:noFill/>
          </a:ln>
        </p:spPr>
        <p:txBody>
          <a:bodyPr spcFirstLastPara="1" wrap="square" lIns="91425" tIns="45700" rIns="91425" bIns="45700" anchor="t" anchorCtr="0">
            <a:normAutofit/>
          </a:bodyPr>
          <a:lstStyle>
            <a:lvl1pPr marL="457200" lvl="0" indent="-228600" algn="ctr">
              <a:lnSpc>
                <a:spcPct val="110000"/>
              </a:lnSpc>
              <a:spcBef>
                <a:spcPts val="600"/>
              </a:spcBef>
              <a:spcAft>
                <a:spcPts val="0"/>
              </a:spcAft>
              <a:buClr>
                <a:srgbClr val="4696D2"/>
              </a:buClr>
              <a:buSzPts val="1920"/>
              <a:buNone/>
              <a:defRPr>
                <a:solidFill>
                  <a:srgbClr val="0C0C0C"/>
                </a:solidFill>
              </a:defRPr>
            </a:lvl1pPr>
            <a:lvl2pPr marL="914400" lvl="1" indent="-228600" algn="ctr">
              <a:lnSpc>
                <a:spcPct val="110000"/>
              </a:lnSpc>
              <a:spcBef>
                <a:spcPts val="600"/>
              </a:spcBef>
              <a:spcAft>
                <a:spcPts val="0"/>
              </a:spcAft>
              <a:buClr>
                <a:srgbClr val="4696D2"/>
              </a:buClr>
              <a:buSzPts val="1600"/>
              <a:buNone/>
              <a:defRPr>
                <a:solidFill>
                  <a:srgbClr val="0C0C0C"/>
                </a:solidFill>
              </a:defRPr>
            </a:lvl2pPr>
            <a:lvl3pPr marL="1371600" lvl="2" indent="-320039" algn="ctr">
              <a:lnSpc>
                <a:spcPct val="110000"/>
              </a:lnSpc>
              <a:spcBef>
                <a:spcPts val="600"/>
              </a:spcBef>
              <a:spcAft>
                <a:spcPts val="0"/>
              </a:spcAft>
              <a:buClr>
                <a:srgbClr val="4696D2"/>
              </a:buClr>
              <a:buSzPts val="1440"/>
              <a:buChar char="•"/>
              <a:defRPr>
                <a:solidFill>
                  <a:srgbClr val="0C0C0C"/>
                </a:solidFill>
              </a:defRPr>
            </a:lvl3pPr>
            <a:lvl4pPr marL="1828800" lvl="3" indent="-309880" algn="ctr">
              <a:lnSpc>
                <a:spcPct val="110000"/>
              </a:lnSpc>
              <a:spcBef>
                <a:spcPts val="600"/>
              </a:spcBef>
              <a:spcAft>
                <a:spcPts val="0"/>
              </a:spcAft>
              <a:buClr>
                <a:srgbClr val="4696D2"/>
              </a:buClr>
              <a:buSzPts val="1280"/>
              <a:buChar char="•"/>
              <a:defRPr>
                <a:solidFill>
                  <a:srgbClr val="0C0C0C"/>
                </a:solidFill>
              </a:defRPr>
            </a:lvl4pPr>
            <a:lvl5pPr marL="2286000" lvl="4" indent="-309879" algn="ctr">
              <a:lnSpc>
                <a:spcPct val="110000"/>
              </a:lnSpc>
              <a:spcBef>
                <a:spcPts val="600"/>
              </a:spcBef>
              <a:spcAft>
                <a:spcPts val="0"/>
              </a:spcAft>
              <a:buClr>
                <a:srgbClr val="4696D2"/>
              </a:buClr>
              <a:buSzPts val="1280"/>
              <a:buChar char="•"/>
              <a:defRPr>
                <a:solidFill>
                  <a:srgbClr val="0C0C0C"/>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pic>
        <p:nvPicPr>
          <p:cNvPr id="22" name="Google Shape;22;p94" descr="A picture containing text, windmill, device&#10;&#10;Description automatically generated"/>
          <p:cNvPicPr preferRelativeResize="0"/>
          <p:nvPr/>
        </p:nvPicPr>
        <p:blipFill rotWithShape="1">
          <a:blip r:embed="rId2">
            <a:alphaModFix/>
          </a:blip>
          <a:srcRect l="1053" t="26822" r="62310" b="63533"/>
          <a:stretch/>
        </p:blipFill>
        <p:spPr>
          <a:xfrm>
            <a:off x="0" y="477758"/>
            <a:ext cx="4592320" cy="680720"/>
          </a:xfrm>
          <a:prstGeom prst="rect">
            <a:avLst/>
          </a:prstGeom>
          <a:noFill/>
          <a:ln>
            <a:noFill/>
          </a:ln>
        </p:spPr>
      </p:pic>
    </p:spTree>
    <p:extLst>
      <p:ext uri="{BB962C8B-B14F-4D97-AF65-F5344CB8AC3E}">
        <p14:creationId xmlns:p14="http://schemas.microsoft.com/office/powerpoint/2010/main" val="27080278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2_Title and Content" type="obj" preserve="1">
  <p:cSld name="3_Title and Content">
    <p:spTree>
      <p:nvGrpSpPr>
        <p:cNvPr id="1" name="Shape 17"/>
        <p:cNvGrpSpPr/>
        <p:nvPr/>
      </p:nvGrpSpPr>
      <p:grpSpPr>
        <a:xfrm>
          <a:off x="0" y="0"/>
          <a:ext cx="0" cy="0"/>
          <a:chOff x="0" y="0"/>
          <a:chExt cx="0" cy="0"/>
        </a:xfrm>
      </p:grpSpPr>
      <p:sp>
        <p:nvSpPr>
          <p:cNvPr id="18" name="Google Shape;18;p94"/>
          <p:cNvSpPr/>
          <p:nvPr/>
        </p:nvSpPr>
        <p:spPr>
          <a:xfrm>
            <a:off x="-1" y="0"/>
            <a:ext cx="12192001" cy="3210560"/>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9" name="Google Shape;19;p94"/>
          <p:cNvSpPr txBox="1">
            <a:spLocks noGrp="1"/>
          </p:cNvSpPr>
          <p:nvPr>
            <p:ph type="title"/>
          </p:nvPr>
        </p:nvSpPr>
        <p:spPr>
          <a:xfrm>
            <a:off x="838200" y="1605280"/>
            <a:ext cx="10515600" cy="13255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
        <p:nvSpPr>
          <p:cNvPr id="20" name="Google Shape;20;p94"/>
          <p:cNvSpPr txBox="1">
            <a:spLocks noGrp="1"/>
          </p:cNvSpPr>
          <p:nvPr>
            <p:ph type="body" idx="1"/>
          </p:nvPr>
        </p:nvSpPr>
        <p:spPr>
          <a:xfrm>
            <a:off x="838200" y="3428999"/>
            <a:ext cx="10515600" cy="2311163"/>
          </a:xfrm>
          <a:prstGeom prst="rect">
            <a:avLst/>
          </a:prstGeom>
          <a:noFill/>
          <a:ln>
            <a:noFill/>
          </a:ln>
        </p:spPr>
        <p:txBody>
          <a:bodyPr spcFirstLastPara="1" wrap="square" lIns="91425" tIns="45700" rIns="91425" bIns="45700" anchor="t" anchorCtr="0">
            <a:normAutofit/>
          </a:bodyPr>
          <a:lstStyle>
            <a:lvl1pPr marL="11113" lvl="0" indent="0" algn="ctr">
              <a:lnSpc>
                <a:spcPct val="100000"/>
              </a:lnSpc>
              <a:spcBef>
                <a:spcPts val="600"/>
              </a:spcBef>
              <a:spcAft>
                <a:spcPts val="0"/>
              </a:spcAft>
              <a:buClr>
                <a:srgbClr val="4696D2"/>
              </a:buClr>
              <a:buSzPts val="1920"/>
              <a:buNone/>
              <a:tabLst/>
              <a:defRPr sz="2800">
                <a:solidFill>
                  <a:srgbClr val="0C0C0C"/>
                </a:solidFill>
              </a:defRPr>
            </a:lvl1pPr>
            <a:lvl2pPr marL="914400" lvl="1" indent="-228600" algn="ctr">
              <a:lnSpc>
                <a:spcPct val="110000"/>
              </a:lnSpc>
              <a:spcBef>
                <a:spcPts val="600"/>
              </a:spcBef>
              <a:spcAft>
                <a:spcPts val="0"/>
              </a:spcAft>
              <a:buClr>
                <a:srgbClr val="4696D2"/>
              </a:buClr>
              <a:buSzPts val="1600"/>
              <a:buNone/>
              <a:defRPr>
                <a:solidFill>
                  <a:srgbClr val="0C0C0C"/>
                </a:solidFill>
              </a:defRPr>
            </a:lvl2pPr>
            <a:lvl3pPr marL="1371600" lvl="2" indent="-320039" algn="ctr">
              <a:lnSpc>
                <a:spcPct val="110000"/>
              </a:lnSpc>
              <a:spcBef>
                <a:spcPts val="600"/>
              </a:spcBef>
              <a:spcAft>
                <a:spcPts val="0"/>
              </a:spcAft>
              <a:buClr>
                <a:srgbClr val="4696D2"/>
              </a:buClr>
              <a:buSzPts val="1440"/>
              <a:buChar char="•"/>
              <a:defRPr>
                <a:solidFill>
                  <a:srgbClr val="0C0C0C"/>
                </a:solidFill>
              </a:defRPr>
            </a:lvl3pPr>
            <a:lvl4pPr marL="1828800" lvl="3" indent="-309880" algn="ctr">
              <a:lnSpc>
                <a:spcPct val="110000"/>
              </a:lnSpc>
              <a:spcBef>
                <a:spcPts val="600"/>
              </a:spcBef>
              <a:spcAft>
                <a:spcPts val="0"/>
              </a:spcAft>
              <a:buClr>
                <a:srgbClr val="4696D2"/>
              </a:buClr>
              <a:buSzPts val="1280"/>
              <a:buChar char="•"/>
              <a:defRPr>
                <a:solidFill>
                  <a:srgbClr val="0C0C0C"/>
                </a:solidFill>
              </a:defRPr>
            </a:lvl4pPr>
            <a:lvl5pPr marL="2286000" lvl="4" indent="-309879" algn="ctr">
              <a:lnSpc>
                <a:spcPct val="110000"/>
              </a:lnSpc>
              <a:spcBef>
                <a:spcPts val="600"/>
              </a:spcBef>
              <a:spcAft>
                <a:spcPts val="0"/>
              </a:spcAft>
              <a:buClr>
                <a:srgbClr val="4696D2"/>
              </a:buClr>
              <a:buSzPts val="1280"/>
              <a:buChar char="•"/>
              <a:defRPr>
                <a:solidFill>
                  <a:srgbClr val="0C0C0C"/>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pic>
        <p:nvPicPr>
          <p:cNvPr id="22" name="Google Shape;22;p94" descr="A picture containing text, windmill, device&#10;&#10;Description automatically generated"/>
          <p:cNvPicPr preferRelativeResize="0"/>
          <p:nvPr/>
        </p:nvPicPr>
        <p:blipFill rotWithShape="1">
          <a:blip r:embed="rId2">
            <a:alphaModFix/>
          </a:blip>
          <a:srcRect l="1053" t="26822" r="62310" b="63533"/>
          <a:stretch/>
        </p:blipFill>
        <p:spPr>
          <a:xfrm>
            <a:off x="0" y="477758"/>
            <a:ext cx="4592320" cy="680720"/>
          </a:xfrm>
          <a:prstGeom prst="rect">
            <a:avLst/>
          </a:prstGeom>
          <a:noFill/>
          <a:ln>
            <a:noFill/>
          </a:ln>
        </p:spPr>
      </p:pic>
    </p:spTree>
    <p:extLst>
      <p:ext uri="{BB962C8B-B14F-4D97-AF65-F5344CB8AC3E}">
        <p14:creationId xmlns:p14="http://schemas.microsoft.com/office/powerpoint/2010/main" val="127281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_Title Only">
  <p:cSld name="1_Title Only">
    <p:spTree>
      <p:nvGrpSpPr>
        <p:cNvPr id="1" name="Shape 23"/>
        <p:cNvGrpSpPr/>
        <p:nvPr/>
      </p:nvGrpSpPr>
      <p:grpSpPr>
        <a:xfrm>
          <a:off x="0" y="0"/>
          <a:ext cx="0" cy="0"/>
          <a:chOff x="0" y="0"/>
          <a:chExt cx="0" cy="0"/>
        </a:xfrm>
      </p:grpSpPr>
      <p:sp>
        <p:nvSpPr>
          <p:cNvPr id="24" name="Google Shape;24;p95"/>
          <p:cNvSpPr/>
          <p:nvPr/>
        </p:nvSpPr>
        <p:spPr>
          <a:xfrm>
            <a:off x="0" y="0"/>
            <a:ext cx="7966895" cy="6877515"/>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5" name="Google Shape;25;p95"/>
          <p:cNvSpPr txBox="1">
            <a:spLocks noGrp="1"/>
          </p:cNvSpPr>
          <p:nvPr>
            <p:ph type="title"/>
          </p:nvPr>
        </p:nvSpPr>
        <p:spPr>
          <a:xfrm>
            <a:off x="757667" y="1152421"/>
            <a:ext cx="4923765"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lt1"/>
              </a:buClr>
              <a:buSzPts val="3600"/>
              <a:buFont typeface="Arial"/>
              <a:buNone/>
              <a:defRPr sz="3600" b="1" i="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
        <p:nvSpPr>
          <p:cNvPr id="26" name="Google Shape;26;p95"/>
          <p:cNvSpPr txBox="1">
            <a:spLocks noGrp="1"/>
          </p:cNvSpPr>
          <p:nvPr>
            <p:ph type="body" idx="1"/>
          </p:nvPr>
        </p:nvSpPr>
        <p:spPr>
          <a:xfrm>
            <a:off x="757667" y="2550275"/>
            <a:ext cx="4923765" cy="3427831"/>
          </a:xfrm>
          <a:prstGeom prst="rect">
            <a:avLst/>
          </a:prstGeom>
          <a:noFill/>
          <a:ln>
            <a:noFill/>
          </a:ln>
        </p:spPr>
        <p:txBody>
          <a:bodyPr spcFirstLastPara="1" wrap="square" lIns="91425" tIns="45700" rIns="91425" bIns="45700" anchor="t" anchorCtr="0">
            <a:normAutofit/>
          </a:bodyPr>
          <a:lstStyle>
            <a:lvl1pPr marL="457200" lvl="0" indent="-350520" algn="l">
              <a:lnSpc>
                <a:spcPct val="110000"/>
              </a:lnSpc>
              <a:spcBef>
                <a:spcPts val="600"/>
              </a:spcBef>
              <a:spcAft>
                <a:spcPts val="0"/>
              </a:spcAft>
              <a:buClr>
                <a:srgbClr val="4696D2"/>
              </a:buClr>
              <a:buSzPts val="1920"/>
              <a:buChar char="•"/>
              <a:defRPr>
                <a:solidFill>
                  <a:schemeClr val="lt1"/>
                </a:solidFill>
              </a:defRPr>
            </a:lvl1pPr>
            <a:lvl2pPr marL="914400" lvl="1" indent="-330200" algn="l">
              <a:lnSpc>
                <a:spcPct val="110000"/>
              </a:lnSpc>
              <a:spcBef>
                <a:spcPts val="600"/>
              </a:spcBef>
              <a:spcAft>
                <a:spcPts val="0"/>
              </a:spcAft>
              <a:buClr>
                <a:srgbClr val="4696D2"/>
              </a:buClr>
              <a:buSzPts val="1600"/>
              <a:buChar char="•"/>
              <a:defRPr>
                <a:solidFill>
                  <a:schemeClr val="lt1"/>
                </a:solidFill>
              </a:defRPr>
            </a:lvl2pPr>
            <a:lvl3pPr marL="1371600" lvl="2" indent="-320039" algn="l">
              <a:lnSpc>
                <a:spcPct val="110000"/>
              </a:lnSpc>
              <a:spcBef>
                <a:spcPts val="600"/>
              </a:spcBef>
              <a:spcAft>
                <a:spcPts val="0"/>
              </a:spcAft>
              <a:buClr>
                <a:srgbClr val="4696D2"/>
              </a:buClr>
              <a:buSzPts val="1440"/>
              <a:buChar char="•"/>
              <a:defRPr>
                <a:solidFill>
                  <a:schemeClr val="lt1"/>
                </a:solidFill>
              </a:defRPr>
            </a:lvl3pPr>
            <a:lvl4pPr marL="1828800" lvl="3" indent="-309880" algn="l">
              <a:lnSpc>
                <a:spcPct val="110000"/>
              </a:lnSpc>
              <a:spcBef>
                <a:spcPts val="600"/>
              </a:spcBef>
              <a:spcAft>
                <a:spcPts val="0"/>
              </a:spcAft>
              <a:buClr>
                <a:srgbClr val="4696D2"/>
              </a:buClr>
              <a:buSzPts val="1280"/>
              <a:buChar char="•"/>
              <a:defRPr>
                <a:solidFill>
                  <a:schemeClr val="lt1"/>
                </a:solidFill>
              </a:defRPr>
            </a:lvl4pPr>
            <a:lvl5pPr marL="2286000" lvl="4" indent="-309879" algn="l">
              <a:lnSpc>
                <a:spcPct val="110000"/>
              </a:lnSpc>
              <a:spcBef>
                <a:spcPts val="600"/>
              </a:spcBef>
              <a:spcAft>
                <a:spcPts val="0"/>
              </a:spcAft>
              <a:buClr>
                <a:srgbClr val="4696D2"/>
              </a:buClr>
              <a:buSzPts val="1280"/>
              <a:buChar char="•"/>
              <a:defRPr>
                <a:solidFill>
                  <a:schemeClr val="lt1"/>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27" name="Google Shape;27;p95"/>
          <p:cNvSpPr/>
          <p:nvPr/>
        </p:nvSpPr>
        <p:spPr>
          <a:xfrm>
            <a:off x="6900076" y="1598753"/>
            <a:ext cx="3648973" cy="3660494"/>
          </a:xfrm>
          <a:prstGeom prst="rect">
            <a:avLst/>
          </a:prstGeom>
          <a:solidFill>
            <a:srgbClr val="F2F2F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8" name="Google Shape;28;p95"/>
          <p:cNvSpPr>
            <a:spLocks noGrp="1"/>
          </p:cNvSpPr>
          <p:nvPr>
            <p:ph type="pic" idx="2"/>
          </p:nvPr>
        </p:nvSpPr>
        <p:spPr>
          <a:xfrm>
            <a:off x="6900075" y="1598753"/>
            <a:ext cx="3648974" cy="3660494"/>
          </a:xfrm>
          <a:prstGeom prst="rect">
            <a:avLst/>
          </a:prstGeom>
          <a:noFill/>
          <a:ln w="63500" cap="flat" cmpd="sng">
            <a:solidFill>
              <a:schemeClr val="lt1"/>
            </a:solidFill>
            <a:prstDash val="solid"/>
            <a:round/>
            <a:headEnd type="none" w="sm" len="sm"/>
            <a:tailEnd type="none" w="sm" len="sm"/>
          </a:ln>
        </p:spPr>
      </p:sp>
    </p:spTree>
    <p:extLst>
      <p:ext uri="{BB962C8B-B14F-4D97-AF65-F5344CB8AC3E}">
        <p14:creationId xmlns:p14="http://schemas.microsoft.com/office/powerpoint/2010/main" val="38040643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3_Blank">
  <p:cSld name="3_Blank">
    <p:spTree>
      <p:nvGrpSpPr>
        <p:cNvPr id="1" name="Shape 30"/>
        <p:cNvGrpSpPr/>
        <p:nvPr/>
      </p:nvGrpSpPr>
      <p:grpSpPr>
        <a:xfrm>
          <a:off x="0" y="0"/>
          <a:ext cx="0" cy="0"/>
          <a:chOff x="0" y="0"/>
          <a:chExt cx="0" cy="0"/>
        </a:xfrm>
      </p:grpSpPr>
      <p:pic>
        <p:nvPicPr>
          <p:cNvPr id="31" name="Google Shape;31;p96" descr="A picture containing text, windmill, device&#10;&#10;Description automatically generated"/>
          <p:cNvPicPr preferRelativeResize="0"/>
          <p:nvPr/>
        </p:nvPicPr>
        <p:blipFill rotWithShape="1">
          <a:blip r:embed="rId2">
            <a:alphaModFix/>
          </a:blip>
          <a:srcRect/>
          <a:stretch/>
        </p:blipFill>
        <p:spPr>
          <a:xfrm>
            <a:off x="-12700" y="-12700"/>
            <a:ext cx="12360886" cy="6959600"/>
          </a:xfrm>
          <a:prstGeom prst="rect">
            <a:avLst/>
          </a:prstGeom>
          <a:noFill/>
          <a:ln>
            <a:noFill/>
          </a:ln>
        </p:spPr>
      </p:pic>
      <p:pic>
        <p:nvPicPr>
          <p:cNvPr id="32" name="Google Shape;32;p96" descr="A picture containing text, windmill, device&#10;&#10;Description automatically generated"/>
          <p:cNvPicPr preferRelativeResize="0"/>
          <p:nvPr/>
        </p:nvPicPr>
        <p:blipFill rotWithShape="1">
          <a:blip r:embed="rId2">
            <a:alphaModFix/>
          </a:blip>
          <a:srcRect t="19854" b="20292"/>
          <a:stretch/>
        </p:blipFill>
        <p:spPr>
          <a:xfrm>
            <a:off x="0" y="0"/>
            <a:ext cx="12360886" cy="4165600"/>
          </a:xfrm>
          <a:prstGeom prst="rect">
            <a:avLst/>
          </a:prstGeom>
          <a:noFill/>
          <a:ln>
            <a:noFill/>
          </a:ln>
        </p:spPr>
      </p:pic>
      <p:sp>
        <p:nvSpPr>
          <p:cNvPr id="33" name="Google Shape;33;p96"/>
          <p:cNvSpPr txBox="1">
            <a:spLocks noGrp="1"/>
          </p:cNvSpPr>
          <p:nvPr>
            <p:ph type="ctrTitle"/>
          </p:nvPr>
        </p:nvSpPr>
        <p:spPr>
          <a:xfrm>
            <a:off x="1524000" y="2235200"/>
            <a:ext cx="9144000" cy="2387600"/>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6000"/>
              <a:buFont typeface="Arial"/>
              <a:buNone/>
              <a:defRPr sz="60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
        <p:nvSpPr>
          <p:cNvPr id="34" name="Google Shape;34;p96"/>
          <p:cNvSpPr txBox="1">
            <a:spLocks noGrp="1"/>
          </p:cNvSpPr>
          <p:nvPr>
            <p:ph type="body" idx="1"/>
          </p:nvPr>
        </p:nvSpPr>
        <p:spPr>
          <a:xfrm>
            <a:off x="1524000" y="4622800"/>
            <a:ext cx="9144000" cy="1500187"/>
          </a:xfrm>
          <a:prstGeom prst="rect">
            <a:avLst/>
          </a:prstGeom>
          <a:noFill/>
          <a:ln>
            <a:noFill/>
          </a:ln>
        </p:spPr>
        <p:txBody>
          <a:bodyPr spcFirstLastPara="1" wrap="square" lIns="91425" tIns="45700" rIns="91425" bIns="45700" anchor="t" anchorCtr="0">
            <a:normAutofit/>
          </a:bodyPr>
          <a:lstStyle>
            <a:lvl1pPr marL="457200" lvl="0" indent="-228600" algn="ctr">
              <a:lnSpc>
                <a:spcPct val="100000"/>
              </a:lnSpc>
              <a:spcBef>
                <a:spcPts val="1000"/>
              </a:spcBef>
              <a:spcAft>
                <a:spcPts val="0"/>
              </a:spcAft>
              <a:buClr>
                <a:srgbClr val="888888"/>
              </a:buClr>
              <a:buSzPts val="2400"/>
              <a:buNone/>
              <a:defRPr sz="2400">
                <a:solidFill>
                  <a:schemeClr val="lt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pPr lvl="0"/>
            <a:r>
              <a:rPr lang="en-US"/>
              <a:t>Click to edit Master text styles</a:t>
            </a:r>
          </a:p>
        </p:txBody>
      </p:sp>
    </p:spTree>
    <p:extLst>
      <p:ext uri="{BB962C8B-B14F-4D97-AF65-F5344CB8AC3E}">
        <p14:creationId xmlns:p14="http://schemas.microsoft.com/office/powerpoint/2010/main" val="35330924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35"/>
        <p:cNvGrpSpPr/>
        <p:nvPr/>
      </p:nvGrpSpPr>
      <p:grpSpPr>
        <a:xfrm>
          <a:off x="0" y="0"/>
          <a:ext cx="0" cy="0"/>
          <a:chOff x="0" y="0"/>
          <a:chExt cx="0" cy="0"/>
        </a:xfrm>
      </p:grpSpPr>
      <p:sp>
        <p:nvSpPr>
          <p:cNvPr id="36" name="Google Shape;36;p97"/>
          <p:cNvSpPr/>
          <p:nvPr/>
        </p:nvSpPr>
        <p:spPr>
          <a:xfrm>
            <a:off x="-1" y="0"/>
            <a:ext cx="12192001" cy="1573308"/>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37" name="Google Shape;37;p97"/>
          <p:cNvSpPr txBox="1">
            <a:spLocks noGrp="1"/>
          </p:cNvSpPr>
          <p:nvPr>
            <p:ph type="title"/>
          </p:nvPr>
        </p:nvSpPr>
        <p:spPr>
          <a:xfrm>
            <a:off x="839788" y="123873"/>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
        <p:nvSpPr>
          <p:cNvPr id="38" name="Google Shape;38;p9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ctr" anchorCtr="0">
            <a:normAutofit/>
          </a:bodyPr>
          <a:lstStyle>
            <a:lvl1pPr marL="457200" lvl="0" indent="-228600" algn="l">
              <a:lnSpc>
                <a:spcPct val="110000"/>
              </a:lnSpc>
              <a:spcBef>
                <a:spcPts val="600"/>
              </a:spcBef>
              <a:spcAft>
                <a:spcPts val="0"/>
              </a:spcAft>
              <a:buSzPts val="1920"/>
              <a:buNone/>
              <a:defRPr sz="2400" b="1">
                <a:solidFill>
                  <a:srgbClr val="4696D2"/>
                </a:solidFill>
              </a:defRPr>
            </a:lvl1pPr>
            <a:lvl2pPr marL="914400" lvl="1" indent="-228600" algn="l">
              <a:lnSpc>
                <a:spcPct val="110000"/>
              </a:lnSpc>
              <a:spcBef>
                <a:spcPts val="600"/>
              </a:spcBef>
              <a:spcAft>
                <a:spcPts val="0"/>
              </a:spcAft>
              <a:buSzPts val="1600"/>
              <a:buNone/>
              <a:defRPr sz="2000" b="1"/>
            </a:lvl2pPr>
            <a:lvl3pPr marL="1371600" lvl="2" indent="-228600" algn="l">
              <a:lnSpc>
                <a:spcPct val="110000"/>
              </a:lnSpc>
              <a:spcBef>
                <a:spcPts val="600"/>
              </a:spcBef>
              <a:spcAft>
                <a:spcPts val="0"/>
              </a:spcAft>
              <a:buSzPts val="1440"/>
              <a:buNone/>
              <a:defRPr sz="1800" b="1"/>
            </a:lvl3pPr>
            <a:lvl4pPr marL="1828800" lvl="3" indent="-228600" algn="l">
              <a:lnSpc>
                <a:spcPct val="110000"/>
              </a:lnSpc>
              <a:spcBef>
                <a:spcPts val="600"/>
              </a:spcBef>
              <a:spcAft>
                <a:spcPts val="0"/>
              </a:spcAft>
              <a:buSzPts val="1280"/>
              <a:buNone/>
              <a:defRPr sz="1600" b="1"/>
            </a:lvl4pPr>
            <a:lvl5pPr marL="2286000" lvl="4" indent="-228600" algn="l">
              <a:lnSpc>
                <a:spcPct val="110000"/>
              </a:lnSpc>
              <a:spcBef>
                <a:spcPts val="600"/>
              </a:spcBef>
              <a:spcAft>
                <a:spcPts val="0"/>
              </a:spcAft>
              <a:buSzPts val="1280"/>
              <a:buNone/>
              <a:defRPr sz="1600" b="1"/>
            </a:lvl5pPr>
            <a:lvl6pPr marL="2743200" lvl="5" indent="-228600" algn="l">
              <a:lnSpc>
                <a:spcPct val="90000"/>
              </a:lnSpc>
              <a:spcBef>
                <a:spcPts val="6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pPr lvl="0"/>
            <a:r>
              <a:rPr lang="en-US"/>
              <a:t>Click to edit Master text styles</a:t>
            </a:r>
          </a:p>
        </p:txBody>
      </p:sp>
      <p:sp>
        <p:nvSpPr>
          <p:cNvPr id="39" name="Google Shape;39;p97"/>
          <p:cNvSpPr txBox="1">
            <a:spLocks noGrp="1"/>
          </p:cNvSpPr>
          <p:nvPr>
            <p:ph type="body" idx="2"/>
          </p:nvPr>
        </p:nvSpPr>
        <p:spPr>
          <a:xfrm>
            <a:off x="839788" y="2505075"/>
            <a:ext cx="5157787" cy="3692525"/>
          </a:xfrm>
          <a:prstGeom prst="rect">
            <a:avLst/>
          </a:prstGeom>
          <a:noFill/>
          <a:ln>
            <a:noFill/>
          </a:ln>
        </p:spPr>
        <p:txBody>
          <a:bodyPr spcFirstLastPara="1" wrap="square" lIns="91425" tIns="45700" rIns="91425" bIns="45700" anchor="t" anchorCtr="0">
            <a:normAutofit/>
          </a:bodyPr>
          <a:lstStyle>
            <a:lvl1pPr marL="457200" lvl="0" indent="-320040" algn="l">
              <a:lnSpc>
                <a:spcPct val="110000"/>
              </a:lnSpc>
              <a:spcBef>
                <a:spcPts val="600"/>
              </a:spcBef>
              <a:spcAft>
                <a:spcPts val="0"/>
              </a:spcAft>
              <a:buSzPts val="1440"/>
              <a:buChar char="•"/>
              <a:defRPr/>
            </a:lvl1pPr>
            <a:lvl2pPr marL="914400" lvl="1" indent="-320040" algn="l">
              <a:lnSpc>
                <a:spcPct val="110000"/>
              </a:lnSpc>
              <a:spcBef>
                <a:spcPts val="600"/>
              </a:spcBef>
              <a:spcAft>
                <a:spcPts val="0"/>
              </a:spcAft>
              <a:buSzPts val="1440"/>
              <a:buChar char="•"/>
              <a:defRPr/>
            </a:lvl2pPr>
            <a:lvl3pPr marL="1371600" lvl="2" indent="-320039" algn="l">
              <a:lnSpc>
                <a:spcPct val="110000"/>
              </a:lnSpc>
              <a:spcBef>
                <a:spcPts val="600"/>
              </a:spcBef>
              <a:spcAft>
                <a:spcPts val="0"/>
              </a:spcAft>
              <a:buSzPts val="1440"/>
              <a:buChar char="•"/>
              <a:defRPr/>
            </a:lvl3pPr>
            <a:lvl4pPr marL="1828800" lvl="3" indent="-320039" algn="l">
              <a:lnSpc>
                <a:spcPct val="110000"/>
              </a:lnSpc>
              <a:spcBef>
                <a:spcPts val="600"/>
              </a:spcBef>
              <a:spcAft>
                <a:spcPts val="0"/>
              </a:spcAft>
              <a:buSzPts val="1440"/>
              <a:buChar char="•"/>
              <a:defRPr/>
            </a:lvl4pPr>
            <a:lvl5pPr marL="2286000" lvl="4" indent="-320039" algn="l">
              <a:lnSpc>
                <a:spcPct val="110000"/>
              </a:lnSpc>
              <a:spcBef>
                <a:spcPts val="600"/>
              </a:spcBef>
              <a:spcAft>
                <a:spcPts val="0"/>
              </a:spcAft>
              <a:buSzPts val="144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40" name="Google Shape;40;p9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ctr" anchorCtr="0">
            <a:normAutofit/>
          </a:bodyPr>
          <a:lstStyle>
            <a:lvl1pPr marL="457200" lvl="0" indent="-228600" algn="l">
              <a:lnSpc>
                <a:spcPct val="110000"/>
              </a:lnSpc>
              <a:spcBef>
                <a:spcPts val="600"/>
              </a:spcBef>
              <a:spcAft>
                <a:spcPts val="0"/>
              </a:spcAft>
              <a:buSzPts val="1920"/>
              <a:buNone/>
              <a:defRPr sz="2400" b="1">
                <a:solidFill>
                  <a:srgbClr val="4696D2"/>
                </a:solidFill>
              </a:defRPr>
            </a:lvl1pPr>
            <a:lvl2pPr marL="914400" lvl="1" indent="-228600" algn="l">
              <a:lnSpc>
                <a:spcPct val="110000"/>
              </a:lnSpc>
              <a:spcBef>
                <a:spcPts val="600"/>
              </a:spcBef>
              <a:spcAft>
                <a:spcPts val="0"/>
              </a:spcAft>
              <a:buSzPts val="1600"/>
              <a:buNone/>
              <a:defRPr sz="2000" b="1"/>
            </a:lvl2pPr>
            <a:lvl3pPr marL="1371600" lvl="2" indent="-228600" algn="l">
              <a:lnSpc>
                <a:spcPct val="110000"/>
              </a:lnSpc>
              <a:spcBef>
                <a:spcPts val="600"/>
              </a:spcBef>
              <a:spcAft>
                <a:spcPts val="0"/>
              </a:spcAft>
              <a:buSzPts val="1440"/>
              <a:buNone/>
              <a:defRPr sz="1800" b="1"/>
            </a:lvl3pPr>
            <a:lvl4pPr marL="1828800" lvl="3" indent="-228600" algn="l">
              <a:lnSpc>
                <a:spcPct val="110000"/>
              </a:lnSpc>
              <a:spcBef>
                <a:spcPts val="600"/>
              </a:spcBef>
              <a:spcAft>
                <a:spcPts val="0"/>
              </a:spcAft>
              <a:buSzPts val="1280"/>
              <a:buNone/>
              <a:defRPr sz="1600" b="1"/>
            </a:lvl4pPr>
            <a:lvl5pPr marL="2286000" lvl="4" indent="-228600" algn="l">
              <a:lnSpc>
                <a:spcPct val="110000"/>
              </a:lnSpc>
              <a:spcBef>
                <a:spcPts val="600"/>
              </a:spcBef>
              <a:spcAft>
                <a:spcPts val="0"/>
              </a:spcAft>
              <a:buSzPts val="1280"/>
              <a:buNone/>
              <a:defRPr sz="1600" b="1"/>
            </a:lvl5pPr>
            <a:lvl6pPr marL="2743200" lvl="5" indent="-228600" algn="l">
              <a:lnSpc>
                <a:spcPct val="90000"/>
              </a:lnSpc>
              <a:spcBef>
                <a:spcPts val="6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pPr lvl="0"/>
            <a:r>
              <a:rPr lang="en-US"/>
              <a:t>Click to edit Master text styles</a:t>
            </a:r>
          </a:p>
        </p:txBody>
      </p:sp>
      <p:sp>
        <p:nvSpPr>
          <p:cNvPr id="41" name="Google Shape;41;p97"/>
          <p:cNvSpPr txBox="1">
            <a:spLocks noGrp="1"/>
          </p:cNvSpPr>
          <p:nvPr>
            <p:ph type="body" idx="4"/>
          </p:nvPr>
        </p:nvSpPr>
        <p:spPr>
          <a:xfrm>
            <a:off x="6172200" y="2505075"/>
            <a:ext cx="5183188" cy="3692525"/>
          </a:xfrm>
          <a:prstGeom prst="rect">
            <a:avLst/>
          </a:prstGeom>
          <a:noFill/>
          <a:ln>
            <a:noFill/>
          </a:ln>
        </p:spPr>
        <p:txBody>
          <a:bodyPr spcFirstLastPara="1" wrap="square" lIns="91425" tIns="45700" rIns="91425" bIns="45700" anchor="t" anchorCtr="0">
            <a:normAutofit/>
          </a:bodyPr>
          <a:lstStyle>
            <a:lvl1pPr marL="457200" lvl="0" indent="-320040" algn="l">
              <a:lnSpc>
                <a:spcPct val="110000"/>
              </a:lnSpc>
              <a:spcBef>
                <a:spcPts val="600"/>
              </a:spcBef>
              <a:spcAft>
                <a:spcPts val="0"/>
              </a:spcAft>
              <a:buSzPts val="1440"/>
              <a:buChar char="•"/>
              <a:defRPr/>
            </a:lvl1pPr>
            <a:lvl2pPr marL="914400" lvl="1" indent="-320040" algn="l">
              <a:lnSpc>
                <a:spcPct val="110000"/>
              </a:lnSpc>
              <a:spcBef>
                <a:spcPts val="600"/>
              </a:spcBef>
              <a:spcAft>
                <a:spcPts val="0"/>
              </a:spcAft>
              <a:buSzPts val="1440"/>
              <a:buChar char="•"/>
              <a:defRPr/>
            </a:lvl2pPr>
            <a:lvl3pPr marL="1371600" lvl="2" indent="-320039" algn="l">
              <a:lnSpc>
                <a:spcPct val="110000"/>
              </a:lnSpc>
              <a:spcBef>
                <a:spcPts val="600"/>
              </a:spcBef>
              <a:spcAft>
                <a:spcPts val="0"/>
              </a:spcAft>
              <a:buSzPts val="1440"/>
              <a:buChar char="•"/>
              <a:defRPr/>
            </a:lvl3pPr>
            <a:lvl4pPr marL="1828800" lvl="3" indent="-320039" algn="l">
              <a:lnSpc>
                <a:spcPct val="110000"/>
              </a:lnSpc>
              <a:spcBef>
                <a:spcPts val="600"/>
              </a:spcBef>
              <a:spcAft>
                <a:spcPts val="0"/>
              </a:spcAft>
              <a:buSzPts val="1440"/>
              <a:buChar char="•"/>
              <a:defRPr/>
            </a:lvl4pPr>
            <a:lvl5pPr marL="2286000" lvl="4" indent="-320039" algn="l">
              <a:lnSpc>
                <a:spcPct val="110000"/>
              </a:lnSpc>
              <a:spcBef>
                <a:spcPts val="600"/>
              </a:spcBef>
              <a:spcAft>
                <a:spcPts val="0"/>
              </a:spcAft>
              <a:buSzPts val="144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Tree>
    <p:extLst>
      <p:ext uri="{BB962C8B-B14F-4D97-AF65-F5344CB8AC3E}">
        <p14:creationId xmlns:p14="http://schemas.microsoft.com/office/powerpoint/2010/main" val="15806009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43"/>
        <p:cNvGrpSpPr/>
        <p:nvPr/>
      </p:nvGrpSpPr>
      <p:grpSpPr>
        <a:xfrm>
          <a:off x="0" y="0"/>
          <a:ext cx="0" cy="0"/>
          <a:chOff x="0" y="0"/>
          <a:chExt cx="0" cy="0"/>
        </a:xfrm>
      </p:grpSpPr>
      <p:sp>
        <p:nvSpPr>
          <p:cNvPr id="44" name="Google Shape;44;p98"/>
          <p:cNvSpPr/>
          <p:nvPr/>
        </p:nvSpPr>
        <p:spPr>
          <a:xfrm>
            <a:off x="0" y="0"/>
            <a:ext cx="3327400" cy="6857999"/>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45" name="Google Shape;45;p98"/>
          <p:cNvSpPr txBox="1">
            <a:spLocks noGrp="1"/>
          </p:cNvSpPr>
          <p:nvPr>
            <p:ph type="title"/>
          </p:nvPr>
        </p:nvSpPr>
        <p:spPr>
          <a:xfrm>
            <a:off x="226203" y="2737189"/>
            <a:ext cx="2874993" cy="1325563"/>
          </a:xfrm>
          <a:prstGeom prst="rect">
            <a:avLst/>
          </a:prstGeom>
          <a:noFill/>
          <a:ln>
            <a:noFill/>
          </a:ln>
        </p:spPr>
        <p:txBody>
          <a:bodyPr spcFirstLastPara="1" wrap="square" lIns="91425" tIns="45700" rIns="91425" bIns="45700" anchor="ctr" anchorCtr="0">
            <a:noAutofit/>
          </a:bodyPr>
          <a:lstStyle>
            <a:lvl1pPr lvl="0" algn="r">
              <a:lnSpc>
                <a:spcPct val="90000"/>
              </a:lnSpc>
              <a:spcBef>
                <a:spcPts val="0"/>
              </a:spcBef>
              <a:spcAft>
                <a:spcPts val="0"/>
              </a:spcAft>
              <a:buClr>
                <a:schemeClr val="lt1"/>
              </a:buClr>
              <a:buSzPts val="3600"/>
              <a:buFont typeface="Arial"/>
              <a:buNone/>
              <a:defRPr sz="3200" b="1" i="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dirty="0"/>
          </a:p>
        </p:txBody>
      </p:sp>
      <p:sp>
        <p:nvSpPr>
          <p:cNvPr id="46" name="Google Shape;46;p98"/>
          <p:cNvSpPr txBox="1">
            <a:spLocks noGrp="1"/>
          </p:cNvSpPr>
          <p:nvPr>
            <p:ph type="body" idx="1"/>
          </p:nvPr>
        </p:nvSpPr>
        <p:spPr>
          <a:xfrm>
            <a:off x="4274288" y="653142"/>
            <a:ext cx="7097619" cy="5493658"/>
          </a:xfrm>
          <a:prstGeom prst="rect">
            <a:avLst/>
          </a:prstGeom>
          <a:noFill/>
          <a:ln>
            <a:noFill/>
          </a:ln>
        </p:spPr>
        <p:txBody>
          <a:bodyPr spcFirstLastPara="1" wrap="square" lIns="91425" tIns="45700" rIns="91425" bIns="45700" anchor="ctr" anchorCtr="0">
            <a:normAutofit/>
          </a:bodyPr>
          <a:lstStyle>
            <a:lvl1pPr marL="457200" lvl="0" indent="-350520" algn="l">
              <a:lnSpc>
                <a:spcPct val="100000"/>
              </a:lnSpc>
              <a:spcBef>
                <a:spcPts val="600"/>
              </a:spcBef>
              <a:spcAft>
                <a:spcPts val="0"/>
              </a:spcAft>
              <a:buClr>
                <a:srgbClr val="4696D2"/>
              </a:buClr>
              <a:buSzPts val="1920"/>
              <a:buChar char="•"/>
              <a:defRPr>
                <a:solidFill>
                  <a:srgbClr val="0C0C0C"/>
                </a:solidFill>
              </a:defRPr>
            </a:lvl1pPr>
            <a:lvl2pPr marL="914400" lvl="1" indent="-330200" algn="l">
              <a:lnSpc>
                <a:spcPct val="100000"/>
              </a:lnSpc>
              <a:spcBef>
                <a:spcPts val="600"/>
              </a:spcBef>
              <a:spcAft>
                <a:spcPts val="0"/>
              </a:spcAft>
              <a:buClr>
                <a:srgbClr val="4696D2"/>
              </a:buClr>
              <a:buSzPts val="1600"/>
              <a:buChar char="•"/>
              <a:defRPr>
                <a:solidFill>
                  <a:srgbClr val="0C0C0C"/>
                </a:solidFill>
              </a:defRPr>
            </a:lvl2pPr>
            <a:lvl3pPr marL="1371600" lvl="2" indent="-320039" algn="l">
              <a:lnSpc>
                <a:spcPct val="100000"/>
              </a:lnSpc>
              <a:spcBef>
                <a:spcPts val="600"/>
              </a:spcBef>
              <a:spcAft>
                <a:spcPts val="0"/>
              </a:spcAft>
              <a:buClr>
                <a:srgbClr val="4696D2"/>
              </a:buClr>
              <a:buSzPts val="1440"/>
              <a:buChar char="•"/>
              <a:defRPr>
                <a:solidFill>
                  <a:srgbClr val="0C0C0C"/>
                </a:solidFill>
              </a:defRPr>
            </a:lvl3pPr>
            <a:lvl4pPr marL="1828800" lvl="3" indent="-309880" algn="l">
              <a:lnSpc>
                <a:spcPct val="100000"/>
              </a:lnSpc>
              <a:spcBef>
                <a:spcPts val="600"/>
              </a:spcBef>
              <a:spcAft>
                <a:spcPts val="0"/>
              </a:spcAft>
              <a:buClr>
                <a:srgbClr val="4696D2"/>
              </a:buClr>
              <a:buSzPts val="1280"/>
              <a:buChar char="•"/>
              <a:defRPr>
                <a:solidFill>
                  <a:srgbClr val="0C0C0C"/>
                </a:solidFill>
              </a:defRPr>
            </a:lvl4pPr>
            <a:lvl5pPr marL="2286000" lvl="4" indent="-309879" algn="l">
              <a:lnSpc>
                <a:spcPct val="100000"/>
              </a:lnSpc>
              <a:spcBef>
                <a:spcPts val="600"/>
              </a:spcBef>
              <a:spcAft>
                <a:spcPts val="0"/>
              </a:spcAft>
              <a:buClr>
                <a:srgbClr val="4696D2"/>
              </a:buClr>
              <a:buSzPts val="1280"/>
              <a:buChar char="•"/>
              <a:defRPr>
                <a:solidFill>
                  <a:srgbClr val="0C0C0C"/>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Tree>
    <p:extLst>
      <p:ext uri="{BB962C8B-B14F-4D97-AF65-F5344CB8AC3E}">
        <p14:creationId xmlns:p14="http://schemas.microsoft.com/office/powerpoint/2010/main" val="6015647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48"/>
        <p:cNvGrpSpPr/>
        <p:nvPr/>
      </p:nvGrpSpPr>
      <p:grpSpPr>
        <a:xfrm>
          <a:off x="0" y="0"/>
          <a:ext cx="0" cy="0"/>
          <a:chOff x="0" y="0"/>
          <a:chExt cx="0" cy="0"/>
        </a:xfrm>
      </p:grpSpPr>
      <p:sp>
        <p:nvSpPr>
          <p:cNvPr id="49" name="Google Shape;49;p99"/>
          <p:cNvSpPr/>
          <p:nvPr/>
        </p:nvSpPr>
        <p:spPr>
          <a:xfrm>
            <a:off x="-1" y="0"/>
            <a:ext cx="12192001" cy="1573308"/>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50" name="Google Shape;50;p99"/>
          <p:cNvSpPr txBox="1">
            <a:spLocks noGrp="1"/>
          </p:cNvSpPr>
          <p:nvPr>
            <p:ph type="title"/>
          </p:nvPr>
        </p:nvSpPr>
        <p:spPr>
          <a:xfrm>
            <a:off x="838200" y="123873"/>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
        <p:nvSpPr>
          <p:cNvPr id="51" name="Google Shape;51;p99"/>
          <p:cNvSpPr txBox="1">
            <a:spLocks noGrp="1"/>
          </p:cNvSpPr>
          <p:nvPr>
            <p:ph type="body" idx="1"/>
          </p:nvPr>
        </p:nvSpPr>
        <p:spPr>
          <a:xfrm>
            <a:off x="838200" y="1825624"/>
            <a:ext cx="10515600" cy="4422775"/>
          </a:xfrm>
          <a:prstGeom prst="rect">
            <a:avLst/>
          </a:prstGeom>
          <a:noFill/>
          <a:ln>
            <a:noFill/>
          </a:ln>
        </p:spPr>
        <p:txBody>
          <a:bodyPr spcFirstLastPara="1" wrap="square" lIns="91425" tIns="45700" rIns="91425" bIns="45700" anchor="t" anchorCtr="0">
            <a:normAutofit/>
          </a:bodyPr>
          <a:lstStyle>
            <a:lvl1pPr marL="457200" lvl="0" indent="-350520" algn="l">
              <a:lnSpc>
                <a:spcPct val="110000"/>
              </a:lnSpc>
              <a:spcBef>
                <a:spcPts val="600"/>
              </a:spcBef>
              <a:spcAft>
                <a:spcPts val="0"/>
              </a:spcAft>
              <a:buClr>
                <a:srgbClr val="4696D2"/>
              </a:buClr>
              <a:buSzPts val="1920"/>
              <a:buChar char="•"/>
              <a:defRPr>
                <a:solidFill>
                  <a:srgbClr val="0C0C0C"/>
                </a:solidFill>
              </a:defRPr>
            </a:lvl1pPr>
            <a:lvl2pPr marL="914400" lvl="1" indent="-330200" algn="l">
              <a:lnSpc>
                <a:spcPct val="110000"/>
              </a:lnSpc>
              <a:spcBef>
                <a:spcPts val="600"/>
              </a:spcBef>
              <a:spcAft>
                <a:spcPts val="0"/>
              </a:spcAft>
              <a:buClr>
                <a:srgbClr val="4696D2"/>
              </a:buClr>
              <a:buSzPts val="1600"/>
              <a:buChar char="•"/>
              <a:defRPr>
                <a:solidFill>
                  <a:srgbClr val="0C0C0C"/>
                </a:solidFill>
              </a:defRPr>
            </a:lvl2pPr>
            <a:lvl3pPr marL="1371600" lvl="2" indent="-320039" algn="l">
              <a:lnSpc>
                <a:spcPct val="110000"/>
              </a:lnSpc>
              <a:spcBef>
                <a:spcPts val="600"/>
              </a:spcBef>
              <a:spcAft>
                <a:spcPts val="0"/>
              </a:spcAft>
              <a:buClr>
                <a:srgbClr val="4696D2"/>
              </a:buClr>
              <a:buSzPts val="1440"/>
              <a:buChar char="•"/>
              <a:defRPr>
                <a:solidFill>
                  <a:srgbClr val="0C0C0C"/>
                </a:solidFill>
              </a:defRPr>
            </a:lvl3pPr>
            <a:lvl4pPr marL="1828800" lvl="3" indent="-309880" algn="l">
              <a:lnSpc>
                <a:spcPct val="110000"/>
              </a:lnSpc>
              <a:spcBef>
                <a:spcPts val="600"/>
              </a:spcBef>
              <a:spcAft>
                <a:spcPts val="0"/>
              </a:spcAft>
              <a:buClr>
                <a:srgbClr val="4696D2"/>
              </a:buClr>
              <a:buSzPts val="1280"/>
              <a:buChar char="•"/>
              <a:defRPr>
                <a:solidFill>
                  <a:srgbClr val="0C0C0C"/>
                </a:solidFill>
              </a:defRPr>
            </a:lvl4pPr>
            <a:lvl5pPr marL="2286000" lvl="4" indent="-309879" algn="l">
              <a:lnSpc>
                <a:spcPct val="110000"/>
              </a:lnSpc>
              <a:spcBef>
                <a:spcPts val="600"/>
              </a:spcBef>
              <a:spcAft>
                <a:spcPts val="0"/>
              </a:spcAft>
              <a:buClr>
                <a:srgbClr val="4696D2"/>
              </a:buClr>
              <a:buSzPts val="1280"/>
              <a:buChar char="•"/>
              <a:defRPr>
                <a:solidFill>
                  <a:srgbClr val="0C0C0C"/>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Tree>
    <p:extLst>
      <p:ext uri="{BB962C8B-B14F-4D97-AF65-F5344CB8AC3E}">
        <p14:creationId xmlns:p14="http://schemas.microsoft.com/office/powerpoint/2010/main" val="16912532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Resources">
  <p:cSld name="Resources">
    <p:spTree>
      <p:nvGrpSpPr>
        <p:cNvPr id="1" name="Shape 53"/>
        <p:cNvGrpSpPr/>
        <p:nvPr/>
      </p:nvGrpSpPr>
      <p:grpSpPr>
        <a:xfrm>
          <a:off x="0" y="0"/>
          <a:ext cx="0" cy="0"/>
          <a:chOff x="0" y="0"/>
          <a:chExt cx="0" cy="0"/>
        </a:xfrm>
      </p:grpSpPr>
      <p:sp>
        <p:nvSpPr>
          <p:cNvPr id="54" name="Google Shape;54;p100"/>
          <p:cNvSpPr/>
          <p:nvPr/>
        </p:nvSpPr>
        <p:spPr>
          <a:xfrm>
            <a:off x="-1" y="0"/>
            <a:ext cx="12192001" cy="1573308"/>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55" name="Google Shape;55;p100"/>
          <p:cNvSpPr txBox="1">
            <a:spLocks noGrp="1"/>
          </p:cNvSpPr>
          <p:nvPr>
            <p:ph type="title"/>
          </p:nvPr>
        </p:nvSpPr>
        <p:spPr>
          <a:xfrm>
            <a:off x="838200" y="123873"/>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
        <p:nvSpPr>
          <p:cNvPr id="56" name="Google Shape;56;p100"/>
          <p:cNvSpPr txBox="1">
            <a:spLocks noGrp="1"/>
          </p:cNvSpPr>
          <p:nvPr>
            <p:ph type="body" idx="1"/>
          </p:nvPr>
        </p:nvSpPr>
        <p:spPr>
          <a:xfrm>
            <a:off x="838200" y="1825624"/>
            <a:ext cx="10515600" cy="4311015"/>
          </a:xfrm>
          <a:prstGeom prst="rect">
            <a:avLst/>
          </a:prstGeom>
          <a:noFill/>
          <a:ln>
            <a:noFill/>
          </a:ln>
        </p:spPr>
        <p:txBody>
          <a:bodyPr spcFirstLastPara="1" wrap="square" lIns="91425" tIns="45700" rIns="91425" bIns="45700" anchor="t" anchorCtr="0">
            <a:normAutofit/>
          </a:bodyPr>
          <a:lstStyle>
            <a:lvl1pPr marL="457200" lvl="0" indent="-228600" algn="l">
              <a:lnSpc>
                <a:spcPct val="110000"/>
              </a:lnSpc>
              <a:spcBef>
                <a:spcPts val="600"/>
              </a:spcBef>
              <a:spcAft>
                <a:spcPts val="0"/>
              </a:spcAft>
              <a:buClr>
                <a:srgbClr val="4696D2"/>
              </a:buClr>
              <a:buSzPts val="1440"/>
              <a:buNone/>
              <a:defRPr sz="1800" i="1">
                <a:solidFill>
                  <a:srgbClr val="3F3F3F"/>
                </a:solidFill>
              </a:defRPr>
            </a:lvl1pPr>
            <a:lvl2pPr marL="914400" lvl="1" indent="-228600" algn="l">
              <a:lnSpc>
                <a:spcPct val="110000"/>
              </a:lnSpc>
              <a:spcBef>
                <a:spcPts val="1800"/>
              </a:spcBef>
              <a:spcAft>
                <a:spcPts val="0"/>
              </a:spcAft>
              <a:buClr>
                <a:srgbClr val="4696D2"/>
              </a:buClr>
              <a:buSzPts val="1600"/>
              <a:buNone/>
              <a:defRPr>
                <a:solidFill>
                  <a:srgbClr val="0C0C0C"/>
                </a:solidFill>
              </a:defRPr>
            </a:lvl2pPr>
            <a:lvl3pPr marL="1371600" lvl="2" indent="-320039" algn="l">
              <a:lnSpc>
                <a:spcPct val="110000"/>
              </a:lnSpc>
              <a:spcBef>
                <a:spcPts val="600"/>
              </a:spcBef>
              <a:spcAft>
                <a:spcPts val="0"/>
              </a:spcAft>
              <a:buClr>
                <a:srgbClr val="4696D2"/>
              </a:buClr>
              <a:buSzPts val="1440"/>
              <a:buChar char="•"/>
              <a:defRPr>
                <a:solidFill>
                  <a:srgbClr val="0C0C0C"/>
                </a:solidFill>
              </a:defRPr>
            </a:lvl3pPr>
            <a:lvl4pPr marL="1828800" lvl="3" indent="-309880" algn="l">
              <a:lnSpc>
                <a:spcPct val="110000"/>
              </a:lnSpc>
              <a:spcBef>
                <a:spcPts val="600"/>
              </a:spcBef>
              <a:spcAft>
                <a:spcPts val="0"/>
              </a:spcAft>
              <a:buClr>
                <a:srgbClr val="4696D2"/>
              </a:buClr>
              <a:buSzPts val="1280"/>
              <a:buChar char="•"/>
              <a:defRPr>
                <a:solidFill>
                  <a:srgbClr val="0C0C0C"/>
                </a:solidFill>
              </a:defRPr>
            </a:lvl4pPr>
            <a:lvl5pPr marL="2286000" lvl="4" indent="-309879" algn="l">
              <a:lnSpc>
                <a:spcPct val="110000"/>
              </a:lnSpc>
              <a:spcBef>
                <a:spcPts val="600"/>
              </a:spcBef>
              <a:spcAft>
                <a:spcPts val="0"/>
              </a:spcAft>
              <a:buClr>
                <a:srgbClr val="4696D2"/>
              </a:buClr>
              <a:buSzPts val="1280"/>
              <a:buChar char="•"/>
              <a:defRPr>
                <a:solidFill>
                  <a:srgbClr val="0C0C0C"/>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Tree>
    <p:extLst>
      <p:ext uri="{BB962C8B-B14F-4D97-AF65-F5344CB8AC3E}">
        <p14:creationId xmlns:p14="http://schemas.microsoft.com/office/powerpoint/2010/main" val="13982871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9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rgbClr val="25408F"/>
              </a:buClr>
              <a:buSzPts val="3600"/>
              <a:buFont typeface="Arial"/>
              <a:buNone/>
              <a:defRPr sz="3600" b="1" i="0" u="none" strike="noStrike" cap="none">
                <a:solidFill>
                  <a:srgbClr val="25408F"/>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92"/>
          <p:cNvSpPr txBox="1">
            <a:spLocks noGrp="1"/>
          </p:cNvSpPr>
          <p:nvPr>
            <p:ph type="body" idx="1"/>
          </p:nvPr>
        </p:nvSpPr>
        <p:spPr>
          <a:xfrm>
            <a:off x="838200" y="1825625"/>
            <a:ext cx="10515600" cy="3904615"/>
          </a:xfrm>
          <a:prstGeom prst="rect">
            <a:avLst/>
          </a:prstGeom>
          <a:noFill/>
          <a:ln>
            <a:noFill/>
          </a:ln>
        </p:spPr>
        <p:txBody>
          <a:bodyPr spcFirstLastPara="1" wrap="square" lIns="91425" tIns="45700" rIns="91425" bIns="45700" anchor="t" anchorCtr="0">
            <a:normAutofit/>
          </a:bodyPr>
          <a:lstStyle>
            <a:lvl1pPr marL="457200" marR="0" lvl="0" indent="-350520" algn="l" rtl="0">
              <a:lnSpc>
                <a:spcPct val="110000"/>
              </a:lnSpc>
              <a:spcBef>
                <a:spcPts val="600"/>
              </a:spcBef>
              <a:spcAft>
                <a:spcPts val="0"/>
              </a:spcAft>
              <a:buClr>
                <a:srgbClr val="4696D2"/>
              </a:buClr>
              <a:buSzPts val="1920"/>
              <a:buFont typeface="Arial"/>
              <a:buChar char="•"/>
              <a:defRPr sz="2400" b="0" i="0" u="none" strike="noStrike" cap="none">
                <a:solidFill>
                  <a:srgbClr val="0C0C0C"/>
                </a:solidFill>
                <a:latin typeface="Arial"/>
                <a:ea typeface="Arial"/>
                <a:cs typeface="Arial"/>
                <a:sym typeface="Arial"/>
              </a:defRPr>
            </a:lvl1pPr>
            <a:lvl2pPr marL="914400" marR="0" lvl="1" indent="-330200" algn="l" rtl="0">
              <a:lnSpc>
                <a:spcPct val="110000"/>
              </a:lnSpc>
              <a:spcBef>
                <a:spcPts val="600"/>
              </a:spcBef>
              <a:spcAft>
                <a:spcPts val="0"/>
              </a:spcAft>
              <a:buClr>
                <a:srgbClr val="4696D2"/>
              </a:buClr>
              <a:buSzPts val="1600"/>
              <a:buFont typeface="Arial"/>
              <a:buChar char="•"/>
              <a:defRPr sz="2000" b="0" i="0" u="none" strike="noStrike" cap="none">
                <a:solidFill>
                  <a:srgbClr val="0C0C0C"/>
                </a:solidFill>
                <a:latin typeface="Arial"/>
                <a:ea typeface="Arial"/>
                <a:cs typeface="Arial"/>
                <a:sym typeface="Arial"/>
              </a:defRPr>
            </a:lvl2pPr>
            <a:lvl3pPr marL="1371600" marR="0" lvl="2" indent="-320039" algn="l" rtl="0">
              <a:lnSpc>
                <a:spcPct val="110000"/>
              </a:lnSpc>
              <a:spcBef>
                <a:spcPts val="600"/>
              </a:spcBef>
              <a:spcAft>
                <a:spcPts val="0"/>
              </a:spcAft>
              <a:buClr>
                <a:srgbClr val="4696D2"/>
              </a:buClr>
              <a:buSzPts val="1440"/>
              <a:buFont typeface="Arial"/>
              <a:buChar char="•"/>
              <a:defRPr sz="1800" b="0" i="0" u="none" strike="noStrike" cap="none">
                <a:solidFill>
                  <a:srgbClr val="0C0C0C"/>
                </a:solidFill>
                <a:latin typeface="Arial"/>
                <a:ea typeface="Arial"/>
                <a:cs typeface="Arial"/>
                <a:sym typeface="Arial"/>
              </a:defRPr>
            </a:lvl3pPr>
            <a:lvl4pPr marL="1828800" marR="0" lvl="3" indent="-309880" algn="l" rtl="0">
              <a:lnSpc>
                <a:spcPct val="110000"/>
              </a:lnSpc>
              <a:spcBef>
                <a:spcPts val="600"/>
              </a:spcBef>
              <a:spcAft>
                <a:spcPts val="0"/>
              </a:spcAft>
              <a:buClr>
                <a:srgbClr val="4696D2"/>
              </a:buClr>
              <a:buSzPts val="1280"/>
              <a:buFont typeface="Arial"/>
              <a:buChar char="•"/>
              <a:defRPr sz="1600" b="0" i="0" u="none" strike="noStrike" cap="none">
                <a:solidFill>
                  <a:srgbClr val="0C0C0C"/>
                </a:solidFill>
                <a:latin typeface="Arial"/>
                <a:ea typeface="Arial"/>
                <a:cs typeface="Arial"/>
                <a:sym typeface="Arial"/>
              </a:defRPr>
            </a:lvl4pPr>
            <a:lvl5pPr marL="2286000" marR="0" lvl="4" indent="-309879" algn="l" rtl="0">
              <a:lnSpc>
                <a:spcPct val="110000"/>
              </a:lnSpc>
              <a:spcBef>
                <a:spcPts val="600"/>
              </a:spcBef>
              <a:spcAft>
                <a:spcPts val="0"/>
              </a:spcAft>
              <a:buClr>
                <a:srgbClr val="4696D2"/>
              </a:buClr>
              <a:buSzPts val="1280"/>
              <a:buFont typeface="Arial"/>
              <a:buChar char="•"/>
              <a:defRPr sz="1600" b="0" i="0" u="none" strike="noStrike" cap="none">
                <a:solidFill>
                  <a:srgbClr val="0C0C0C"/>
                </a:solidFill>
                <a:latin typeface="Arial"/>
                <a:ea typeface="Arial"/>
                <a:cs typeface="Arial"/>
                <a:sym typeface="Arial"/>
              </a:defRPr>
            </a:lvl5pPr>
            <a:lvl6pPr marL="2743200" marR="0" lvl="5" indent="-342900"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extLst>
      <p:ext uri="{BB962C8B-B14F-4D97-AF65-F5344CB8AC3E}">
        <p14:creationId xmlns:p14="http://schemas.microsoft.com/office/powerpoint/2010/main" val="3064747666"/>
      </p:ext>
    </p:extLst>
  </p:cSld>
  <p:clrMap bg1="lt1" tx1="dk1" bg2="dk2"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Lst>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8.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8.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8.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8.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8.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8.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15.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8.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8.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15.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3.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8.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15.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8.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5.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8.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8.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8.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8.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5.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8.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8.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8.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8.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8.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5.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8.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8.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8.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8.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8.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8.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8.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8.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8.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8.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8.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8.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8.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8.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8.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8.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8.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8.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8.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8.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8.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8.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8.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8.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8.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8.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8.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8.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8.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15.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8.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8.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8.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8.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8.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8.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8.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8.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8.xml"/></Relationships>
</file>

<file path=ppt/slides/_rels/slide97.xml.rels><?xml version="1.0" encoding="UTF-8" standalone="yes"?>
<Relationships xmlns="http://schemas.openxmlformats.org/package/2006/relationships"><Relationship Id="rId3" Type="http://schemas.openxmlformats.org/officeDocument/2006/relationships/hyperlink" Target="http://en.wikipedia.org/wiki/Body_language" TargetMode="External"/><Relationship Id="rId2" Type="http://schemas.openxmlformats.org/officeDocument/2006/relationships/notesSlide" Target="../notesSlides/notesSlide97.xml"/><Relationship Id="rId1" Type="http://schemas.openxmlformats.org/officeDocument/2006/relationships/slideLayout" Target="../slideLayouts/slideLayout8.xml"/><Relationship Id="rId4" Type="http://schemas.openxmlformats.org/officeDocument/2006/relationships/hyperlink" Target="http://en.wikipedia.org/wiki/Soft_skills" TargetMode="Externa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8.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
          <p:cNvSpPr txBox="1">
            <a:spLocks noGrp="1"/>
          </p:cNvSpPr>
          <p:nvPr>
            <p:ph type="ctrTitle"/>
          </p:nvPr>
        </p:nvSpPr>
        <p:spPr>
          <a:xfrm>
            <a:off x="775386" y="1950718"/>
            <a:ext cx="9244914" cy="3332481"/>
          </a:xfrm>
          <a:noFill/>
          <a:ln>
            <a:noFill/>
          </a:ln>
        </p:spPr>
        <p:txBody>
          <a:bodyPr spcFirstLastPara="1" wrap="square" lIns="91425" tIns="45700" rIns="91425" bIns="45700" anchor="ctr" anchorCtr="0">
            <a:noAutofit/>
          </a:bodyPr>
          <a:lstStyle/>
          <a:p>
            <a:r>
              <a:rPr lang="en-GB"/>
              <a:t>Delivering and Improving Effective Customer Service</a:t>
            </a:r>
          </a:p>
        </p:txBody>
      </p:sp>
      <p:sp>
        <p:nvSpPr>
          <p:cNvPr id="90" name="Google Shape;90;p1"/>
          <p:cNvSpPr txBox="1">
            <a:spLocks noGrp="1"/>
          </p:cNvSpPr>
          <p:nvPr>
            <p:ph type="subTitle" idx="1"/>
          </p:nvPr>
        </p:nvSpPr>
        <p:spPr>
          <a:xfrm>
            <a:off x="876300" y="5730239"/>
            <a:ext cx="9144000" cy="995680"/>
          </a:xfrm>
          <a:noFill/>
          <a:ln>
            <a:noFill/>
          </a:ln>
        </p:spPr>
        <p:txBody>
          <a:bodyPr spcFirstLastPara="1" wrap="square" lIns="91425" tIns="45700" rIns="91425" bIns="45700" anchor="t" anchorCtr="0">
            <a:normAutofit/>
          </a:bodyPr>
          <a:lstStyle/>
          <a:p>
            <a:r>
              <a:rPr lang="en-GB"/>
              <a:t> </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42"/>
        <p:cNvGrpSpPr/>
        <p:nvPr/>
      </p:nvGrpSpPr>
      <p:grpSpPr>
        <a:xfrm>
          <a:off x="0" y="0"/>
          <a:ext cx="0" cy="0"/>
          <a:chOff x="0" y="0"/>
          <a:chExt cx="0" cy="0"/>
        </a:xfrm>
      </p:grpSpPr>
      <p:sp>
        <p:nvSpPr>
          <p:cNvPr id="143" name="Google Shape;143;p10"/>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r>
              <a:rPr lang="en-GB"/>
              <a:t>Mini exercise</a:t>
            </a:r>
            <a:endParaRPr/>
          </a:p>
        </p:txBody>
      </p:sp>
      <p:sp>
        <p:nvSpPr>
          <p:cNvPr id="144" name="Google Shape;144;p10"/>
          <p:cNvSpPr txBox="1">
            <a:spLocks noGrp="1"/>
          </p:cNvSpPr>
          <p:nvPr>
            <p:ph type="body" idx="1"/>
          </p:nvPr>
        </p:nvSpPr>
        <p:spPr>
          <a:prstGeom prst="rect">
            <a:avLst/>
          </a:prstGeom>
          <a:noFill/>
          <a:ln>
            <a:noFill/>
          </a:ln>
        </p:spPr>
        <p:txBody>
          <a:bodyPr spcFirstLastPara="1" wrap="square" lIns="91425" tIns="45700" rIns="91425" bIns="45700" anchor="t" anchorCtr="0">
            <a:noAutofit/>
          </a:bodyPr>
          <a:lstStyle/>
          <a:p>
            <a:pPr marL="342900">
              <a:spcBef>
                <a:spcPts val="0"/>
              </a:spcBef>
              <a:buSzPts val="3200"/>
            </a:pPr>
            <a:r>
              <a:rPr lang="en-GB"/>
              <a:t>When you hear the words ‘customer service’ what does it make you think of?</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00.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717"/>
        <p:cNvGrpSpPr/>
        <p:nvPr/>
      </p:nvGrpSpPr>
      <p:grpSpPr>
        <a:xfrm>
          <a:off x="0" y="0"/>
          <a:ext cx="0" cy="0"/>
          <a:chOff x="0" y="0"/>
          <a:chExt cx="0" cy="0"/>
        </a:xfrm>
      </p:grpSpPr>
      <p:sp>
        <p:nvSpPr>
          <p:cNvPr id="718" name="Google Shape;718;p106"/>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dirty="0"/>
              <a:t>Adding value to the customer experience?</a:t>
            </a:r>
          </a:p>
        </p:txBody>
      </p:sp>
      <p:sp>
        <p:nvSpPr>
          <p:cNvPr id="719" name="Google Shape;719;p106"/>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dirty="0"/>
              <a:t>How can you add value?</a:t>
            </a:r>
          </a:p>
          <a:p>
            <a:r>
              <a:rPr lang="en-GB" dirty="0"/>
              <a:t>What can the organisation do?</a:t>
            </a:r>
          </a:p>
          <a:p>
            <a:r>
              <a:rPr lang="en-GB" dirty="0"/>
              <a:t>What can you as individuals do to make a difference?</a:t>
            </a:r>
          </a:p>
          <a:p>
            <a:r>
              <a:rPr lang="en-GB" dirty="0"/>
              <a:t>Ideas and suggestions from you.</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Shape 723"/>
        <p:cNvGrpSpPr/>
        <p:nvPr/>
      </p:nvGrpSpPr>
      <p:grpSpPr>
        <a:xfrm>
          <a:off x="0" y="0"/>
          <a:ext cx="0" cy="0"/>
          <a:chOff x="0" y="0"/>
          <a:chExt cx="0" cy="0"/>
        </a:xfrm>
      </p:grpSpPr>
      <p:sp>
        <p:nvSpPr>
          <p:cNvPr id="724" name="Google Shape;724;p107"/>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Ideas – overcoming barriers to making changes to improve customer service</a:t>
            </a:r>
          </a:p>
        </p:txBody>
      </p:sp>
      <p:sp>
        <p:nvSpPr>
          <p:cNvPr id="725" name="Google Shape;725;p107"/>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dirty="0"/>
              <a:t>Good ideas can often be ruined or ‘killed’ before they are even properly considered. </a:t>
            </a:r>
          </a:p>
          <a:p>
            <a:r>
              <a:rPr lang="en-GB" dirty="0"/>
              <a:t>In order to improve our customer service we might need to consider some new ideas and not kill them off.</a:t>
            </a:r>
          </a:p>
          <a:p>
            <a:r>
              <a:rPr lang="en-GB" dirty="0"/>
              <a:t>The next few slides are typical idea killers</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Shape 729"/>
        <p:cNvGrpSpPr/>
        <p:nvPr/>
      </p:nvGrpSpPr>
      <p:grpSpPr>
        <a:xfrm>
          <a:off x="0" y="0"/>
          <a:ext cx="0" cy="0"/>
          <a:chOff x="0" y="0"/>
          <a:chExt cx="0" cy="0"/>
        </a:xfrm>
      </p:grpSpPr>
      <p:sp>
        <p:nvSpPr>
          <p:cNvPr id="730" name="Google Shape;730;p108"/>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Idea killers</a:t>
            </a:r>
          </a:p>
        </p:txBody>
      </p:sp>
      <p:sp>
        <p:nvSpPr>
          <p:cNvPr id="731" name="Google Shape;731;p108"/>
          <p:cNvSpPr txBox="1">
            <a:spLocks noGrp="1"/>
          </p:cNvSpPr>
          <p:nvPr>
            <p:ph type="body" idx="1"/>
          </p:nvPr>
        </p:nvSpPr>
        <p:spPr>
          <a:xfrm>
            <a:off x="838200" y="1825625"/>
            <a:ext cx="10515600" cy="3535515"/>
          </a:xfrm>
          <a:noFill/>
          <a:ln>
            <a:noFill/>
          </a:ln>
        </p:spPr>
        <p:txBody>
          <a:bodyPr spcFirstLastPara="1" wrap="square" lIns="91425" tIns="45700" rIns="91425" bIns="45700" numCol="2" anchor="t" anchorCtr="0">
            <a:noAutofit/>
          </a:bodyPr>
          <a:lstStyle/>
          <a:p>
            <a:r>
              <a:rPr lang="en-GB" sz="1800" dirty="0"/>
              <a:t>We tried it last year and it didn’t work </a:t>
            </a:r>
          </a:p>
          <a:p>
            <a:r>
              <a:rPr lang="en-GB" sz="1800" dirty="0"/>
              <a:t>It would take too long</a:t>
            </a:r>
          </a:p>
          <a:p>
            <a:r>
              <a:rPr lang="en-GB" sz="1800" dirty="0"/>
              <a:t>It’s not my job to…</a:t>
            </a:r>
          </a:p>
          <a:p>
            <a:r>
              <a:rPr lang="en-GB" sz="1800" dirty="0"/>
              <a:t>You may be right, but...</a:t>
            </a:r>
          </a:p>
          <a:p>
            <a:r>
              <a:rPr lang="en-GB" sz="1800" dirty="0"/>
              <a:t>Our department is too big</a:t>
            </a:r>
          </a:p>
          <a:p>
            <a:r>
              <a:rPr lang="en-GB" sz="1800" dirty="0"/>
              <a:t>Our section is too small</a:t>
            </a:r>
          </a:p>
          <a:p>
            <a:r>
              <a:rPr lang="en-GB" sz="1800" dirty="0"/>
              <a:t>We don’t do it that way</a:t>
            </a:r>
          </a:p>
          <a:p>
            <a:r>
              <a:rPr lang="en-GB" sz="1800" dirty="0"/>
              <a:t>We have always done it this way</a:t>
            </a:r>
          </a:p>
          <a:p>
            <a:r>
              <a:rPr lang="en-GB" sz="1800" dirty="0"/>
              <a:t>If it ‘</a:t>
            </a:r>
            <a:r>
              <a:rPr lang="en-GB" sz="1800" dirty="0" err="1"/>
              <a:t>aint</a:t>
            </a:r>
            <a:r>
              <a:rPr lang="en-GB" sz="1800" dirty="0"/>
              <a:t> broken it don’t need </a:t>
            </a:r>
            <a:r>
              <a:rPr lang="en-GB" sz="1800" dirty="0" err="1"/>
              <a:t>fixin</a:t>
            </a:r>
            <a:r>
              <a:rPr lang="en-GB" sz="1800" dirty="0"/>
              <a:t>’</a:t>
            </a:r>
          </a:p>
          <a:p>
            <a:r>
              <a:rPr lang="en-GB" sz="1800" dirty="0"/>
              <a:t>It sounds ok in theory, but….</a:t>
            </a:r>
          </a:p>
          <a:p>
            <a:r>
              <a:rPr lang="en-GB" sz="1800" dirty="0"/>
              <a:t>It would cost too much</a:t>
            </a:r>
          </a:p>
          <a:p>
            <a:r>
              <a:rPr lang="en-GB" sz="1800" dirty="0"/>
              <a:t>Something that cheap obviously won’t work</a:t>
            </a:r>
          </a:p>
          <a:p>
            <a:r>
              <a:rPr lang="en-GB" sz="1800" dirty="0"/>
              <a:t>That company down the road tried it and they wasted a lot of time and money and scrapped it in the end</a:t>
            </a:r>
          </a:p>
          <a:p>
            <a:r>
              <a:rPr lang="en-GB" sz="1800" dirty="0"/>
              <a:t>It’s impossible</a:t>
            </a:r>
          </a:p>
          <a:p>
            <a:r>
              <a:rPr lang="en-GB" sz="1800" dirty="0"/>
              <a:t>It’s too simple</a:t>
            </a:r>
          </a:p>
          <a:p>
            <a:r>
              <a:rPr lang="en-GB" sz="1800" dirty="0"/>
              <a:t>It’s too complex</a:t>
            </a:r>
          </a:p>
          <a:p>
            <a:endParaRPr lang="en-GB" sz="1800" dirty="0"/>
          </a:p>
          <a:p>
            <a:endParaRPr lang="en-GB" sz="1800" dirty="0"/>
          </a:p>
          <a:p>
            <a:endParaRPr lang="en-GB" sz="1800" dirty="0"/>
          </a:p>
          <a:p>
            <a:endParaRPr lang="en-GB" sz="18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31">
                                            <p:txEl>
                                              <p:pRg st="0" end="0"/>
                                            </p:txEl>
                                          </p:spTgt>
                                        </p:tgtEl>
                                        <p:attrNameLst>
                                          <p:attrName>style.visibility</p:attrName>
                                        </p:attrNameLst>
                                      </p:cBhvr>
                                      <p:to>
                                        <p:strVal val="visible"/>
                                      </p:to>
                                    </p:set>
                                    <p:anim calcmode="lin" valueType="num">
                                      <p:cBhvr additive="base">
                                        <p:cTn id="7" dur="500"/>
                                        <p:tgtEl>
                                          <p:spTgt spid="73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731">
                                            <p:txEl>
                                              <p:pRg st="1" end="1"/>
                                            </p:txEl>
                                          </p:spTgt>
                                        </p:tgtEl>
                                        <p:attrNameLst>
                                          <p:attrName>style.visibility</p:attrName>
                                        </p:attrNameLst>
                                      </p:cBhvr>
                                      <p:to>
                                        <p:strVal val="visible"/>
                                      </p:to>
                                    </p:set>
                                    <p:anim calcmode="lin" valueType="num">
                                      <p:cBhvr additive="base">
                                        <p:cTn id="12" dur="500"/>
                                        <p:tgtEl>
                                          <p:spTgt spid="73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731">
                                            <p:txEl>
                                              <p:pRg st="2" end="2"/>
                                            </p:txEl>
                                          </p:spTgt>
                                        </p:tgtEl>
                                        <p:attrNameLst>
                                          <p:attrName>style.visibility</p:attrName>
                                        </p:attrNameLst>
                                      </p:cBhvr>
                                      <p:to>
                                        <p:strVal val="visible"/>
                                      </p:to>
                                    </p:set>
                                    <p:anim calcmode="lin" valueType="num">
                                      <p:cBhvr additive="base">
                                        <p:cTn id="17" dur="500"/>
                                        <p:tgtEl>
                                          <p:spTgt spid="73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731">
                                            <p:txEl>
                                              <p:pRg st="3" end="3"/>
                                            </p:txEl>
                                          </p:spTgt>
                                        </p:tgtEl>
                                        <p:attrNameLst>
                                          <p:attrName>style.visibility</p:attrName>
                                        </p:attrNameLst>
                                      </p:cBhvr>
                                      <p:to>
                                        <p:strVal val="visible"/>
                                      </p:to>
                                    </p:set>
                                    <p:anim calcmode="lin" valueType="num">
                                      <p:cBhvr additive="base">
                                        <p:cTn id="22" dur="500"/>
                                        <p:tgtEl>
                                          <p:spTgt spid="73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731">
                                            <p:txEl>
                                              <p:pRg st="4" end="4"/>
                                            </p:txEl>
                                          </p:spTgt>
                                        </p:tgtEl>
                                        <p:attrNameLst>
                                          <p:attrName>style.visibility</p:attrName>
                                        </p:attrNameLst>
                                      </p:cBhvr>
                                      <p:to>
                                        <p:strVal val="visible"/>
                                      </p:to>
                                    </p:set>
                                    <p:anim calcmode="lin" valueType="num">
                                      <p:cBhvr additive="base">
                                        <p:cTn id="27" dur="500"/>
                                        <p:tgtEl>
                                          <p:spTgt spid="731">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731">
                                            <p:txEl>
                                              <p:pRg st="5" end="5"/>
                                            </p:txEl>
                                          </p:spTgt>
                                        </p:tgtEl>
                                        <p:attrNameLst>
                                          <p:attrName>style.visibility</p:attrName>
                                        </p:attrNameLst>
                                      </p:cBhvr>
                                      <p:to>
                                        <p:strVal val="visible"/>
                                      </p:to>
                                    </p:set>
                                    <p:anim calcmode="lin" valueType="num">
                                      <p:cBhvr additive="base">
                                        <p:cTn id="32" dur="500"/>
                                        <p:tgtEl>
                                          <p:spTgt spid="731">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731">
                                            <p:txEl>
                                              <p:pRg st="6" end="6"/>
                                            </p:txEl>
                                          </p:spTgt>
                                        </p:tgtEl>
                                        <p:attrNameLst>
                                          <p:attrName>style.visibility</p:attrName>
                                        </p:attrNameLst>
                                      </p:cBhvr>
                                      <p:to>
                                        <p:strVal val="visible"/>
                                      </p:to>
                                    </p:set>
                                    <p:anim calcmode="lin" valueType="num">
                                      <p:cBhvr additive="base">
                                        <p:cTn id="37" dur="500"/>
                                        <p:tgtEl>
                                          <p:spTgt spid="731">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731">
                                            <p:txEl>
                                              <p:pRg st="7" end="7"/>
                                            </p:txEl>
                                          </p:spTgt>
                                        </p:tgtEl>
                                        <p:attrNameLst>
                                          <p:attrName>style.visibility</p:attrName>
                                        </p:attrNameLst>
                                      </p:cBhvr>
                                      <p:to>
                                        <p:strVal val="visible"/>
                                      </p:to>
                                    </p:set>
                                    <p:anim calcmode="lin" valueType="num">
                                      <p:cBhvr additive="base">
                                        <p:cTn id="42" dur="500"/>
                                        <p:tgtEl>
                                          <p:spTgt spid="731">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731">
                                            <p:txEl>
                                              <p:pRg st="8" end="8"/>
                                            </p:txEl>
                                          </p:spTgt>
                                        </p:tgtEl>
                                        <p:attrNameLst>
                                          <p:attrName>style.visibility</p:attrName>
                                        </p:attrNameLst>
                                      </p:cBhvr>
                                      <p:to>
                                        <p:strVal val="visible"/>
                                      </p:to>
                                    </p:set>
                                    <p:anim calcmode="lin" valueType="num">
                                      <p:cBhvr additive="base">
                                        <p:cTn id="47" dur="500"/>
                                        <p:tgtEl>
                                          <p:spTgt spid="731">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nodeType="clickEffect">
                                  <p:stCondLst>
                                    <p:cond delay="0"/>
                                  </p:stCondLst>
                                  <p:childTnLst>
                                    <p:set>
                                      <p:cBhvr>
                                        <p:cTn id="51" dur="1" fill="hold">
                                          <p:stCondLst>
                                            <p:cond delay="0"/>
                                          </p:stCondLst>
                                        </p:cTn>
                                        <p:tgtEl>
                                          <p:spTgt spid="731">
                                            <p:txEl>
                                              <p:pRg st="9" end="9"/>
                                            </p:txEl>
                                          </p:spTgt>
                                        </p:tgtEl>
                                        <p:attrNameLst>
                                          <p:attrName>style.visibility</p:attrName>
                                        </p:attrNameLst>
                                      </p:cBhvr>
                                      <p:to>
                                        <p:strVal val="visible"/>
                                      </p:to>
                                    </p:set>
                                    <p:anim calcmode="lin" valueType="num">
                                      <p:cBhvr additive="base">
                                        <p:cTn id="52" dur="500"/>
                                        <p:tgtEl>
                                          <p:spTgt spid="731">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731">
                                            <p:txEl>
                                              <p:pRg st="10" end="10"/>
                                            </p:txEl>
                                          </p:spTgt>
                                        </p:tgtEl>
                                        <p:attrNameLst>
                                          <p:attrName>style.visibility</p:attrName>
                                        </p:attrNameLst>
                                      </p:cBhvr>
                                      <p:to>
                                        <p:strVal val="visible"/>
                                      </p:to>
                                    </p:set>
                                    <p:anim calcmode="lin" valueType="num">
                                      <p:cBhvr additive="base">
                                        <p:cTn id="57" dur="500"/>
                                        <p:tgtEl>
                                          <p:spTgt spid="731">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2" presetClass="entr" presetSubtype="4" fill="hold" nodeType="clickEffect">
                                  <p:stCondLst>
                                    <p:cond delay="0"/>
                                  </p:stCondLst>
                                  <p:childTnLst>
                                    <p:set>
                                      <p:cBhvr>
                                        <p:cTn id="61" dur="1" fill="hold">
                                          <p:stCondLst>
                                            <p:cond delay="0"/>
                                          </p:stCondLst>
                                        </p:cTn>
                                        <p:tgtEl>
                                          <p:spTgt spid="731">
                                            <p:txEl>
                                              <p:pRg st="11" end="11"/>
                                            </p:txEl>
                                          </p:spTgt>
                                        </p:tgtEl>
                                        <p:attrNameLst>
                                          <p:attrName>style.visibility</p:attrName>
                                        </p:attrNameLst>
                                      </p:cBhvr>
                                      <p:to>
                                        <p:strVal val="visible"/>
                                      </p:to>
                                    </p:set>
                                    <p:anim calcmode="lin" valueType="num">
                                      <p:cBhvr additive="base">
                                        <p:cTn id="62" dur="500"/>
                                        <p:tgtEl>
                                          <p:spTgt spid="731">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731">
                                            <p:txEl>
                                              <p:pRg st="12" end="12"/>
                                            </p:txEl>
                                          </p:spTgt>
                                        </p:tgtEl>
                                        <p:attrNameLst>
                                          <p:attrName>style.visibility</p:attrName>
                                        </p:attrNameLst>
                                      </p:cBhvr>
                                      <p:to>
                                        <p:strVal val="visible"/>
                                      </p:to>
                                    </p:set>
                                    <p:anim calcmode="lin" valueType="num">
                                      <p:cBhvr additive="base">
                                        <p:cTn id="67" dur="500"/>
                                        <p:tgtEl>
                                          <p:spTgt spid="731">
                                            <p:txEl>
                                              <p:pRg st="12" end="12"/>
                                            </p:txEl>
                                          </p:spTgt>
                                        </p:tgtEl>
                                        <p:attrNameLst>
                                          <p:attrName>ppt_y</p:attrName>
                                        </p:attrNameLst>
                                      </p:cBhvr>
                                      <p:tavLst>
                                        <p:tav tm="0">
                                          <p:val>
                                            <p:strVal val="#ppt_y+1"/>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2" presetClass="entr" presetSubtype="4" fill="hold" nodeType="clickEffect">
                                  <p:stCondLst>
                                    <p:cond delay="0"/>
                                  </p:stCondLst>
                                  <p:childTnLst>
                                    <p:set>
                                      <p:cBhvr>
                                        <p:cTn id="71" dur="1" fill="hold">
                                          <p:stCondLst>
                                            <p:cond delay="0"/>
                                          </p:stCondLst>
                                        </p:cTn>
                                        <p:tgtEl>
                                          <p:spTgt spid="731">
                                            <p:txEl>
                                              <p:pRg st="13" end="13"/>
                                            </p:txEl>
                                          </p:spTgt>
                                        </p:tgtEl>
                                        <p:attrNameLst>
                                          <p:attrName>style.visibility</p:attrName>
                                        </p:attrNameLst>
                                      </p:cBhvr>
                                      <p:to>
                                        <p:strVal val="visible"/>
                                      </p:to>
                                    </p:set>
                                    <p:anim calcmode="lin" valueType="num">
                                      <p:cBhvr additive="base">
                                        <p:cTn id="72" dur="500"/>
                                        <p:tgtEl>
                                          <p:spTgt spid="731">
                                            <p:txEl>
                                              <p:pRg st="13" end="13"/>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nodeType="clickEffect">
                                  <p:stCondLst>
                                    <p:cond delay="0"/>
                                  </p:stCondLst>
                                  <p:childTnLst>
                                    <p:set>
                                      <p:cBhvr>
                                        <p:cTn id="76" dur="1" fill="hold">
                                          <p:stCondLst>
                                            <p:cond delay="0"/>
                                          </p:stCondLst>
                                        </p:cTn>
                                        <p:tgtEl>
                                          <p:spTgt spid="731">
                                            <p:txEl>
                                              <p:pRg st="14" end="14"/>
                                            </p:txEl>
                                          </p:spTgt>
                                        </p:tgtEl>
                                        <p:attrNameLst>
                                          <p:attrName>style.visibility</p:attrName>
                                        </p:attrNameLst>
                                      </p:cBhvr>
                                      <p:to>
                                        <p:strVal val="visible"/>
                                      </p:to>
                                    </p:set>
                                    <p:anim calcmode="lin" valueType="num">
                                      <p:cBhvr additive="base">
                                        <p:cTn id="77" dur="500"/>
                                        <p:tgtEl>
                                          <p:spTgt spid="731">
                                            <p:txEl>
                                              <p:pRg st="14" end="14"/>
                                            </p:txEl>
                                          </p:spTgt>
                                        </p:tgtEl>
                                        <p:attrNameLst>
                                          <p:attrName>ppt_y</p:attrName>
                                        </p:attrNameLst>
                                      </p:cBhvr>
                                      <p:tavLst>
                                        <p:tav tm="0">
                                          <p:val>
                                            <p:strVal val="#ppt_y+1"/>
                                          </p:val>
                                        </p:tav>
                                        <p:tav tm="100000">
                                          <p:val>
                                            <p:strVal val="#ppt_y"/>
                                          </p:val>
                                        </p:tav>
                                      </p:tavLst>
                                    </p:anim>
                                  </p:childTnLst>
                                </p:cTn>
                              </p:par>
                            </p:childTnLst>
                          </p:cTn>
                        </p:par>
                      </p:childTnLst>
                    </p:cTn>
                  </p:par>
                  <p:par>
                    <p:cTn id="78" fill="hold">
                      <p:stCondLst>
                        <p:cond delay="indefinite"/>
                      </p:stCondLst>
                      <p:childTnLst>
                        <p:par>
                          <p:cTn id="79" fill="hold">
                            <p:stCondLst>
                              <p:cond delay="0"/>
                            </p:stCondLst>
                            <p:childTnLst>
                              <p:par>
                                <p:cTn id="80" presetID="2" presetClass="entr" presetSubtype="4" fill="hold" nodeType="clickEffect">
                                  <p:stCondLst>
                                    <p:cond delay="0"/>
                                  </p:stCondLst>
                                  <p:childTnLst>
                                    <p:set>
                                      <p:cBhvr>
                                        <p:cTn id="81" dur="1" fill="hold">
                                          <p:stCondLst>
                                            <p:cond delay="0"/>
                                          </p:stCondLst>
                                        </p:cTn>
                                        <p:tgtEl>
                                          <p:spTgt spid="731">
                                            <p:txEl>
                                              <p:pRg st="15" end="15"/>
                                            </p:txEl>
                                          </p:spTgt>
                                        </p:tgtEl>
                                        <p:attrNameLst>
                                          <p:attrName>style.visibility</p:attrName>
                                        </p:attrNameLst>
                                      </p:cBhvr>
                                      <p:to>
                                        <p:strVal val="visible"/>
                                      </p:to>
                                    </p:set>
                                    <p:anim calcmode="lin" valueType="num">
                                      <p:cBhvr additive="base">
                                        <p:cTn id="82" dur="500"/>
                                        <p:tgtEl>
                                          <p:spTgt spid="731">
                                            <p:txEl>
                                              <p:pRg st="15" end="1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Shape 741"/>
        <p:cNvGrpSpPr/>
        <p:nvPr/>
      </p:nvGrpSpPr>
      <p:grpSpPr>
        <a:xfrm>
          <a:off x="0" y="0"/>
          <a:ext cx="0" cy="0"/>
          <a:chOff x="0" y="0"/>
          <a:chExt cx="0" cy="0"/>
        </a:xfrm>
      </p:grpSpPr>
      <p:sp>
        <p:nvSpPr>
          <p:cNvPr id="742" name="Google Shape;742;p110"/>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dirty="0"/>
              <a:t>Idea killers, continued</a:t>
            </a:r>
          </a:p>
        </p:txBody>
      </p:sp>
      <p:sp>
        <p:nvSpPr>
          <p:cNvPr id="743" name="Google Shape;743;p110"/>
          <p:cNvSpPr txBox="1">
            <a:spLocks noGrp="1"/>
          </p:cNvSpPr>
          <p:nvPr>
            <p:ph type="body" idx="1"/>
          </p:nvPr>
        </p:nvSpPr>
        <p:spPr>
          <a:xfrm>
            <a:off x="838200" y="1825624"/>
            <a:ext cx="10515600" cy="4422775"/>
          </a:xfrm>
          <a:noFill/>
          <a:ln>
            <a:noFill/>
          </a:ln>
        </p:spPr>
        <p:txBody>
          <a:bodyPr spcFirstLastPara="1" wrap="square" lIns="91425" tIns="45700" rIns="91425" bIns="45700" numCol="2" anchor="t" anchorCtr="0">
            <a:noAutofit/>
          </a:bodyPr>
          <a:lstStyle/>
          <a:p>
            <a:r>
              <a:rPr lang="en-GB" sz="1800" dirty="0"/>
              <a:t>It’s obviously not going to work</a:t>
            </a:r>
          </a:p>
          <a:p>
            <a:r>
              <a:rPr lang="en-GB" sz="1800" dirty="0"/>
              <a:t>We need more time to research the full implications </a:t>
            </a:r>
          </a:p>
          <a:p>
            <a:r>
              <a:rPr lang="en-GB" sz="1800" dirty="0"/>
              <a:t>We need more time…</a:t>
            </a:r>
          </a:p>
          <a:p>
            <a:r>
              <a:rPr lang="en-GB" sz="1800" dirty="0"/>
              <a:t>Why should I bother</a:t>
            </a:r>
          </a:p>
          <a:p>
            <a:r>
              <a:rPr lang="en-GB" sz="1800" dirty="0"/>
              <a:t>My staff are too busy</a:t>
            </a:r>
          </a:p>
          <a:p>
            <a:r>
              <a:rPr lang="en-GB" sz="1800" dirty="0"/>
              <a:t>We are all suffering from stress</a:t>
            </a:r>
          </a:p>
          <a:p>
            <a:r>
              <a:rPr lang="en-GB" sz="1800" dirty="0"/>
              <a:t>Our budget has been cut</a:t>
            </a:r>
          </a:p>
          <a:p>
            <a:r>
              <a:rPr lang="en-GB" sz="1800" dirty="0"/>
              <a:t>Our team has its own way of working</a:t>
            </a:r>
          </a:p>
          <a:p>
            <a:r>
              <a:rPr lang="en-GB" sz="1800" dirty="0"/>
              <a:t>Maybe next year we’ll re-consider it </a:t>
            </a:r>
          </a:p>
          <a:p>
            <a:endParaRPr lang="en-GB" sz="1800" dirty="0"/>
          </a:p>
          <a:p>
            <a:r>
              <a:rPr lang="en-GB" sz="1800" dirty="0"/>
              <a:t>We need more …………. before we can implement it</a:t>
            </a:r>
          </a:p>
          <a:p>
            <a:r>
              <a:rPr lang="en-GB" sz="1800" dirty="0"/>
              <a:t>It seems like a good idea; but…..</a:t>
            </a:r>
          </a:p>
          <a:p>
            <a:r>
              <a:rPr lang="en-GB" sz="1800" dirty="0"/>
              <a:t>I need more information before I can make a decision</a:t>
            </a:r>
          </a:p>
          <a:p>
            <a:r>
              <a:rPr lang="en-GB" sz="1800" dirty="0"/>
              <a:t>I need others to make a decision before I can make a decision</a:t>
            </a:r>
          </a:p>
          <a:p>
            <a:r>
              <a:rPr lang="en-GB" sz="1800" dirty="0"/>
              <a:t>I can appreciate that there is a problem, but…</a:t>
            </a:r>
          </a:p>
          <a:p>
            <a:r>
              <a:rPr lang="en-GB" sz="1800" dirty="0"/>
              <a:t>I can’t; because…. </a:t>
            </a:r>
          </a:p>
          <a:p>
            <a:endParaRPr lang="en-GB" sz="1800" dirty="0"/>
          </a:p>
          <a:p>
            <a:endParaRPr lang="en-GB" sz="1800" dirty="0"/>
          </a:p>
          <a:p>
            <a:endParaRPr lang="en-GB" sz="18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43">
                                            <p:txEl>
                                              <p:pRg st="0" end="0"/>
                                            </p:txEl>
                                          </p:spTgt>
                                        </p:tgtEl>
                                        <p:attrNameLst>
                                          <p:attrName>style.visibility</p:attrName>
                                        </p:attrNameLst>
                                      </p:cBhvr>
                                      <p:to>
                                        <p:strVal val="visible"/>
                                      </p:to>
                                    </p:set>
                                    <p:anim calcmode="lin" valueType="num">
                                      <p:cBhvr additive="base">
                                        <p:cTn id="7" dur="500"/>
                                        <p:tgtEl>
                                          <p:spTgt spid="74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743">
                                            <p:txEl>
                                              <p:pRg st="1" end="1"/>
                                            </p:txEl>
                                          </p:spTgt>
                                        </p:tgtEl>
                                        <p:attrNameLst>
                                          <p:attrName>style.visibility</p:attrName>
                                        </p:attrNameLst>
                                      </p:cBhvr>
                                      <p:to>
                                        <p:strVal val="visible"/>
                                      </p:to>
                                    </p:set>
                                    <p:anim calcmode="lin" valueType="num">
                                      <p:cBhvr additive="base">
                                        <p:cTn id="12" dur="500"/>
                                        <p:tgtEl>
                                          <p:spTgt spid="74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743">
                                            <p:txEl>
                                              <p:pRg st="2" end="2"/>
                                            </p:txEl>
                                          </p:spTgt>
                                        </p:tgtEl>
                                        <p:attrNameLst>
                                          <p:attrName>style.visibility</p:attrName>
                                        </p:attrNameLst>
                                      </p:cBhvr>
                                      <p:to>
                                        <p:strVal val="visible"/>
                                      </p:to>
                                    </p:set>
                                    <p:anim calcmode="lin" valueType="num">
                                      <p:cBhvr additive="base">
                                        <p:cTn id="17" dur="500"/>
                                        <p:tgtEl>
                                          <p:spTgt spid="74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743">
                                            <p:txEl>
                                              <p:pRg st="3" end="3"/>
                                            </p:txEl>
                                          </p:spTgt>
                                        </p:tgtEl>
                                        <p:attrNameLst>
                                          <p:attrName>style.visibility</p:attrName>
                                        </p:attrNameLst>
                                      </p:cBhvr>
                                      <p:to>
                                        <p:strVal val="visible"/>
                                      </p:to>
                                    </p:set>
                                    <p:anim calcmode="lin" valueType="num">
                                      <p:cBhvr additive="base">
                                        <p:cTn id="22" dur="500"/>
                                        <p:tgtEl>
                                          <p:spTgt spid="74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743">
                                            <p:txEl>
                                              <p:pRg st="4" end="4"/>
                                            </p:txEl>
                                          </p:spTgt>
                                        </p:tgtEl>
                                        <p:attrNameLst>
                                          <p:attrName>style.visibility</p:attrName>
                                        </p:attrNameLst>
                                      </p:cBhvr>
                                      <p:to>
                                        <p:strVal val="visible"/>
                                      </p:to>
                                    </p:set>
                                    <p:anim calcmode="lin" valueType="num">
                                      <p:cBhvr additive="base">
                                        <p:cTn id="27" dur="500"/>
                                        <p:tgtEl>
                                          <p:spTgt spid="74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743">
                                            <p:txEl>
                                              <p:pRg st="5" end="5"/>
                                            </p:txEl>
                                          </p:spTgt>
                                        </p:tgtEl>
                                        <p:attrNameLst>
                                          <p:attrName>style.visibility</p:attrName>
                                        </p:attrNameLst>
                                      </p:cBhvr>
                                      <p:to>
                                        <p:strVal val="visible"/>
                                      </p:to>
                                    </p:set>
                                    <p:anim calcmode="lin" valueType="num">
                                      <p:cBhvr additive="base">
                                        <p:cTn id="32" dur="500"/>
                                        <p:tgtEl>
                                          <p:spTgt spid="74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743">
                                            <p:txEl>
                                              <p:pRg st="6" end="6"/>
                                            </p:txEl>
                                          </p:spTgt>
                                        </p:tgtEl>
                                        <p:attrNameLst>
                                          <p:attrName>style.visibility</p:attrName>
                                        </p:attrNameLst>
                                      </p:cBhvr>
                                      <p:to>
                                        <p:strVal val="visible"/>
                                      </p:to>
                                    </p:set>
                                    <p:anim calcmode="lin" valueType="num">
                                      <p:cBhvr additive="base">
                                        <p:cTn id="37" dur="500"/>
                                        <p:tgtEl>
                                          <p:spTgt spid="74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743">
                                            <p:txEl>
                                              <p:pRg st="7" end="7"/>
                                            </p:txEl>
                                          </p:spTgt>
                                        </p:tgtEl>
                                        <p:attrNameLst>
                                          <p:attrName>style.visibility</p:attrName>
                                        </p:attrNameLst>
                                      </p:cBhvr>
                                      <p:to>
                                        <p:strVal val="visible"/>
                                      </p:to>
                                    </p:set>
                                    <p:anim calcmode="lin" valueType="num">
                                      <p:cBhvr additive="base">
                                        <p:cTn id="42" dur="500"/>
                                        <p:tgtEl>
                                          <p:spTgt spid="74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743">
                                            <p:txEl>
                                              <p:pRg st="8" end="8"/>
                                            </p:txEl>
                                          </p:spTgt>
                                        </p:tgtEl>
                                        <p:attrNameLst>
                                          <p:attrName>style.visibility</p:attrName>
                                        </p:attrNameLst>
                                      </p:cBhvr>
                                      <p:to>
                                        <p:strVal val="visible"/>
                                      </p:to>
                                    </p:set>
                                    <p:anim calcmode="lin" valueType="num">
                                      <p:cBhvr additive="base">
                                        <p:cTn id="47" dur="500"/>
                                        <p:tgtEl>
                                          <p:spTgt spid="74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nodeType="clickEffect">
                                  <p:stCondLst>
                                    <p:cond delay="0"/>
                                  </p:stCondLst>
                                  <p:childTnLst>
                                    <p:set>
                                      <p:cBhvr>
                                        <p:cTn id="51" dur="1" fill="hold">
                                          <p:stCondLst>
                                            <p:cond delay="0"/>
                                          </p:stCondLst>
                                        </p:cTn>
                                        <p:tgtEl>
                                          <p:spTgt spid="743">
                                            <p:txEl>
                                              <p:pRg st="10" end="10"/>
                                            </p:txEl>
                                          </p:spTgt>
                                        </p:tgtEl>
                                        <p:attrNameLst>
                                          <p:attrName>style.visibility</p:attrName>
                                        </p:attrNameLst>
                                      </p:cBhvr>
                                      <p:to>
                                        <p:strVal val="visible"/>
                                      </p:to>
                                    </p:set>
                                    <p:anim calcmode="lin" valueType="num">
                                      <p:cBhvr additive="base">
                                        <p:cTn id="52" dur="500"/>
                                        <p:tgtEl>
                                          <p:spTgt spid="743">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743">
                                            <p:txEl>
                                              <p:pRg st="11" end="11"/>
                                            </p:txEl>
                                          </p:spTgt>
                                        </p:tgtEl>
                                        <p:attrNameLst>
                                          <p:attrName>style.visibility</p:attrName>
                                        </p:attrNameLst>
                                      </p:cBhvr>
                                      <p:to>
                                        <p:strVal val="visible"/>
                                      </p:to>
                                    </p:set>
                                    <p:anim calcmode="lin" valueType="num">
                                      <p:cBhvr additive="base">
                                        <p:cTn id="57" dur="500"/>
                                        <p:tgtEl>
                                          <p:spTgt spid="743">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2" presetClass="entr" presetSubtype="4" fill="hold" nodeType="clickEffect">
                                  <p:stCondLst>
                                    <p:cond delay="0"/>
                                  </p:stCondLst>
                                  <p:childTnLst>
                                    <p:set>
                                      <p:cBhvr>
                                        <p:cTn id="61" dur="1" fill="hold">
                                          <p:stCondLst>
                                            <p:cond delay="0"/>
                                          </p:stCondLst>
                                        </p:cTn>
                                        <p:tgtEl>
                                          <p:spTgt spid="743">
                                            <p:txEl>
                                              <p:pRg st="12" end="12"/>
                                            </p:txEl>
                                          </p:spTgt>
                                        </p:tgtEl>
                                        <p:attrNameLst>
                                          <p:attrName>style.visibility</p:attrName>
                                        </p:attrNameLst>
                                      </p:cBhvr>
                                      <p:to>
                                        <p:strVal val="visible"/>
                                      </p:to>
                                    </p:set>
                                    <p:anim calcmode="lin" valueType="num">
                                      <p:cBhvr additive="base">
                                        <p:cTn id="62" dur="500"/>
                                        <p:tgtEl>
                                          <p:spTgt spid="743">
                                            <p:txEl>
                                              <p:pRg st="12" end="12"/>
                                            </p:txEl>
                                          </p:spTgt>
                                        </p:tgtEl>
                                        <p:attrNameLst>
                                          <p:attrName>ppt_y</p:attrName>
                                        </p:attrNameLst>
                                      </p:cBhvr>
                                      <p:tavLst>
                                        <p:tav tm="0">
                                          <p:val>
                                            <p:strVal val="#ppt_y+1"/>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743">
                                            <p:txEl>
                                              <p:pRg st="13" end="13"/>
                                            </p:txEl>
                                          </p:spTgt>
                                        </p:tgtEl>
                                        <p:attrNameLst>
                                          <p:attrName>style.visibility</p:attrName>
                                        </p:attrNameLst>
                                      </p:cBhvr>
                                      <p:to>
                                        <p:strVal val="visible"/>
                                      </p:to>
                                    </p:set>
                                    <p:anim calcmode="lin" valueType="num">
                                      <p:cBhvr additive="base">
                                        <p:cTn id="67" dur="500"/>
                                        <p:tgtEl>
                                          <p:spTgt spid="743">
                                            <p:txEl>
                                              <p:pRg st="13" end="13"/>
                                            </p:txEl>
                                          </p:spTgt>
                                        </p:tgtEl>
                                        <p:attrNameLst>
                                          <p:attrName>ppt_y</p:attrName>
                                        </p:attrNameLst>
                                      </p:cBhvr>
                                      <p:tavLst>
                                        <p:tav tm="0">
                                          <p:val>
                                            <p:strVal val="#ppt_y+1"/>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2" presetClass="entr" presetSubtype="4" fill="hold" nodeType="clickEffect">
                                  <p:stCondLst>
                                    <p:cond delay="0"/>
                                  </p:stCondLst>
                                  <p:childTnLst>
                                    <p:set>
                                      <p:cBhvr>
                                        <p:cTn id="71" dur="1" fill="hold">
                                          <p:stCondLst>
                                            <p:cond delay="0"/>
                                          </p:stCondLst>
                                        </p:cTn>
                                        <p:tgtEl>
                                          <p:spTgt spid="743">
                                            <p:txEl>
                                              <p:pRg st="14" end="14"/>
                                            </p:txEl>
                                          </p:spTgt>
                                        </p:tgtEl>
                                        <p:attrNameLst>
                                          <p:attrName>style.visibility</p:attrName>
                                        </p:attrNameLst>
                                      </p:cBhvr>
                                      <p:to>
                                        <p:strVal val="visible"/>
                                      </p:to>
                                    </p:set>
                                    <p:anim calcmode="lin" valueType="num">
                                      <p:cBhvr additive="base">
                                        <p:cTn id="72" dur="500"/>
                                        <p:tgtEl>
                                          <p:spTgt spid="743">
                                            <p:txEl>
                                              <p:pRg st="14" end="14"/>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nodeType="clickEffect">
                                  <p:stCondLst>
                                    <p:cond delay="0"/>
                                  </p:stCondLst>
                                  <p:childTnLst>
                                    <p:set>
                                      <p:cBhvr>
                                        <p:cTn id="76" dur="1" fill="hold">
                                          <p:stCondLst>
                                            <p:cond delay="0"/>
                                          </p:stCondLst>
                                        </p:cTn>
                                        <p:tgtEl>
                                          <p:spTgt spid="743">
                                            <p:txEl>
                                              <p:pRg st="15" end="15"/>
                                            </p:txEl>
                                          </p:spTgt>
                                        </p:tgtEl>
                                        <p:attrNameLst>
                                          <p:attrName>style.visibility</p:attrName>
                                        </p:attrNameLst>
                                      </p:cBhvr>
                                      <p:to>
                                        <p:strVal val="visible"/>
                                      </p:to>
                                    </p:set>
                                    <p:anim calcmode="lin" valueType="num">
                                      <p:cBhvr additive="base">
                                        <p:cTn id="77" dur="500"/>
                                        <p:tgtEl>
                                          <p:spTgt spid="743">
                                            <p:txEl>
                                              <p:pRg st="15" end="1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Shape 759"/>
        <p:cNvGrpSpPr/>
        <p:nvPr/>
      </p:nvGrpSpPr>
      <p:grpSpPr>
        <a:xfrm>
          <a:off x="0" y="0"/>
          <a:ext cx="0" cy="0"/>
          <a:chOff x="0" y="0"/>
          <a:chExt cx="0" cy="0"/>
        </a:xfrm>
      </p:grpSpPr>
      <p:sp>
        <p:nvSpPr>
          <p:cNvPr id="760" name="Google Shape;760;p113"/>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br>
              <a:rPr lang="en-GB" dirty="0"/>
            </a:br>
            <a:r>
              <a:rPr lang="en-GB" dirty="0"/>
              <a:t>Tool and Technique: The SWOT analysis</a:t>
            </a:r>
            <a:br>
              <a:rPr lang="en-GB" dirty="0"/>
            </a:br>
            <a:endParaRPr lang="en-GB" dirty="0"/>
          </a:p>
        </p:txBody>
      </p:sp>
      <p:sp>
        <p:nvSpPr>
          <p:cNvPr id="761" name="Google Shape;761;p113"/>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pPr marL="106680" indent="0">
              <a:buNone/>
            </a:pPr>
            <a:r>
              <a:rPr lang="en-GB" b="1" dirty="0"/>
              <a:t>Allows us to consider our:</a:t>
            </a:r>
          </a:p>
          <a:p>
            <a:pPr lvl="1"/>
            <a:r>
              <a:rPr lang="en-GB" dirty="0"/>
              <a:t>Strengths</a:t>
            </a:r>
          </a:p>
          <a:p>
            <a:pPr lvl="1"/>
            <a:r>
              <a:rPr lang="en-GB" dirty="0"/>
              <a:t>Weaknesses</a:t>
            </a:r>
          </a:p>
          <a:p>
            <a:pPr lvl="1"/>
            <a:r>
              <a:rPr lang="en-GB" dirty="0"/>
              <a:t>Opportunities</a:t>
            </a:r>
          </a:p>
          <a:p>
            <a:pPr lvl="1"/>
            <a:r>
              <a:rPr lang="en-GB" dirty="0"/>
              <a:t>Threats </a:t>
            </a:r>
          </a:p>
          <a:p>
            <a:r>
              <a:rPr lang="en-GB" dirty="0"/>
              <a:t>All can be internal or external or both</a:t>
            </a:r>
          </a:p>
          <a:p>
            <a:r>
              <a:rPr lang="en-GB" dirty="0"/>
              <a:t>Can be done for the company as a whole, the Hull branch, a department within the Hull branch, or an individual person.</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Shape 765"/>
        <p:cNvGrpSpPr/>
        <p:nvPr/>
      </p:nvGrpSpPr>
      <p:grpSpPr>
        <a:xfrm>
          <a:off x="0" y="0"/>
          <a:ext cx="0" cy="0"/>
          <a:chOff x="0" y="0"/>
          <a:chExt cx="0" cy="0"/>
        </a:xfrm>
      </p:grpSpPr>
      <p:sp>
        <p:nvSpPr>
          <p:cNvPr id="766" name="Google Shape;766;p114"/>
          <p:cNvSpPr txBox="1">
            <a:spLocks noGrp="1"/>
          </p:cNvSpPr>
          <p:nvPr>
            <p:ph type="title"/>
          </p:nvPr>
        </p:nvSpPr>
        <p:spPr>
          <a:noFill/>
          <a:ln>
            <a:noFill/>
          </a:ln>
        </p:spPr>
        <p:txBody>
          <a:bodyPr spcFirstLastPara="1" wrap="square" lIns="91425" tIns="45700" rIns="91425" bIns="45700" anchor="ctr" anchorCtr="0">
            <a:noAutofit/>
          </a:bodyPr>
          <a:lstStyle/>
          <a:p>
            <a:r>
              <a:rPr lang="en-GB"/>
              <a:t>SWOT Analysis grid</a:t>
            </a:r>
          </a:p>
        </p:txBody>
      </p:sp>
      <p:sp>
        <p:nvSpPr>
          <p:cNvPr id="3" name="Text Placeholder 2">
            <a:extLst>
              <a:ext uri="{FF2B5EF4-FFF2-40B4-BE49-F238E27FC236}">
                <a16:creationId xmlns:a16="http://schemas.microsoft.com/office/drawing/2014/main" id="{2D1B0058-A20E-F14C-980B-9E6744126848}"/>
              </a:ext>
            </a:extLst>
          </p:cNvPr>
          <p:cNvSpPr>
            <a:spLocks noGrp="1"/>
          </p:cNvSpPr>
          <p:nvPr>
            <p:ph type="body" idx="1"/>
          </p:nvPr>
        </p:nvSpPr>
        <p:spPr/>
        <p:txBody>
          <a:bodyPr/>
          <a:lstStyle/>
          <a:p>
            <a:endParaRPr lang="en-US"/>
          </a:p>
        </p:txBody>
      </p:sp>
      <p:graphicFrame>
        <p:nvGraphicFramePr>
          <p:cNvPr id="767" name="Google Shape;767;p114"/>
          <p:cNvGraphicFramePr/>
          <p:nvPr>
            <p:extLst>
              <p:ext uri="{D42A27DB-BD31-4B8C-83A1-F6EECF244321}">
                <p14:modId xmlns:p14="http://schemas.microsoft.com/office/powerpoint/2010/main" val="781397350"/>
              </p:ext>
            </p:extLst>
          </p:nvPr>
        </p:nvGraphicFramePr>
        <p:xfrm>
          <a:off x="4274288" y="1166012"/>
          <a:ext cx="7033182" cy="4525975"/>
        </p:xfrm>
        <a:graphic>
          <a:graphicData uri="http://schemas.openxmlformats.org/drawingml/2006/table">
            <a:tbl>
              <a:tblPr>
                <a:noFill/>
                <a:tableStyleId>{F7919003-C054-42EF-8C47-3A6B9C0699F2}</a:tableStyleId>
              </a:tblPr>
              <a:tblGrid>
                <a:gridCol w="3312952">
                  <a:extLst>
                    <a:ext uri="{9D8B030D-6E8A-4147-A177-3AD203B41FA5}">
                      <a16:colId xmlns:a16="http://schemas.microsoft.com/office/drawing/2014/main" val="20000"/>
                    </a:ext>
                  </a:extLst>
                </a:gridCol>
                <a:gridCol w="3720230">
                  <a:extLst>
                    <a:ext uri="{9D8B030D-6E8A-4147-A177-3AD203B41FA5}">
                      <a16:colId xmlns:a16="http://schemas.microsoft.com/office/drawing/2014/main" val="20001"/>
                    </a:ext>
                  </a:extLst>
                </a:gridCol>
              </a:tblGrid>
              <a:tr h="2263775">
                <a:tc>
                  <a:txBody>
                    <a:bodyPr/>
                    <a:lstStyle/>
                    <a:p>
                      <a:pPr marL="0" marR="0" lvl="0" indent="0" algn="l" rtl="0">
                        <a:lnSpc>
                          <a:spcPct val="100000"/>
                        </a:lnSpc>
                        <a:spcBef>
                          <a:spcPts val="0"/>
                        </a:spcBef>
                        <a:spcAft>
                          <a:spcPts val="0"/>
                        </a:spcAft>
                        <a:buClr>
                          <a:schemeClr val="dk1"/>
                        </a:buClr>
                        <a:buSzPts val="2800"/>
                        <a:buFont typeface="Arial"/>
                        <a:buNone/>
                      </a:pPr>
                      <a:r>
                        <a:rPr lang="en-GB" sz="2800" b="0" i="0" u="none" strike="noStrike" cap="none">
                          <a:solidFill>
                            <a:schemeClr val="dk1"/>
                          </a:solidFill>
                          <a:latin typeface="Arial"/>
                          <a:ea typeface="Arial"/>
                          <a:cs typeface="Arial"/>
                          <a:sym typeface="Arial"/>
                        </a:rPr>
                        <a:t>Strengths</a:t>
                      </a:r>
                      <a:endParaRPr/>
                    </a:p>
                  </a:txBody>
                  <a:tcPr marL="91450" marR="91450" marT="45725" marB="45725">
                    <a:lnL w="2857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2800"/>
                        <a:buFont typeface="Arial"/>
                        <a:buNone/>
                      </a:pPr>
                      <a:r>
                        <a:rPr lang="en-GB" sz="2800" b="0" i="0" u="none" strike="noStrike" cap="none">
                          <a:solidFill>
                            <a:schemeClr val="dk1"/>
                          </a:solidFill>
                          <a:latin typeface="Arial"/>
                          <a:ea typeface="Arial"/>
                          <a:cs typeface="Arial"/>
                          <a:sym typeface="Arial"/>
                        </a:rPr>
                        <a:t>Weaknesses</a:t>
                      </a:r>
                      <a:endParaRPr/>
                    </a:p>
                  </a:txBody>
                  <a:tcPr marL="91450" marR="91450" marT="45725" marB="45725">
                    <a:lnL w="12700"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2262200">
                <a:tc>
                  <a:txBody>
                    <a:bodyPr/>
                    <a:lstStyle/>
                    <a:p>
                      <a:pPr marL="0" marR="0" lvl="0" indent="0" algn="l" rtl="0">
                        <a:lnSpc>
                          <a:spcPct val="100000"/>
                        </a:lnSpc>
                        <a:spcBef>
                          <a:spcPts val="0"/>
                        </a:spcBef>
                        <a:spcAft>
                          <a:spcPts val="0"/>
                        </a:spcAft>
                        <a:buClr>
                          <a:schemeClr val="dk1"/>
                        </a:buClr>
                        <a:buSzPts val="2800"/>
                        <a:buFont typeface="Arial"/>
                        <a:buNone/>
                      </a:pPr>
                      <a:r>
                        <a:rPr lang="en-GB" sz="2800" b="0" i="0" u="none" strike="noStrike" cap="none">
                          <a:solidFill>
                            <a:schemeClr val="dk1"/>
                          </a:solidFill>
                          <a:latin typeface="Arial"/>
                          <a:ea typeface="Arial"/>
                          <a:cs typeface="Arial"/>
                          <a:sym typeface="Arial"/>
                        </a:rPr>
                        <a:t>Opportunities</a:t>
                      </a:r>
                      <a:endParaRPr/>
                    </a:p>
                  </a:txBody>
                  <a:tcPr marL="91450" marR="91450" marT="45725" marB="45725">
                    <a:lnL w="2857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2800"/>
                        <a:buFont typeface="Arial"/>
                        <a:buNone/>
                      </a:pPr>
                      <a:r>
                        <a:rPr lang="en-GB" sz="2800" b="0" i="0" u="none" strike="noStrike" cap="none" dirty="0">
                          <a:solidFill>
                            <a:schemeClr val="dk1"/>
                          </a:solidFill>
                          <a:latin typeface="Arial"/>
                          <a:ea typeface="Arial"/>
                          <a:cs typeface="Arial"/>
                          <a:sym typeface="Arial"/>
                        </a:rPr>
                        <a:t>Threats</a:t>
                      </a:r>
                      <a:endParaRPr dirty="0"/>
                    </a:p>
                  </a:txBody>
                  <a:tcPr marL="91450" marR="91450" marT="45725" marB="45725">
                    <a:lnL w="12700"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0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771"/>
        <p:cNvGrpSpPr/>
        <p:nvPr/>
      </p:nvGrpSpPr>
      <p:grpSpPr>
        <a:xfrm>
          <a:off x="0" y="0"/>
          <a:ext cx="0" cy="0"/>
          <a:chOff x="0" y="0"/>
          <a:chExt cx="0" cy="0"/>
        </a:xfrm>
      </p:grpSpPr>
      <p:sp>
        <p:nvSpPr>
          <p:cNvPr id="772" name="Google Shape;772;p115"/>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Exercise</a:t>
            </a:r>
          </a:p>
        </p:txBody>
      </p:sp>
      <p:sp>
        <p:nvSpPr>
          <p:cNvPr id="773" name="Google Shape;773;p115"/>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pPr marL="106680" indent="0">
              <a:buNone/>
            </a:pPr>
            <a:r>
              <a:rPr lang="en-GB" dirty="0"/>
              <a:t>Have a go at producing a SWOT analysis for your organisation. Think about:</a:t>
            </a:r>
          </a:p>
          <a:p>
            <a:r>
              <a:rPr lang="en-GB" dirty="0"/>
              <a:t>Complaints</a:t>
            </a:r>
          </a:p>
          <a:p>
            <a:r>
              <a:rPr lang="en-GB" dirty="0"/>
              <a:t>Customer service</a:t>
            </a:r>
          </a:p>
          <a:p>
            <a:r>
              <a:rPr lang="en-GB" dirty="0"/>
              <a:t>Systems</a:t>
            </a:r>
          </a:p>
          <a:p>
            <a:r>
              <a:rPr lang="en-GB" dirty="0"/>
              <a:t>Procedures</a:t>
            </a:r>
          </a:p>
          <a:p>
            <a:r>
              <a:rPr lang="en-GB" dirty="0"/>
              <a:t>People</a:t>
            </a:r>
          </a:p>
          <a:p>
            <a:r>
              <a:rPr lang="en-GB" dirty="0"/>
              <a:t>Barriers to improvement</a:t>
            </a:r>
          </a:p>
          <a:p>
            <a:r>
              <a:rPr lang="en-GB" dirty="0"/>
              <a:t>What else is important to you?</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Shape 777"/>
        <p:cNvGrpSpPr/>
        <p:nvPr/>
      </p:nvGrpSpPr>
      <p:grpSpPr>
        <a:xfrm>
          <a:off x="0" y="0"/>
          <a:ext cx="0" cy="0"/>
          <a:chOff x="0" y="0"/>
          <a:chExt cx="0" cy="0"/>
        </a:xfrm>
      </p:grpSpPr>
      <p:sp>
        <p:nvSpPr>
          <p:cNvPr id="778" name="Google Shape;778;p116"/>
          <p:cNvSpPr txBox="1">
            <a:spLocks noGrp="1"/>
          </p:cNvSpPr>
          <p:nvPr>
            <p:ph type="ctrTitle"/>
          </p:nvPr>
        </p:nvSpPr>
        <p:spPr>
          <a:prstGeom prst="rect">
            <a:avLst/>
          </a:prstGeom>
          <a:noFill/>
          <a:ln>
            <a:noFill/>
          </a:ln>
        </p:spPr>
        <p:txBody>
          <a:bodyPr spcFirstLastPara="1" wrap="square" lIns="91425" tIns="45700" rIns="91425" bIns="45700" anchor="ctr" anchorCtr="0">
            <a:noAutofit/>
          </a:bodyPr>
          <a:lstStyle/>
          <a:p>
            <a:r>
              <a:rPr lang="en-GB"/>
              <a:t>Review of your SWOT analysis</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Shape 783"/>
        <p:cNvGrpSpPr/>
        <p:nvPr/>
      </p:nvGrpSpPr>
      <p:grpSpPr>
        <a:xfrm>
          <a:off x="0" y="0"/>
          <a:ext cx="0" cy="0"/>
          <a:chOff x="0" y="0"/>
          <a:chExt cx="0" cy="0"/>
        </a:xfrm>
      </p:grpSpPr>
      <p:sp>
        <p:nvSpPr>
          <p:cNvPr id="784" name="Google Shape;784;p117"/>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dirty="0"/>
              <a:t>Problems – the problem with problems</a:t>
            </a:r>
          </a:p>
        </p:txBody>
      </p:sp>
      <p:sp>
        <p:nvSpPr>
          <p:cNvPr id="785" name="Google Shape;785;p117"/>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Customers are not bothered about your problems, the problems of your supplier, your manufacturer, your staff, or your employees.  </a:t>
            </a:r>
          </a:p>
          <a:p>
            <a:r>
              <a:rPr lang="en-GB"/>
              <a:t>Why should a customer be bothered about your problems? Customers are not always bothered about your shortage of staff, the fact that your computer network has gone down, power cuts, rail strikes, leaves on the line, frozen points, portion control policies, your customer service policy, your need for a lunch break etc.</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Shape 789"/>
        <p:cNvGrpSpPr/>
        <p:nvPr/>
      </p:nvGrpSpPr>
      <p:grpSpPr>
        <a:xfrm>
          <a:off x="0" y="0"/>
          <a:ext cx="0" cy="0"/>
          <a:chOff x="0" y="0"/>
          <a:chExt cx="0" cy="0"/>
        </a:xfrm>
      </p:grpSpPr>
      <p:sp>
        <p:nvSpPr>
          <p:cNvPr id="790" name="Google Shape;790;p118"/>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Why should the customer be interested in your problems?</a:t>
            </a:r>
          </a:p>
        </p:txBody>
      </p:sp>
      <p:sp>
        <p:nvSpPr>
          <p:cNvPr id="791" name="Google Shape;791;p118"/>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The customer is not interested in these things, don’t bother telling him or her about them, you will only make him or her angry and bored. They seem like feeble excuses. </a:t>
            </a:r>
          </a:p>
          <a:p>
            <a:r>
              <a:rPr lang="en-GB"/>
              <a:t>No matter how good your tests, your quality assurance system, your customer services, your systems have usually been designed by you, not by your customers. </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11"/>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rmAutofit/>
          </a:bodyPr>
          <a:lstStyle/>
          <a:p>
            <a:r>
              <a:rPr lang="en-GB"/>
              <a:t>Terms associated with customer service</a:t>
            </a:r>
          </a:p>
        </p:txBody>
      </p:sp>
      <p:sp>
        <p:nvSpPr>
          <p:cNvPr id="150" name="Google Shape;150;p11"/>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Customer focused</a:t>
            </a:r>
          </a:p>
          <a:p>
            <a:r>
              <a:rPr lang="en-GB"/>
              <a:t>Delighting the customer</a:t>
            </a:r>
          </a:p>
          <a:p>
            <a:r>
              <a:rPr lang="en-GB"/>
              <a:t>Satisfying the customer</a:t>
            </a:r>
          </a:p>
          <a:p>
            <a:r>
              <a:rPr lang="en-GB"/>
              <a:t>Meeting the customer’s need</a:t>
            </a:r>
          </a:p>
          <a:p>
            <a:r>
              <a:rPr lang="en-GB"/>
              <a:t>Exceeding the customer’s need.</a:t>
            </a:r>
          </a:p>
          <a:p>
            <a:r>
              <a:rPr lang="en-GB"/>
              <a:t>Giving the customer what they want, not what we think they want.</a:t>
            </a:r>
          </a:p>
          <a:p>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50">
                                            <p:txEl>
                                              <p:pRg st="0" end="0"/>
                                            </p:txEl>
                                          </p:spTgt>
                                        </p:tgtEl>
                                        <p:attrNameLst>
                                          <p:attrName>style.visibility</p:attrName>
                                        </p:attrNameLst>
                                      </p:cBhvr>
                                      <p:to>
                                        <p:strVal val="visible"/>
                                      </p:to>
                                    </p:set>
                                    <p:anim calcmode="lin" valueType="num">
                                      <p:cBhvr additive="base">
                                        <p:cTn id="7" dur="1000"/>
                                        <p:tgtEl>
                                          <p:spTgt spid="15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50">
                                            <p:txEl>
                                              <p:pRg st="1" end="1"/>
                                            </p:txEl>
                                          </p:spTgt>
                                        </p:tgtEl>
                                        <p:attrNameLst>
                                          <p:attrName>style.visibility</p:attrName>
                                        </p:attrNameLst>
                                      </p:cBhvr>
                                      <p:to>
                                        <p:strVal val="visible"/>
                                      </p:to>
                                    </p:set>
                                    <p:anim calcmode="lin" valueType="num">
                                      <p:cBhvr additive="base">
                                        <p:cTn id="12" dur="1000"/>
                                        <p:tgtEl>
                                          <p:spTgt spid="150">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150">
                                            <p:txEl>
                                              <p:pRg st="2" end="2"/>
                                            </p:txEl>
                                          </p:spTgt>
                                        </p:tgtEl>
                                        <p:attrNameLst>
                                          <p:attrName>style.visibility</p:attrName>
                                        </p:attrNameLst>
                                      </p:cBhvr>
                                      <p:to>
                                        <p:strVal val="visible"/>
                                      </p:to>
                                    </p:set>
                                    <p:anim calcmode="lin" valueType="num">
                                      <p:cBhvr additive="base">
                                        <p:cTn id="17" dur="1000"/>
                                        <p:tgtEl>
                                          <p:spTgt spid="15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150">
                                            <p:txEl>
                                              <p:pRg st="3" end="3"/>
                                            </p:txEl>
                                          </p:spTgt>
                                        </p:tgtEl>
                                        <p:attrNameLst>
                                          <p:attrName>style.visibility</p:attrName>
                                        </p:attrNameLst>
                                      </p:cBhvr>
                                      <p:to>
                                        <p:strVal val="visible"/>
                                      </p:to>
                                    </p:set>
                                    <p:anim calcmode="lin" valueType="num">
                                      <p:cBhvr additive="base">
                                        <p:cTn id="22" dur="1000"/>
                                        <p:tgtEl>
                                          <p:spTgt spid="150">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150">
                                            <p:txEl>
                                              <p:pRg st="4" end="4"/>
                                            </p:txEl>
                                          </p:spTgt>
                                        </p:tgtEl>
                                        <p:attrNameLst>
                                          <p:attrName>style.visibility</p:attrName>
                                        </p:attrNameLst>
                                      </p:cBhvr>
                                      <p:to>
                                        <p:strVal val="visible"/>
                                      </p:to>
                                    </p:set>
                                    <p:anim calcmode="lin" valueType="num">
                                      <p:cBhvr additive="base">
                                        <p:cTn id="27" dur="1000"/>
                                        <p:tgtEl>
                                          <p:spTgt spid="150">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150">
                                            <p:txEl>
                                              <p:pRg st="5" end="5"/>
                                            </p:txEl>
                                          </p:spTgt>
                                        </p:tgtEl>
                                        <p:attrNameLst>
                                          <p:attrName>style.visibility</p:attrName>
                                        </p:attrNameLst>
                                      </p:cBhvr>
                                      <p:to>
                                        <p:strVal val="visible"/>
                                      </p:to>
                                    </p:set>
                                    <p:anim calcmode="lin" valueType="num">
                                      <p:cBhvr additive="base">
                                        <p:cTn id="32" dur="1000"/>
                                        <p:tgtEl>
                                          <p:spTgt spid="150">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Shape 795"/>
        <p:cNvGrpSpPr/>
        <p:nvPr/>
      </p:nvGrpSpPr>
      <p:grpSpPr>
        <a:xfrm>
          <a:off x="0" y="0"/>
          <a:ext cx="0" cy="0"/>
          <a:chOff x="0" y="0"/>
          <a:chExt cx="0" cy="0"/>
        </a:xfrm>
      </p:grpSpPr>
      <p:sp>
        <p:nvSpPr>
          <p:cNvPr id="796" name="Google Shape;796;p119"/>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The moral</a:t>
            </a:r>
          </a:p>
        </p:txBody>
      </p:sp>
      <p:sp>
        <p:nvSpPr>
          <p:cNvPr id="797" name="Google Shape;797;p119"/>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The moral is that quality service is not what your internal guidelines or tests or market surveys or policies or procedures or statements indicate is satisfactory. </a:t>
            </a:r>
          </a:p>
          <a:p>
            <a:r>
              <a:rPr lang="en-GB"/>
              <a:t>Quality and customer service is what the customer says it is, not what you say it is.</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Shape 801"/>
        <p:cNvGrpSpPr/>
        <p:nvPr/>
      </p:nvGrpSpPr>
      <p:grpSpPr>
        <a:xfrm>
          <a:off x="0" y="0"/>
          <a:ext cx="0" cy="0"/>
          <a:chOff x="0" y="0"/>
          <a:chExt cx="0" cy="0"/>
        </a:xfrm>
      </p:grpSpPr>
      <p:sp>
        <p:nvSpPr>
          <p:cNvPr id="802" name="Google Shape;802;p120"/>
          <p:cNvSpPr txBox="1">
            <a:spLocks noGrp="1"/>
          </p:cNvSpPr>
          <p:nvPr>
            <p:ph type="ctrTitle"/>
          </p:nvPr>
        </p:nvSpPr>
        <p:spPr>
          <a:xfrm>
            <a:off x="1524000" y="2235200"/>
            <a:ext cx="9144000" cy="2387600"/>
          </a:xfrm>
          <a:noFill/>
          <a:ln>
            <a:noFill/>
          </a:ln>
        </p:spPr>
        <p:txBody>
          <a:bodyPr spcFirstLastPara="1" wrap="square" lIns="91425" tIns="45700" rIns="91425" bIns="45700" anchor="ctr" anchorCtr="0">
            <a:normAutofit fontScale="90000"/>
          </a:bodyPr>
          <a:lstStyle/>
          <a:p>
            <a:pPr marL="342900">
              <a:spcBef>
                <a:spcPts val="0"/>
              </a:spcBef>
              <a:buSzPts val="6000"/>
              <a:buNone/>
            </a:pPr>
            <a:br>
              <a:rPr lang="en-GB" dirty="0"/>
            </a:br>
            <a:r>
              <a:rPr lang="en-GB" dirty="0"/>
              <a:t>An</a:t>
            </a:r>
            <a:r>
              <a:rPr lang="en-GB" sz="6000" b="1" dirty="0"/>
              <a:t> “Customers are the reason for work, not an interruption of work”.</a:t>
            </a:r>
            <a:r>
              <a:rPr lang="en-GB" dirty="0"/>
              <a:t> </a:t>
            </a:r>
            <a:br>
              <a:rPr lang="en-GB" dirty="0"/>
            </a:br>
            <a:endParaRPr lang="en-GB"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1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07"/>
        <p:cNvGrpSpPr/>
        <p:nvPr/>
      </p:nvGrpSpPr>
      <p:grpSpPr>
        <a:xfrm>
          <a:off x="0" y="0"/>
          <a:ext cx="0" cy="0"/>
          <a:chOff x="0" y="0"/>
          <a:chExt cx="0" cy="0"/>
        </a:xfrm>
      </p:grpSpPr>
      <p:sp>
        <p:nvSpPr>
          <p:cNvPr id="808" name="Google Shape;808;p121"/>
          <p:cNvSpPr txBox="1">
            <a:spLocks noGrp="1"/>
          </p:cNvSpPr>
          <p:nvPr>
            <p:ph type="title"/>
          </p:nvPr>
        </p:nvSpPr>
        <p:spPr>
          <a:noFill/>
          <a:ln>
            <a:noFill/>
          </a:ln>
        </p:spPr>
        <p:txBody>
          <a:bodyPr spcFirstLastPara="1" wrap="square" lIns="91425" tIns="45700" rIns="91425" bIns="45700" anchor="ctr" anchorCtr="0">
            <a:normAutofit/>
          </a:bodyPr>
          <a:lstStyle/>
          <a:p>
            <a:r>
              <a:rPr lang="en-GB"/>
              <a:t>A question to consider later -Future proofing ?</a:t>
            </a:r>
          </a:p>
        </p:txBody>
      </p:sp>
      <p:sp>
        <p:nvSpPr>
          <p:cNvPr id="809" name="Google Shape;809;p121"/>
          <p:cNvSpPr txBox="1">
            <a:spLocks noGrp="1"/>
          </p:cNvSpPr>
          <p:nvPr>
            <p:ph type="body" idx="1"/>
          </p:nvPr>
        </p:nvSpPr>
        <p:spPr>
          <a:noFill/>
          <a:ln>
            <a:noFill/>
          </a:ln>
        </p:spPr>
        <p:txBody>
          <a:bodyPr spcFirstLastPara="1" wrap="square" lIns="91425" tIns="45700" rIns="91425" bIns="45700" anchor="t" anchorCtr="0">
            <a:noAutofit/>
          </a:bodyPr>
          <a:lstStyle/>
          <a:p>
            <a:r>
              <a:rPr lang="en-GB"/>
              <a:t>How might the key characteristics of your service change in the future if the customers and their expectations change? </a:t>
            </a:r>
          </a:p>
          <a:p>
            <a:endParaRPr lang="en-GB"/>
          </a:p>
          <a:p>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1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13"/>
        <p:cNvGrpSpPr/>
        <p:nvPr/>
      </p:nvGrpSpPr>
      <p:grpSpPr>
        <a:xfrm>
          <a:off x="0" y="0"/>
          <a:ext cx="0" cy="0"/>
          <a:chOff x="0" y="0"/>
          <a:chExt cx="0" cy="0"/>
        </a:xfrm>
      </p:grpSpPr>
      <p:sp>
        <p:nvSpPr>
          <p:cNvPr id="814" name="Google Shape;814;p122"/>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Exercise for you after today?</a:t>
            </a:r>
          </a:p>
        </p:txBody>
      </p:sp>
      <p:sp>
        <p:nvSpPr>
          <p:cNvPr id="815" name="Google Shape;815;p122"/>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Have a go at producing a personal SWOT analysis for your own skills and knowledge.</a:t>
            </a:r>
          </a:p>
          <a:p>
            <a:r>
              <a:rPr lang="en-GB"/>
              <a:t>Do you need to work on developing any skills and knowledge?</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14.xml><?xml version="1.0" encoding="utf-8"?>
<p:sld xmlns:a="http://schemas.openxmlformats.org/drawingml/2006/main" xmlns:r="http://schemas.openxmlformats.org/officeDocument/2006/relationships" xmlns:p="http://schemas.openxmlformats.org/presentationml/2006/main">
  <p:cSld>
    <p:bg>
      <p:bgPr>
        <a:gradFill>
          <a:gsLst>
            <a:gs pos="0">
              <a:srgbClr val="9AB5E4"/>
            </a:gs>
            <a:gs pos="50000">
              <a:srgbClr val="C2D1ED"/>
            </a:gs>
            <a:gs pos="100000">
              <a:srgbClr val="E1E8F5"/>
            </a:gs>
          </a:gsLst>
          <a:lin ang="5400000" scaled="0"/>
        </a:gradFill>
        <a:effectLst/>
      </p:bgPr>
    </p:bg>
    <p:spTree>
      <p:nvGrpSpPr>
        <p:cNvPr id="1" name="Shape 819"/>
        <p:cNvGrpSpPr/>
        <p:nvPr/>
      </p:nvGrpSpPr>
      <p:grpSpPr>
        <a:xfrm>
          <a:off x="0" y="0"/>
          <a:ext cx="0" cy="0"/>
          <a:chOff x="0" y="0"/>
          <a:chExt cx="0" cy="0"/>
        </a:xfrm>
      </p:grpSpPr>
      <p:sp>
        <p:nvSpPr>
          <p:cNvPr id="820" name="Google Shape;820;p123"/>
          <p:cNvSpPr txBox="1">
            <a:spLocks noGrp="1"/>
          </p:cNvSpPr>
          <p:nvPr>
            <p:ph type="ctrTitle"/>
          </p:nvPr>
        </p:nvSpPr>
        <p:spPr>
          <a:prstGeom prst="rect">
            <a:avLst/>
          </a:prstGeom>
          <a:noFill/>
          <a:ln>
            <a:noFill/>
          </a:ln>
        </p:spPr>
        <p:txBody>
          <a:bodyPr spcFirstLastPara="1" wrap="square" lIns="91425" tIns="45700" rIns="91425" bIns="45700" anchor="ctr" anchorCtr="0">
            <a:noAutofit/>
          </a:bodyPr>
          <a:lstStyle/>
          <a:p>
            <a:r>
              <a:rPr lang="en-GB"/>
              <a:t>And don’t forget your skills audits</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Shape 825"/>
        <p:cNvGrpSpPr/>
        <p:nvPr/>
      </p:nvGrpSpPr>
      <p:grpSpPr>
        <a:xfrm>
          <a:off x="0" y="0"/>
          <a:ext cx="0" cy="0"/>
          <a:chOff x="0" y="0"/>
          <a:chExt cx="0" cy="0"/>
        </a:xfrm>
      </p:grpSpPr>
      <p:sp>
        <p:nvSpPr>
          <p:cNvPr id="826" name="Google Shape;826;p124"/>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Skills audit part </a:t>
            </a:r>
          </a:p>
        </p:txBody>
      </p:sp>
      <p:sp>
        <p:nvSpPr>
          <p:cNvPr id="3" name="Text Placeholder 2">
            <a:extLst>
              <a:ext uri="{FF2B5EF4-FFF2-40B4-BE49-F238E27FC236}">
                <a16:creationId xmlns:a16="http://schemas.microsoft.com/office/drawing/2014/main" id="{1AD755AE-3C8E-82F9-1178-CF31A404AAE3}"/>
              </a:ext>
            </a:extLst>
          </p:cNvPr>
          <p:cNvSpPr>
            <a:spLocks noGrp="1"/>
          </p:cNvSpPr>
          <p:nvPr>
            <p:ph type="body" idx="1"/>
          </p:nvPr>
        </p:nvSpPr>
        <p:spPr/>
        <p:txBody>
          <a:bodyPr/>
          <a:lstStyle/>
          <a:p>
            <a:endParaRPr lang="en-US"/>
          </a:p>
        </p:txBody>
      </p:sp>
      <p:graphicFrame>
        <p:nvGraphicFramePr>
          <p:cNvPr id="827" name="Google Shape;827;p124"/>
          <p:cNvGraphicFramePr/>
          <p:nvPr>
            <p:extLst>
              <p:ext uri="{D42A27DB-BD31-4B8C-83A1-F6EECF244321}">
                <p14:modId xmlns:p14="http://schemas.microsoft.com/office/powerpoint/2010/main" val="2343846284"/>
              </p:ext>
            </p:extLst>
          </p:nvPr>
        </p:nvGraphicFramePr>
        <p:xfrm>
          <a:off x="838200" y="1825624"/>
          <a:ext cx="8229600" cy="3017850"/>
        </p:xfrm>
        <a:graphic>
          <a:graphicData uri="http://schemas.openxmlformats.org/drawingml/2006/table">
            <a:tbl>
              <a:tblPr firstRow="1" bandRow="1">
                <a:noFill/>
                <a:tableStyleId>{06EBC6AB-3AD0-44D1-A2DE-F30A775780E8}</a:tableStyleId>
              </a:tblPr>
              <a:tblGrid>
                <a:gridCol w="3934216">
                  <a:extLst>
                    <a:ext uri="{9D8B030D-6E8A-4147-A177-3AD203B41FA5}">
                      <a16:colId xmlns:a16="http://schemas.microsoft.com/office/drawing/2014/main" val="20000"/>
                    </a:ext>
                  </a:extLst>
                </a:gridCol>
                <a:gridCol w="1552184">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1463200">
                <a:tc>
                  <a:txBody>
                    <a:bodyPr/>
                    <a:lstStyle/>
                    <a:p>
                      <a:pPr marL="0" marR="0" lvl="0" indent="0" algn="l" rtl="0">
                        <a:spcBef>
                          <a:spcPts val="0"/>
                        </a:spcBef>
                        <a:spcAft>
                          <a:spcPts val="0"/>
                        </a:spcAft>
                        <a:buNone/>
                      </a:pPr>
                      <a:r>
                        <a:rPr lang="en-GB" sz="1800" dirty="0">
                          <a:latin typeface="+mn-lt"/>
                        </a:rPr>
                        <a:t>Skills you already have</a:t>
                      </a:r>
                      <a:endParaRPr dirty="0">
                        <a:latin typeface="+mn-lt"/>
                      </a:endParaRPr>
                    </a:p>
                  </a:txBody>
                  <a:tcPr marL="91450" marR="91450" marT="45725" marB="45725"/>
                </a:tc>
                <a:tc>
                  <a:txBody>
                    <a:bodyPr/>
                    <a:lstStyle/>
                    <a:p>
                      <a:pPr marL="0" marR="0" lvl="0" indent="0" algn="l" rtl="0">
                        <a:spcBef>
                          <a:spcPts val="0"/>
                        </a:spcBef>
                        <a:spcAft>
                          <a:spcPts val="0"/>
                        </a:spcAft>
                        <a:buNone/>
                      </a:pPr>
                      <a:r>
                        <a:rPr lang="en-GB" sz="1800">
                          <a:latin typeface="+mn-lt"/>
                        </a:rPr>
                        <a:t>Rate How good you feel they are 1-10</a:t>
                      </a:r>
                      <a:endParaRPr>
                        <a:latin typeface="+mn-lt"/>
                      </a:endParaRPr>
                    </a:p>
                  </a:txBody>
                  <a:tcPr marL="91450" marR="91450" marT="45725" marB="45725"/>
                </a:tc>
                <a:tc>
                  <a:txBody>
                    <a:bodyPr/>
                    <a:lstStyle/>
                    <a:p>
                      <a:pPr marL="0" marR="0" lvl="0" indent="0" algn="l" rtl="0">
                        <a:spcBef>
                          <a:spcPts val="0"/>
                        </a:spcBef>
                        <a:spcAft>
                          <a:spcPts val="0"/>
                        </a:spcAft>
                        <a:buNone/>
                      </a:pPr>
                      <a:r>
                        <a:rPr lang="en-GB" sz="1800">
                          <a:latin typeface="+mn-lt"/>
                        </a:rPr>
                        <a:t>Rate how good they need to be 1-10</a:t>
                      </a:r>
                      <a:endParaRPr>
                        <a:latin typeface="+mn-lt"/>
                      </a:endParaRPr>
                    </a:p>
                    <a:p>
                      <a:pPr marL="0" marR="0" lvl="0" indent="0" algn="l" rtl="0">
                        <a:spcBef>
                          <a:spcPts val="0"/>
                        </a:spcBef>
                        <a:spcAft>
                          <a:spcPts val="0"/>
                        </a:spcAft>
                        <a:buNone/>
                      </a:pPr>
                      <a:r>
                        <a:rPr lang="en-GB" sz="1800">
                          <a:latin typeface="+mn-lt"/>
                        </a:rPr>
                        <a:t>For any 10s ask what evidence is there?</a:t>
                      </a:r>
                      <a:endParaRPr sz="1800">
                        <a:latin typeface="+mn-lt"/>
                      </a:endParaRPr>
                    </a:p>
                    <a:p>
                      <a:pPr marL="0" marR="0" lvl="0" indent="0" algn="l" rtl="0">
                        <a:spcBef>
                          <a:spcPts val="0"/>
                        </a:spcBef>
                        <a:spcAft>
                          <a:spcPts val="0"/>
                        </a:spcAft>
                        <a:buNone/>
                      </a:pPr>
                      <a:endParaRPr sz="1800">
                        <a:latin typeface="+mn-lt"/>
                      </a:endParaRPr>
                    </a:p>
                  </a:txBody>
                  <a:tcPr marL="91450" marR="91450" marT="45725" marB="45725"/>
                </a:tc>
                <a:extLst>
                  <a:ext uri="{0D108BD9-81ED-4DB2-BD59-A6C34878D82A}">
                    <a16:rowId xmlns:a16="http://schemas.microsoft.com/office/drawing/2014/main" val="10000"/>
                  </a:ext>
                </a:extLst>
              </a:tr>
              <a:tr h="914500">
                <a:tc>
                  <a:txBody>
                    <a:bodyPr/>
                    <a:lstStyle/>
                    <a:p>
                      <a:pPr marL="0" marR="0" lvl="0" indent="0" algn="l" rtl="0">
                        <a:spcBef>
                          <a:spcPts val="0"/>
                        </a:spcBef>
                        <a:spcAft>
                          <a:spcPts val="0"/>
                        </a:spcAft>
                        <a:buNone/>
                      </a:pPr>
                      <a:endParaRPr sz="1800">
                        <a:latin typeface="+mn-lt"/>
                      </a:endParaRPr>
                    </a:p>
                    <a:p>
                      <a:pPr marL="0" marR="0" lvl="0" indent="0" algn="l" rtl="0">
                        <a:spcBef>
                          <a:spcPts val="0"/>
                        </a:spcBef>
                        <a:spcAft>
                          <a:spcPts val="0"/>
                        </a:spcAft>
                        <a:buNone/>
                      </a:pPr>
                      <a:r>
                        <a:rPr lang="en-GB" sz="1800">
                          <a:latin typeface="+mn-lt"/>
                        </a:rPr>
                        <a:t>E.g. telephone skills</a:t>
                      </a:r>
                      <a:endParaRPr>
                        <a:latin typeface="+mn-lt"/>
                      </a:endParaRPr>
                    </a:p>
                    <a:p>
                      <a:pPr marL="0" marR="0" lvl="0" indent="0" algn="l" rtl="0">
                        <a:spcBef>
                          <a:spcPts val="0"/>
                        </a:spcBef>
                        <a:spcAft>
                          <a:spcPts val="0"/>
                        </a:spcAft>
                        <a:buNone/>
                      </a:pPr>
                      <a:endParaRPr sz="1800">
                        <a:latin typeface="+mn-lt"/>
                      </a:endParaRPr>
                    </a:p>
                  </a:txBody>
                  <a:tcPr marL="91450" marR="91450" marT="45725" marB="45725"/>
                </a:tc>
                <a:tc>
                  <a:txBody>
                    <a:bodyPr/>
                    <a:lstStyle/>
                    <a:p>
                      <a:pPr marL="0" marR="0" lvl="0" indent="0" algn="l" rtl="0">
                        <a:spcBef>
                          <a:spcPts val="0"/>
                        </a:spcBef>
                        <a:spcAft>
                          <a:spcPts val="0"/>
                        </a:spcAft>
                        <a:buNone/>
                      </a:pPr>
                      <a:endParaRPr sz="1800">
                        <a:latin typeface="+mn-lt"/>
                      </a:endParaRPr>
                    </a:p>
                    <a:p>
                      <a:pPr marL="0" marR="0" lvl="0" indent="0" algn="l" rtl="0">
                        <a:spcBef>
                          <a:spcPts val="0"/>
                        </a:spcBef>
                        <a:spcAft>
                          <a:spcPts val="0"/>
                        </a:spcAft>
                        <a:buNone/>
                      </a:pPr>
                      <a:r>
                        <a:rPr lang="en-GB" sz="1800">
                          <a:latin typeface="+mn-lt"/>
                        </a:rPr>
                        <a:t>6</a:t>
                      </a:r>
                      <a:endParaRPr>
                        <a:latin typeface="+mn-lt"/>
                      </a:endParaRPr>
                    </a:p>
                  </a:txBody>
                  <a:tcPr marL="91450" marR="91450" marT="45725" marB="45725"/>
                </a:tc>
                <a:tc>
                  <a:txBody>
                    <a:bodyPr/>
                    <a:lstStyle/>
                    <a:p>
                      <a:pPr marL="0" marR="0" lvl="0" indent="0" algn="l" rtl="0">
                        <a:spcBef>
                          <a:spcPts val="0"/>
                        </a:spcBef>
                        <a:spcAft>
                          <a:spcPts val="0"/>
                        </a:spcAft>
                        <a:buNone/>
                      </a:pPr>
                      <a:endParaRPr sz="1800">
                        <a:latin typeface="+mn-lt"/>
                      </a:endParaRPr>
                    </a:p>
                    <a:p>
                      <a:pPr marL="0" marR="0" lvl="0" indent="0" algn="l" rtl="0">
                        <a:spcBef>
                          <a:spcPts val="0"/>
                        </a:spcBef>
                        <a:spcAft>
                          <a:spcPts val="0"/>
                        </a:spcAft>
                        <a:buNone/>
                      </a:pPr>
                      <a:r>
                        <a:rPr lang="en-GB" sz="1800">
                          <a:latin typeface="+mn-lt"/>
                        </a:rPr>
                        <a:t>9</a:t>
                      </a:r>
                      <a:endParaRPr>
                        <a:latin typeface="+mn-lt"/>
                      </a:endParaRPr>
                    </a:p>
                  </a:txBody>
                  <a:tcPr marL="91450" marR="91450" marT="45725" marB="45725"/>
                </a:tc>
                <a:extLst>
                  <a:ext uri="{0D108BD9-81ED-4DB2-BD59-A6C34878D82A}">
                    <a16:rowId xmlns:a16="http://schemas.microsoft.com/office/drawing/2014/main" val="10001"/>
                  </a:ext>
                </a:extLst>
              </a:tr>
              <a:tr h="640150">
                <a:tc>
                  <a:txBody>
                    <a:bodyPr/>
                    <a:lstStyle/>
                    <a:p>
                      <a:pPr marL="0" marR="0" lvl="0" indent="0" algn="l" rtl="0">
                        <a:spcBef>
                          <a:spcPts val="0"/>
                        </a:spcBef>
                        <a:spcAft>
                          <a:spcPts val="0"/>
                        </a:spcAft>
                        <a:buNone/>
                      </a:pPr>
                      <a:r>
                        <a:rPr lang="en-GB" sz="1800">
                          <a:latin typeface="+mn-lt"/>
                        </a:rPr>
                        <a:t>Computer word processing</a:t>
                      </a:r>
                      <a:endParaRPr sz="1800">
                        <a:latin typeface="+mn-lt"/>
                      </a:endParaRPr>
                    </a:p>
                    <a:p>
                      <a:pPr marL="0" marR="0" lvl="0" indent="0" algn="l" rtl="0">
                        <a:spcBef>
                          <a:spcPts val="0"/>
                        </a:spcBef>
                        <a:spcAft>
                          <a:spcPts val="0"/>
                        </a:spcAft>
                        <a:buNone/>
                      </a:pPr>
                      <a:endParaRPr sz="1800">
                        <a:latin typeface="+mn-lt"/>
                      </a:endParaRPr>
                    </a:p>
                  </a:txBody>
                  <a:tcPr marL="91450" marR="91450" marT="45725" marB="45725"/>
                </a:tc>
                <a:tc>
                  <a:txBody>
                    <a:bodyPr/>
                    <a:lstStyle/>
                    <a:p>
                      <a:pPr marL="0" marR="0" lvl="0" indent="0" algn="l" rtl="0">
                        <a:spcBef>
                          <a:spcPts val="0"/>
                        </a:spcBef>
                        <a:spcAft>
                          <a:spcPts val="0"/>
                        </a:spcAft>
                        <a:buNone/>
                      </a:pPr>
                      <a:r>
                        <a:rPr lang="en-GB" sz="1800">
                          <a:latin typeface="+mn-lt"/>
                        </a:rPr>
                        <a:t>3</a:t>
                      </a:r>
                      <a:endParaRPr>
                        <a:latin typeface="+mn-lt"/>
                      </a:endParaRPr>
                    </a:p>
                  </a:txBody>
                  <a:tcPr marL="91450" marR="91450" marT="45725" marB="45725"/>
                </a:tc>
                <a:tc>
                  <a:txBody>
                    <a:bodyPr/>
                    <a:lstStyle/>
                    <a:p>
                      <a:pPr marL="0" marR="0" lvl="0" indent="0" algn="l" rtl="0">
                        <a:spcBef>
                          <a:spcPts val="0"/>
                        </a:spcBef>
                        <a:spcAft>
                          <a:spcPts val="0"/>
                        </a:spcAft>
                        <a:buNone/>
                      </a:pPr>
                      <a:r>
                        <a:rPr lang="en-GB" sz="1800" dirty="0">
                          <a:latin typeface="+mn-lt"/>
                        </a:rPr>
                        <a:t>5 as you rarely use a computer</a:t>
                      </a:r>
                      <a:endParaRPr sz="1800" dirty="0">
                        <a:latin typeface="+mn-lt"/>
                      </a:endParaRPr>
                    </a:p>
                  </a:txBody>
                  <a:tcPr marL="91450" marR="91450" marT="45725" marB="45725"/>
                </a:tc>
                <a:extLst>
                  <a:ext uri="{0D108BD9-81ED-4DB2-BD59-A6C34878D82A}">
                    <a16:rowId xmlns:a16="http://schemas.microsoft.com/office/drawing/2014/main" val="10002"/>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Shape 831"/>
        <p:cNvGrpSpPr/>
        <p:nvPr/>
      </p:nvGrpSpPr>
      <p:grpSpPr>
        <a:xfrm>
          <a:off x="0" y="0"/>
          <a:ext cx="0" cy="0"/>
          <a:chOff x="0" y="0"/>
          <a:chExt cx="0" cy="0"/>
        </a:xfrm>
      </p:grpSpPr>
      <p:sp>
        <p:nvSpPr>
          <p:cNvPr id="832" name="Google Shape;832;p125"/>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Skills audit, cont. </a:t>
            </a:r>
          </a:p>
        </p:txBody>
      </p:sp>
      <p:sp>
        <p:nvSpPr>
          <p:cNvPr id="3" name="Text Placeholder 2">
            <a:extLst>
              <a:ext uri="{FF2B5EF4-FFF2-40B4-BE49-F238E27FC236}">
                <a16:creationId xmlns:a16="http://schemas.microsoft.com/office/drawing/2014/main" id="{6AFCD2A3-115B-8776-AADD-84B7C9E231E8}"/>
              </a:ext>
            </a:extLst>
          </p:cNvPr>
          <p:cNvSpPr>
            <a:spLocks noGrp="1"/>
          </p:cNvSpPr>
          <p:nvPr>
            <p:ph type="body" idx="1"/>
          </p:nvPr>
        </p:nvSpPr>
        <p:spPr/>
        <p:txBody>
          <a:bodyPr/>
          <a:lstStyle/>
          <a:p>
            <a:endParaRPr lang="en-US"/>
          </a:p>
        </p:txBody>
      </p:sp>
      <p:graphicFrame>
        <p:nvGraphicFramePr>
          <p:cNvPr id="833" name="Google Shape;833;p125"/>
          <p:cNvGraphicFramePr/>
          <p:nvPr>
            <p:extLst>
              <p:ext uri="{D42A27DB-BD31-4B8C-83A1-F6EECF244321}">
                <p14:modId xmlns:p14="http://schemas.microsoft.com/office/powerpoint/2010/main" val="2664851436"/>
              </p:ext>
            </p:extLst>
          </p:nvPr>
        </p:nvGraphicFramePr>
        <p:xfrm>
          <a:off x="838200" y="1825624"/>
          <a:ext cx="8229600" cy="3383120"/>
        </p:xfrm>
        <a:graphic>
          <a:graphicData uri="http://schemas.openxmlformats.org/drawingml/2006/table">
            <a:tbl>
              <a:tblPr firstRow="1" bandRow="1">
                <a:noFill/>
                <a:tableStyleId>{06EBC6AB-3AD0-44D1-A2DE-F30A775780E8}</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639950">
                <a:tc>
                  <a:txBody>
                    <a:bodyPr/>
                    <a:lstStyle/>
                    <a:p>
                      <a:pPr marL="0" marR="0" lvl="0" indent="0" algn="l" rtl="0">
                        <a:spcBef>
                          <a:spcPts val="0"/>
                        </a:spcBef>
                        <a:spcAft>
                          <a:spcPts val="0"/>
                        </a:spcAft>
                        <a:buNone/>
                      </a:pPr>
                      <a:r>
                        <a:rPr lang="en-GB" sz="1800" dirty="0">
                          <a:latin typeface="+mn-lt"/>
                        </a:rPr>
                        <a:t>Skills you need to develop now and for the future</a:t>
                      </a:r>
                      <a:endParaRPr dirty="0">
                        <a:latin typeface="+mn-lt"/>
                      </a:endParaRPr>
                    </a:p>
                  </a:txBody>
                  <a:tcPr marL="91450" marR="91450" marT="45700" marB="45700"/>
                </a:tc>
                <a:tc>
                  <a:txBody>
                    <a:bodyPr/>
                    <a:lstStyle/>
                    <a:p>
                      <a:pPr marL="0" marR="0" lvl="0" indent="0" algn="l" rtl="0">
                        <a:lnSpc>
                          <a:spcPct val="100000"/>
                        </a:lnSpc>
                        <a:spcBef>
                          <a:spcPts val="0"/>
                        </a:spcBef>
                        <a:spcAft>
                          <a:spcPts val="0"/>
                        </a:spcAft>
                        <a:buClr>
                          <a:schemeClr val="dk1"/>
                        </a:buClr>
                        <a:buSzPts val="1800"/>
                        <a:buFont typeface="Calibri"/>
                        <a:buNone/>
                      </a:pPr>
                      <a:r>
                        <a:rPr lang="en-GB" sz="1800">
                          <a:latin typeface="+mn-lt"/>
                        </a:rPr>
                        <a:t>Why are they important?</a:t>
                      </a:r>
                      <a:endParaRPr sz="1800">
                        <a:latin typeface="+mn-lt"/>
                      </a:endParaRPr>
                    </a:p>
                  </a:txBody>
                  <a:tcPr marL="91450" marR="91450" marT="45700" marB="45700"/>
                </a:tc>
                <a:tc>
                  <a:txBody>
                    <a:bodyPr/>
                    <a:lstStyle/>
                    <a:p>
                      <a:pPr marL="0" marR="0" lvl="0" indent="0" algn="l" rtl="0">
                        <a:spcBef>
                          <a:spcPts val="0"/>
                        </a:spcBef>
                        <a:spcAft>
                          <a:spcPts val="0"/>
                        </a:spcAft>
                        <a:buNone/>
                      </a:pPr>
                      <a:r>
                        <a:rPr lang="en-GB" sz="1800">
                          <a:latin typeface="+mn-lt"/>
                        </a:rPr>
                        <a:t>Where and how are you going to learn these skills ?</a:t>
                      </a:r>
                      <a:endParaRPr sz="1800">
                        <a:latin typeface="+mn-lt"/>
                      </a:endParaRPr>
                    </a:p>
                  </a:txBody>
                  <a:tcPr marL="91450" marR="91450" marT="45700" marB="45700"/>
                </a:tc>
                <a:extLst>
                  <a:ext uri="{0D108BD9-81ED-4DB2-BD59-A6C34878D82A}">
                    <a16:rowId xmlns:a16="http://schemas.microsoft.com/office/drawing/2014/main" val="10000"/>
                  </a:ext>
                </a:extLst>
              </a:tr>
              <a:tr h="914225">
                <a:tc>
                  <a:txBody>
                    <a:bodyPr/>
                    <a:lstStyle/>
                    <a:p>
                      <a:pPr marL="0" marR="0" lvl="0" indent="0" algn="l" rtl="0">
                        <a:spcBef>
                          <a:spcPts val="0"/>
                        </a:spcBef>
                        <a:spcAft>
                          <a:spcPts val="0"/>
                        </a:spcAft>
                        <a:buNone/>
                      </a:pPr>
                      <a:r>
                        <a:rPr lang="en-GB" sz="1800" dirty="0">
                          <a:latin typeface="+mn-lt"/>
                        </a:rPr>
                        <a:t>Negotiating with customers</a:t>
                      </a:r>
                      <a:endParaRPr sz="1800" dirty="0">
                        <a:latin typeface="+mn-lt"/>
                      </a:endParaRPr>
                    </a:p>
                  </a:txBody>
                  <a:tcPr marL="91450" marR="91450" marT="45700" marB="45700"/>
                </a:tc>
                <a:tc>
                  <a:txBody>
                    <a:bodyPr/>
                    <a:lstStyle/>
                    <a:p>
                      <a:pPr marL="0" marR="0" lvl="0" indent="0" algn="l" rtl="0">
                        <a:spcBef>
                          <a:spcPts val="0"/>
                        </a:spcBef>
                        <a:spcAft>
                          <a:spcPts val="0"/>
                        </a:spcAft>
                        <a:buNone/>
                      </a:pPr>
                      <a:r>
                        <a:rPr lang="en-GB" sz="1800" dirty="0">
                          <a:latin typeface="+mn-lt"/>
                        </a:rPr>
                        <a:t>Important to be able to negotiate</a:t>
                      </a:r>
                      <a:endParaRPr dirty="0">
                        <a:latin typeface="+mn-lt"/>
                      </a:endParaRPr>
                    </a:p>
                  </a:txBody>
                  <a:tcPr marL="91450" marR="91450" marT="45700" marB="45700"/>
                </a:tc>
                <a:tc>
                  <a:txBody>
                    <a:bodyPr/>
                    <a:lstStyle/>
                    <a:p>
                      <a:pPr marL="0" marR="0" lvl="0" indent="0" algn="l" rtl="0">
                        <a:spcBef>
                          <a:spcPts val="0"/>
                        </a:spcBef>
                        <a:spcAft>
                          <a:spcPts val="0"/>
                        </a:spcAft>
                        <a:buNone/>
                      </a:pPr>
                      <a:r>
                        <a:rPr lang="en-GB" sz="1800" dirty="0">
                          <a:latin typeface="+mn-lt"/>
                        </a:rPr>
                        <a:t>Learn from colleagues, shadow them and ask them to explain</a:t>
                      </a:r>
                      <a:endParaRPr dirty="0">
                        <a:latin typeface="+mn-lt"/>
                      </a:endParaRPr>
                    </a:p>
                  </a:txBody>
                  <a:tcPr marL="91450" marR="91450" marT="45700" marB="45700"/>
                </a:tc>
                <a:extLst>
                  <a:ext uri="{0D108BD9-81ED-4DB2-BD59-A6C34878D82A}">
                    <a16:rowId xmlns:a16="http://schemas.microsoft.com/office/drawing/2014/main" val="10001"/>
                  </a:ext>
                </a:extLst>
              </a:tr>
              <a:tr h="639950">
                <a:tc>
                  <a:txBody>
                    <a:bodyPr/>
                    <a:lstStyle/>
                    <a:p>
                      <a:pPr marL="0" marR="0" lvl="0" indent="0" algn="l" rtl="0">
                        <a:spcBef>
                          <a:spcPts val="0"/>
                        </a:spcBef>
                        <a:spcAft>
                          <a:spcPts val="0"/>
                        </a:spcAft>
                        <a:buNone/>
                      </a:pPr>
                      <a:r>
                        <a:rPr lang="en-GB" sz="1800">
                          <a:latin typeface="+mn-lt"/>
                        </a:rPr>
                        <a:t>Better telephone skills</a:t>
                      </a:r>
                      <a:endParaRPr>
                        <a:latin typeface="+mn-lt"/>
                      </a:endParaRPr>
                    </a:p>
                  </a:txBody>
                  <a:tcPr marL="91450" marR="91450" marT="45700" marB="45700"/>
                </a:tc>
                <a:tc>
                  <a:txBody>
                    <a:bodyPr/>
                    <a:lstStyle/>
                    <a:p>
                      <a:pPr marL="0" marR="0" lvl="0" indent="0" algn="l" rtl="0">
                        <a:spcBef>
                          <a:spcPts val="0"/>
                        </a:spcBef>
                        <a:spcAft>
                          <a:spcPts val="0"/>
                        </a:spcAft>
                        <a:buNone/>
                      </a:pPr>
                      <a:r>
                        <a:rPr lang="en-GB" sz="1800">
                          <a:latin typeface="+mn-lt"/>
                        </a:rPr>
                        <a:t>Very important for good customer service</a:t>
                      </a:r>
                      <a:endParaRPr>
                        <a:latin typeface="+mn-lt"/>
                      </a:endParaRPr>
                    </a:p>
                  </a:txBody>
                  <a:tcPr marL="91450" marR="91450" marT="45700" marB="45700"/>
                </a:tc>
                <a:tc>
                  <a:txBody>
                    <a:bodyPr/>
                    <a:lstStyle/>
                    <a:p>
                      <a:pPr marL="0" marR="0" lvl="0" indent="0" algn="l" rtl="0">
                        <a:spcBef>
                          <a:spcPts val="0"/>
                        </a:spcBef>
                        <a:spcAft>
                          <a:spcPts val="0"/>
                        </a:spcAft>
                        <a:buNone/>
                      </a:pPr>
                      <a:r>
                        <a:rPr lang="en-GB" sz="1800" dirty="0">
                          <a:latin typeface="+mn-lt"/>
                        </a:rPr>
                        <a:t>Attend training course</a:t>
                      </a:r>
                      <a:endParaRPr sz="1800" dirty="0">
                        <a:latin typeface="+mn-lt"/>
                      </a:endParaRPr>
                    </a:p>
                  </a:txBody>
                  <a:tcPr marL="91450" marR="91450" marT="45700" marB="45700"/>
                </a:tc>
                <a:extLst>
                  <a:ext uri="{0D108BD9-81ED-4DB2-BD59-A6C34878D82A}">
                    <a16:rowId xmlns:a16="http://schemas.microsoft.com/office/drawing/2014/main" val="10002"/>
                  </a:ext>
                </a:extLst>
              </a:tr>
              <a:tr h="914225">
                <a:tc>
                  <a:txBody>
                    <a:bodyPr/>
                    <a:lstStyle/>
                    <a:p>
                      <a:pPr marL="0" marR="0" lvl="0" indent="0" algn="l" rtl="0">
                        <a:spcBef>
                          <a:spcPts val="0"/>
                        </a:spcBef>
                        <a:spcAft>
                          <a:spcPts val="0"/>
                        </a:spcAft>
                        <a:buNone/>
                      </a:pPr>
                      <a:r>
                        <a:rPr lang="en-GB" sz="1800">
                          <a:latin typeface="+mn-lt"/>
                        </a:rPr>
                        <a:t>Presentation skills</a:t>
                      </a:r>
                      <a:endParaRPr sz="1800">
                        <a:latin typeface="+mn-lt"/>
                      </a:endParaRPr>
                    </a:p>
                  </a:txBody>
                  <a:tcPr marL="91450" marR="91450" marT="45700" marB="45700"/>
                </a:tc>
                <a:tc>
                  <a:txBody>
                    <a:bodyPr/>
                    <a:lstStyle/>
                    <a:p>
                      <a:pPr marL="0" marR="0" lvl="0" indent="0" algn="l" rtl="0">
                        <a:spcBef>
                          <a:spcPts val="0"/>
                        </a:spcBef>
                        <a:spcAft>
                          <a:spcPts val="0"/>
                        </a:spcAft>
                        <a:buNone/>
                      </a:pPr>
                      <a:r>
                        <a:rPr lang="en-GB" sz="1800">
                          <a:latin typeface="+mn-lt"/>
                        </a:rPr>
                        <a:t>I’ve been asked to explain a new product to potential customers</a:t>
                      </a:r>
                      <a:endParaRPr sz="1800">
                        <a:latin typeface="+mn-lt"/>
                      </a:endParaRPr>
                    </a:p>
                  </a:txBody>
                  <a:tcPr marL="91450" marR="91450" marT="45700" marB="45700"/>
                </a:tc>
                <a:tc>
                  <a:txBody>
                    <a:bodyPr/>
                    <a:lstStyle/>
                    <a:p>
                      <a:pPr marL="0" marR="0" lvl="0" indent="0" algn="l" rtl="0">
                        <a:spcBef>
                          <a:spcPts val="0"/>
                        </a:spcBef>
                        <a:spcAft>
                          <a:spcPts val="0"/>
                        </a:spcAft>
                        <a:buNone/>
                      </a:pPr>
                      <a:r>
                        <a:rPr lang="en-GB" sz="1800" dirty="0">
                          <a:latin typeface="+mn-lt"/>
                        </a:rPr>
                        <a:t>Training course plus watch others learn how they do it</a:t>
                      </a:r>
                      <a:endParaRPr dirty="0">
                        <a:latin typeface="+mn-lt"/>
                      </a:endParaRPr>
                    </a:p>
                  </a:txBody>
                  <a:tcPr marL="91450" marR="91450" marT="45700" marB="45700"/>
                </a:tc>
                <a:extLst>
                  <a:ext uri="{0D108BD9-81ED-4DB2-BD59-A6C34878D82A}">
                    <a16:rowId xmlns:a16="http://schemas.microsoft.com/office/drawing/2014/main" val="10003"/>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Google Shape;155;p12"/>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Customer service makes the difference</a:t>
            </a:r>
          </a:p>
        </p:txBody>
      </p:sp>
      <p:sp>
        <p:nvSpPr>
          <p:cNvPr id="156" name="Google Shape;156;p12"/>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Once differences between competitors are fairly similar then good customer service makes the difference for customers.</a:t>
            </a:r>
          </a:p>
          <a:p>
            <a:r>
              <a:rPr lang="en-GB"/>
              <a:t>Once: price, delivery times, quality of product are similar then customer service makes the difference as to whether a customer comes to you, stays with you, or goes elsewhere</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13"/>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Internal and external customers</a:t>
            </a:r>
          </a:p>
        </p:txBody>
      </p:sp>
      <p:sp>
        <p:nvSpPr>
          <p:cNvPr id="162" name="Google Shape;162;p13"/>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Staff who work within your organisation are internal customers of each other.</a:t>
            </a:r>
          </a:p>
          <a:p>
            <a:r>
              <a:rPr lang="en-GB"/>
              <a:t>You are all customers yourselves</a:t>
            </a:r>
          </a:p>
          <a:p>
            <a:endParaRPr lang="en-GB"/>
          </a:p>
          <a:p>
            <a:endParaRPr lang="en-GB"/>
          </a:p>
          <a:p>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p14"/>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Internal - external</a:t>
            </a:r>
          </a:p>
        </p:txBody>
      </p:sp>
      <p:sp>
        <p:nvSpPr>
          <p:cNvPr id="168" name="Google Shape;168;p14"/>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Staff at other branches/depots/offices/sites in Hull may be internal customers of both your Hull  site and, for example, of your stockyard in Pontypridd (South Wales) and storerooms in Leeds.</a:t>
            </a:r>
          </a:p>
          <a:p>
            <a:r>
              <a:rPr lang="en-GB"/>
              <a:t>Do they receive the same service from each place/site within your organisation?</a:t>
            </a:r>
          </a:p>
          <a:p>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72"/>
        <p:cNvGrpSpPr/>
        <p:nvPr/>
      </p:nvGrpSpPr>
      <p:grpSpPr>
        <a:xfrm>
          <a:off x="0" y="0"/>
          <a:ext cx="0" cy="0"/>
          <a:chOff x="0" y="0"/>
          <a:chExt cx="0" cy="0"/>
        </a:xfrm>
      </p:grpSpPr>
      <p:sp>
        <p:nvSpPr>
          <p:cNvPr id="173" name="Google Shape;173;p15"/>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Individual Exercise</a:t>
            </a:r>
          </a:p>
        </p:txBody>
      </p:sp>
      <p:sp>
        <p:nvSpPr>
          <p:cNvPr id="174" name="Google Shape;174;p15"/>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Who are the internal customers within YOUR organisation?</a:t>
            </a:r>
          </a:p>
          <a:p>
            <a:r>
              <a:rPr lang="en-GB"/>
              <a:t>Make a list.</a:t>
            </a:r>
          </a:p>
          <a:p>
            <a:r>
              <a:rPr lang="en-GB"/>
              <a:t>How many other internal customers does each internal customer link to</a:t>
            </a:r>
          </a:p>
          <a:p>
            <a:r>
              <a:rPr lang="en-GB"/>
              <a:t>Spider diagram?</a:t>
            </a:r>
          </a:p>
          <a:p>
            <a:r>
              <a:rPr lang="en-GB"/>
              <a:t>May be surprising – sometimes the ‘least important’ staff link with many more people than the senior staff do.</a:t>
            </a:r>
          </a:p>
          <a:p>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78"/>
        <p:cNvGrpSpPr/>
        <p:nvPr/>
      </p:nvGrpSpPr>
      <p:grpSpPr>
        <a:xfrm>
          <a:off x="0" y="0"/>
          <a:ext cx="0" cy="0"/>
          <a:chOff x="0" y="0"/>
          <a:chExt cx="0" cy="0"/>
        </a:xfrm>
      </p:grpSpPr>
      <p:sp>
        <p:nvSpPr>
          <p:cNvPr id="179" name="Google Shape;179;p16"/>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Individual Exercise, pt 2</a:t>
            </a:r>
          </a:p>
        </p:txBody>
      </p:sp>
      <p:sp>
        <p:nvSpPr>
          <p:cNvPr id="180" name="Google Shape;180;p16"/>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dirty="0"/>
              <a:t>Now try and, then try and group or categorize the internal customers</a:t>
            </a:r>
          </a:p>
          <a:p>
            <a:r>
              <a:rPr lang="en-GB" dirty="0"/>
              <a:t>For example by: size, location, power, influence, reputation, quality – what is important to you</a:t>
            </a:r>
          </a:p>
          <a:p>
            <a:endParaRPr lang="en-GB"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Google Shape;185;p17"/>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What do we mean by the term ‘customer service’?</a:t>
            </a:r>
          </a:p>
        </p:txBody>
      </p:sp>
      <p:sp>
        <p:nvSpPr>
          <p:cNvPr id="186" name="Google Shape;186;p17"/>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For the purpose of today we will take it mean that it is the set of behaviours which an organisation undertakes during its interaction with its customers and how customers perceive the behaviours.</a:t>
            </a:r>
          </a:p>
          <a:p>
            <a:r>
              <a:rPr lang="en-GB"/>
              <a:t>‘Service quality comprises the degree to which attributes of the service desired by the users are identified and incorporated in the product and service and the degree to which desired levels of these attributes are perceived by the users to be achieved’ (Jacques Horovitz, 1987)</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86">
                                            <p:txEl>
                                              <p:pRg st="0" end="0"/>
                                            </p:txEl>
                                          </p:spTgt>
                                        </p:tgtEl>
                                        <p:attrNameLst>
                                          <p:attrName>style.visibility</p:attrName>
                                        </p:attrNameLst>
                                      </p:cBhvr>
                                      <p:to>
                                        <p:strVal val="visible"/>
                                      </p:to>
                                    </p:set>
                                    <p:anim calcmode="lin" valueType="num">
                                      <p:cBhvr additive="base">
                                        <p:cTn id="7" dur="3000"/>
                                        <p:tgtEl>
                                          <p:spTgt spid="18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86">
                                            <p:txEl>
                                              <p:pRg st="1" end="1"/>
                                            </p:txEl>
                                          </p:spTgt>
                                        </p:tgtEl>
                                        <p:attrNameLst>
                                          <p:attrName>style.visibility</p:attrName>
                                        </p:attrNameLst>
                                      </p:cBhvr>
                                      <p:to>
                                        <p:strVal val="visible"/>
                                      </p:to>
                                    </p:set>
                                    <p:anim calcmode="lin" valueType="num">
                                      <p:cBhvr additive="base">
                                        <p:cTn id="12" dur="3000"/>
                                        <p:tgtEl>
                                          <p:spTgt spid="186">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Google Shape;191;p18"/>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In other words</a:t>
            </a:r>
          </a:p>
        </p:txBody>
      </p:sp>
      <p:sp>
        <p:nvSpPr>
          <p:cNvPr id="192" name="Google Shape;192;p18"/>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It’s not always what you do.</a:t>
            </a:r>
          </a:p>
          <a:p>
            <a:r>
              <a:rPr lang="en-GB"/>
              <a:t>It’s how your customers pereceive what you do that makes the difference</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Google Shape;197;p19"/>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But it isn’t easy</a:t>
            </a:r>
          </a:p>
        </p:txBody>
      </p:sp>
      <p:sp>
        <p:nvSpPr>
          <p:cNvPr id="3" name="Text Placeholder 2">
            <a:extLst>
              <a:ext uri="{FF2B5EF4-FFF2-40B4-BE49-F238E27FC236}">
                <a16:creationId xmlns:a16="http://schemas.microsoft.com/office/drawing/2014/main" id="{A527072D-EAA2-07BD-A980-23369F5ECAF1}"/>
              </a:ext>
            </a:extLst>
          </p:cNvPr>
          <p:cNvSpPr>
            <a:spLocks noGrp="1"/>
          </p:cNvSpPr>
          <p:nvPr>
            <p:ph type="body" idx="1"/>
          </p:nvPr>
        </p:nvSpPr>
        <p:spPr/>
        <p:txBody>
          <a:bodyPr/>
          <a:lstStyle/>
          <a:p>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2"/>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Outline for today</a:t>
            </a:r>
          </a:p>
        </p:txBody>
      </p:sp>
      <p:sp>
        <p:nvSpPr>
          <p:cNvPr id="96" name="Google Shape;96;p2"/>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rmAutofit/>
          </a:bodyPr>
          <a:lstStyle/>
          <a:p>
            <a:r>
              <a:rPr lang="en-GB"/>
              <a:t>Introductions and welcome why are we here today?</a:t>
            </a:r>
          </a:p>
          <a:p>
            <a:r>
              <a:rPr lang="en-GB"/>
              <a:t>Customers, and customer service</a:t>
            </a:r>
          </a:p>
          <a:p>
            <a:r>
              <a:rPr lang="en-GB"/>
              <a:t>Customer Identification exercise</a:t>
            </a:r>
          </a:p>
          <a:p>
            <a:r>
              <a:rPr lang="en-GB"/>
              <a:t>What exactly do we mean by good customer service?</a:t>
            </a:r>
          </a:p>
          <a:p>
            <a:r>
              <a:rPr lang="en-GB"/>
              <a:t>Customer Relationship management</a:t>
            </a:r>
          </a:p>
          <a:p>
            <a:r>
              <a:rPr lang="en-GB"/>
              <a:t>Customer complaints – best and worst examples</a:t>
            </a:r>
          </a:p>
          <a:p>
            <a:r>
              <a:rPr lang="en-GB"/>
              <a:t>Managing customer expectations and complaints</a:t>
            </a:r>
          </a:p>
          <a:p>
            <a:r>
              <a:rPr lang="en-GB"/>
              <a:t>Key attributes of an effective customer service </a:t>
            </a:r>
          </a:p>
          <a:p>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Google Shape;203;p20"/>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rmAutofit fontScale="90000"/>
          </a:bodyPr>
          <a:lstStyle/>
          <a:p>
            <a:br>
              <a:rPr lang="en-GB"/>
            </a:br>
            <a:r>
              <a:rPr lang="en-GB"/>
              <a:t>Difficulties/Problems with measuring and assessing the quality of customer service</a:t>
            </a:r>
            <a:br>
              <a:rPr lang="en-GB"/>
            </a:br>
            <a:endParaRPr lang="en-GB"/>
          </a:p>
        </p:txBody>
      </p:sp>
      <p:sp>
        <p:nvSpPr>
          <p:cNvPr id="204" name="Google Shape;204;p20"/>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rmAutofit/>
          </a:bodyPr>
          <a:lstStyle/>
          <a:p>
            <a:r>
              <a:rPr lang="en-GB" dirty="0"/>
              <a:t> Extremely subjective </a:t>
            </a:r>
          </a:p>
          <a:p>
            <a:r>
              <a:rPr lang="en-GB" dirty="0"/>
              <a:t>Quality is more frequently judged by price because there are less likely to be other ‘measurable’ factors. BUT once price amongst your competitors is similar to your prices; then it’s customer service that makes the difference</a:t>
            </a:r>
          </a:p>
          <a:p>
            <a:r>
              <a:rPr lang="en-GB" dirty="0"/>
              <a:t>Each customer is different and has a different perception of what they expect/need/demand/want </a:t>
            </a:r>
          </a:p>
          <a:p>
            <a:r>
              <a:rPr lang="en-GB" dirty="0"/>
              <a:t>With products a customer can see it before they buy it, with a service the quality can only be experienced </a:t>
            </a:r>
          </a:p>
          <a:p>
            <a:endParaRPr lang="en-GB"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09" name="Google Shape;209;p21"/>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It’s not what you do but how others see it....</a:t>
            </a:r>
          </a:p>
        </p:txBody>
      </p:sp>
      <p:sp>
        <p:nvSpPr>
          <p:cNvPr id="210" name="Google Shape;210;p21"/>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‘The quality of a service is determined by the user’s perception’ (Murdick, Renders, Russel, 1990).  </a:t>
            </a:r>
          </a:p>
          <a:p>
            <a:r>
              <a:rPr lang="en-GB"/>
              <a:t> It’s not what you do, nor the way that you do it, but how your customers perceive what you do and how you do it that determines the quality of your customer service. </a:t>
            </a:r>
          </a:p>
          <a:p>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14"/>
        <p:cNvGrpSpPr/>
        <p:nvPr/>
      </p:nvGrpSpPr>
      <p:grpSpPr>
        <a:xfrm>
          <a:off x="0" y="0"/>
          <a:ext cx="0" cy="0"/>
          <a:chOff x="0" y="0"/>
          <a:chExt cx="0" cy="0"/>
        </a:xfrm>
      </p:grpSpPr>
      <p:sp>
        <p:nvSpPr>
          <p:cNvPr id="215" name="Google Shape;215;p22"/>
          <p:cNvSpPr txBox="1">
            <a:spLocks noGrp="1"/>
          </p:cNvSpPr>
          <p:nvPr>
            <p:ph type="title"/>
          </p:nvPr>
        </p:nvSpPr>
        <p:spPr>
          <a:xfrm>
            <a:off x="838200" y="1605280"/>
            <a:ext cx="10515600" cy="1325563"/>
          </a:xfrm>
          <a:noFill/>
          <a:ln>
            <a:noFill/>
          </a:ln>
        </p:spPr>
        <p:txBody>
          <a:bodyPr spcFirstLastPara="1" wrap="square" lIns="91425" tIns="45700" rIns="91425" bIns="45700" anchor="ctr" anchorCtr="0">
            <a:noAutofit/>
          </a:bodyPr>
          <a:lstStyle/>
          <a:p>
            <a:r>
              <a:rPr lang="en-GB"/>
              <a:t>Discussion point</a:t>
            </a:r>
          </a:p>
        </p:txBody>
      </p:sp>
      <p:sp>
        <p:nvSpPr>
          <p:cNvPr id="216" name="Google Shape;216;p22"/>
          <p:cNvSpPr txBox="1">
            <a:spLocks noGrp="1"/>
          </p:cNvSpPr>
          <p:nvPr>
            <p:ph type="body" idx="1"/>
          </p:nvPr>
        </p:nvSpPr>
        <p:spPr>
          <a:xfrm>
            <a:off x="838200" y="3428999"/>
            <a:ext cx="10515600" cy="2311163"/>
          </a:xfrm>
          <a:noFill/>
          <a:ln>
            <a:noFill/>
          </a:ln>
        </p:spPr>
        <p:txBody>
          <a:bodyPr spcFirstLastPara="1" wrap="square" lIns="91425" tIns="45700" rIns="91425" bIns="45700" anchor="t" anchorCtr="0">
            <a:noAutofit/>
          </a:bodyPr>
          <a:lstStyle/>
          <a:p>
            <a:r>
              <a:rPr lang="en-GB"/>
              <a:t> “It’s not what you do, nor the way that you do it, but how your customers perceive what you do and how you do it that determines the quality of your customer service”. </a:t>
            </a:r>
          </a:p>
          <a:p>
            <a:endParaRPr lang="en-GB"/>
          </a:p>
          <a:p>
            <a:r>
              <a:rPr lang="en-GB"/>
              <a:t>To what extent do you think that the above statement is true or false? </a:t>
            </a:r>
          </a:p>
          <a:p>
            <a:endParaRPr lang="en-GB"/>
          </a:p>
          <a:p>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Google Shape;221;p23"/>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br>
              <a:rPr lang="en-GB"/>
            </a:br>
            <a:r>
              <a:rPr lang="en-GB"/>
              <a:t>It’s easy to spot ‘poor quality’, sometimes difficult to identify good quality.</a:t>
            </a:r>
            <a:br>
              <a:rPr lang="en-GB"/>
            </a:br>
            <a:endParaRPr lang="en-GB"/>
          </a:p>
        </p:txBody>
      </p:sp>
      <p:sp>
        <p:nvSpPr>
          <p:cNvPr id="222" name="Google Shape;222;p23"/>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When evaluating whether or not a product or service meets his or her needs a customer will typically wrap everything into one. </a:t>
            </a:r>
          </a:p>
          <a:p>
            <a:r>
              <a:rPr lang="en-GB"/>
              <a:t>This means that ‘everything’ to do with the product /service is considered together as ‘part of the overall package’. What this means is that for your organisation to be able to provide a quality product/service you have to get everything right. The overall package.</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Google Shape;227;p24"/>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dirty="0"/>
              <a:t>Getting it right - the overall package </a:t>
            </a:r>
          </a:p>
        </p:txBody>
      </p:sp>
      <p:sp>
        <p:nvSpPr>
          <p:cNvPr id="228" name="Google Shape;228;p24"/>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dirty="0"/>
              <a:t>Getting some of it right, or some of it ‘perfect’ (whatever perfect is) is no good if something else isn’t right. So your ‘perfect’ </a:t>
            </a:r>
            <a:r>
              <a:rPr lang="en-GB" dirty="0" err="1"/>
              <a:t>whatdoyamacallit</a:t>
            </a:r>
            <a:r>
              <a:rPr lang="en-GB" dirty="0"/>
              <a:t> may be let down and regarded as poor by the customer by the surly member of staff who takes 3 days to return a customer’s phone call because they have ‘better things to’, or may be let down by the delivery being late. </a:t>
            </a:r>
          </a:p>
          <a:p>
            <a:r>
              <a:rPr lang="en-GB" dirty="0"/>
              <a:t>A great product and your organisation’s reputation may be let down by the delivery driver who walks dirt into the customer’s carpet or who is scheduled to arrive at 2pm but arrives at 4:30 without having let the customer know.</a:t>
            </a:r>
          </a:p>
          <a:p>
            <a:r>
              <a:rPr lang="en-GB" dirty="0"/>
              <a:t>Your subcontractors and suppliers affect your reputation</a:t>
            </a:r>
          </a:p>
          <a:p>
            <a:endParaRPr lang="en-GB"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38"/>
        <p:cNvGrpSpPr/>
        <p:nvPr/>
      </p:nvGrpSpPr>
      <p:grpSpPr>
        <a:xfrm>
          <a:off x="0" y="0"/>
          <a:ext cx="0" cy="0"/>
          <a:chOff x="0" y="0"/>
          <a:chExt cx="0" cy="0"/>
        </a:xfrm>
      </p:grpSpPr>
      <p:sp>
        <p:nvSpPr>
          <p:cNvPr id="239" name="Google Shape;239;p26"/>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Exercise ‘the overall package’</a:t>
            </a:r>
          </a:p>
        </p:txBody>
      </p:sp>
      <p:sp>
        <p:nvSpPr>
          <p:cNvPr id="240" name="Google Shape;240;p26"/>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dirty="0"/>
              <a:t>What do you think might typically form part of your organisation’s ‘overall package’ from a customer’s perspective?</a:t>
            </a:r>
          </a:p>
          <a:p>
            <a:r>
              <a:rPr lang="en-GB" dirty="0"/>
              <a:t>And to what extent do your suppliers and subcontractors affect your overall package? you think different customers have different perspectives?</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44"/>
        <p:cNvGrpSpPr/>
        <p:nvPr/>
      </p:nvGrpSpPr>
      <p:grpSpPr>
        <a:xfrm>
          <a:off x="0" y="0"/>
          <a:ext cx="0" cy="0"/>
          <a:chOff x="0" y="0"/>
          <a:chExt cx="0" cy="0"/>
        </a:xfrm>
      </p:grpSpPr>
      <p:sp>
        <p:nvSpPr>
          <p:cNvPr id="245" name="Google Shape;245;p27"/>
          <p:cNvSpPr txBox="1">
            <a:spLocks noGrp="1"/>
          </p:cNvSpPr>
          <p:nvPr>
            <p:ph type="title"/>
          </p:nvPr>
        </p:nvSpPr>
        <p:spPr>
          <a:xfrm>
            <a:off x="838200" y="1605280"/>
            <a:ext cx="10515600" cy="1325563"/>
          </a:xfrm>
          <a:noFill/>
          <a:ln>
            <a:noFill/>
          </a:ln>
        </p:spPr>
        <p:txBody>
          <a:bodyPr spcFirstLastPara="1" wrap="square" lIns="91425" tIns="45700" rIns="91425" bIns="45700" anchor="ctr" anchorCtr="0">
            <a:noAutofit/>
          </a:bodyPr>
          <a:lstStyle/>
          <a:p>
            <a:r>
              <a:rPr lang="en-GB"/>
              <a:t>Question</a:t>
            </a:r>
          </a:p>
        </p:txBody>
      </p:sp>
      <p:sp>
        <p:nvSpPr>
          <p:cNvPr id="246" name="Google Shape;246;p27"/>
          <p:cNvSpPr txBox="1">
            <a:spLocks noGrp="1"/>
          </p:cNvSpPr>
          <p:nvPr>
            <p:ph type="body" idx="1"/>
          </p:nvPr>
        </p:nvSpPr>
        <p:spPr>
          <a:xfrm>
            <a:off x="838200" y="3428999"/>
            <a:ext cx="10515600" cy="2311163"/>
          </a:xfrm>
          <a:noFill/>
          <a:ln>
            <a:noFill/>
          </a:ln>
        </p:spPr>
        <p:txBody>
          <a:bodyPr spcFirstLastPara="1" wrap="square" lIns="91425" tIns="45700" rIns="91425" bIns="45700" anchor="t" anchorCtr="0">
            <a:noAutofit/>
          </a:bodyPr>
          <a:lstStyle/>
          <a:p>
            <a:r>
              <a:rPr lang="en-GB"/>
              <a:t>   What types of things or attributes are customers likely to consider as being part of your overall package?</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50"/>
        <p:cNvGrpSpPr/>
        <p:nvPr/>
      </p:nvGrpSpPr>
      <p:grpSpPr>
        <a:xfrm>
          <a:off x="0" y="0"/>
          <a:ext cx="0" cy="0"/>
          <a:chOff x="0" y="0"/>
          <a:chExt cx="0" cy="0"/>
        </a:xfrm>
      </p:grpSpPr>
      <p:sp>
        <p:nvSpPr>
          <p:cNvPr id="251" name="Google Shape;251;p28"/>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br>
              <a:rPr lang="en-GB"/>
            </a:br>
            <a:r>
              <a:rPr lang="en-GB"/>
              <a:t>Customers will typically consider all the following as being ‘part of the package’:</a:t>
            </a:r>
            <a:br>
              <a:rPr lang="en-GB"/>
            </a:br>
            <a:endParaRPr lang="en-GB"/>
          </a:p>
        </p:txBody>
      </p:sp>
      <p:sp>
        <p:nvSpPr>
          <p:cNvPr id="252" name="Google Shape;252;p28"/>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Product or service reliability.</a:t>
            </a:r>
          </a:p>
          <a:p>
            <a:r>
              <a:rPr lang="en-GB"/>
              <a:t>Consistency.</a:t>
            </a:r>
          </a:p>
          <a:p>
            <a:r>
              <a:rPr lang="en-GB"/>
              <a:t>Speed and timeliness of delivery.</a:t>
            </a:r>
          </a:p>
          <a:p>
            <a:r>
              <a:rPr lang="en-GB"/>
              <a:t>Accuracy of paperwork.</a:t>
            </a:r>
          </a:p>
          <a:p>
            <a:r>
              <a:rPr lang="en-GB"/>
              <a:t>Courtesy of telephone answering.</a:t>
            </a:r>
          </a:p>
          <a:p>
            <a:r>
              <a:rPr lang="en-GB"/>
              <a:t>The value of information you give e.g. accuracy and ‘useability’ of  any instructions on how to use it.</a:t>
            </a:r>
          </a:p>
          <a:p>
            <a:r>
              <a:rPr lang="en-GB"/>
              <a:t>The service provided by the delivery organisation. </a:t>
            </a:r>
          </a:p>
          <a:p>
            <a:r>
              <a:rPr lang="en-GB"/>
              <a:t> The attitude of staff - can do or “not my job guvnor”</a:t>
            </a:r>
          </a:p>
          <a:p>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52">
                                            <p:txEl>
                                              <p:pRg st="0" end="0"/>
                                            </p:txEl>
                                          </p:spTgt>
                                        </p:tgtEl>
                                        <p:attrNameLst>
                                          <p:attrName>style.visibility</p:attrName>
                                        </p:attrNameLst>
                                      </p:cBhvr>
                                      <p:to>
                                        <p:strVal val="visible"/>
                                      </p:to>
                                    </p:set>
                                    <p:anim calcmode="lin" valueType="num">
                                      <p:cBhvr additive="base">
                                        <p:cTn id="7" dur="500"/>
                                        <p:tgtEl>
                                          <p:spTgt spid="25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252">
                                            <p:txEl>
                                              <p:pRg st="1" end="1"/>
                                            </p:txEl>
                                          </p:spTgt>
                                        </p:tgtEl>
                                        <p:attrNameLst>
                                          <p:attrName>style.visibility</p:attrName>
                                        </p:attrNameLst>
                                      </p:cBhvr>
                                      <p:to>
                                        <p:strVal val="visible"/>
                                      </p:to>
                                    </p:set>
                                    <p:anim calcmode="lin" valueType="num">
                                      <p:cBhvr additive="base">
                                        <p:cTn id="12" dur="500"/>
                                        <p:tgtEl>
                                          <p:spTgt spid="25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52">
                                            <p:txEl>
                                              <p:pRg st="2" end="2"/>
                                            </p:txEl>
                                          </p:spTgt>
                                        </p:tgtEl>
                                        <p:attrNameLst>
                                          <p:attrName>style.visibility</p:attrName>
                                        </p:attrNameLst>
                                      </p:cBhvr>
                                      <p:to>
                                        <p:strVal val="visible"/>
                                      </p:to>
                                    </p:set>
                                    <p:anim calcmode="lin" valueType="num">
                                      <p:cBhvr additive="base">
                                        <p:cTn id="17" dur="500"/>
                                        <p:tgtEl>
                                          <p:spTgt spid="25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252">
                                            <p:txEl>
                                              <p:pRg st="3" end="3"/>
                                            </p:txEl>
                                          </p:spTgt>
                                        </p:tgtEl>
                                        <p:attrNameLst>
                                          <p:attrName>style.visibility</p:attrName>
                                        </p:attrNameLst>
                                      </p:cBhvr>
                                      <p:to>
                                        <p:strVal val="visible"/>
                                      </p:to>
                                    </p:set>
                                    <p:anim calcmode="lin" valueType="num">
                                      <p:cBhvr additive="base">
                                        <p:cTn id="22" dur="500"/>
                                        <p:tgtEl>
                                          <p:spTgt spid="25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52">
                                            <p:txEl>
                                              <p:pRg st="4" end="4"/>
                                            </p:txEl>
                                          </p:spTgt>
                                        </p:tgtEl>
                                        <p:attrNameLst>
                                          <p:attrName>style.visibility</p:attrName>
                                        </p:attrNameLst>
                                      </p:cBhvr>
                                      <p:to>
                                        <p:strVal val="visible"/>
                                      </p:to>
                                    </p:set>
                                    <p:anim calcmode="lin" valueType="num">
                                      <p:cBhvr additive="base">
                                        <p:cTn id="27" dur="500"/>
                                        <p:tgtEl>
                                          <p:spTgt spid="25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252">
                                            <p:txEl>
                                              <p:pRg st="5" end="5"/>
                                            </p:txEl>
                                          </p:spTgt>
                                        </p:tgtEl>
                                        <p:attrNameLst>
                                          <p:attrName>style.visibility</p:attrName>
                                        </p:attrNameLst>
                                      </p:cBhvr>
                                      <p:to>
                                        <p:strVal val="visible"/>
                                      </p:to>
                                    </p:set>
                                    <p:anim calcmode="lin" valueType="num">
                                      <p:cBhvr additive="base">
                                        <p:cTn id="32" dur="500"/>
                                        <p:tgtEl>
                                          <p:spTgt spid="25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52">
                                            <p:txEl>
                                              <p:pRg st="6" end="6"/>
                                            </p:txEl>
                                          </p:spTgt>
                                        </p:tgtEl>
                                        <p:attrNameLst>
                                          <p:attrName>style.visibility</p:attrName>
                                        </p:attrNameLst>
                                      </p:cBhvr>
                                      <p:to>
                                        <p:strVal val="visible"/>
                                      </p:to>
                                    </p:set>
                                    <p:anim calcmode="lin" valueType="num">
                                      <p:cBhvr additive="base">
                                        <p:cTn id="37" dur="500"/>
                                        <p:tgtEl>
                                          <p:spTgt spid="252">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252">
                                            <p:txEl>
                                              <p:pRg st="7" end="7"/>
                                            </p:txEl>
                                          </p:spTgt>
                                        </p:tgtEl>
                                        <p:attrNameLst>
                                          <p:attrName>style.visibility</p:attrName>
                                        </p:attrNameLst>
                                      </p:cBhvr>
                                      <p:to>
                                        <p:strVal val="visible"/>
                                      </p:to>
                                    </p:set>
                                    <p:anim calcmode="lin" valueType="num">
                                      <p:cBhvr additive="base">
                                        <p:cTn id="42" dur="500"/>
                                        <p:tgtEl>
                                          <p:spTgt spid="252">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56"/>
        <p:cNvGrpSpPr/>
        <p:nvPr/>
      </p:nvGrpSpPr>
      <p:grpSpPr>
        <a:xfrm>
          <a:off x="0" y="0"/>
          <a:ext cx="0" cy="0"/>
          <a:chOff x="0" y="0"/>
          <a:chExt cx="0" cy="0"/>
        </a:xfrm>
      </p:grpSpPr>
      <p:sp>
        <p:nvSpPr>
          <p:cNvPr id="257" name="Google Shape;257;p29"/>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dirty="0"/>
              <a:t>Getting it right the overall package </a:t>
            </a:r>
          </a:p>
        </p:txBody>
      </p:sp>
      <p:sp>
        <p:nvSpPr>
          <p:cNvPr id="258" name="Google Shape;258;p29"/>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Customers include everything as ‘part of the package’ - so you can never us the excuse – “that is the other department’s responsibility”, or “It’s the delivery driver’s fault”, or “It’s a computer problem that caused it”.</a:t>
            </a:r>
          </a:p>
          <a:p>
            <a:r>
              <a:rPr lang="en-GB"/>
              <a:t>A customer expects everything to meet their expectation – so you have to ensure that everything which forms ‘part of the package’ is ‘spot on’ – even if part of the service is outside your control or authority. And that may be difficult to do.</a:t>
            </a:r>
          </a:p>
          <a:p>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62"/>
        <p:cNvGrpSpPr/>
        <p:nvPr/>
      </p:nvGrpSpPr>
      <p:grpSpPr>
        <a:xfrm>
          <a:off x="0" y="0"/>
          <a:ext cx="0" cy="0"/>
          <a:chOff x="0" y="0"/>
          <a:chExt cx="0" cy="0"/>
        </a:xfrm>
      </p:grpSpPr>
      <p:sp>
        <p:nvSpPr>
          <p:cNvPr id="263" name="Google Shape;263;p30"/>
          <p:cNvSpPr txBox="1">
            <a:spLocks noGrp="1"/>
          </p:cNvSpPr>
          <p:nvPr>
            <p:ph type="title"/>
          </p:nvPr>
        </p:nvSpPr>
        <p:spPr>
          <a:xfrm>
            <a:off x="839788" y="123873"/>
            <a:ext cx="10515600" cy="1325563"/>
          </a:xfrm>
          <a:noFill/>
          <a:ln>
            <a:noFill/>
          </a:ln>
        </p:spPr>
        <p:txBody>
          <a:bodyPr spcFirstLastPara="1" wrap="square" lIns="91425" tIns="45700" rIns="91425" bIns="45700" anchor="ctr" anchorCtr="0">
            <a:noAutofit/>
          </a:bodyPr>
          <a:lstStyle/>
          <a:p>
            <a:br>
              <a:rPr lang="en-GB"/>
            </a:br>
            <a:r>
              <a:rPr lang="en-GB"/>
              <a:t>The two dimensions of quality customer service</a:t>
            </a:r>
            <a:br>
              <a:rPr lang="en-GB"/>
            </a:br>
            <a:endParaRPr lang="en-GB"/>
          </a:p>
        </p:txBody>
      </p:sp>
      <p:sp>
        <p:nvSpPr>
          <p:cNvPr id="264" name="Google Shape;264;p30"/>
          <p:cNvSpPr txBox="1">
            <a:spLocks noGrp="1"/>
          </p:cNvSpPr>
          <p:nvPr>
            <p:ph type="body" idx="1"/>
          </p:nvPr>
        </p:nvSpPr>
        <p:spPr>
          <a:xfrm>
            <a:off x="839788" y="1681163"/>
            <a:ext cx="5157787" cy="823912"/>
          </a:xfrm>
          <a:noFill/>
          <a:ln>
            <a:noFill/>
          </a:ln>
        </p:spPr>
        <p:txBody>
          <a:bodyPr spcFirstLastPara="1" wrap="square" lIns="91425" tIns="45700" rIns="91425" bIns="45700" anchor="ctr" anchorCtr="0">
            <a:noAutofit/>
          </a:bodyPr>
          <a:lstStyle/>
          <a:p>
            <a:r>
              <a:rPr lang="en-GB" dirty="0"/>
              <a:t>1 procedural dimension</a:t>
            </a:r>
          </a:p>
        </p:txBody>
      </p:sp>
      <p:sp>
        <p:nvSpPr>
          <p:cNvPr id="4" name="Text Placeholder 3">
            <a:extLst>
              <a:ext uri="{FF2B5EF4-FFF2-40B4-BE49-F238E27FC236}">
                <a16:creationId xmlns:a16="http://schemas.microsoft.com/office/drawing/2014/main" id="{BD885C55-8FCC-46E8-879B-E8B5EFA59558}"/>
              </a:ext>
            </a:extLst>
          </p:cNvPr>
          <p:cNvSpPr>
            <a:spLocks noGrp="1"/>
          </p:cNvSpPr>
          <p:nvPr>
            <p:ph type="body" idx="2"/>
          </p:nvPr>
        </p:nvSpPr>
        <p:spPr>
          <a:xfrm>
            <a:off x="839788" y="2505075"/>
            <a:ext cx="5157787" cy="3692525"/>
          </a:xfrm>
        </p:spPr>
        <p:txBody>
          <a:bodyPr>
            <a:normAutofit/>
          </a:bodyPr>
          <a:lstStyle/>
          <a:p>
            <a:r>
              <a:rPr lang="en-GB" dirty="0"/>
              <a:t>Systems, procedures and processes - the way how things get done. The mechanisms by which customers’ needs may be met. Normally they are systematic, formal and organised. </a:t>
            </a:r>
          </a:p>
          <a:p>
            <a:endParaRPr lang="en-US" dirty="0"/>
          </a:p>
        </p:txBody>
      </p:sp>
      <p:sp>
        <p:nvSpPr>
          <p:cNvPr id="5" name="Text Placeholder 4">
            <a:extLst>
              <a:ext uri="{FF2B5EF4-FFF2-40B4-BE49-F238E27FC236}">
                <a16:creationId xmlns:a16="http://schemas.microsoft.com/office/drawing/2014/main" id="{FD8ABB3B-32A7-6133-B731-89D8056F3D55}"/>
              </a:ext>
            </a:extLst>
          </p:cNvPr>
          <p:cNvSpPr>
            <a:spLocks noGrp="1"/>
          </p:cNvSpPr>
          <p:nvPr>
            <p:ph type="body" idx="3"/>
          </p:nvPr>
        </p:nvSpPr>
        <p:spPr>
          <a:xfrm>
            <a:off x="6172200" y="1681163"/>
            <a:ext cx="5183188" cy="823912"/>
          </a:xfrm>
        </p:spPr>
        <p:txBody>
          <a:bodyPr/>
          <a:lstStyle/>
          <a:p>
            <a:r>
              <a:rPr lang="en-GB" dirty="0"/>
              <a:t>2 personal dimension</a:t>
            </a:r>
          </a:p>
        </p:txBody>
      </p:sp>
      <p:sp>
        <p:nvSpPr>
          <p:cNvPr id="6" name="Text Placeholder 5">
            <a:extLst>
              <a:ext uri="{FF2B5EF4-FFF2-40B4-BE49-F238E27FC236}">
                <a16:creationId xmlns:a16="http://schemas.microsoft.com/office/drawing/2014/main" id="{355DF18E-D80C-B15E-820E-1DAD8C26C075}"/>
              </a:ext>
            </a:extLst>
          </p:cNvPr>
          <p:cNvSpPr>
            <a:spLocks noGrp="1"/>
          </p:cNvSpPr>
          <p:nvPr>
            <p:ph type="body" idx="4"/>
          </p:nvPr>
        </p:nvSpPr>
        <p:spPr>
          <a:xfrm>
            <a:off x="6172200" y="2505075"/>
            <a:ext cx="5183188" cy="3692525"/>
          </a:xfrm>
        </p:spPr>
        <p:txBody>
          <a:bodyPr/>
          <a:lstStyle/>
          <a:p>
            <a:r>
              <a:rPr lang="en-GB" dirty="0"/>
              <a:t>The human or interpersonal side. </a:t>
            </a:r>
          </a:p>
          <a:p>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3"/>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How today’s session will run</a:t>
            </a:r>
          </a:p>
        </p:txBody>
      </p:sp>
      <p:sp>
        <p:nvSpPr>
          <p:cNvPr id="102" name="Google Shape;102;p3"/>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I am here to stimulate your learning</a:t>
            </a:r>
          </a:p>
          <a:p>
            <a:r>
              <a:rPr lang="en-GB"/>
              <a:t>I will set you various exercises and tasks, there are no right or wrong answers.</a:t>
            </a:r>
          </a:p>
          <a:p>
            <a:r>
              <a:rPr lang="en-GB"/>
              <a:t>Be honest and open</a:t>
            </a:r>
          </a:p>
          <a:p>
            <a:r>
              <a:rPr lang="en-GB"/>
              <a:t>Contribute fully</a:t>
            </a:r>
          </a:p>
          <a:p>
            <a:r>
              <a:rPr lang="en-GB"/>
              <a:t>You are all here to learn</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68"/>
        <p:cNvGrpSpPr/>
        <p:nvPr/>
      </p:nvGrpSpPr>
      <p:grpSpPr>
        <a:xfrm>
          <a:off x="0" y="0"/>
          <a:ext cx="0" cy="0"/>
          <a:chOff x="0" y="0"/>
          <a:chExt cx="0" cy="0"/>
        </a:xfrm>
      </p:grpSpPr>
      <p:sp>
        <p:nvSpPr>
          <p:cNvPr id="269" name="Google Shape;269;p31"/>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Personal dimension</a:t>
            </a:r>
          </a:p>
        </p:txBody>
      </p:sp>
      <p:sp>
        <p:nvSpPr>
          <p:cNvPr id="270" name="Google Shape;270;p31"/>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The human or interpersonal side includes the attitudes, behavioural patterns and verbal skills which are present in every interaction with the customer.</a:t>
            </a:r>
          </a:p>
          <a:p>
            <a:r>
              <a:rPr lang="en-GB"/>
              <a:t>Unless the organisation is customer focused and staff are customer focused. It’s easy to lose sight of how important the personal touch is. Things such as our: appearance, attitude, communication style, telephone manner, friendliness,etc  </a:t>
            </a:r>
          </a:p>
          <a:p>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sp>
        <p:nvSpPr>
          <p:cNvPr id="275" name="Google Shape;275;p32"/>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Procedural Dimension</a:t>
            </a:r>
          </a:p>
        </p:txBody>
      </p:sp>
      <p:sp>
        <p:nvSpPr>
          <p:cNvPr id="276" name="Google Shape;276;p32"/>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An organisation can manage the procedural dimension.</a:t>
            </a:r>
          </a:p>
          <a:p>
            <a:r>
              <a:rPr lang="en-GB"/>
              <a:t>An organisation can help develop the  personal dimension and set standards.</a:t>
            </a:r>
          </a:p>
          <a:p>
            <a:endParaRPr lang="en-GB"/>
          </a:p>
          <a:p>
            <a:r>
              <a:rPr lang="en-GB"/>
              <a:t>As individuals you can improve, develop and enhance your personal dimension.</a:t>
            </a:r>
          </a:p>
          <a:p>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sp>
        <p:nvSpPr>
          <p:cNvPr id="281" name="Google Shape;281;p33"/>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Skills Audit ?</a:t>
            </a:r>
          </a:p>
        </p:txBody>
      </p:sp>
      <p:sp>
        <p:nvSpPr>
          <p:cNvPr id="282" name="Google Shape;282;p33"/>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After today you might want to have a go at producing a skills audit?</a:t>
            </a:r>
          </a:p>
          <a:p>
            <a:r>
              <a:rPr lang="en-GB"/>
              <a:t>A self review of your own skills, for your own personal and professional development.</a:t>
            </a:r>
          </a:p>
          <a:p>
            <a:r>
              <a:rPr lang="en-GB"/>
              <a:t>Simply write down in a list:</a:t>
            </a:r>
          </a:p>
          <a:p>
            <a:r>
              <a:rPr lang="en-GB"/>
              <a:t> All your skills you have that you use</a:t>
            </a:r>
          </a:p>
          <a:p>
            <a:r>
              <a:rPr lang="en-GB"/>
              <a:t>All the skills you need for fantastic service</a:t>
            </a:r>
          </a:p>
          <a:p>
            <a:r>
              <a:rPr lang="en-GB"/>
              <a:t>Rate them from 1-10</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86"/>
        <p:cNvGrpSpPr/>
        <p:nvPr/>
      </p:nvGrpSpPr>
      <p:grpSpPr>
        <a:xfrm>
          <a:off x="0" y="0"/>
          <a:ext cx="0" cy="0"/>
          <a:chOff x="0" y="0"/>
          <a:chExt cx="0" cy="0"/>
        </a:xfrm>
      </p:grpSpPr>
      <p:sp>
        <p:nvSpPr>
          <p:cNvPr id="287" name="Google Shape;287;p34"/>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Skills audit part 1</a:t>
            </a:r>
          </a:p>
        </p:txBody>
      </p:sp>
      <p:sp>
        <p:nvSpPr>
          <p:cNvPr id="3" name="Text Placeholder 2">
            <a:extLst>
              <a:ext uri="{FF2B5EF4-FFF2-40B4-BE49-F238E27FC236}">
                <a16:creationId xmlns:a16="http://schemas.microsoft.com/office/drawing/2014/main" id="{7EC3BF3E-0986-AA75-FF49-99DEAEDAFFFC}"/>
              </a:ext>
            </a:extLst>
          </p:cNvPr>
          <p:cNvSpPr>
            <a:spLocks noGrp="1"/>
          </p:cNvSpPr>
          <p:nvPr>
            <p:ph type="body" idx="1"/>
          </p:nvPr>
        </p:nvSpPr>
        <p:spPr/>
        <p:txBody>
          <a:bodyPr/>
          <a:lstStyle/>
          <a:p>
            <a:endParaRPr lang="en-US"/>
          </a:p>
        </p:txBody>
      </p:sp>
      <p:graphicFrame>
        <p:nvGraphicFramePr>
          <p:cNvPr id="288" name="Google Shape;288;p34"/>
          <p:cNvGraphicFramePr/>
          <p:nvPr>
            <p:extLst>
              <p:ext uri="{D42A27DB-BD31-4B8C-83A1-F6EECF244321}">
                <p14:modId xmlns:p14="http://schemas.microsoft.com/office/powerpoint/2010/main" val="3689566433"/>
              </p:ext>
            </p:extLst>
          </p:nvPr>
        </p:nvGraphicFramePr>
        <p:xfrm>
          <a:off x="838200" y="1825624"/>
          <a:ext cx="8229600" cy="3292110"/>
        </p:xfrm>
        <a:graphic>
          <a:graphicData uri="http://schemas.openxmlformats.org/drawingml/2006/table">
            <a:tbl>
              <a:tblPr firstRow="1" bandRow="1">
                <a:noFill/>
                <a:tableStyleId>{06EBC6AB-3AD0-44D1-A2DE-F30A775780E8}</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1463200">
                <a:tc>
                  <a:txBody>
                    <a:bodyPr/>
                    <a:lstStyle/>
                    <a:p>
                      <a:pPr marL="0" marR="0" lvl="0" indent="0" algn="l" rtl="0">
                        <a:spcBef>
                          <a:spcPts val="0"/>
                        </a:spcBef>
                        <a:spcAft>
                          <a:spcPts val="0"/>
                        </a:spcAft>
                        <a:buNone/>
                      </a:pPr>
                      <a:r>
                        <a:rPr lang="en-GB" sz="1800" u="none" strike="noStrike" cap="none" dirty="0">
                          <a:latin typeface="+mn-lt"/>
                        </a:rPr>
                        <a:t>Skills you already have</a:t>
                      </a:r>
                      <a:endParaRPr dirty="0">
                        <a:latin typeface="+mn-lt"/>
                      </a:endParaRPr>
                    </a:p>
                  </a:txBody>
                  <a:tcPr marL="91450" marR="91450" marT="45725" marB="45725"/>
                </a:tc>
                <a:tc>
                  <a:txBody>
                    <a:bodyPr/>
                    <a:lstStyle/>
                    <a:p>
                      <a:pPr marL="0" marR="0" lvl="0" indent="0" algn="l" rtl="0">
                        <a:spcBef>
                          <a:spcPts val="0"/>
                        </a:spcBef>
                        <a:spcAft>
                          <a:spcPts val="0"/>
                        </a:spcAft>
                        <a:buNone/>
                      </a:pPr>
                      <a:r>
                        <a:rPr lang="en-GB" sz="1800" dirty="0">
                          <a:latin typeface="+mn-lt"/>
                        </a:rPr>
                        <a:t>Rate How good you feel they are 1-10</a:t>
                      </a:r>
                      <a:endParaRPr dirty="0">
                        <a:latin typeface="+mn-lt"/>
                      </a:endParaRPr>
                    </a:p>
                  </a:txBody>
                  <a:tcPr marL="91450" marR="91450" marT="45725" marB="45725"/>
                </a:tc>
                <a:tc>
                  <a:txBody>
                    <a:bodyPr/>
                    <a:lstStyle/>
                    <a:p>
                      <a:pPr marL="0" marR="0" lvl="0" indent="0" algn="l" rtl="0">
                        <a:spcBef>
                          <a:spcPts val="0"/>
                        </a:spcBef>
                        <a:spcAft>
                          <a:spcPts val="0"/>
                        </a:spcAft>
                        <a:buNone/>
                      </a:pPr>
                      <a:r>
                        <a:rPr lang="en-GB" sz="1800">
                          <a:latin typeface="+mn-lt"/>
                        </a:rPr>
                        <a:t>Rate how good they need to be 1-10</a:t>
                      </a:r>
                      <a:endParaRPr>
                        <a:latin typeface="+mn-lt"/>
                      </a:endParaRPr>
                    </a:p>
                    <a:p>
                      <a:pPr marL="0" marR="0" lvl="0" indent="0" algn="l" rtl="0">
                        <a:spcBef>
                          <a:spcPts val="0"/>
                        </a:spcBef>
                        <a:spcAft>
                          <a:spcPts val="0"/>
                        </a:spcAft>
                        <a:buNone/>
                      </a:pPr>
                      <a:r>
                        <a:rPr lang="en-GB" sz="1800">
                          <a:latin typeface="+mn-lt"/>
                        </a:rPr>
                        <a:t>For any 10s ask what evidence is there?</a:t>
                      </a:r>
                      <a:endParaRPr sz="1800">
                        <a:latin typeface="+mn-lt"/>
                      </a:endParaRPr>
                    </a:p>
                    <a:p>
                      <a:pPr marL="0" marR="0" lvl="0" indent="0" algn="l" rtl="0">
                        <a:spcBef>
                          <a:spcPts val="0"/>
                        </a:spcBef>
                        <a:spcAft>
                          <a:spcPts val="0"/>
                        </a:spcAft>
                        <a:buNone/>
                      </a:pPr>
                      <a:endParaRPr sz="1800">
                        <a:latin typeface="+mn-lt"/>
                      </a:endParaRPr>
                    </a:p>
                  </a:txBody>
                  <a:tcPr marL="91450" marR="91450" marT="45725" marB="45725"/>
                </a:tc>
                <a:extLst>
                  <a:ext uri="{0D108BD9-81ED-4DB2-BD59-A6C34878D82A}">
                    <a16:rowId xmlns:a16="http://schemas.microsoft.com/office/drawing/2014/main" val="10000"/>
                  </a:ext>
                </a:extLst>
              </a:tr>
              <a:tr h="914500">
                <a:tc>
                  <a:txBody>
                    <a:bodyPr/>
                    <a:lstStyle/>
                    <a:p>
                      <a:pPr marL="0" marR="0" lvl="0" indent="0" algn="l" rtl="0">
                        <a:spcBef>
                          <a:spcPts val="0"/>
                        </a:spcBef>
                        <a:spcAft>
                          <a:spcPts val="0"/>
                        </a:spcAft>
                        <a:buNone/>
                      </a:pPr>
                      <a:endParaRPr sz="1800">
                        <a:latin typeface="+mn-lt"/>
                      </a:endParaRPr>
                    </a:p>
                    <a:p>
                      <a:pPr marL="0" marR="0" lvl="0" indent="0" algn="l" rtl="0">
                        <a:spcBef>
                          <a:spcPts val="0"/>
                        </a:spcBef>
                        <a:spcAft>
                          <a:spcPts val="0"/>
                        </a:spcAft>
                        <a:buNone/>
                      </a:pPr>
                      <a:r>
                        <a:rPr lang="en-GB" sz="1800">
                          <a:latin typeface="+mn-lt"/>
                        </a:rPr>
                        <a:t>E.g. telephone skills</a:t>
                      </a:r>
                      <a:endParaRPr>
                        <a:latin typeface="+mn-lt"/>
                      </a:endParaRPr>
                    </a:p>
                    <a:p>
                      <a:pPr marL="0" marR="0" lvl="0" indent="0" algn="l" rtl="0">
                        <a:spcBef>
                          <a:spcPts val="0"/>
                        </a:spcBef>
                        <a:spcAft>
                          <a:spcPts val="0"/>
                        </a:spcAft>
                        <a:buNone/>
                      </a:pPr>
                      <a:endParaRPr sz="1800">
                        <a:latin typeface="+mn-lt"/>
                      </a:endParaRPr>
                    </a:p>
                  </a:txBody>
                  <a:tcPr marL="91450" marR="91450" marT="45725" marB="45725"/>
                </a:tc>
                <a:tc>
                  <a:txBody>
                    <a:bodyPr/>
                    <a:lstStyle/>
                    <a:p>
                      <a:pPr marL="0" marR="0" lvl="0" indent="0" algn="l" rtl="0">
                        <a:spcBef>
                          <a:spcPts val="0"/>
                        </a:spcBef>
                        <a:spcAft>
                          <a:spcPts val="0"/>
                        </a:spcAft>
                        <a:buNone/>
                      </a:pPr>
                      <a:endParaRPr sz="1800" dirty="0">
                        <a:latin typeface="+mn-lt"/>
                      </a:endParaRPr>
                    </a:p>
                    <a:p>
                      <a:pPr marL="0" marR="0" lvl="0" indent="0" algn="l" rtl="0">
                        <a:spcBef>
                          <a:spcPts val="0"/>
                        </a:spcBef>
                        <a:spcAft>
                          <a:spcPts val="0"/>
                        </a:spcAft>
                        <a:buNone/>
                      </a:pPr>
                      <a:r>
                        <a:rPr lang="en-GB" sz="1800" dirty="0">
                          <a:latin typeface="+mn-lt"/>
                        </a:rPr>
                        <a:t>6</a:t>
                      </a:r>
                      <a:endParaRPr dirty="0">
                        <a:latin typeface="+mn-lt"/>
                      </a:endParaRPr>
                    </a:p>
                  </a:txBody>
                  <a:tcPr marL="91450" marR="91450" marT="45725" marB="45725"/>
                </a:tc>
                <a:tc>
                  <a:txBody>
                    <a:bodyPr/>
                    <a:lstStyle/>
                    <a:p>
                      <a:pPr marL="0" marR="0" lvl="0" indent="0" algn="l" rtl="0">
                        <a:spcBef>
                          <a:spcPts val="0"/>
                        </a:spcBef>
                        <a:spcAft>
                          <a:spcPts val="0"/>
                        </a:spcAft>
                        <a:buNone/>
                      </a:pPr>
                      <a:endParaRPr sz="1800" dirty="0">
                        <a:latin typeface="+mn-lt"/>
                      </a:endParaRPr>
                    </a:p>
                    <a:p>
                      <a:pPr marL="0" marR="0" lvl="0" indent="0" algn="l" rtl="0">
                        <a:spcBef>
                          <a:spcPts val="0"/>
                        </a:spcBef>
                        <a:spcAft>
                          <a:spcPts val="0"/>
                        </a:spcAft>
                        <a:buNone/>
                      </a:pPr>
                      <a:r>
                        <a:rPr lang="en-GB" sz="1800" dirty="0">
                          <a:latin typeface="+mn-lt"/>
                        </a:rPr>
                        <a:t>9</a:t>
                      </a:r>
                      <a:endParaRPr dirty="0">
                        <a:latin typeface="+mn-lt"/>
                      </a:endParaRPr>
                    </a:p>
                  </a:txBody>
                  <a:tcPr marL="91450" marR="91450" marT="45725" marB="45725"/>
                </a:tc>
                <a:extLst>
                  <a:ext uri="{0D108BD9-81ED-4DB2-BD59-A6C34878D82A}">
                    <a16:rowId xmlns:a16="http://schemas.microsoft.com/office/drawing/2014/main" val="10001"/>
                  </a:ext>
                </a:extLst>
              </a:tr>
              <a:tr h="640150">
                <a:tc>
                  <a:txBody>
                    <a:bodyPr/>
                    <a:lstStyle/>
                    <a:p>
                      <a:pPr marL="0" marR="0" lvl="0" indent="0" algn="l" rtl="0">
                        <a:spcBef>
                          <a:spcPts val="0"/>
                        </a:spcBef>
                        <a:spcAft>
                          <a:spcPts val="0"/>
                        </a:spcAft>
                        <a:buNone/>
                      </a:pPr>
                      <a:r>
                        <a:rPr lang="en-GB" sz="1800">
                          <a:latin typeface="+mn-lt"/>
                        </a:rPr>
                        <a:t>Computer word processing</a:t>
                      </a:r>
                      <a:endParaRPr sz="1800">
                        <a:latin typeface="+mn-lt"/>
                      </a:endParaRPr>
                    </a:p>
                    <a:p>
                      <a:pPr marL="0" marR="0" lvl="0" indent="0" algn="l" rtl="0">
                        <a:spcBef>
                          <a:spcPts val="0"/>
                        </a:spcBef>
                        <a:spcAft>
                          <a:spcPts val="0"/>
                        </a:spcAft>
                        <a:buNone/>
                      </a:pPr>
                      <a:endParaRPr sz="1800">
                        <a:latin typeface="+mn-lt"/>
                      </a:endParaRPr>
                    </a:p>
                  </a:txBody>
                  <a:tcPr marL="91450" marR="91450" marT="45725" marB="45725"/>
                </a:tc>
                <a:tc>
                  <a:txBody>
                    <a:bodyPr/>
                    <a:lstStyle/>
                    <a:p>
                      <a:pPr marL="0" marR="0" lvl="0" indent="0" algn="l" rtl="0">
                        <a:spcBef>
                          <a:spcPts val="0"/>
                        </a:spcBef>
                        <a:spcAft>
                          <a:spcPts val="0"/>
                        </a:spcAft>
                        <a:buNone/>
                      </a:pPr>
                      <a:r>
                        <a:rPr lang="en-GB" sz="1800">
                          <a:latin typeface="+mn-lt"/>
                        </a:rPr>
                        <a:t>3</a:t>
                      </a:r>
                      <a:endParaRPr>
                        <a:latin typeface="+mn-lt"/>
                      </a:endParaRPr>
                    </a:p>
                  </a:txBody>
                  <a:tcPr marL="91450" marR="91450" marT="45725" marB="45725"/>
                </a:tc>
                <a:tc>
                  <a:txBody>
                    <a:bodyPr/>
                    <a:lstStyle/>
                    <a:p>
                      <a:pPr marL="0" marR="0" lvl="0" indent="0" algn="l" rtl="0">
                        <a:spcBef>
                          <a:spcPts val="0"/>
                        </a:spcBef>
                        <a:spcAft>
                          <a:spcPts val="0"/>
                        </a:spcAft>
                        <a:buNone/>
                      </a:pPr>
                      <a:r>
                        <a:rPr lang="en-GB" sz="1800" dirty="0">
                          <a:latin typeface="+mn-lt"/>
                        </a:rPr>
                        <a:t>5 as you rarely use a computer</a:t>
                      </a:r>
                      <a:endParaRPr sz="1800" dirty="0">
                        <a:latin typeface="+mn-lt"/>
                      </a:endParaRPr>
                    </a:p>
                  </a:txBody>
                  <a:tcPr marL="91450" marR="91450" marT="45725" marB="45725"/>
                </a:tc>
                <a:extLst>
                  <a:ext uri="{0D108BD9-81ED-4DB2-BD59-A6C34878D82A}">
                    <a16:rowId xmlns:a16="http://schemas.microsoft.com/office/drawing/2014/main" val="10002"/>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92"/>
        <p:cNvGrpSpPr/>
        <p:nvPr/>
      </p:nvGrpSpPr>
      <p:grpSpPr>
        <a:xfrm>
          <a:off x="0" y="0"/>
          <a:ext cx="0" cy="0"/>
          <a:chOff x="0" y="0"/>
          <a:chExt cx="0" cy="0"/>
        </a:xfrm>
      </p:grpSpPr>
      <p:sp>
        <p:nvSpPr>
          <p:cNvPr id="293" name="Google Shape;293;p35"/>
          <p:cNvSpPr txBox="1">
            <a:spLocks noGrp="1"/>
          </p:cNvSpPr>
          <p:nvPr>
            <p:ph type="title"/>
          </p:nvPr>
        </p:nvSpPr>
        <p:spPr>
          <a:xfrm>
            <a:off x="838200" y="1605280"/>
            <a:ext cx="10515600" cy="1325563"/>
          </a:xfrm>
          <a:noFill/>
          <a:ln>
            <a:noFill/>
          </a:ln>
        </p:spPr>
        <p:txBody>
          <a:bodyPr spcFirstLastPara="1" wrap="square" lIns="91425" tIns="45700" rIns="91425" bIns="45700" anchor="ctr" anchorCtr="0">
            <a:noAutofit/>
          </a:bodyPr>
          <a:lstStyle/>
          <a:p>
            <a:r>
              <a:rPr lang="en-GB"/>
              <a:t>Skills audit part 2</a:t>
            </a:r>
          </a:p>
        </p:txBody>
      </p:sp>
      <p:sp>
        <p:nvSpPr>
          <p:cNvPr id="294" name="Google Shape;294;p35"/>
          <p:cNvSpPr txBox="1">
            <a:spLocks noGrp="1"/>
          </p:cNvSpPr>
          <p:nvPr>
            <p:ph type="body" idx="1"/>
          </p:nvPr>
        </p:nvSpPr>
        <p:spPr>
          <a:xfrm>
            <a:off x="838200" y="3428999"/>
            <a:ext cx="10515600" cy="2311163"/>
          </a:xfrm>
          <a:noFill/>
          <a:ln>
            <a:noFill/>
          </a:ln>
        </p:spPr>
        <p:txBody>
          <a:bodyPr spcFirstLastPara="1" wrap="square" lIns="91425" tIns="45700" rIns="91425" bIns="45700" anchor="t" anchorCtr="0">
            <a:noAutofit/>
          </a:bodyPr>
          <a:lstStyle/>
          <a:p>
            <a:r>
              <a:rPr lang="en-GB"/>
              <a:t>Where there is a difference in your numbers for a skills then think about how, where and when you will develop that skill in order to ‘close the gap’</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98"/>
        <p:cNvGrpSpPr/>
        <p:nvPr/>
      </p:nvGrpSpPr>
      <p:grpSpPr>
        <a:xfrm>
          <a:off x="0" y="0"/>
          <a:ext cx="0" cy="0"/>
          <a:chOff x="0" y="0"/>
          <a:chExt cx="0" cy="0"/>
        </a:xfrm>
      </p:grpSpPr>
      <p:sp>
        <p:nvSpPr>
          <p:cNvPr id="299" name="Google Shape;299;p36"/>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Skills audit part 3</a:t>
            </a:r>
          </a:p>
        </p:txBody>
      </p:sp>
      <p:sp>
        <p:nvSpPr>
          <p:cNvPr id="3" name="Text Placeholder 2">
            <a:extLst>
              <a:ext uri="{FF2B5EF4-FFF2-40B4-BE49-F238E27FC236}">
                <a16:creationId xmlns:a16="http://schemas.microsoft.com/office/drawing/2014/main" id="{05288FA1-88E5-E3AC-FD3B-9783B2F95D48}"/>
              </a:ext>
            </a:extLst>
          </p:cNvPr>
          <p:cNvSpPr>
            <a:spLocks noGrp="1"/>
          </p:cNvSpPr>
          <p:nvPr>
            <p:ph type="body" idx="1"/>
          </p:nvPr>
        </p:nvSpPr>
        <p:spPr/>
        <p:txBody>
          <a:bodyPr/>
          <a:lstStyle/>
          <a:p>
            <a:endParaRPr lang="en-US"/>
          </a:p>
        </p:txBody>
      </p:sp>
      <p:graphicFrame>
        <p:nvGraphicFramePr>
          <p:cNvPr id="300" name="Google Shape;300;p36"/>
          <p:cNvGraphicFramePr/>
          <p:nvPr>
            <p:extLst>
              <p:ext uri="{D42A27DB-BD31-4B8C-83A1-F6EECF244321}">
                <p14:modId xmlns:p14="http://schemas.microsoft.com/office/powerpoint/2010/main" val="309764110"/>
              </p:ext>
            </p:extLst>
          </p:nvPr>
        </p:nvGraphicFramePr>
        <p:xfrm>
          <a:off x="838200" y="1825624"/>
          <a:ext cx="8229600" cy="3383120"/>
        </p:xfrm>
        <a:graphic>
          <a:graphicData uri="http://schemas.openxmlformats.org/drawingml/2006/table">
            <a:tbl>
              <a:tblPr firstRow="1" bandRow="1">
                <a:noFill/>
                <a:tableStyleId>{06EBC6AB-3AD0-44D1-A2DE-F30A775780E8}</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639950">
                <a:tc>
                  <a:txBody>
                    <a:bodyPr/>
                    <a:lstStyle/>
                    <a:p>
                      <a:pPr marL="0" marR="0" lvl="0" indent="0" algn="l" rtl="0">
                        <a:spcBef>
                          <a:spcPts val="0"/>
                        </a:spcBef>
                        <a:spcAft>
                          <a:spcPts val="0"/>
                        </a:spcAft>
                        <a:buNone/>
                      </a:pPr>
                      <a:r>
                        <a:rPr lang="en-GB" sz="1800" dirty="0">
                          <a:latin typeface="+mn-lt"/>
                        </a:rPr>
                        <a:t>Skills you need to develop now and for the future</a:t>
                      </a:r>
                      <a:endParaRPr dirty="0">
                        <a:latin typeface="+mn-lt"/>
                      </a:endParaRPr>
                    </a:p>
                  </a:txBody>
                  <a:tcPr marL="91450" marR="91450" marT="45700" marB="45700"/>
                </a:tc>
                <a:tc>
                  <a:txBody>
                    <a:bodyPr/>
                    <a:lstStyle/>
                    <a:p>
                      <a:pPr marL="0" marR="0" lvl="0" indent="0" algn="l" rtl="0">
                        <a:lnSpc>
                          <a:spcPct val="100000"/>
                        </a:lnSpc>
                        <a:spcBef>
                          <a:spcPts val="0"/>
                        </a:spcBef>
                        <a:spcAft>
                          <a:spcPts val="0"/>
                        </a:spcAft>
                        <a:buClr>
                          <a:schemeClr val="dk1"/>
                        </a:buClr>
                        <a:buSzPts val="1800"/>
                        <a:buFont typeface="Calibri"/>
                        <a:buNone/>
                      </a:pPr>
                      <a:r>
                        <a:rPr lang="en-GB" sz="1800">
                          <a:latin typeface="+mn-lt"/>
                        </a:rPr>
                        <a:t>Why are they important?</a:t>
                      </a:r>
                      <a:endParaRPr sz="1800">
                        <a:latin typeface="+mn-lt"/>
                      </a:endParaRPr>
                    </a:p>
                  </a:txBody>
                  <a:tcPr marL="91450" marR="91450" marT="45700" marB="45700"/>
                </a:tc>
                <a:tc>
                  <a:txBody>
                    <a:bodyPr/>
                    <a:lstStyle/>
                    <a:p>
                      <a:pPr marL="0" marR="0" lvl="0" indent="0" algn="l" rtl="0">
                        <a:spcBef>
                          <a:spcPts val="0"/>
                        </a:spcBef>
                        <a:spcAft>
                          <a:spcPts val="0"/>
                        </a:spcAft>
                        <a:buNone/>
                      </a:pPr>
                      <a:r>
                        <a:rPr lang="en-GB" sz="1800">
                          <a:latin typeface="+mn-lt"/>
                        </a:rPr>
                        <a:t>Where and how are you going to learn these skills ?</a:t>
                      </a:r>
                      <a:endParaRPr sz="1800">
                        <a:latin typeface="+mn-lt"/>
                      </a:endParaRPr>
                    </a:p>
                  </a:txBody>
                  <a:tcPr marL="91450" marR="91450" marT="45700" marB="45700"/>
                </a:tc>
                <a:extLst>
                  <a:ext uri="{0D108BD9-81ED-4DB2-BD59-A6C34878D82A}">
                    <a16:rowId xmlns:a16="http://schemas.microsoft.com/office/drawing/2014/main" val="10000"/>
                  </a:ext>
                </a:extLst>
              </a:tr>
              <a:tr h="914225">
                <a:tc>
                  <a:txBody>
                    <a:bodyPr/>
                    <a:lstStyle/>
                    <a:p>
                      <a:pPr marL="0" marR="0" lvl="0" indent="0" algn="l" rtl="0">
                        <a:spcBef>
                          <a:spcPts val="0"/>
                        </a:spcBef>
                        <a:spcAft>
                          <a:spcPts val="0"/>
                        </a:spcAft>
                        <a:buNone/>
                      </a:pPr>
                      <a:r>
                        <a:rPr lang="en-GB" sz="1800">
                          <a:latin typeface="+mn-lt"/>
                        </a:rPr>
                        <a:t>Negotiating with customers</a:t>
                      </a:r>
                      <a:endParaRPr sz="1800">
                        <a:latin typeface="+mn-lt"/>
                      </a:endParaRPr>
                    </a:p>
                  </a:txBody>
                  <a:tcPr marL="91450" marR="91450" marT="45700" marB="45700"/>
                </a:tc>
                <a:tc>
                  <a:txBody>
                    <a:bodyPr/>
                    <a:lstStyle/>
                    <a:p>
                      <a:pPr marL="0" marR="0" lvl="0" indent="0" algn="l" rtl="0">
                        <a:spcBef>
                          <a:spcPts val="0"/>
                        </a:spcBef>
                        <a:spcAft>
                          <a:spcPts val="0"/>
                        </a:spcAft>
                        <a:buNone/>
                      </a:pPr>
                      <a:r>
                        <a:rPr lang="en-GB" sz="1800" dirty="0">
                          <a:latin typeface="+mn-lt"/>
                        </a:rPr>
                        <a:t>Important to be able to negotiate</a:t>
                      </a:r>
                      <a:endParaRPr dirty="0">
                        <a:latin typeface="+mn-lt"/>
                      </a:endParaRPr>
                    </a:p>
                  </a:txBody>
                  <a:tcPr marL="91450" marR="91450" marT="45700" marB="45700"/>
                </a:tc>
                <a:tc>
                  <a:txBody>
                    <a:bodyPr/>
                    <a:lstStyle/>
                    <a:p>
                      <a:pPr marL="0" marR="0" lvl="0" indent="0" algn="l" rtl="0">
                        <a:spcBef>
                          <a:spcPts val="0"/>
                        </a:spcBef>
                        <a:spcAft>
                          <a:spcPts val="0"/>
                        </a:spcAft>
                        <a:buNone/>
                      </a:pPr>
                      <a:r>
                        <a:rPr lang="en-GB" sz="1800">
                          <a:latin typeface="+mn-lt"/>
                        </a:rPr>
                        <a:t>Learn from colleagues, shadow them and ask them to explain</a:t>
                      </a:r>
                      <a:endParaRPr>
                        <a:latin typeface="+mn-lt"/>
                      </a:endParaRPr>
                    </a:p>
                  </a:txBody>
                  <a:tcPr marL="91450" marR="91450" marT="45700" marB="45700"/>
                </a:tc>
                <a:extLst>
                  <a:ext uri="{0D108BD9-81ED-4DB2-BD59-A6C34878D82A}">
                    <a16:rowId xmlns:a16="http://schemas.microsoft.com/office/drawing/2014/main" val="10001"/>
                  </a:ext>
                </a:extLst>
              </a:tr>
              <a:tr h="639950">
                <a:tc>
                  <a:txBody>
                    <a:bodyPr/>
                    <a:lstStyle/>
                    <a:p>
                      <a:pPr marL="0" marR="0" lvl="0" indent="0" algn="l" rtl="0">
                        <a:spcBef>
                          <a:spcPts val="0"/>
                        </a:spcBef>
                        <a:spcAft>
                          <a:spcPts val="0"/>
                        </a:spcAft>
                        <a:buNone/>
                      </a:pPr>
                      <a:r>
                        <a:rPr lang="en-GB" sz="1800">
                          <a:latin typeface="+mn-lt"/>
                        </a:rPr>
                        <a:t>Better telephone skills</a:t>
                      </a:r>
                      <a:endParaRPr>
                        <a:latin typeface="+mn-lt"/>
                      </a:endParaRPr>
                    </a:p>
                  </a:txBody>
                  <a:tcPr marL="91450" marR="91450" marT="45700" marB="45700"/>
                </a:tc>
                <a:tc>
                  <a:txBody>
                    <a:bodyPr/>
                    <a:lstStyle/>
                    <a:p>
                      <a:pPr marL="0" marR="0" lvl="0" indent="0" algn="l" rtl="0">
                        <a:spcBef>
                          <a:spcPts val="0"/>
                        </a:spcBef>
                        <a:spcAft>
                          <a:spcPts val="0"/>
                        </a:spcAft>
                        <a:buNone/>
                      </a:pPr>
                      <a:r>
                        <a:rPr lang="en-GB" sz="1800" dirty="0">
                          <a:latin typeface="+mn-lt"/>
                        </a:rPr>
                        <a:t>Very important for good customer service</a:t>
                      </a:r>
                      <a:endParaRPr dirty="0">
                        <a:latin typeface="+mn-lt"/>
                      </a:endParaRPr>
                    </a:p>
                  </a:txBody>
                  <a:tcPr marL="91450" marR="91450" marT="45700" marB="45700"/>
                </a:tc>
                <a:tc>
                  <a:txBody>
                    <a:bodyPr/>
                    <a:lstStyle/>
                    <a:p>
                      <a:pPr marL="0" marR="0" lvl="0" indent="0" algn="l" rtl="0">
                        <a:spcBef>
                          <a:spcPts val="0"/>
                        </a:spcBef>
                        <a:spcAft>
                          <a:spcPts val="0"/>
                        </a:spcAft>
                        <a:buNone/>
                      </a:pPr>
                      <a:r>
                        <a:rPr lang="en-GB" sz="1800">
                          <a:latin typeface="+mn-lt"/>
                        </a:rPr>
                        <a:t>Attend training course</a:t>
                      </a:r>
                      <a:endParaRPr sz="1800">
                        <a:latin typeface="+mn-lt"/>
                      </a:endParaRPr>
                    </a:p>
                  </a:txBody>
                  <a:tcPr marL="91450" marR="91450" marT="45700" marB="45700"/>
                </a:tc>
                <a:extLst>
                  <a:ext uri="{0D108BD9-81ED-4DB2-BD59-A6C34878D82A}">
                    <a16:rowId xmlns:a16="http://schemas.microsoft.com/office/drawing/2014/main" val="10002"/>
                  </a:ext>
                </a:extLst>
              </a:tr>
              <a:tr h="914225">
                <a:tc>
                  <a:txBody>
                    <a:bodyPr/>
                    <a:lstStyle/>
                    <a:p>
                      <a:pPr marL="0" marR="0" lvl="0" indent="0" algn="l" rtl="0">
                        <a:spcBef>
                          <a:spcPts val="0"/>
                        </a:spcBef>
                        <a:spcAft>
                          <a:spcPts val="0"/>
                        </a:spcAft>
                        <a:buNone/>
                      </a:pPr>
                      <a:r>
                        <a:rPr lang="en-GB" sz="1800">
                          <a:latin typeface="+mn-lt"/>
                        </a:rPr>
                        <a:t>Presentation skills</a:t>
                      </a:r>
                      <a:endParaRPr sz="1800">
                        <a:latin typeface="+mn-lt"/>
                      </a:endParaRPr>
                    </a:p>
                  </a:txBody>
                  <a:tcPr marL="91450" marR="91450" marT="45700" marB="45700"/>
                </a:tc>
                <a:tc>
                  <a:txBody>
                    <a:bodyPr/>
                    <a:lstStyle/>
                    <a:p>
                      <a:pPr marL="0" marR="0" lvl="0" indent="0" algn="l" rtl="0">
                        <a:spcBef>
                          <a:spcPts val="0"/>
                        </a:spcBef>
                        <a:spcAft>
                          <a:spcPts val="0"/>
                        </a:spcAft>
                        <a:buNone/>
                      </a:pPr>
                      <a:r>
                        <a:rPr lang="en-GB" sz="1800">
                          <a:latin typeface="+mn-lt"/>
                        </a:rPr>
                        <a:t>I’ve been asked to explain a new product to potential customers</a:t>
                      </a:r>
                      <a:endParaRPr sz="1800">
                        <a:latin typeface="+mn-lt"/>
                      </a:endParaRPr>
                    </a:p>
                  </a:txBody>
                  <a:tcPr marL="91450" marR="91450" marT="45700" marB="45700"/>
                </a:tc>
                <a:tc>
                  <a:txBody>
                    <a:bodyPr/>
                    <a:lstStyle/>
                    <a:p>
                      <a:pPr marL="0" marR="0" lvl="0" indent="0" algn="l" rtl="0">
                        <a:spcBef>
                          <a:spcPts val="0"/>
                        </a:spcBef>
                        <a:spcAft>
                          <a:spcPts val="0"/>
                        </a:spcAft>
                        <a:buNone/>
                      </a:pPr>
                      <a:r>
                        <a:rPr lang="en-GB" sz="1800" dirty="0">
                          <a:latin typeface="+mn-lt"/>
                        </a:rPr>
                        <a:t>Training course plus watch others learn how they do it</a:t>
                      </a:r>
                      <a:endParaRPr dirty="0">
                        <a:latin typeface="+mn-lt"/>
                      </a:endParaRPr>
                    </a:p>
                  </a:txBody>
                  <a:tcPr marL="91450" marR="91450" marT="45700" marB="45700"/>
                </a:tc>
                <a:extLst>
                  <a:ext uri="{0D108BD9-81ED-4DB2-BD59-A6C34878D82A}">
                    <a16:rowId xmlns:a16="http://schemas.microsoft.com/office/drawing/2014/main" val="10003"/>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310"/>
        <p:cNvGrpSpPr/>
        <p:nvPr/>
      </p:nvGrpSpPr>
      <p:grpSpPr>
        <a:xfrm>
          <a:off x="0" y="0"/>
          <a:ext cx="0" cy="0"/>
          <a:chOff x="0" y="0"/>
          <a:chExt cx="0" cy="0"/>
        </a:xfrm>
      </p:grpSpPr>
      <p:sp>
        <p:nvSpPr>
          <p:cNvPr id="311" name="Google Shape;311;p38"/>
          <p:cNvSpPr txBox="1">
            <a:spLocks noGrp="1"/>
          </p:cNvSpPr>
          <p:nvPr>
            <p:ph type="ctrTitle"/>
          </p:nvPr>
        </p:nvSpPr>
        <p:spPr>
          <a:prstGeom prst="rect">
            <a:avLst/>
          </a:prstGeom>
          <a:noFill/>
          <a:ln>
            <a:noFill/>
          </a:ln>
        </p:spPr>
        <p:txBody>
          <a:bodyPr spcFirstLastPara="1" wrap="square" lIns="91425" tIns="45700" rIns="91425" bIns="45700" anchor="ctr" anchorCtr="0">
            <a:noAutofit/>
          </a:bodyPr>
          <a:lstStyle/>
          <a:p>
            <a:r>
              <a:rPr lang="en-GB"/>
              <a:t>Ok now we’ll look at </a:t>
            </a:r>
            <a:br>
              <a:rPr lang="en-GB"/>
            </a:br>
            <a:r>
              <a:rPr lang="en-GB"/>
              <a:t>external customers</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15"/>
        <p:cNvGrpSpPr/>
        <p:nvPr/>
      </p:nvGrpSpPr>
      <p:grpSpPr>
        <a:xfrm>
          <a:off x="0" y="0"/>
          <a:ext cx="0" cy="0"/>
          <a:chOff x="0" y="0"/>
          <a:chExt cx="0" cy="0"/>
        </a:xfrm>
      </p:grpSpPr>
      <p:sp>
        <p:nvSpPr>
          <p:cNvPr id="316" name="Google Shape;316;p39"/>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rmAutofit/>
          </a:bodyPr>
          <a:lstStyle/>
          <a:p>
            <a:r>
              <a:rPr lang="en-GB" dirty="0"/>
              <a:t>External Customer Identification exercise</a:t>
            </a:r>
          </a:p>
        </p:txBody>
      </p:sp>
      <p:sp>
        <p:nvSpPr>
          <p:cNvPr id="317" name="Google Shape;317;p39"/>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Who are your external customers?</a:t>
            </a:r>
          </a:p>
          <a:p>
            <a:r>
              <a:rPr lang="en-GB"/>
              <a:t>Use the handout ‘customer identification grid’ purple coloured handout sheet</a:t>
            </a:r>
          </a:p>
          <a:p>
            <a:endParaRPr lang="en-GB"/>
          </a:p>
          <a:p>
            <a:r>
              <a:rPr lang="en-GB"/>
              <a:t>Remember Direct = direct recipient/user. </a:t>
            </a:r>
          </a:p>
          <a:p>
            <a:r>
              <a:rPr lang="en-GB"/>
              <a:t>Indirect = indirect recipient/user e.g. may be 3 stages away from us, but our quality affects them.</a:t>
            </a:r>
          </a:p>
          <a:p>
            <a:endParaRPr lang="en-GB"/>
          </a:p>
          <a:p>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21"/>
        <p:cNvGrpSpPr/>
        <p:nvPr/>
      </p:nvGrpSpPr>
      <p:grpSpPr>
        <a:xfrm>
          <a:off x="0" y="0"/>
          <a:ext cx="0" cy="0"/>
          <a:chOff x="0" y="0"/>
          <a:chExt cx="0" cy="0"/>
        </a:xfrm>
      </p:grpSpPr>
      <p:sp>
        <p:nvSpPr>
          <p:cNvPr id="322" name="Google Shape;322;p40"/>
          <p:cNvSpPr txBox="1">
            <a:spLocks noGrp="1"/>
          </p:cNvSpPr>
          <p:nvPr>
            <p:ph type="title"/>
          </p:nvPr>
        </p:nvSpPr>
        <p:spPr>
          <a:noFill/>
          <a:ln>
            <a:noFill/>
          </a:ln>
        </p:spPr>
        <p:txBody>
          <a:bodyPr spcFirstLastPara="1" wrap="square" lIns="91425" tIns="45700" rIns="91425" bIns="45700" anchor="ctr" anchorCtr="0">
            <a:noAutofit/>
          </a:bodyPr>
          <a:lstStyle/>
          <a:p>
            <a:r>
              <a:rPr lang="en-GB"/>
              <a:t>Your best and worse customers</a:t>
            </a:r>
          </a:p>
        </p:txBody>
      </p:sp>
      <p:sp>
        <p:nvSpPr>
          <p:cNvPr id="323" name="Google Shape;323;p40"/>
          <p:cNvSpPr txBox="1">
            <a:spLocks noGrp="1"/>
          </p:cNvSpPr>
          <p:nvPr>
            <p:ph type="body" idx="1"/>
          </p:nvPr>
        </p:nvSpPr>
        <p:spPr>
          <a:noFill/>
          <a:ln>
            <a:noFill/>
          </a:ln>
        </p:spPr>
        <p:txBody>
          <a:bodyPr spcFirstLastPara="1" wrap="square" lIns="91425" tIns="45700" rIns="91425" bIns="45700" anchor="t" anchorCtr="0">
            <a:noAutofit/>
          </a:bodyPr>
          <a:lstStyle/>
          <a:p>
            <a:r>
              <a:rPr lang="en-GB"/>
              <a:t>Who are your best and worst customers to deal with and why?</a:t>
            </a:r>
          </a:p>
          <a:p>
            <a:endParaRPr lang="en-GB"/>
          </a:p>
          <a:p>
            <a:r>
              <a:rPr lang="en-GB"/>
              <a:t>Discuss in pairs or in threes and write up main points</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27"/>
        <p:cNvGrpSpPr/>
        <p:nvPr/>
      </p:nvGrpSpPr>
      <p:grpSpPr>
        <a:xfrm>
          <a:off x="0" y="0"/>
          <a:ext cx="0" cy="0"/>
          <a:chOff x="0" y="0"/>
          <a:chExt cx="0" cy="0"/>
        </a:xfrm>
      </p:grpSpPr>
      <p:sp>
        <p:nvSpPr>
          <p:cNvPr id="328" name="Google Shape;328;p41"/>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QUESTIONS</a:t>
            </a:r>
          </a:p>
        </p:txBody>
      </p:sp>
      <p:sp>
        <p:nvSpPr>
          <p:cNvPr id="329" name="Google Shape;329;p41"/>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How do your customer see your organisation?</a:t>
            </a:r>
          </a:p>
          <a:p>
            <a:r>
              <a:rPr lang="en-GB"/>
              <a:t>Is it a pleasure to do business with you?</a:t>
            </a:r>
          </a:p>
          <a:p>
            <a:r>
              <a:rPr lang="en-GB"/>
              <a:t>Do they look forward to it?</a:t>
            </a:r>
          </a:p>
          <a:p>
            <a:r>
              <a:rPr lang="en-GB"/>
              <a:t>Are your systems easy to use?</a:t>
            </a:r>
          </a:p>
          <a:p>
            <a:r>
              <a:rPr lang="en-GB"/>
              <a:t>Are your people easy to deal with?</a:t>
            </a:r>
          </a:p>
          <a:p>
            <a:r>
              <a:rPr lang="en-GB"/>
              <a:t>Are staff friendly and helpful?</a:t>
            </a:r>
          </a:p>
          <a:p>
            <a:r>
              <a:rPr lang="en-GB"/>
              <a:t>Do they enjoy doing business with you?</a:t>
            </a:r>
          </a:p>
          <a:p>
            <a:r>
              <a:rPr lang="en-GB"/>
              <a:t>Are they delighted to do business with you?</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4"/>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Applied knowledge</a:t>
            </a:r>
          </a:p>
        </p:txBody>
      </p:sp>
      <p:sp>
        <p:nvSpPr>
          <p:cNvPr id="108" name="Google Shape;108;p4"/>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This course isn’t just about giving you some of the theory of delivering and improving an effective customer service.</a:t>
            </a:r>
          </a:p>
          <a:p>
            <a:r>
              <a:rPr lang="en-GB"/>
              <a:t>You can get that from reading books. </a:t>
            </a:r>
          </a:p>
          <a:p>
            <a:r>
              <a:rPr lang="en-GB"/>
              <a:t>The course is about you developing practical skills as well as knowledge and you will learn most effectively after the course if you start to make changes in the way you do things and apply new ideas during your work</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33"/>
        <p:cNvGrpSpPr/>
        <p:nvPr/>
      </p:nvGrpSpPr>
      <p:grpSpPr>
        <a:xfrm>
          <a:off x="0" y="0"/>
          <a:ext cx="0" cy="0"/>
          <a:chOff x="0" y="0"/>
          <a:chExt cx="0" cy="0"/>
        </a:xfrm>
      </p:grpSpPr>
      <p:sp>
        <p:nvSpPr>
          <p:cNvPr id="334" name="Google Shape;334;p42"/>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Question?</a:t>
            </a:r>
          </a:p>
        </p:txBody>
      </p:sp>
      <p:sp>
        <p:nvSpPr>
          <p:cNvPr id="335" name="Google Shape;335;p42"/>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dirty="0"/>
              <a:t>How do you think your customers see you?</a:t>
            </a:r>
          </a:p>
          <a:p>
            <a:r>
              <a:rPr lang="en-GB" dirty="0"/>
              <a:t>Would they classify your organisation as being one of their best or worse customers?</a:t>
            </a:r>
          </a:p>
          <a:p>
            <a:r>
              <a:rPr lang="en-GB" dirty="0"/>
              <a:t>There will be an exercise to help you think in more detail about this later on this.</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339"/>
        <p:cNvGrpSpPr/>
        <p:nvPr/>
      </p:nvGrpSpPr>
      <p:grpSpPr>
        <a:xfrm>
          <a:off x="0" y="0"/>
          <a:ext cx="0" cy="0"/>
          <a:chOff x="0" y="0"/>
          <a:chExt cx="0" cy="0"/>
        </a:xfrm>
      </p:grpSpPr>
      <p:sp>
        <p:nvSpPr>
          <p:cNvPr id="340" name="Google Shape;340;p43"/>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Service characteristics</a:t>
            </a:r>
          </a:p>
        </p:txBody>
      </p:sp>
      <p:sp>
        <p:nvSpPr>
          <p:cNvPr id="341" name="Google Shape;341;p43"/>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dirty="0"/>
              <a:t>Before you can systematically start to improve your service you need to understand its characteristics.</a:t>
            </a:r>
          </a:p>
          <a:p>
            <a:r>
              <a:rPr lang="en-GB" dirty="0"/>
              <a:t>The next exercise will help you do this.</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45"/>
        <p:cNvGrpSpPr/>
        <p:nvPr/>
      </p:nvGrpSpPr>
      <p:grpSpPr>
        <a:xfrm>
          <a:off x="0" y="0"/>
          <a:ext cx="0" cy="0"/>
          <a:chOff x="0" y="0"/>
          <a:chExt cx="0" cy="0"/>
        </a:xfrm>
      </p:grpSpPr>
      <p:sp>
        <p:nvSpPr>
          <p:cNvPr id="346" name="Google Shape;346;p44"/>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What are your characteristics? Exercise</a:t>
            </a:r>
          </a:p>
        </p:txBody>
      </p:sp>
      <p:sp>
        <p:nvSpPr>
          <p:cNvPr id="347" name="Google Shape;347;p44"/>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dirty="0"/>
              <a:t>What are your organisation’s service characteristics?</a:t>
            </a:r>
          </a:p>
          <a:p>
            <a:r>
              <a:rPr lang="en-GB" dirty="0"/>
              <a:t>See white coloured handout What Are your service characteristics?</a:t>
            </a:r>
          </a:p>
          <a:p>
            <a:r>
              <a:rPr lang="en-GB" dirty="0"/>
              <a:t>Complete the handout sheet in pairs or threes and then we’ll discuss the results.</a:t>
            </a:r>
          </a:p>
          <a:p>
            <a:endParaRPr lang="en-GB"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351"/>
        <p:cNvGrpSpPr/>
        <p:nvPr/>
      </p:nvGrpSpPr>
      <p:grpSpPr>
        <a:xfrm>
          <a:off x="0" y="0"/>
          <a:ext cx="0" cy="0"/>
          <a:chOff x="0" y="0"/>
          <a:chExt cx="0" cy="0"/>
        </a:xfrm>
      </p:grpSpPr>
      <p:sp>
        <p:nvSpPr>
          <p:cNvPr id="352" name="Google Shape;352;p45"/>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r>
              <a:rPr lang="en-GB"/>
              <a:t>What are your characteristics? Exercise, pt.2</a:t>
            </a:r>
            <a:endParaRPr/>
          </a:p>
        </p:txBody>
      </p:sp>
      <p:sp>
        <p:nvSpPr>
          <p:cNvPr id="353" name="Google Shape;353;p45"/>
          <p:cNvSpPr txBox="1">
            <a:spLocks noGrp="1"/>
          </p:cNvSpPr>
          <p:nvPr>
            <p:ph type="body" idx="1"/>
          </p:nvPr>
        </p:nvSpPr>
        <p:spPr>
          <a:prstGeom prst="rect">
            <a:avLst/>
          </a:prstGeom>
          <a:noFill/>
          <a:ln>
            <a:noFill/>
          </a:ln>
        </p:spPr>
        <p:txBody>
          <a:bodyPr spcFirstLastPara="1" wrap="square" lIns="91425" tIns="45700" rIns="91425" bIns="45700" anchor="t" anchorCtr="0">
            <a:noAutofit/>
          </a:bodyPr>
          <a:lstStyle/>
          <a:p>
            <a:pPr marL="342900">
              <a:spcBef>
                <a:spcPts val="0"/>
              </a:spcBef>
              <a:buSzPts val="3200"/>
            </a:pPr>
            <a:r>
              <a:rPr lang="en-GB"/>
              <a:t>Your results ?</a:t>
            </a:r>
            <a:endParaRPr/>
          </a:p>
          <a:p>
            <a:pPr marL="342900" indent="-139700">
              <a:spcBef>
                <a:spcPts val="640"/>
              </a:spcBef>
              <a:buSzPts val="3200"/>
              <a:buNone/>
            </a:pPr>
            <a:endParaRPr/>
          </a:p>
          <a:p>
            <a:pPr marL="342900">
              <a:spcBef>
                <a:spcPts val="640"/>
              </a:spcBef>
              <a:buSzPts val="3200"/>
            </a:pPr>
            <a:r>
              <a:rPr lang="en-GB"/>
              <a:t>If you had to draw a picture of this what would it look like?</a:t>
            </a:r>
            <a:endParaRPr/>
          </a:p>
          <a:p>
            <a:pPr marL="342900" indent="-139700">
              <a:spcBef>
                <a:spcPts val="640"/>
              </a:spcBef>
              <a:buSzPts val="3200"/>
              <a:buNone/>
            </a:pP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357"/>
        <p:cNvGrpSpPr/>
        <p:nvPr/>
      </p:nvGrpSpPr>
      <p:grpSpPr>
        <a:xfrm>
          <a:off x="0" y="0"/>
          <a:ext cx="0" cy="0"/>
          <a:chOff x="0" y="0"/>
          <a:chExt cx="0" cy="0"/>
        </a:xfrm>
      </p:grpSpPr>
      <p:sp>
        <p:nvSpPr>
          <p:cNvPr id="358" name="Google Shape;358;p46"/>
          <p:cNvSpPr txBox="1">
            <a:spLocks noGrp="1"/>
          </p:cNvSpPr>
          <p:nvPr>
            <p:ph type="ctrTitle"/>
          </p:nvPr>
        </p:nvSpPr>
        <p:spPr>
          <a:prstGeom prst="rect">
            <a:avLst/>
          </a:prstGeom>
          <a:noFill/>
          <a:ln>
            <a:noFill/>
          </a:ln>
        </p:spPr>
        <p:txBody>
          <a:bodyPr spcFirstLastPara="1" wrap="square" lIns="91425" tIns="45700" rIns="91425" bIns="45700" anchor="ctr" anchorCtr="0">
            <a:noAutofit/>
          </a:bodyPr>
          <a:lstStyle/>
          <a:p>
            <a:r>
              <a:rPr lang="en-GB"/>
              <a:t>Now an exercise on customer care</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63"/>
        <p:cNvGrpSpPr/>
        <p:nvPr/>
      </p:nvGrpSpPr>
      <p:grpSpPr>
        <a:xfrm>
          <a:off x="0" y="0"/>
          <a:ext cx="0" cy="0"/>
          <a:chOff x="0" y="0"/>
          <a:chExt cx="0" cy="0"/>
        </a:xfrm>
      </p:grpSpPr>
      <p:sp>
        <p:nvSpPr>
          <p:cNvPr id="364" name="Google Shape;364;p47"/>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rmAutofit/>
          </a:bodyPr>
          <a:lstStyle/>
          <a:p>
            <a:r>
              <a:rPr lang="en-GB"/>
              <a:t> Excellent and poor customer service exercise</a:t>
            </a:r>
          </a:p>
        </p:txBody>
      </p:sp>
      <p:sp>
        <p:nvSpPr>
          <p:cNvPr id="365" name="Google Shape;365;p47"/>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US" dirty="0"/>
              <a:t>See green </a:t>
            </a:r>
            <a:r>
              <a:rPr lang="en-US" dirty="0" err="1"/>
              <a:t>coloured</a:t>
            </a:r>
            <a:r>
              <a:rPr lang="en-US" dirty="0"/>
              <a:t> handout sheet ‘customer care exercise’.</a:t>
            </a:r>
          </a:p>
          <a:p>
            <a:r>
              <a:rPr lang="en-US" dirty="0"/>
              <a:t>Think of two examples which you regard as being excellent customer service; one from inside your </a:t>
            </a:r>
            <a:r>
              <a:rPr lang="en-US" dirty="0" err="1"/>
              <a:t>organisation</a:t>
            </a:r>
            <a:r>
              <a:rPr lang="en-US" dirty="0"/>
              <a:t>, one from outside of the </a:t>
            </a:r>
            <a:r>
              <a:rPr lang="en-US" dirty="0" err="1"/>
              <a:t>organisation</a:t>
            </a:r>
            <a:r>
              <a:rPr lang="en-US" dirty="0"/>
              <a:t>.</a:t>
            </a:r>
          </a:p>
          <a:p>
            <a:r>
              <a:rPr lang="en-US" dirty="0"/>
              <a:t>Thinks two examples which you regard as being poor customer service; one from inside, one from outside of the company. For each example identify:</a:t>
            </a:r>
          </a:p>
          <a:p>
            <a:r>
              <a:rPr lang="en-US" dirty="0"/>
              <a:t>The key factors that contributed to the experience,</a:t>
            </a:r>
          </a:p>
          <a:p>
            <a:r>
              <a:rPr lang="en-US" dirty="0"/>
              <a:t>Your feelings and reactions at the time,</a:t>
            </a:r>
          </a:p>
          <a:p>
            <a:r>
              <a:rPr lang="en-US" dirty="0"/>
              <a:t>Your feelings and reactions now.</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bg>
      <p:bgPr>
        <a:gradFill>
          <a:gsLst>
            <a:gs pos="0">
              <a:srgbClr val="9AB5E4"/>
            </a:gs>
            <a:gs pos="50000">
              <a:srgbClr val="C2D1ED"/>
            </a:gs>
            <a:gs pos="100000">
              <a:srgbClr val="E1E8F5"/>
            </a:gs>
          </a:gsLst>
          <a:lin ang="5400000" scaled="0"/>
        </a:gradFill>
        <a:effectLst/>
      </p:bgPr>
    </p:bg>
    <p:spTree>
      <p:nvGrpSpPr>
        <p:cNvPr id="1" name="Shape 375"/>
        <p:cNvGrpSpPr/>
        <p:nvPr/>
      </p:nvGrpSpPr>
      <p:grpSpPr>
        <a:xfrm>
          <a:off x="0" y="0"/>
          <a:ext cx="0" cy="0"/>
          <a:chOff x="0" y="0"/>
          <a:chExt cx="0" cy="0"/>
        </a:xfrm>
      </p:grpSpPr>
      <p:sp>
        <p:nvSpPr>
          <p:cNvPr id="376" name="Google Shape;376;p49"/>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r>
              <a:rPr lang="en-GB"/>
              <a:t>What did you list for excellent customer service?</a:t>
            </a:r>
            <a:endParaRPr/>
          </a:p>
        </p:txBody>
      </p:sp>
      <p:sp>
        <p:nvSpPr>
          <p:cNvPr id="377" name="Google Shape;377;p49"/>
          <p:cNvSpPr txBox="1">
            <a:spLocks noGrp="1"/>
          </p:cNvSpPr>
          <p:nvPr>
            <p:ph type="body" idx="1"/>
          </p:nvPr>
        </p:nvSpPr>
        <p:spPr>
          <a:prstGeom prst="rect">
            <a:avLst/>
          </a:prstGeom>
          <a:noFill/>
          <a:ln>
            <a:noFill/>
          </a:ln>
        </p:spPr>
        <p:txBody>
          <a:bodyPr spcFirstLastPara="1" wrap="square" lIns="91425" tIns="45700" rIns="91425" bIns="45700" anchor="t" anchorCtr="0">
            <a:noAutofit/>
          </a:bodyPr>
          <a:lstStyle/>
          <a:p>
            <a:pPr marL="342900">
              <a:spcBef>
                <a:spcPts val="0"/>
              </a:spcBef>
              <a:buSzPts val="3200"/>
            </a:pPr>
            <a:r>
              <a:rPr lang="en-GB"/>
              <a:t>?</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381"/>
        <p:cNvGrpSpPr/>
        <p:nvPr/>
      </p:nvGrpSpPr>
      <p:grpSpPr>
        <a:xfrm>
          <a:off x="0" y="0"/>
          <a:ext cx="0" cy="0"/>
          <a:chOff x="0" y="0"/>
          <a:chExt cx="0" cy="0"/>
        </a:xfrm>
      </p:grpSpPr>
      <p:sp>
        <p:nvSpPr>
          <p:cNvPr id="382" name="Google Shape;382;p50"/>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rmAutofit/>
          </a:bodyPr>
          <a:lstStyle/>
          <a:p>
            <a:r>
              <a:rPr lang="en-GB"/>
              <a:t>Typical factors you might have listed for excellent customer service</a:t>
            </a:r>
          </a:p>
        </p:txBody>
      </p:sp>
      <p:sp>
        <p:nvSpPr>
          <p:cNvPr id="383" name="Google Shape;383;p50"/>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rmAutofit fontScale="92500" lnSpcReduction="20000"/>
          </a:bodyPr>
          <a:lstStyle/>
          <a:p>
            <a:r>
              <a:rPr lang="en-GB" dirty="0"/>
              <a:t>Knowledgeable and friendly staff</a:t>
            </a:r>
          </a:p>
          <a:p>
            <a:r>
              <a:rPr lang="en-GB" dirty="0"/>
              <a:t>Professional manner of staff</a:t>
            </a:r>
          </a:p>
          <a:p>
            <a:r>
              <a:rPr lang="en-GB" dirty="0"/>
              <a:t>Staff listened to me</a:t>
            </a:r>
          </a:p>
          <a:p>
            <a:r>
              <a:rPr lang="en-GB" dirty="0"/>
              <a:t>They did what they said they would do</a:t>
            </a:r>
          </a:p>
          <a:p>
            <a:r>
              <a:rPr lang="en-GB" dirty="0"/>
              <a:t>They seemed to care</a:t>
            </a:r>
          </a:p>
          <a:p>
            <a:r>
              <a:rPr lang="en-GB" dirty="0"/>
              <a:t>They responded to me promptly</a:t>
            </a:r>
          </a:p>
          <a:p>
            <a:r>
              <a:rPr lang="en-GB" dirty="0"/>
              <a:t>They seemed genuinely concerned</a:t>
            </a:r>
          </a:p>
          <a:p>
            <a:r>
              <a:rPr lang="en-GB" dirty="0"/>
              <a:t>They smiled</a:t>
            </a:r>
          </a:p>
          <a:p>
            <a:r>
              <a:rPr lang="en-GB" dirty="0"/>
              <a:t>They treated me as a real human being; not a distraction</a:t>
            </a:r>
          </a:p>
          <a:p>
            <a:r>
              <a:rPr lang="en-GB" dirty="0"/>
              <a:t>They seemed proud of what they did and of the organisation</a:t>
            </a:r>
          </a:p>
          <a:p>
            <a:r>
              <a:rPr lang="en-GB" dirty="0"/>
              <a:t>Courteous, friendly and efficient service</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83">
                                            <p:txEl>
                                              <p:pRg st="0" end="0"/>
                                            </p:txEl>
                                          </p:spTgt>
                                        </p:tgtEl>
                                        <p:attrNameLst>
                                          <p:attrName>style.visibility</p:attrName>
                                        </p:attrNameLst>
                                      </p:cBhvr>
                                      <p:to>
                                        <p:strVal val="visible"/>
                                      </p:to>
                                    </p:set>
                                    <p:anim calcmode="lin" valueType="num">
                                      <p:cBhvr additive="base">
                                        <p:cTn id="7" dur="500"/>
                                        <p:tgtEl>
                                          <p:spTgt spid="38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83">
                                            <p:txEl>
                                              <p:pRg st="1" end="1"/>
                                            </p:txEl>
                                          </p:spTgt>
                                        </p:tgtEl>
                                        <p:attrNameLst>
                                          <p:attrName>style.visibility</p:attrName>
                                        </p:attrNameLst>
                                      </p:cBhvr>
                                      <p:to>
                                        <p:strVal val="visible"/>
                                      </p:to>
                                    </p:set>
                                    <p:anim calcmode="lin" valueType="num">
                                      <p:cBhvr additive="base">
                                        <p:cTn id="12" dur="500"/>
                                        <p:tgtEl>
                                          <p:spTgt spid="38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83">
                                            <p:txEl>
                                              <p:pRg st="2" end="2"/>
                                            </p:txEl>
                                          </p:spTgt>
                                        </p:tgtEl>
                                        <p:attrNameLst>
                                          <p:attrName>style.visibility</p:attrName>
                                        </p:attrNameLst>
                                      </p:cBhvr>
                                      <p:to>
                                        <p:strVal val="visible"/>
                                      </p:to>
                                    </p:set>
                                    <p:anim calcmode="lin" valueType="num">
                                      <p:cBhvr additive="base">
                                        <p:cTn id="17" dur="500"/>
                                        <p:tgtEl>
                                          <p:spTgt spid="38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383">
                                            <p:txEl>
                                              <p:pRg st="3" end="3"/>
                                            </p:txEl>
                                          </p:spTgt>
                                        </p:tgtEl>
                                        <p:attrNameLst>
                                          <p:attrName>style.visibility</p:attrName>
                                        </p:attrNameLst>
                                      </p:cBhvr>
                                      <p:to>
                                        <p:strVal val="visible"/>
                                      </p:to>
                                    </p:set>
                                    <p:anim calcmode="lin" valueType="num">
                                      <p:cBhvr additive="base">
                                        <p:cTn id="22" dur="500"/>
                                        <p:tgtEl>
                                          <p:spTgt spid="38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83">
                                            <p:txEl>
                                              <p:pRg st="4" end="4"/>
                                            </p:txEl>
                                          </p:spTgt>
                                        </p:tgtEl>
                                        <p:attrNameLst>
                                          <p:attrName>style.visibility</p:attrName>
                                        </p:attrNameLst>
                                      </p:cBhvr>
                                      <p:to>
                                        <p:strVal val="visible"/>
                                      </p:to>
                                    </p:set>
                                    <p:anim calcmode="lin" valueType="num">
                                      <p:cBhvr additive="base">
                                        <p:cTn id="27" dur="500"/>
                                        <p:tgtEl>
                                          <p:spTgt spid="38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383">
                                            <p:txEl>
                                              <p:pRg st="5" end="5"/>
                                            </p:txEl>
                                          </p:spTgt>
                                        </p:tgtEl>
                                        <p:attrNameLst>
                                          <p:attrName>style.visibility</p:attrName>
                                        </p:attrNameLst>
                                      </p:cBhvr>
                                      <p:to>
                                        <p:strVal val="visible"/>
                                      </p:to>
                                    </p:set>
                                    <p:anim calcmode="lin" valueType="num">
                                      <p:cBhvr additive="base">
                                        <p:cTn id="32" dur="500"/>
                                        <p:tgtEl>
                                          <p:spTgt spid="38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83">
                                            <p:txEl>
                                              <p:pRg st="6" end="6"/>
                                            </p:txEl>
                                          </p:spTgt>
                                        </p:tgtEl>
                                        <p:attrNameLst>
                                          <p:attrName>style.visibility</p:attrName>
                                        </p:attrNameLst>
                                      </p:cBhvr>
                                      <p:to>
                                        <p:strVal val="visible"/>
                                      </p:to>
                                    </p:set>
                                    <p:anim calcmode="lin" valueType="num">
                                      <p:cBhvr additive="base">
                                        <p:cTn id="37" dur="500"/>
                                        <p:tgtEl>
                                          <p:spTgt spid="38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383">
                                            <p:txEl>
                                              <p:pRg st="7" end="7"/>
                                            </p:txEl>
                                          </p:spTgt>
                                        </p:tgtEl>
                                        <p:attrNameLst>
                                          <p:attrName>style.visibility</p:attrName>
                                        </p:attrNameLst>
                                      </p:cBhvr>
                                      <p:to>
                                        <p:strVal val="visible"/>
                                      </p:to>
                                    </p:set>
                                    <p:anim calcmode="lin" valueType="num">
                                      <p:cBhvr additive="base">
                                        <p:cTn id="42" dur="500"/>
                                        <p:tgtEl>
                                          <p:spTgt spid="38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383">
                                            <p:txEl>
                                              <p:pRg st="8" end="8"/>
                                            </p:txEl>
                                          </p:spTgt>
                                        </p:tgtEl>
                                        <p:attrNameLst>
                                          <p:attrName>style.visibility</p:attrName>
                                        </p:attrNameLst>
                                      </p:cBhvr>
                                      <p:to>
                                        <p:strVal val="visible"/>
                                      </p:to>
                                    </p:set>
                                    <p:anim calcmode="lin" valueType="num">
                                      <p:cBhvr additive="base">
                                        <p:cTn id="47" dur="500"/>
                                        <p:tgtEl>
                                          <p:spTgt spid="38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nodeType="clickEffect">
                                  <p:stCondLst>
                                    <p:cond delay="0"/>
                                  </p:stCondLst>
                                  <p:childTnLst>
                                    <p:set>
                                      <p:cBhvr>
                                        <p:cTn id="51" dur="1" fill="hold">
                                          <p:stCondLst>
                                            <p:cond delay="0"/>
                                          </p:stCondLst>
                                        </p:cTn>
                                        <p:tgtEl>
                                          <p:spTgt spid="383">
                                            <p:txEl>
                                              <p:pRg st="9" end="9"/>
                                            </p:txEl>
                                          </p:spTgt>
                                        </p:tgtEl>
                                        <p:attrNameLst>
                                          <p:attrName>style.visibility</p:attrName>
                                        </p:attrNameLst>
                                      </p:cBhvr>
                                      <p:to>
                                        <p:strVal val="visible"/>
                                      </p:to>
                                    </p:set>
                                    <p:anim calcmode="lin" valueType="num">
                                      <p:cBhvr additive="base">
                                        <p:cTn id="52" dur="500"/>
                                        <p:tgtEl>
                                          <p:spTgt spid="38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383">
                                            <p:txEl>
                                              <p:pRg st="10" end="10"/>
                                            </p:txEl>
                                          </p:spTgt>
                                        </p:tgtEl>
                                        <p:attrNameLst>
                                          <p:attrName>style.visibility</p:attrName>
                                        </p:attrNameLst>
                                      </p:cBhvr>
                                      <p:to>
                                        <p:strVal val="visible"/>
                                      </p:to>
                                    </p:set>
                                    <p:anim calcmode="lin" valueType="num">
                                      <p:cBhvr additive="base">
                                        <p:cTn id="57" dur="500"/>
                                        <p:tgtEl>
                                          <p:spTgt spid="38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387"/>
        <p:cNvGrpSpPr/>
        <p:nvPr/>
      </p:nvGrpSpPr>
      <p:grpSpPr>
        <a:xfrm>
          <a:off x="0" y="0"/>
          <a:ext cx="0" cy="0"/>
          <a:chOff x="0" y="0"/>
          <a:chExt cx="0" cy="0"/>
        </a:xfrm>
      </p:grpSpPr>
      <p:sp>
        <p:nvSpPr>
          <p:cNvPr id="388" name="Google Shape;388;p51"/>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What did you list for poor customer service?</a:t>
            </a:r>
          </a:p>
        </p:txBody>
      </p:sp>
      <p:sp>
        <p:nvSpPr>
          <p:cNvPr id="389" name="Google Shape;389;p51"/>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393"/>
        <p:cNvGrpSpPr/>
        <p:nvPr/>
      </p:nvGrpSpPr>
      <p:grpSpPr>
        <a:xfrm>
          <a:off x="0" y="0"/>
          <a:ext cx="0" cy="0"/>
          <a:chOff x="0" y="0"/>
          <a:chExt cx="0" cy="0"/>
        </a:xfrm>
      </p:grpSpPr>
      <p:sp>
        <p:nvSpPr>
          <p:cNvPr id="394" name="Google Shape;394;p52"/>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rmAutofit/>
          </a:bodyPr>
          <a:lstStyle/>
          <a:p>
            <a:r>
              <a:rPr lang="en-GB"/>
              <a:t>Typical fact is you might have listed under</a:t>
            </a:r>
            <a:br>
              <a:rPr lang="en-GB"/>
            </a:br>
            <a:r>
              <a:rPr lang="en-GB"/>
              <a:t> poor customer service</a:t>
            </a:r>
          </a:p>
        </p:txBody>
      </p:sp>
      <p:sp>
        <p:nvSpPr>
          <p:cNvPr id="395" name="Google Shape;395;p52"/>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rmAutofit fontScale="92500" lnSpcReduction="10000"/>
          </a:bodyPr>
          <a:lstStyle/>
          <a:p>
            <a:r>
              <a:rPr lang="en-GB"/>
              <a:t>Nobody seemed to have a clue what they were doing</a:t>
            </a:r>
          </a:p>
          <a:p>
            <a:r>
              <a:rPr lang="en-GB"/>
              <a:t>Nobody explained</a:t>
            </a:r>
          </a:p>
          <a:p>
            <a:r>
              <a:rPr lang="en-GB"/>
              <a:t>I was kept waiting</a:t>
            </a:r>
          </a:p>
          <a:p>
            <a:r>
              <a:rPr lang="en-GB"/>
              <a:t>They ignored me</a:t>
            </a:r>
          </a:p>
          <a:p>
            <a:r>
              <a:rPr lang="en-GB"/>
              <a:t>They treated me as though it was my fault</a:t>
            </a:r>
          </a:p>
          <a:p>
            <a:r>
              <a:rPr lang="en-GB"/>
              <a:t>They never got back to me; I had to chase them</a:t>
            </a:r>
          </a:p>
          <a:p>
            <a:r>
              <a:rPr lang="en-GB"/>
              <a:t>They blamed it on the system, the managers, the computers, their suppliers,</a:t>
            </a:r>
          </a:p>
          <a:p>
            <a:r>
              <a:rPr lang="en-GB"/>
              <a:t>They fobbed me off</a:t>
            </a:r>
          </a:p>
          <a:p>
            <a:r>
              <a:rPr lang="en-GB"/>
              <a:t>They were busy doing something else and I was an interruption and a distraction from their main work</a:t>
            </a:r>
          </a:p>
          <a:p>
            <a:endParaRPr lang="en-GB"/>
          </a:p>
          <a:p>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95">
                                            <p:txEl>
                                              <p:pRg st="0" end="0"/>
                                            </p:txEl>
                                          </p:spTgt>
                                        </p:tgtEl>
                                        <p:attrNameLst>
                                          <p:attrName>style.visibility</p:attrName>
                                        </p:attrNameLst>
                                      </p:cBhvr>
                                      <p:to>
                                        <p:strVal val="visible"/>
                                      </p:to>
                                    </p:set>
                                    <p:anim calcmode="lin" valueType="num">
                                      <p:cBhvr additive="base">
                                        <p:cTn id="7" dur="500"/>
                                        <p:tgtEl>
                                          <p:spTgt spid="39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95">
                                            <p:txEl>
                                              <p:pRg st="1" end="1"/>
                                            </p:txEl>
                                          </p:spTgt>
                                        </p:tgtEl>
                                        <p:attrNameLst>
                                          <p:attrName>style.visibility</p:attrName>
                                        </p:attrNameLst>
                                      </p:cBhvr>
                                      <p:to>
                                        <p:strVal val="visible"/>
                                      </p:to>
                                    </p:set>
                                    <p:anim calcmode="lin" valueType="num">
                                      <p:cBhvr additive="base">
                                        <p:cTn id="12" dur="500"/>
                                        <p:tgtEl>
                                          <p:spTgt spid="39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95">
                                            <p:txEl>
                                              <p:pRg st="2" end="2"/>
                                            </p:txEl>
                                          </p:spTgt>
                                        </p:tgtEl>
                                        <p:attrNameLst>
                                          <p:attrName>style.visibility</p:attrName>
                                        </p:attrNameLst>
                                      </p:cBhvr>
                                      <p:to>
                                        <p:strVal val="visible"/>
                                      </p:to>
                                    </p:set>
                                    <p:anim calcmode="lin" valueType="num">
                                      <p:cBhvr additive="base">
                                        <p:cTn id="17" dur="500"/>
                                        <p:tgtEl>
                                          <p:spTgt spid="39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395">
                                            <p:txEl>
                                              <p:pRg st="3" end="3"/>
                                            </p:txEl>
                                          </p:spTgt>
                                        </p:tgtEl>
                                        <p:attrNameLst>
                                          <p:attrName>style.visibility</p:attrName>
                                        </p:attrNameLst>
                                      </p:cBhvr>
                                      <p:to>
                                        <p:strVal val="visible"/>
                                      </p:to>
                                    </p:set>
                                    <p:anim calcmode="lin" valueType="num">
                                      <p:cBhvr additive="base">
                                        <p:cTn id="22" dur="500"/>
                                        <p:tgtEl>
                                          <p:spTgt spid="39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95">
                                            <p:txEl>
                                              <p:pRg st="4" end="4"/>
                                            </p:txEl>
                                          </p:spTgt>
                                        </p:tgtEl>
                                        <p:attrNameLst>
                                          <p:attrName>style.visibility</p:attrName>
                                        </p:attrNameLst>
                                      </p:cBhvr>
                                      <p:to>
                                        <p:strVal val="visible"/>
                                      </p:to>
                                    </p:set>
                                    <p:anim calcmode="lin" valueType="num">
                                      <p:cBhvr additive="base">
                                        <p:cTn id="27" dur="500"/>
                                        <p:tgtEl>
                                          <p:spTgt spid="39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395">
                                            <p:txEl>
                                              <p:pRg st="5" end="5"/>
                                            </p:txEl>
                                          </p:spTgt>
                                        </p:tgtEl>
                                        <p:attrNameLst>
                                          <p:attrName>style.visibility</p:attrName>
                                        </p:attrNameLst>
                                      </p:cBhvr>
                                      <p:to>
                                        <p:strVal val="visible"/>
                                      </p:to>
                                    </p:set>
                                    <p:anim calcmode="lin" valueType="num">
                                      <p:cBhvr additive="base">
                                        <p:cTn id="32" dur="500"/>
                                        <p:tgtEl>
                                          <p:spTgt spid="39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95">
                                            <p:txEl>
                                              <p:pRg st="6" end="6"/>
                                            </p:txEl>
                                          </p:spTgt>
                                        </p:tgtEl>
                                        <p:attrNameLst>
                                          <p:attrName>style.visibility</p:attrName>
                                        </p:attrNameLst>
                                      </p:cBhvr>
                                      <p:to>
                                        <p:strVal val="visible"/>
                                      </p:to>
                                    </p:set>
                                    <p:anim calcmode="lin" valueType="num">
                                      <p:cBhvr additive="base">
                                        <p:cTn id="37" dur="500"/>
                                        <p:tgtEl>
                                          <p:spTgt spid="395">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395">
                                            <p:txEl>
                                              <p:pRg st="7" end="7"/>
                                            </p:txEl>
                                          </p:spTgt>
                                        </p:tgtEl>
                                        <p:attrNameLst>
                                          <p:attrName>style.visibility</p:attrName>
                                        </p:attrNameLst>
                                      </p:cBhvr>
                                      <p:to>
                                        <p:strVal val="visible"/>
                                      </p:to>
                                    </p:set>
                                    <p:anim calcmode="lin" valueType="num">
                                      <p:cBhvr additive="base">
                                        <p:cTn id="42" dur="500"/>
                                        <p:tgtEl>
                                          <p:spTgt spid="395">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395">
                                            <p:txEl>
                                              <p:pRg st="8" end="8"/>
                                            </p:txEl>
                                          </p:spTgt>
                                        </p:tgtEl>
                                        <p:attrNameLst>
                                          <p:attrName>style.visibility</p:attrName>
                                        </p:attrNameLst>
                                      </p:cBhvr>
                                      <p:to>
                                        <p:strVal val="visible"/>
                                      </p:to>
                                    </p:set>
                                    <p:anim calcmode="lin" valueType="num">
                                      <p:cBhvr additive="base">
                                        <p:cTn id="47" dur="500"/>
                                        <p:tgtEl>
                                          <p:spTgt spid="395">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5"/>
          <p:cNvSpPr txBox="1">
            <a:spLocks noGrp="1"/>
          </p:cNvSpPr>
          <p:nvPr>
            <p:ph type="title"/>
          </p:nvPr>
        </p:nvSpPr>
        <p:spPr>
          <a:xfrm>
            <a:off x="838200" y="1605280"/>
            <a:ext cx="10515600" cy="1325563"/>
          </a:xfrm>
          <a:noFill/>
          <a:ln>
            <a:noFill/>
          </a:ln>
        </p:spPr>
        <p:txBody>
          <a:bodyPr spcFirstLastPara="1" wrap="square" lIns="91425" tIns="45700" rIns="91425" bIns="45700" anchor="ctr" anchorCtr="0">
            <a:normAutofit/>
          </a:bodyPr>
          <a:lstStyle/>
          <a:p>
            <a:br>
              <a:rPr lang="en-GB"/>
            </a:br>
            <a:r>
              <a:rPr lang="en-GB"/>
              <a:t>The fundamental belief of a customer focused organisation</a:t>
            </a:r>
            <a:br>
              <a:rPr lang="en-GB"/>
            </a:br>
            <a:endParaRPr lang="en-GB"/>
          </a:p>
        </p:txBody>
      </p:sp>
      <p:sp>
        <p:nvSpPr>
          <p:cNvPr id="114" name="Google Shape;114;p5"/>
          <p:cNvSpPr txBox="1">
            <a:spLocks noGrp="1"/>
          </p:cNvSpPr>
          <p:nvPr>
            <p:ph type="body" idx="1"/>
          </p:nvPr>
        </p:nvSpPr>
        <p:spPr>
          <a:xfrm>
            <a:off x="838200" y="3428999"/>
            <a:ext cx="10515600" cy="2311163"/>
          </a:xfrm>
          <a:noFill/>
          <a:ln>
            <a:noFill/>
          </a:ln>
        </p:spPr>
        <p:txBody>
          <a:bodyPr spcFirstLastPara="1" wrap="square" lIns="91425" tIns="45700" rIns="91425" bIns="45700" anchor="t" anchorCtr="0">
            <a:noAutofit/>
          </a:bodyPr>
          <a:lstStyle/>
          <a:p>
            <a:r>
              <a:rPr lang="en-GB"/>
              <a:t> “Customers are the reason for work, not an interruption of work”.</a:t>
            </a:r>
          </a:p>
          <a:p>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14">
                                            <p:txEl>
                                              <p:pRg st="0" end="0"/>
                                            </p:txEl>
                                          </p:spTgt>
                                        </p:tgtEl>
                                        <p:attrNameLst>
                                          <p:attrName>style.visibility</p:attrName>
                                        </p:attrNameLst>
                                      </p:cBhvr>
                                      <p:to>
                                        <p:strVal val="visible"/>
                                      </p:to>
                                    </p:set>
                                    <p:anim calcmode="lin" valueType="num">
                                      <p:cBhvr additive="base">
                                        <p:cTn id="7" dur="5000"/>
                                        <p:tgtEl>
                                          <p:spTgt spid="11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399"/>
        <p:cNvGrpSpPr/>
        <p:nvPr/>
      </p:nvGrpSpPr>
      <p:grpSpPr>
        <a:xfrm>
          <a:off x="0" y="0"/>
          <a:ext cx="0" cy="0"/>
          <a:chOff x="0" y="0"/>
          <a:chExt cx="0" cy="0"/>
        </a:xfrm>
      </p:grpSpPr>
      <p:sp>
        <p:nvSpPr>
          <p:cNvPr id="400" name="Google Shape;400;p53"/>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How long did your reactions to poor customer service last?</a:t>
            </a:r>
          </a:p>
        </p:txBody>
      </p:sp>
      <p:sp>
        <p:nvSpPr>
          <p:cNvPr id="401" name="Google Shape;401;p53"/>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Hours</a:t>
            </a:r>
          </a:p>
          <a:p>
            <a:r>
              <a:rPr lang="en-GB"/>
              <a:t>Days</a:t>
            </a:r>
          </a:p>
          <a:p>
            <a:r>
              <a:rPr lang="en-GB"/>
              <a:t>Weeks</a:t>
            </a:r>
          </a:p>
          <a:p>
            <a:r>
              <a:rPr lang="en-GB"/>
              <a:t>Months</a:t>
            </a:r>
          </a:p>
          <a:p>
            <a:r>
              <a:rPr lang="en-GB"/>
              <a:t>Years</a:t>
            </a:r>
          </a:p>
          <a:p>
            <a:r>
              <a:rPr lang="en-GB"/>
              <a:t>A lifetime</a:t>
            </a:r>
          </a:p>
          <a:p>
            <a:r>
              <a:rPr lang="en-GB"/>
              <a:t>	And how many people have you told about the poor service?</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sp>
        <p:nvSpPr>
          <p:cNvPr id="406" name="Google Shape;406;p54"/>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Typically</a:t>
            </a:r>
          </a:p>
        </p:txBody>
      </p:sp>
      <p:sp>
        <p:nvSpPr>
          <p:cNvPr id="407" name="Google Shape;407;p54"/>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dirty="0"/>
              <a:t>Feelings about really bad experiences last for years?</a:t>
            </a:r>
          </a:p>
          <a:p>
            <a:r>
              <a:rPr lang="en-GB" dirty="0"/>
              <a:t>We tell at least five other people (and how many people do they then tell?).</a:t>
            </a:r>
          </a:p>
          <a:p>
            <a:r>
              <a:rPr lang="en-GB" dirty="0"/>
              <a:t>The organisation rarely knows how badly we feel</a:t>
            </a:r>
          </a:p>
          <a:p>
            <a:endParaRPr lang="en-GB"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Shape 411"/>
        <p:cNvGrpSpPr/>
        <p:nvPr/>
      </p:nvGrpSpPr>
      <p:grpSpPr>
        <a:xfrm>
          <a:off x="0" y="0"/>
          <a:ext cx="0" cy="0"/>
          <a:chOff x="0" y="0"/>
          <a:chExt cx="0" cy="0"/>
        </a:xfrm>
      </p:grpSpPr>
      <p:sp>
        <p:nvSpPr>
          <p:cNvPr id="412" name="Google Shape;412;p55"/>
          <p:cNvSpPr txBox="1">
            <a:spLocks noGrp="1"/>
          </p:cNvSpPr>
          <p:nvPr>
            <p:ph type="ctrTitle"/>
          </p:nvPr>
        </p:nvSpPr>
        <p:spPr>
          <a:prstGeom prst="rect">
            <a:avLst/>
          </a:prstGeom>
          <a:noFill/>
          <a:ln>
            <a:noFill/>
          </a:ln>
        </p:spPr>
        <p:txBody>
          <a:bodyPr spcFirstLastPara="1" wrap="square" lIns="91425" tIns="45700" rIns="91425" bIns="45700" anchor="ctr" anchorCtr="0">
            <a:noAutofit/>
          </a:bodyPr>
          <a:lstStyle/>
          <a:p>
            <a:r>
              <a:rPr lang="en-GB"/>
              <a:t>Fundamentals</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Shape 417"/>
        <p:cNvGrpSpPr/>
        <p:nvPr/>
      </p:nvGrpSpPr>
      <p:grpSpPr>
        <a:xfrm>
          <a:off x="0" y="0"/>
          <a:ext cx="0" cy="0"/>
          <a:chOff x="0" y="0"/>
          <a:chExt cx="0" cy="0"/>
        </a:xfrm>
      </p:grpSpPr>
      <p:sp>
        <p:nvSpPr>
          <p:cNvPr id="418" name="Google Shape;418;p56"/>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rmAutofit/>
          </a:bodyPr>
          <a:lstStyle/>
          <a:p>
            <a:r>
              <a:rPr lang="en-GB"/>
              <a:t>4 fundamental principles for delivering good customer service</a:t>
            </a:r>
          </a:p>
        </p:txBody>
      </p:sp>
      <p:sp>
        <p:nvSpPr>
          <p:cNvPr id="419" name="Google Shape;419;p56"/>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1 the organisation is fully committed to providing excellent customer care and the customer is the key focus throughout the organisation.</a:t>
            </a:r>
          </a:p>
          <a:p>
            <a:r>
              <a:rPr lang="en-GB"/>
              <a:t>2 all staff are aware of and committed to, the vision of excellent customer care.</a:t>
            </a:r>
          </a:p>
          <a:p>
            <a:r>
              <a:rPr lang="en-GB"/>
              <a:t>3 all staff are trained to provide the highest quality customer care.</a:t>
            </a:r>
          </a:p>
          <a:p>
            <a:r>
              <a:rPr lang="en-GB"/>
              <a:t>4 systems and procedures are designed to enhance customer care.</a:t>
            </a:r>
          </a:p>
          <a:p>
            <a:r>
              <a:rPr lang="en-GB"/>
              <a:t>(F &amp; R Bee 2003 reprint)</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19">
                                            <p:txEl>
                                              <p:pRg st="0" end="0"/>
                                            </p:txEl>
                                          </p:spTgt>
                                        </p:tgtEl>
                                        <p:attrNameLst>
                                          <p:attrName>style.visibility</p:attrName>
                                        </p:attrNameLst>
                                      </p:cBhvr>
                                      <p:to>
                                        <p:strVal val="visible"/>
                                      </p:to>
                                    </p:set>
                                    <p:anim calcmode="lin" valueType="num">
                                      <p:cBhvr additive="base">
                                        <p:cTn id="7" dur="1000"/>
                                        <p:tgtEl>
                                          <p:spTgt spid="41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419">
                                            <p:txEl>
                                              <p:pRg st="1" end="1"/>
                                            </p:txEl>
                                          </p:spTgt>
                                        </p:tgtEl>
                                        <p:attrNameLst>
                                          <p:attrName>style.visibility</p:attrName>
                                        </p:attrNameLst>
                                      </p:cBhvr>
                                      <p:to>
                                        <p:strVal val="visible"/>
                                      </p:to>
                                    </p:set>
                                    <p:anim calcmode="lin" valueType="num">
                                      <p:cBhvr additive="base">
                                        <p:cTn id="12" dur="1000"/>
                                        <p:tgtEl>
                                          <p:spTgt spid="41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419">
                                            <p:txEl>
                                              <p:pRg st="2" end="2"/>
                                            </p:txEl>
                                          </p:spTgt>
                                        </p:tgtEl>
                                        <p:attrNameLst>
                                          <p:attrName>style.visibility</p:attrName>
                                        </p:attrNameLst>
                                      </p:cBhvr>
                                      <p:to>
                                        <p:strVal val="visible"/>
                                      </p:to>
                                    </p:set>
                                    <p:anim calcmode="lin" valueType="num">
                                      <p:cBhvr additive="base">
                                        <p:cTn id="17" dur="1000"/>
                                        <p:tgtEl>
                                          <p:spTgt spid="41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419">
                                            <p:txEl>
                                              <p:pRg st="3" end="3"/>
                                            </p:txEl>
                                          </p:spTgt>
                                        </p:tgtEl>
                                        <p:attrNameLst>
                                          <p:attrName>style.visibility</p:attrName>
                                        </p:attrNameLst>
                                      </p:cBhvr>
                                      <p:to>
                                        <p:strVal val="visible"/>
                                      </p:to>
                                    </p:set>
                                    <p:anim calcmode="lin" valueType="num">
                                      <p:cBhvr additive="base">
                                        <p:cTn id="22" dur="1000"/>
                                        <p:tgtEl>
                                          <p:spTgt spid="41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419">
                                            <p:txEl>
                                              <p:pRg st="4" end="4"/>
                                            </p:txEl>
                                          </p:spTgt>
                                        </p:tgtEl>
                                        <p:attrNameLst>
                                          <p:attrName>style.visibility</p:attrName>
                                        </p:attrNameLst>
                                      </p:cBhvr>
                                      <p:to>
                                        <p:strVal val="visible"/>
                                      </p:to>
                                    </p:set>
                                    <p:anim calcmode="lin" valueType="num">
                                      <p:cBhvr additive="base">
                                        <p:cTn id="27" dur="1000"/>
                                        <p:tgtEl>
                                          <p:spTgt spid="419">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23"/>
        <p:cNvGrpSpPr/>
        <p:nvPr/>
      </p:nvGrpSpPr>
      <p:grpSpPr>
        <a:xfrm>
          <a:off x="0" y="0"/>
          <a:ext cx="0" cy="0"/>
          <a:chOff x="0" y="0"/>
          <a:chExt cx="0" cy="0"/>
        </a:xfrm>
      </p:grpSpPr>
      <p:sp>
        <p:nvSpPr>
          <p:cNvPr id="424" name="Google Shape;424;p57"/>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Mini exercise </a:t>
            </a:r>
          </a:p>
        </p:txBody>
      </p:sp>
      <p:sp>
        <p:nvSpPr>
          <p:cNvPr id="425" name="Google Shape;425;p57"/>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Draw an annotated picture of what you perceive to be the essential characteristics a person who is able to provide excellent customer service. </a:t>
            </a:r>
          </a:p>
          <a:p>
            <a:r>
              <a:rPr lang="en-GB"/>
              <a:t>Be prepared to explain any aspect of your diagram</a:t>
            </a:r>
          </a:p>
          <a:p>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29"/>
        <p:cNvGrpSpPr/>
        <p:nvPr/>
      </p:nvGrpSpPr>
      <p:grpSpPr>
        <a:xfrm>
          <a:off x="0" y="0"/>
          <a:ext cx="0" cy="0"/>
          <a:chOff x="0" y="0"/>
          <a:chExt cx="0" cy="0"/>
        </a:xfrm>
      </p:grpSpPr>
      <p:sp>
        <p:nvSpPr>
          <p:cNvPr id="430" name="Google Shape;430;p58"/>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Mini exercise, pt 2</a:t>
            </a:r>
          </a:p>
        </p:txBody>
      </p:sp>
      <p:sp>
        <p:nvSpPr>
          <p:cNvPr id="431" name="Google Shape;431;p58"/>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Draw an annotated picture of the ideal, or best environment for providing an excellent customer service.  </a:t>
            </a:r>
          </a:p>
          <a:p>
            <a:r>
              <a:rPr lang="en-GB"/>
              <a:t>Be prepared to explain any aspect of your diagram. </a:t>
            </a:r>
          </a:p>
          <a:p>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Shape 435"/>
        <p:cNvGrpSpPr/>
        <p:nvPr/>
      </p:nvGrpSpPr>
      <p:grpSpPr>
        <a:xfrm>
          <a:off x="0" y="0"/>
          <a:ext cx="0" cy="0"/>
          <a:chOff x="0" y="0"/>
          <a:chExt cx="0" cy="0"/>
        </a:xfrm>
      </p:grpSpPr>
      <p:sp>
        <p:nvSpPr>
          <p:cNvPr id="436" name="Google Shape;436;p59"/>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rmAutofit/>
          </a:bodyPr>
          <a:lstStyle/>
          <a:p>
            <a:r>
              <a:rPr lang="en-GB"/>
              <a:t>How do we know if we are measuring or meeting our customer’s needs? </a:t>
            </a:r>
          </a:p>
        </p:txBody>
      </p:sp>
      <p:sp>
        <p:nvSpPr>
          <p:cNvPr id="437" name="Google Shape;437;p59"/>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dirty="0"/>
              <a:t>It’s often a problem. There are a number of reasons for this:</a:t>
            </a:r>
          </a:p>
          <a:p>
            <a:r>
              <a:rPr lang="en-GB" dirty="0"/>
              <a:t>We tend to rely on anecdotal evidence.</a:t>
            </a:r>
          </a:p>
          <a:p>
            <a:r>
              <a:rPr lang="en-GB" dirty="0"/>
              <a:t>We tend to only really believe the positive things but often don’t want to hear the negative things.</a:t>
            </a:r>
          </a:p>
          <a:p>
            <a:r>
              <a:rPr lang="en-GB" dirty="0"/>
              <a:t>We tend to over rely on the opinions of a small number of highly articulate and or wealthy customers particularly those who are of high status.</a:t>
            </a:r>
          </a:p>
          <a:p>
            <a:r>
              <a:rPr lang="en-GB" dirty="0"/>
              <a:t>We tend to ignore the views of customers who we don’t like or who we believe are difficult customers.</a:t>
            </a:r>
          </a:p>
          <a:p>
            <a:endParaRPr lang="en-GB"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Shape 447"/>
        <p:cNvGrpSpPr/>
        <p:nvPr/>
      </p:nvGrpSpPr>
      <p:grpSpPr>
        <a:xfrm>
          <a:off x="0" y="0"/>
          <a:ext cx="0" cy="0"/>
          <a:chOff x="0" y="0"/>
          <a:chExt cx="0" cy="0"/>
        </a:xfrm>
      </p:grpSpPr>
      <p:sp>
        <p:nvSpPr>
          <p:cNvPr id="448" name="Google Shape;448;p61"/>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dirty="0"/>
              <a:t>How do we know if we are measuring or meeting our customer’s needs, continued</a:t>
            </a:r>
          </a:p>
        </p:txBody>
      </p:sp>
      <p:sp>
        <p:nvSpPr>
          <p:cNvPr id="449" name="Google Shape;449;p61"/>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dirty="0"/>
              <a:t>We tend to ignore the views of one-off or new customers as they don’t understand our systems. </a:t>
            </a:r>
          </a:p>
          <a:p>
            <a:r>
              <a:rPr lang="en-GB" dirty="0"/>
              <a:t>Why should THEY have to understand YOUR systems? If it’s difficult for them the new customer won’t become a repeat customer.</a:t>
            </a:r>
          </a:p>
          <a:p>
            <a:r>
              <a:rPr lang="en-GB" dirty="0"/>
              <a:t>We tend to rely on feedback from complaining customers which might give us a distorted picture of the situation.</a:t>
            </a:r>
          </a:p>
          <a:p>
            <a:r>
              <a:rPr lang="en-GB" dirty="0"/>
              <a:t>Conversely we tend to rely on a lack of customer complaints as being an indicator that everything is OK and our customers are all very satisfied. WE MAY BE WRONG!</a:t>
            </a:r>
          </a:p>
          <a:p>
            <a:endParaRPr lang="en-GB" dirty="0"/>
          </a:p>
          <a:p>
            <a:endParaRPr lang="en-GB" dirty="0"/>
          </a:p>
          <a:p>
            <a:endParaRPr lang="en-GB"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Shape 459"/>
        <p:cNvGrpSpPr/>
        <p:nvPr/>
      </p:nvGrpSpPr>
      <p:grpSpPr>
        <a:xfrm>
          <a:off x="0" y="0"/>
          <a:ext cx="0" cy="0"/>
          <a:chOff x="0" y="0"/>
          <a:chExt cx="0" cy="0"/>
        </a:xfrm>
      </p:grpSpPr>
      <p:sp>
        <p:nvSpPr>
          <p:cNvPr id="460" name="Google Shape;460;p63"/>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How do we know if we are measuring or meeting our customer’s needs</a:t>
            </a:r>
          </a:p>
        </p:txBody>
      </p:sp>
      <p:sp>
        <p:nvSpPr>
          <p:cNvPr id="461" name="Google Shape;461;p63"/>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We tend to over rely on outdated conceptions about our organisation’s customer service - if it worked well 3 years ago it must still work well today.</a:t>
            </a:r>
          </a:p>
          <a:p>
            <a:r>
              <a:rPr lang="en-GB"/>
              <a:t>We tend to over rely on complaint filtering systems. Often only very major complaints get dealt with. Minor ones tend to get filtered out so we don’t know about them so we can’t do anything about them.</a:t>
            </a:r>
          </a:p>
          <a:p>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65"/>
        <p:cNvGrpSpPr/>
        <p:nvPr/>
      </p:nvGrpSpPr>
      <p:grpSpPr>
        <a:xfrm>
          <a:off x="0" y="0"/>
          <a:ext cx="0" cy="0"/>
          <a:chOff x="0" y="0"/>
          <a:chExt cx="0" cy="0"/>
        </a:xfrm>
      </p:grpSpPr>
      <p:sp>
        <p:nvSpPr>
          <p:cNvPr id="466" name="Google Shape;466;p64"/>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Now let’s have a look at your internal and external suppliers (and subcontractors)</a:t>
            </a:r>
          </a:p>
        </p:txBody>
      </p:sp>
      <p:sp>
        <p:nvSpPr>
          <p:cNvPr id="467" name="Google Shape;467;p64"/>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Use the pink coloured handout ‘Supplier’ quality service influence and control grid.</a:t>
            </a:r>
          </a:p>
          <a:p>
            <a:r>
              <a:rPr lang="en-GB"/>
              <a:t>List down major suppliers. They affect your reputation and quality</a:t>
            </a:r>
          </a:p>
          <a:p>
            <a:r>
              <a:rPr lang="en-GB"/>
              <a:t>Are they direct or indirect to your organisation i.e. do they supply your suppliers or supply you directly?</a:t>
            </a:r>
          </a:p>
          <a:p>
            <a:r>
              <a:rPr lang="en-GB"/>
              <a:t>Can you influence them or control them to any extent?</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6"/>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Moment of truth:</a:t>
            </a:r>
          </a:p>
        </p:txBody>
      </p:sp>
      <p:sp>
        <p:nvSpPr>
          <p:cNvPr id="120" name="Google Shape;120;p6"/>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dirty="0"/>
              <a:t>Defined as “Any episode in which a customer comes into contact with any aspect of the organisation and gets an impression of the quality of service”  (Albrecht 1988).</a:t>
            </a:r>
          </a:p>
          <a:p>
            <a:r>
              <a:rPr lang="en-GB" dirty="0"/>
              <a:t>Good customer service is all about improving the moment of truth</a:t>
            </a:r>
          </a:p>
          <a:p>
            <a:endParaRPr lang="en-GB"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Shape 471"/>
        <p:cNvGrpSpPr/>
        <p:nvPr/>
      </p:nvGrpSpPr>
      <p:grpSpPr>
        <a:xfrm>
          <a:off x="0" y="0"/>
          <a:ext cx="0" cy="0"/>
          <a:chOff x="0" y="0"/>
          <a:chExt cx="0" cy="0"/>
        </a:xfrm>
      </p:grpSpPr>
      <p:sp>
        <p:nvSpPr>
          <p:cNvPr id="472" name="Google Shape;472;p65"/>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Relationship learning</a:t>
            </a:r>
          </a:p>
        </p:txBody>
      </p:sp>
      <p:sp>
        <p:nvSpPr>
          <p:cNvPr id="473" name="Google Shape;473;p65"/>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Relationship learning is the capacity to manage interdependencies with different stakeholders on a day-to-day basis under conditions of more or less uncertainty.</a:t>
            </a:r>
          </a:p>
          <a:p>
            <a:r>
              <a:rPr lang="en-GB"/>
              <a:t>The reputation of the individual and the business depends on these relationships. </a:t>
            </a:r>
          </a:p>
          <a:p>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Shape 477"/>
        <p:cNvGrpSpPr/>
        <p:nvPr/>
      </p:nvGrpSpPr>
      <p:grpSpPr>
        <a:xfrm>
          <a:off x="0" y="0"/>
          <a:ext cx="0" cy="0"/>
          <a:chOff x="0" y="0"/>
          <a:chExt cx="0" cy="0"/>
        </a:xfrm>
      </p:grpSpPr>
      <p:sp>
        <p:nvSpPr>
          <p:cNvPr id="478" name="Google Shape;478;p66"/>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rmAutofit fontScale="90000"/>
          </a:bodyPr>
          <a:lstStyle/>
          <a:p>
            <a:br>
              <a:rPr lang="en-GB"/>
            </a:br>
            <a:r>
              <a:rPr lang="en-GB"/>
              <a:t>Teams and relationships - relationship learning and stakeholders </a:t>
            </a:r>
            <a:br>
              <a:rPr lang="en-GB"/>
            </a:br>
            <a:endParaRPr lang="en-GB"/>
          </a:p>
        </p:txBody>
      </p:sp>
      <p:sp>
        <p:nvSpPr>
          <p:cNvPr id="479" name="Google Shape;479;p66"/>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Relationship learning is the process by which stakeholders (that is both people and parties who have an interest in an organisation such as: government, shareholders, managers, employees, family, professional services, regulatory bodies and agencies and most importantly customers) are engaged in a two-way process for mutual benefit. </a:t>
            </a:r>
          </a:p>
          <a:p>
            <a:r>
              <a:rPr lang="en-GB"/>
              <a:t>We will use it to look at your customers</a:t>
            </a:r>
          </a:p>
          <a:p>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83"/>
        <p:cNvGrpSpPr/>
        <p:nvPr/>
      </p:nvGrpSpPr>
      <p:grpSpPr>
        <a:xfrm>
          <a:off x="0" y="0"/>
          <a:ext cx="0" cy="0"/>
          <a:chOff x="0" y="0"/>
          <a:chExt cx="0" cy="0"/>
        </a:xfrm>
      </p:grpSpPr>
      <p:sp>
        <p:nvSpPr>
          <p:cNvPr id="484" name="Google Shape;484;p67"/>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Relationship Learning Exercise</a:t>
            </a:r>
          </a:p>
        </p:txBody>
      </p:sp>
      <p:sp>
        <p:nvSpPr>
          <p:cNvPr id="485" name="Google Shape;485;p67"/>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This exercise will help you to develop skills in identifying the needs of your customers and seeing the reasons/needs for things from their perspective.</a:t>
            </a:r>
          </a:p>
          <a:p>
            <a:r>
              <a:rPr lang="en-GB"/>
              <a:t> Seeing things from someone else’s perspective</a:t>
            </a:r>
          </a:p>
          <a:p>
            <a:r>
              <a:rPr lang="en-GB"/>
              <a:t>You’ll split into 2 groups.</a:t>
            </a:r>
          </a:p>
          <a:p>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89"/>
        <p:cNvGrpSpPr/>
        <p:nvPr/>
      </p:nvGrpSpPr>
      <p:grpSpPr>
        <a:xfrm>
          <a:off x="0" y="0"/>
          <a:ext cx="0" cy="0"/>
          <a:chOff x="0" y="0"/>
          <a:chExt cx="0" cy="0"/>
        </a:xfrm>
      </p:grpSpPr>
      <p:sp>
        <p:nvSpPr>
          <p:cNvPr id="490" name="Google Shape;490;p68"/>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rmAutofit/>
          </a:bodyPr>
          <a:lstStyle/>
          <a:p>
            <a:r>
              <a:rPr lang="en-GB" dirty="0"/>
              <a:t>Relationship Learning Exercise part 1</a:t>
            </a:r>
            <a:br>
              <a:rPr lang="en-GB" dirty="0"/>
            </a:br>
            <a:endParaRPr lang="en-GB" dirty="0"/>
          </a:p>
        </p:txBody>
      </p:sp>
      <p:sp>
        <p:nvSpPr>
          <p:cNvPr id="491" name="Google Shape;491;p68"/>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dirty="0"/>
              <a:t>Group 1 Educating the customer - dark yellow handout sheet</a:t>
            </a:r>
          </a:p>
          <a:p>
            <a:r>
              <a:rPr lang="en-GB" dirty="0"/>
              <a:t>Read the handout – don’t show it to the other group. May need to be in a different room for this?</a:t>
            </a:r>
          </a:p>
          <a:p>
            <a:r>
              <a:rPr lang="en-GB" dirty="0"/>
              <a:t>Group 2 Learning from the customer - light blue handout sheet</a:t>
            </a:r>
          </a:p>
          <a:p>
            <a:endParaRPr lang="en-GB" dirty="0"/>
          </a:p>
          <a:p>
            <a:endParaRPr lang="en-GB"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Shape 495"/>
        <p:cNvGrpSpPr/>
        <p:nvPr/>
      </p:nvGrpSpPr>
      <p:grpSpPr>
        <a:xfrm>
          <a:off x="0" y="0"/>
          <a:ext cx="0" cy="0"/>
          <a:chOff x="0" y="0"/>
          <a:chExt cx="0" cy="0"/>
        </a:xfrm>
      </p:grpSpPr>
      <p:sp>
        <p:nvSpPr>
          <p:cNvPr id="496" name="Google Shape;496;p69"/>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rmAutofit/>
          </a:bodyPr>
          <a:lstStyle/>
          <a:p>
            <a:r>
              <a:rPr lang="en-GB"/>
              <a:t>Relationship Learning Exercise part 2</a:t>
            </a:r>
          </a:p>
        </p:txBody>
      </p:sp>
      <p:sp>
        <p:nvSpPr>
          <p:cNvPr id="497" name="Google Shape;497;p69"/>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dirty="0"/>
              <a:t>Group 1 are preparing a maximum 5 minute presentation talk for group 2. </a:t>
            </a:r>
          </a:p>
          <a:p>
            <a:r>
              <a:rPr lang="en-GB" dirty="0"/>
              <a:t>Group 2 are busy producing something. </a:t>
            </a:r>
          </a:p>
          <a:p>
            <a:endParaRPr lang="en-GB"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01"/>
        <p:cNvGrpSpPr/>
        <p:nvPr/>
      </p:nvGrpSpPr>
      <p:grpSpPr>
        <a:xfrm>
          <a:off x="0" y="0"/>
          <a:ext cx="0" cy="0"/>
          <a:chOff x="0" y="0"/>
          <a:chExt cx="0" cy="0"/>
        </a:xfrm>
      </p:grpSpPr>
      <p:sp>
        <p:nvSpPr>
          <p:cNvPr id="502" name="Google Shape;502;p70"/>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Group 1 educating the customer - mini presentation</a:t>
            </a:r>
          </a:p>
        </p:txBody>
      </p:sp>
      <p:sp>
        <p:nvSpPr>
          <p:cNvPr id="503" name="Google Shape;503;p70"/>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Now we will hear the mini presentation from group 1</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Shape 507"/>
        <p:cNvGrpSpPr/>
        <p:nvPr/>
      </p:nvGrpSpPr>
      <p:grpSpPr>
        <a:xfrm>
          <a:off x="0" y="0"/>
          <a:ext cx="0" cy="0"/>
          <a:chOff x="0" y="0"/>
          <a:chExt cx="0" cy="0"/>
        </a:xfrm>
      </p:grpSpPr>
      <p:sp>
        <p:nvSpPr>
          <p:cNvPr id="508" name="Google Shape;508;p71"/>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rmAutofit/>
          </a:bodyPr>
          <a:lstStyle/>
          <a:p>
            <a:r>
              <a:rPr lang="en-GB"/>
              <a:t>Relationship Learning Exercise part 3</a:t>
            </a:r>
          </a:p>
        </p:txBody>
      </p:sp>
      <p:sp>
        <p:nvSpPr>
          <p:cNvPr id="509" name="Google Shape;509;p71"/>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We will now repeat the process but from opposite perspectives - with the company thinking about what they would need to know about a potential customer and the customers thinking about what the company would need to know about them.</a:t>
            </a:r>
          </a:p>
          <a:p>
            <a:r>
              <a:rPr lang="en-GB"/>
              <a:t>So group 1 prepare a list and group 2 prepare a mini presentation.</a:t>
            </a:r>
          </a:p>
          <a:p>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13"/>
        <p:cNvGrpSpPr/>
        <p:nvPr/>
      </p:nvGrpSpPr>
      <p:grpSpPr>
        <a:xfrm>
          <a:off x="0" y="0"/>
          <a:ext cx="0" cy="0"/>
          <a:chOff x="0" y="0"/>
          <a:chExt cx="0" cy="0"/>
        </a:xfrm>
      </p:grpSpPr>
      <p:sp>
        <p:nvSpPr>
          <p:cNvPr id="514" name="Google Shape;514;p72"/>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Group 2 educating the supplier - mini presentation</a:t>
            </a:r>
          </a:p>
        </p:txBody>
      </p:sp>
      <p:sp>
        <p:nvSpPr>
          <p:cNvPr id="515" name="Google Shape;515;p72"/>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Now we will hear the mini presentation from group 2</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6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19"/>
        <p:cNvGrpSpPr/>
        <p:nvPr/>
      </p:nvGrpSpPr>
      <p:grpSpPr>
        <a:xfrm>
          <a:off x="0" y="0"/>
          <a:ext cx="0" cy="0"/>
          <a:chOff x="0" y="0"/>
          <a:chExt cx="0" cy="0"/>
        </a:xfrm>
      </p:grpSpPr>
      <p:sp>
        <p:nvSpPr>
          <p:cNvPr id="520" name="Google Shape;520;p73"/>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After the presentation</a:t>
            </a:r>
          </a:p>
        </p:txBody>
      </p:sp>
      <p:sp>
        <p:nvSpPr>
          <p:cNvPr id="521" name="Google Shape;521;p73"/>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How did the 2 group’s lists differ? </a:t>
            </a:r>
          </a:p>
          <a:p>
            <a:r>
              <a:rPr lang="en-GB"/>
              <a:t>What similarities were there? </a:t>
            </a:r>
          </a:p>
          <a:p>
            <a:r>
              <a:rPr lang="en-GB"/>
              <a:t>What crucial differences were there?</a:t>
            </a:r>
          </a:p>
          <a:p>
            <a:r>
              <a:rPr lang="en-GB"/>
              <a:t>How did the information differ this time?</a:t>
            </a:r>
          </a:p>
          <a:p>
            <a:pPr lvl="1"/>
            <a:r>
              <a:rPr lang="en-GB"/>
              <a:t>Quality?</a:t>
            </a:r>
          </a:p>
          <a:p>
            <a:pPr lvl="1"/>
            <a:r>
              <a:rPr lang="en-GB"/>
              <a:t>Type and amount of information?</a:t>
            </a:r>
          </a:p>
          <a:p>
            <a:pPr lvl="1"/>
            <a:r>
              <a:rPr lang="en-GB"/>
              <a:t>Level of detail?</a:t>
            </a:r>
          </a:p>
          <a:p>
            <a:pPr lvl="1"/>
            <a:r>
              <a:rPr lang="en-GB"/>
              <a:t>Specific items added?</a:t>
            </a:r>
          </a:p>
          <a:p>
            <a:pPr lvl="1"/>
            <a:r>
              <a:rPr lang="en-GB"/>
              <a:t>????</a:t>
            </a:r>
          </a:p>
          <a:p>
            <a:r>
              <a:rPr lang="en-GB"/>
              <a:t>Did either group feel a vital point(s) was(were) missing?</a:t>
            </a:r>
          </a:p>
          <a:p>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Shape 525"/>
        <p:cNvGrpSpPr/>
        <p:nvPr/>
      </p:nvGrpSpPr>
      <p:grpSpPr>
        <a:xfrm>
          <a:off x="0" y="0"/>
          <a:ext cx="0" cy="0"/>
          <a:chOff x="0" y="0"/>
          <a:chExt cx="0" cy="0"/>
        </a:xfrm>
      </p:grpSpPr>
      <p:sp>
        <p:nvSpPr>
          <p:cNvPr id="526" name="Google Shape;526;p74"/>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Relationship Learning (Reflect)</a:t>
            </a:r>
          </a:p>
        </p:txBody>
      </p:sp>
      <p:sp>
        <p:nvSpPr>
          <p:cNvPr id="527" name="Google Shape;527;p74"/>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After today’s session you may want to reflect on this exercise – how could you use the information from it?</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7"/>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rmAutofit/>
          </a:bodyPr>
          <a:lstStyle/>
          <a:p>
            <a:br>
              <a:rPr lang="en-GB" dirty="0"/>
            </a:br>
            <a:r>
              <a:rPr lang="en-GB" dirty="0"/>
              <a:t>Customer, User, direct and indirect  is there a difference?</a:t>
            </a:r>
            <a:br>
              <a:rPr lang="en-GB" dirty="0"/>
            </a:br>
            <a:endParaRPr lang="en-GB" dirty="0"/>
          </a:p>
        </p:txBody>
      </p:sp>
      <p:sp>
        <p:nvSpPr>
          <p:cNvPr id="126" name="Google Shape;126;p7"/>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b="1" dirty="0"/>
              <a:t>Customer – </a:t>
            </a:r>
            <a:r>
              <a:rPr lang="en-GB" dirty="0"/>
              <a:t>person or organisation who receives or uses ‘something’ produced by us, regardless of whether they pay for it or not.</a:t>
            </a:r>
          </a:p>
          <a:p>
            <a:r>
              <a:rPr lang="en-GB" b="1" dirty="0"/>
              <a:t>User – </a:t>
            </a:r>
            <a:r>
              <a:rPr lang="en-GB" dirty="0"/>
              <a:t>person or organisation who directly uses the product/service, sometimes called ‘end-user’</a:t>
            </a:r>
          </a:p>
          <a:p>
            <a:r>
              <a:rPr lang="en-GB" b="1" dirty="0"/>
              <a:t>Direct = </a:t>
            </a:r>
            <a:r>
              <a:rPr lang="en-GB" dirty="0"/>
              <a:t>direct recipient or user. </a:t>
            </a:r>
          </a:p>
          <a:p>
            <a:r>
              <a:rPr lang="en-GB" b="1" dirty="0"/>
              <a:t>Indirect = </a:t>
            </a:r>
            <a:r>
              <a:rPr lang="en-GB" dirty="0"/>
              <a:t>indirect recipient or user. They may be 2 or 3 steps  away from us, but our quality affects them.</a:t>
            </a:r>
          </a:p>
          <a:p>
            <a:pPr marL="563880" lvl="1" indent="0">
              <a:buNone/>
            </a:pPr>
            <a:r>
              <a:rPr lang="en-GB" dirty="0"/>
              <a:t>E.g. I didn’t buy the computer I use in my office, I am not a direct customer of the computer supplier, nor of the purchasing department but I am a user or indirect customer.</a:t>
            </a:r>
          </a:p>
          <a:p>
            <a:endParaRPr lang="en-GB"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Shape 531"/>
        <p:cNvGrpSpPr/>
        <p:nvPr/>
      </p:nvGrpSpPr>
      <p:grpSpPr>
        <a:xfrm>
          <a:off x="0" y="0"/>
          <a:ext cx="0" cy="0"/>
          <a:chOff x="0" y="0"/>
          <a:chExt cx="0" cy="0"/>
        </a:xfrm>
      </p:grpSpPr>
      <p:sp>
        <p:nvSpPr>
          <p:cNvPr id="532" name="Google Shape;532;p75"/>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Captive customers</a:t>
            </a:r>
          </a:p>
        </p:txBody>
      </p:sp>
      <p:sp>
        <p:nvSpPr>
          <p:cNvPr id="533" name="Google Shape;533;p75"/>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Internal customers are often captive, that means we can’t go anywhere else for the service. </a:t>
            </a:r>
          </a:p>
          <a:p>
            <a:r>
              <a:rPr lang="en-GB"/>
              <a:t>E.g. You have to go to your finance dept to sort out an invoice?</a:t>
            </a:r>
          </a:p>
          <a:p>
            <a:r>
              <a:rPr lang="en-GB"/>
              <a:t>E.g. You have to contact your sales person about a sales issue</a:t>
            </a:r>
          </a:p>
          <a:p>
            <a:r>
              <a:rPr lang="en-GB"/>
              <a:t>You can’t control what they do; but you may be able to influence them in some way.</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Shape 537"/>
        <p:cNvGrpSpPr/>
        <p:nvPr/>
      </p:nvGrpSpPr>
      <p:grpSpPr>
        <a:xfrm>
          <a:off x="0" y="0"/>
          <a:ext cx="0" cy="0"/>
          <a:chOff x="0" y="0"/>
          <a:chExt cx="0" cy="0"/>
        </a:xfrm>
      </p:grpSpPr>
      <p:sp>
        <p:nvSpPr>
          <p:cNvPr id="538" name="Google Shape;538;p76"/>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Captive customers and poor service</a:t>
            </a:r>
          </a:p>
        </p:txBody>
      </p:sp>
      <p:sp>
        <p:nvSpPr>
          <p:cNvPr id="539" name="Google Shape;539;p76"/>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What often happens with poor internal service is that we bypass the system, we ring up somebody else instead perhaps, or do it ourselves.</a:t>
            </a:r>
          </a:p>
          <a:p>
            <a:r>
              <a:rPr lang="en-GB"/>
              <a:t>The net effect of this is detrimental to the efficient and effective working of your organisation</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Shape 543"/>
        <p:cNvGrpSpPr/>
        <p:nvPr/>
      </p:nvGrpSpPr>
      <p:grpSpPr>
        <a:xfrm>
          <a:off x="0" y="0"/>
          <a:ext cx="0" cy="0"/>
          <a:chOff x="0" y="0"/>
          <a:chExt cx="0" cy="0"/>
        </a:xfrm>
      </p:grpSpPr>
      <p:sp>
        <p:nvSpPr>
          <p:cNvPr id="544" name="Google Shape;544;p77"/>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Internal customer reputation</a:t>
            </a:r>
          </a:p>
        </p:txBody>
      </p:sp>
      <p:sp>
        <p:nvSpPr>
          <p:cNvPr id="545" name="Google Shape;545;p77"/>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It’s very easy to get a reputation for being unhelpful, never delivering the goods on time, not knowing what you doing, being obstructive.</a:t>
            </a:r>
          </a:p>
          <a:p>
            <a:r>
              <a:rPr lang="en-GB"/>
              <a:t>Probably everybody in this room can think of at least one person they have to deal with to which the above applies????</a:t>
            </a:r>
          </a:p>
          <a:p>
            <a:r>
              <a:rPr lang="en-GB"/>
              <a:t>Do you bypass the system and work around the unhelpful person in order to get the job done?</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Shape 549"/>
        <p:cNvGrpSpPr/>
        <p:nvPr/>
      </p:nvGrpSpPr>
      <p:grpSpPr>
        <a:xfrm>
          <a:off x="0" y="0"/>
          <a:ext cx="0" cy="0"/>
          <a:chOff x="0" y="0"/>
          <a:chExt cx="0" cy="0"/>
        </a:xfrm>
      </p:grpSpPr>
      <p:sp>
        <p:nvSpPr>
          <p:cNvPr id="550" name="Google Shape;550;p78"/>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Is Odlings Tour Ready?</a:t>
            </a:r>
          </a:p>
        </p:txBody>
      </p:sp>
      <p:sp>
        <p:nvSpPr>
          <p:cNvPr id="551" name="Google Shape;551;p78"/>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Tour Ready</a:t>
            </a:r>
          </a:p>
          <a:p>
            <a:r>
              <a:rPr lang="en-GB"/>
              <a:t> The concept of organisation always being “presentable” should the Queen or other person such as a major new customer decide to pop over and have a quick tour of your area.</a:t>
            </a:r>
          </a:p>
          <a:p>
            <a:r>
              <a:rPr lang="en-GB"/>
              <a:t>What would their impression of your organisation be?</a:t>
            </a:r>
          </a:p>
          <a:p>
            <a:endParaRPr lang="en-GB"/>
          </a:p>
          <a:p>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7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55"/>
        <p:cNvGrpSpPr/>
        <p:nvPr/>
      </p:nvGrpSpPr>
      <p:grpSpPr>
        <a:xfrm>
          <a:off x="0" y="0"/>
          <a:ext cx="0" cy="0"/>
          <a:chOff x="0" y="0"/>
          <a:chExt cx="0" cy="0"/>
        </a:xfrm>
      </p:grpSpPr>
      <p:sp>
        <p:nvSpPr>
          <p:cNvPr id="556" name="Google Shape;556;p79"/>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Mini exercise – another picture</a:t>
            </a:r>
          </a:p>
        </p:txBody>
      </p:sp>
      <p:sp>
        <p:nvSpPr>
          <p:cNvPr id="557" name="Google Shape;557;p79"/>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Draw a new annotated picture of the ideal, or best environment  and person or people in that environment for providing an excellent customer service.</a:t>
            </a:r>
          </a:p>
          <a:p>
            <a:r>
              <a:rPr lang="en-GB"/>
              <a:t>Include in words any current barriers there are  which prevent this environment or people from being in place today. </a:t>
            </a:r>
          </a:p>
          <a:p>
            <a:r>
              <a:rPr lang="en-GB"/>
              <a:t>Be prepared to explain any aspect of your picture. </a:t>
            </a:r>
          </a:p>
          <a:p>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Shape 561"/>
        <p:cNvGrpSpPr/>
        <p:nvPr/>
      </p:nvGrpSpPr>
      <p:grpSpPr>
        <a:xfrm>
          <a:off x="0" y="0"/>
          <a:ext cx="0" cy="0"/>
          <a:chOff x="0" y="0"/>
          <a:chExt cx="0" cy="0"/>
        </a:xfrm>
      </p:grpSpPr>
      <p:sp>
        <p:nvSpPr>
          <p:cNvPr id="562" name="Google Shape;562;p80"/>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Customer Perception</a:t>
            </a:r>
          </a:p>
        </p:txBody>
      </p:sp>
      <p:sp>
        <p:nvSpPr>
          <p:cNvPr id="563" name="Google Shape;563;p80"/>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Quality of a service is about customer expectation and perception.  Exactly the same product or service may be perceived as being good or poor depending upon the customer’s expectations. </a:t>
            </a:r>
          </a:p>
          <a:p>
            <a:r>
              <a:rPr lang="en-GB"/>
              <a:t>Customer perception of the product or service is often just as or even more important than the service itself! </a:t>
            </a:r>
          </a:p>
          <a:p>
            <a:r>
              <a:rPr lang="en-GB"/>
              <a:t>It’s not just what you do but the way that you do it.</a:t>
            </a:r>
          </a:p>
          <a:p>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Shape 567"/>
        <p:cNvGrpSpPr/>
        <p:nvPr/>
      </p:nvGrpSpPr>
      <p:grpSpPr>
        <a:xfrm>
          <a:off x="0" y="0"/>
          <a:ext cx="0" cy="0"/>
          <a:chOff x="0" y="0"/>
          <a:chExt cx="0" cy="0"/>
        </a:xfrm>
      </p:grpSpPr>
      <p:sp>
        <p:nvSpPr>
          <p:cNvPr id="568" name="Google Shape;568;p81"/>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Customer expectations</a:t>
            </a:r>
          </a:p>
        </p:txBody>
      </p:sp>
      <p:sp>
        <p:nvSpPr>
          <p:cNvPr id="569" name="Google Shape;569;p81"/>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Customer expectations change over time (usually becoming more demanding) and are influenced by their previous experiences and their experiences of dealing with other organisations.</a:t>
            </a:r>
          </a:p>
          <a:p>
            <a:r>
              <a:rPr lang="en-GB"/>
              <a:t>Almost every customer is unique; but we can categorise them.</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Shape 573"/>
        <p:cNvGrpSpPr/>
        <p:nvPr/>
      </p:nvGrpSpPr>
      <p:grpSpPr>
        <a:xfrm>
          <a:off x="0" y="0"/>
          <a:ext cx="0" cy="0"/>
          <a:chOff x="0" y="0"/>
          <a:chExt cx="0" cy="0"/>
        </a:xfrm>
      </p:grpSpPr>
      <p:sp>
        <p:nvSpPr>
          <p:cNvPr id="574" name="Google Shape;574;p82"/>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Ways of categorising customers</a:t>
            </a:r>
          </a:p>
        </p:txBody>
      </p:sp>
      <p:sp>
        <p:nvSpPr>
          <p:cNvPr id="575" name="Google Shape;575;p82"/>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Prospective customers i.e. not yet a customer – and that’s always more customers than you already have </a:t>
            </a:r>
          </a:p>
          <a:p>
            <a:r>
              <a:rPr lang="en-GB"/>
              <a:t>New</a:t>
            </a:r>
          </a:p>
          <a:p>
            <a:r>
              <a:rPr lang="en-GB"/>
              <a:t>Old long term</a:t>
            </a:r>
          </a:p>
          <a:p>
            <a:r>
              <a:rPr lang="en-GB"/>
              <a:t>Repeat customers</a:t>
            </a:r>
          </a:p>
          <a:p>
            <a:r>
              <a:rPr lang="en-GB"/>
              <a:t>Local and regional</a:t>
            </a:r>
          </a:p>
          <a:p>
            <a:r>
              <a:rPr lang="en-GB"/>
              <a:t>National and international</a:t>
            </a:r>
          </a:p>
          <a:p>
            <a:r>
              <a:rPr lang="en-GB"/>
              <a:t>By how much they spend</a:t>
            </a:r>
          </a:p>
          <a:p>
            <a:r>
              <a:rPr lang="en-GB"/>
              <a:t>By how quickly they pay</a:t>
            </a:r>
          </a:p>
          <a:p>
            <a:endParaRPr lang="en-GB"/>
          </a:p>
          <a:p>
            <a:endParaRPr lang="en-GB"/>
          </a:p>
          <a:p>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75">
                                            <p:txEl>
                                              <p:pRg st="0" end="0"/>
                                            </p:txEl>
                                          </p:spTgt>
                                        </p:tgtEl>
                                        <p:attrNameLst>
                                          <p:attrName>style.visibility</p:attrName>
                                        </p:attrNameLst>
                                      </p:cBhvr>
                                      <p:to>
                                        <p:strVal val="visible"/>
                                      </p:to>
                                    </p:set>
                                    <p:anim calcmode="lin" valueType="num">
                                      <p:cBhvr additive="base">
                                        <p:cTn id="7" dur="2000"/>
                                        <p:tgtEl>
                                          <p:spTgt spid="57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575">
                                            <p:txEl>
                                              <p:pRg st="1" end="1"/>
                                            </p:txEl>
                                          </p:spTgt>
                                        </p:tgtEl>
                                        <p:attrNameLst>
                                          <p:attrName>style.visibility</p:attrName>
                                        </p:attrNameLst>
                                      </p:cBhvr>
                                      <p:to>
                                        <p:strVal val="visible"/>
                                      </p:to>
                                    </p:set>
                                    <p:anim calcmode="lin" valueType="num">
                                      <p:cBhvr additive="base">
                                        <p:cTn id="12" dur="2000"/>
                                        <p:tgtEl>
                                          <p:spTgt spid="57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575">
                                            <p:txEl>
                                              <p:pRg st="2" end="2"/>
                                            </p:txEl>
                                          </p:spTgt>
                                        </p:tgtEl>
                                        <p:attrNameLst>
                                          <p:attrName>style.visibility</p:attrName>
                                        </p:attrNameLst>
                                      </p:cBhvr>
                                      <p:to>
                                        <p:strVal val="visible"/>
                                      </p:to>
                                    </p:set>
                                    <p:anim calcmode="lin" valueType="num">
                                      <p:cBhvr additive="base">
                                        <p:cTn id="17" dur="2000"/>
                                        <p:tgtEl>
                                          <p:spTgt spid="57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575">
                                            <p:txEl>
                                              <p:pRg st="3" end="3"/>
                                            </p:txEl>
                                          </p:spTgt>
                                        </p:tgtEl>
                                        <p:attrNameLst>
                                          <p:attrName>style.visibility</p:attrName>
                                        </p:attrNameLst>
                                      </p:cBhvr>
                                      <p:to>
                                        <p:strVal val="visible"/>
                                      </p:to>
                                    </p:set>
                                    <p:anim calcmode="lin" valueType="num">
                                      <p:cBhvr additive="base">
                                        <p:cTn id="22" dur="2000"/>
                                        <p:tgtEl>
                                          <p:spTgt spid="57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575">
                                            <p:txEl>
                                              <p:pRg st="4" end="4"/>
                                            </p:txEl>
                                          </p:spTgt>
                                        </p:tgtEl>
                                        <p:attrNameLst>
                                          <p:attrName>style.visibility</p:attrName>
                                        </p:attrNameLst>
                                      </p:cBhvr>
                                      <p:to>
                                        <p:strVal val="visible"/>
                                      </p:to>
                                    </p:set>
                                    <p:anim calcmode="lin" valueType="num">
                                      <p:cBhvr additive="base">
                                        <p:cTn id="27" dur="2000"/>
                                        <p:tgtEl>
                                          <p:spTgt spid="57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575">
                                            <p:txEl>
                                              <p:pRg st="5" end="5"/>
                                            </p:txEl>
                                          </p:spTgt>
                                        </p:tgtEl>
                                        <p:attrNameLst>
                                          <p:attrName>style.visibility</p:attrName>
                                        </p:attrNameLst>
                                      </p:cBhvr>
                                      <p:to>
                                        <p:strVal val="visible"/>
                                      </p:to>
                                    </p:set>
                                    <p:anim calcmode="lin" valueType="num">
                                      <p:cBhvr additive="base">
                                        <p:cTn id="32" dur="2000"/>
                                        <p:tgtEl>
                                          <p:spTgt spid="57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575">
                                            <p:txEl>
                                              <p:pRg st="6" end="6"/>
                                            </p:txEl>
                                          </p:spTgt>
                                        </p:tgtEl>
                                        <p:attrNameLst>
                                          <p:attrName>style.visibility</p:attrName>
                                        </p:attrNameLst>
                                      </p:cBhvr>
                                      <p:to>
                                        <p:strVal val="visible"/>
                                      </p:to>
                                    </p:set>
                                    <p:anim calcmode="lin" valueType="num">
                                      <p:cBhvr additive="base">
                                        <p:cTn id="37" dur="2000"/>
                                        <p:tgtEl>
                                          <p:spTgt spid="575">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575">
                                            <p:txEl>
                                              <p:pRg st="7" end="7"/>
                                            </p:txEl>
                                          </p:spTgt>
                                        </p:tgtEl>
                                        <p:attrNameLst>
                                          <p:attrName>style.visibility</p:attrName>
                                        </p:attrNameLst>
                                      </p:cBhvr>
                                      <p:to>
                                        <p:strVal val="visible"/>
                                      </p:to>
                                    </p:set>
                                    <p:anim calcmode="lin" valueType="num">
                                      <p:cBhvr additive="base">
                                        <p:cTn id="42" dur="2000"/>
                                        <p:tgtEl>
                                          <p:spTgt spid="575">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79"/>
        <p:cNvGrpSpPr/>
        <p:nvPr/>
      </p:nvGrpSpPr>
      <p:grpSpPr>
        <a:xfrm>
          <a:off x="0" y="0"/>
          <a:ext cx="0" cy="0"/>
          <a:chOff x="0" y="0"/>
          <a:chExt cx="0" cy="0"/>
        </a:xfrm>
      </p:grpSpPr>
      <p:sp>
        <p:nvSpPr>
          <p:cNvPr id="580" name="Google Shape;580;p83"/>
          <p:cNvSpPr txBox="1">
            <a:spLocks noGrp="1"/>
          </p:cNvSpPr>
          <p:nvPr>
            <p:ph type="title"/>
          </p:nvPr>
        </p:nvSpPr>
        <p:spPr>
          <a:noFill/>
          <a:ln>
            <a:noFill/>
          </a:ln>
        </p:spPr>
        <p:txBody>
          <a:bodyPr spcFirstLastPara="1" wrap="square" lIns="91425" tIns="45700" rIns="91425" bIns="45700" anchor="ctr" anchorCtr="0">
            <a:noAutofit/>
          </a:bodyPr>
          <a:lstStyle/>
          <a:p>
            <a:r>
              <a:rPr lang="en-GB"/>
              <a:t>Mini discussion point</a:t>
            </a:r>
          </a:p>
        </p:txBody>
      </p:sp>
      <p:sp>
        <p:nvSpPr>
          <p:cNvPr id="581" name="Google Shape;581;p83"/>
          <p:cNvSpPr txBox="1">
            <a:spLocks noGrp="1"/>
          </p:cNvSpPr>
          <p:nvPr>
            <p:ph type="body" idx="1"/>
          </p:nvPr>
        </p:nvSpPr>
        <p:spPr>
          <a:noFill/>
          <a:ln>
            <a:noFill/>
          </a:ln>
        </p:spPr>
        <p:txBody>
          <a:bodyPr spcFirstLastPara="1" wrap="square" lIns="91425" tIns="45700" rIns="91425" bIns="45700" anchor="t" anchorCtr="0">
            <a:noAutofit/>
          </a:bodyPr>
          <a:lstStyle/>
          <a:p>
            <a:r>
              <a:rPr lang="en-GB" dirty="0"/>
              <a:t>How does your organisation categorise its customers?</a:t>
            </a:r>
          </a:p>
          <a:p>
            <a:endParaRPr lang="en-GB"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Shape 585"/>
        <p:cNvGrpSpPr/>
        <p:nvPr/>
      </p:nvGrpSpPr>
      <p:grpSpPr>
        <a:xfrm>
          <a:off x="0" y="0"/>
          <a:ext cx="0" cy="0"/>
          <a:chOff x="0" y="0"/>
          <a:chExt cx="0" cy="0"/>
        </a:xfrm>
      </p:grpSpPr>
      <p:sp>
        <p:nvSpPr>
          <p:cNvPr id="586" name="Google Shape;586;p84"/>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Some facts</a:t>
            </a:r>
          </a:p>
        </p:txBody>
      </p:sp>
      <p:sp>
        <p:nvSpPr>
          <p:cNvPr id="587" name="Google Shape;587;p84"/>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Typically 68% of customers are lost through poor customer handling. i.e. They don’t come back. But it’s cheaper to keep customers than to gain new ones</a:t>
            </a:r>
          </a:p>
          <a:p>
            <a:r>
              <a:rPr lang="en-GB"/>
              <a:t>Customers are not obliged to tell you if they are unhappy.</a:t>
            </a:r>
          </a:p>
          <a:p>
            <a:r>
              <a:rPr lang="en-GB"/>
              <a:t>Customers are not obliged to tell you if they are happy.</a:t>
            </a:r>
          </a:p>
          <a:p>
            <a:endParaRPr lang="en-GB"/>
          </a:p>
          <a:p>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30"/>
        <p:cNvGrpSpPr/>
        <p:nvPr/>
      </p:nvGrpSpPr>
      <p:grpSpPr>
        <a:xfrm>
          <a:off x="0" y="0"/>
          <a:ext cx="0" cy="0"/>
          <a:chOff x="0" y="0"/>
          <a:chExt cx="0" cy="0"/>
        </a:xfrm>
      </p:grpSpPr>
      <p:sp>
        <p:nvSpPr>
          <p:cNvPr id="131" name="Google Shape;131;p8"/>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Customer, User, direct and indirect</a:t>
            </a:r>
          </a:p>
        </p:txBody>
      </p:sp>
      <p:sp>
        <p:nvSpPr>
          <p:cNvPr id="132" name="Google Shape;132;p8"/>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dirty="0"/>
              <a:t>Your organisation has all of these.</a:t>
            </a:r>
          </a:p>
          <a:p>
            <a:r>
              <a:rPr lang="en-GB" dirty="0"/>
              <a:t>MINI EXERCISE QUESTION - Should you treat any of them any differently? Or should they all be treated in the same way ?</a:t>
            </a:r>
          </a:p>
          <a:p>
            <a:endParaRPr lang="en-GB"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Shape 597"/>
        <p:cNvGrpSpPr/>
        <p:nvPr/>
      </p:nvGrpSpPr>
      <p:grpSpPr>
        <a:xfrm>
          <a:off x="0" y="0"/>
          <a:ext cx="0" cy="0"/>
          <a:chOff x="0" y="0"/>
          <a:chExt cx="0" cy="0"/>
        </a:xfrm>
      </p:grpSpPr>
      <p:sp>
        <p:nvSpPr>
          <p:cNvPr id="598" name="Google Shape;598;p86"/>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Complaints</a:t>
            </a:r>
          </a:p>
        </p:txBody>
      </p:sp>
      <p:sp>
        <p:nvSpPr>
          <p:cNvPr id="599" name="Google Shape;599;p86"/>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dirty="0"/>
              <a:t>Do we like complaints?</a:t>
            </a:r>
          </a:p>
          <a:p>
            <a:r>
              <a:rPr lang="en-GB" dirty="0"/>
              <a:t>Customers don’t just complain for the sake of it!  Nobody wants to complain; they complain for a reason.</a:t>
            </a:r>
          </a:p>
          <a:p>
            <a:r>
              <a:rPr lang="en-GB" dirty="0"/>
              <a:t>How we manage the complaint is crucial to our reputation and to whether they will want to do business with us again</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8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03"/>
        <p:cNvGrpSpPr/>
        <p:nvPr/>
      </p:nvGrpSpPr>
      <p:grpSpPr>
        <a:xfrm>
          <a:off x="0" y="0"/>
          <a:ext cx="0" cy="0"/>
          <a:chOff x="0" y="0"/>
          <a:chExt cx="0" cy="0"/>
        </a:xfrm>
      </p:grpSpPr>
      <p:sp>
        <p:nvSpPr>
          <p:cNvPr id="604" name="Google Shape;604;p87"/>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Quick question</a:t>
            </a:r>
          </a:p>
        </p:txBody>
      </p:sp>
      <p:sp>
        <p:nvSpPr>
          <p:cNvPr id="605" name="Google Shape;605;p87"/>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How would you as an individual feel if you had made what you felt was a valid complaint, and the organisation/company dismissed it as being of no concern and not worth sorting out?</a:t>
            </a:r>
          </a:p>
          <a:p>
            <a:r>
              <a:rPr lang="en-GB"/>
              <a:t>What would you be likely to do?</a:t>
            </a:r>
          </a:p>
          <a:p>
            <a:r>
              <a:rPr lang="en-GB"/>
              <a:t>Discuss</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Shape 609"/>
        <p:cNvGrpSpPr/>
        <p:nvPr/>
      </p:nvGrpSpPr>
      <p:grpSpPr>
        <a:xfrm>
          <a:off x="0" y="0"/>
          <a:ext cx="0" cy="0"/>
          <a:chOff x="0" y="0"/>
          <a:chExt cx="0" cy="0"/>
        </a:xfrm>
      </p:grpSpPr>
      <p:sp>
        <p:nvSpPr>
          <p:cNvPr id="610" name="Google Shape;610;p88"/>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12 tips for resolving customer complaints</a:t>
            </a:r>
          </a:p>
        </p:txBody>
      </p:sp>
      <p:sp>
        <p:nvSpPr>
          <p:cNvPr id="611" name="Google Shape;611;p88"/>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Treat the person as an individual who has feelings, values and a sense of self worth</a:t>
            </a:r>
          </a:p>
          <a:p>
            <a:r>
              <a:rPr lang="en-GB"/>
              <a:t>Let the customer have their say</a:t>
            </a:r>
          </a:p>
          <a:p>
            <a:r>
              <a:rPr lang="en-GB"/>
              <a:t>Say you sorry to hear what has happened</a:t>
            </a:r>
          </a:p>
          <a:p>
            <a:r>
              <a:rPr lang="en-GB"/>
              <a:t>Listen actively</a:t>
            </a:r>
          </a:p>
          <a:p>
            <a:r>
              <a:rPr lang="en-GB"/>
              <a:t>Get the facts by questioning effectively</a:t>
            </a:r>
          </a:p>
          <a:p>
            <a:r>
              <a:rPr lang="en-GB"/>
              <a:t>Keep an open mind, don’t make assumptions</a:t>
            </a:r>
          </a:p>
          <a:p>
            <a:r>
              <a:rPr lang="en-GB"/>
              <a:t>Don’t argue or be defensive</a:t>
            </a:r>
          </a:p>
          <a:p>
            <a:r>
              <a:rPr lang="en-GB"/>
              <a:t>Try and find out what outcome the customer wants</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11">
                                            <p:txEl>
                                              <p:pRg st="0" end="0"/>
                                            </p:txEl>
                                          </p:spTgt>
                                        </p:tgtEl>
                                        <p:attrNameLst>
                                          <p:attrName>style.visibility</p:attrName>
                                        </p:attrNameLst>
                                      </p:cBhvr>
                                      <p:to>
                                        <p:strVal val="visible"/>
                                      </p:to>
                                    </p:set>
                                    <p:anim calcmode="lin" valueType="num">
                                      <p:cBhvr additive="base">
                                        <p:cTn id="7" dur="1000"/>
                                        <p:tgtEl>
                                          <p:spTgt spid="61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611">
                                            <p:txEl>
                                              <p:pRg st="1" end="1"/>
                                            </p:txEl>
                                          </p:spTgt>
                                        </p:tgtEl>
                                        <p:attrNameLst>
                                          <p:attrName>style.visibility</p:attrName>
                                        </p:attrNameLst>
                                      </p:cBhvr>
                                      <p:to>
                                        <p:strVal val="visible"/>
                                      </p:to>
                                    </p:set>
                                    <p:anim calcmode="lin" valueType="num">
                                      <p:cBhvr additive="base">
                                        <p:cTn id="12" dur="1000"/>
                                        <p:tgtEl>
                                          <p:spTgt spid="61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611">
                                            <p:txEl>
                                              <p:pRg st="2" end="2"/>
                                            </p:txEl>
                                          </p:spTgt>
                                        </p:tgtEl>
                                        <p:attrNameLst>
                                          <p:attrName>style.visibility</p:attrName>
                                        </p:attrNameLst>
                                      </p:cBhvr>
                                      <p:to>
                                        <p:strVal val="visible"/>
                                      </p:to>
                                    </p:set>
                                    <p:anim calcmode="lin" valueType="num">
                                      <p:cBhvr additive="base">
                                        <p:cTn id="17" dur="1000"/>
                                        <p:tgtEl>
                                          <p:spTgt spid="61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611">
                                            <p:txEl>
                                              <p:pRg st="3" end="3"/>
                                            </p:txEl>
                                          </p:spTgt>
                                        </p:tgtEl>
                                        <p:attrNameLst>
                                          <p:attrName>style.visibility</p:attrName>
                                        </p:attrNameLst>
                                      </p:cBhvr>
                                      <p:to>
                                        <p:strVal val="visible"/>
                                      </p:to>
                                    </p:set>
                                    <p:anim calcmode="lin" valueType="num">
                                      <p:cBhvr additive="base">
                                        <p:cTn id="22" dur="1000"/>
                                        <p:tgtEl>
                                          <p:spTgt spid="61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611">
                                            <p:txEl>
                                              <p:pRg st="4" end="4"/>
                                            </p:txEl>
                                          </p:spTgt>
                                        </p:tgtEl>
                                        <p:attrNameLst>
                                          <p:attrName>style.visibility</p:attrName>
                                        </p:attrNameLst>
                                      </p:cBhvr>
                                      <p:to>
                                        <p:strVal val="visible"/>
                                      </p:to>
                                    </p:set>
                                    <p:anim calcmode="lin" valueType="num">
                                      <p:cBhvr additive="base">
                                        <p:cTn id="27" dur="1000"/>
                                        <p:tgtEl>
                                          <p:spTgt spid="611">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611">
                                            <p:txEl>
                                              <p:pRg st="5" end="5"/>
                                            </p:txEl>
                                          </p:spTgt>
                                        </p:tgtEl>
                                        <p:attrNameLst>
                                          <p:attrName>style.visibility</p:attrName>
                                        </p:attrNameLst>
                                      </p:cBhvr>
                                      <p:to>
                                        <p:strVal val="visible"/>
                                      </p:to>
                                    </p:set>
                                    <p:anim calcmode="lin" valueType="num">
                                      <p:cBhvr additive="base">
                                        <p:cTn id="32" dur="1000"/>
                                        <p:tgtEl>
                                          <p:spTgt spid="611">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11">
                                            <p:txEl>
                                              <p:pRg st="6" end="6"/>
                                            </p:txEl>
                                          </p:spTgt>
                                        </p:tgtEl>
                                        <p:attrNameLst>
                                          <p:attrName>style.visibility</p:attrName>
                                        </p:attrNameLst>
                                      </p:cBhvr>
                                      <p:to>
                                        <p:strVal val="visible"/>
                                      </p:to>
                                    </p:set>
                                    <p:anim calcmode="lin" valueType="num">
                                      <p:cBhvr additive="base">
                                        <p:cTn id="37" dur="1000"/>
                                        <p:tgtEl>
                                          <p:spTgt spid="611">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611">
                                            <p:txEl>
                                              <p:pRg st="7" end="7"/>
                                            </p:txEl>
                                          </p:spTgt>
                                        </p:tgtEl>
                                        <p:attrNameLst>
                                          <p:attrName>style.visibility</p:attrName>
                                        </p:attrNameLst>
                                      </p:cBhvr>
                                      <p:to>
                                        <p:strVal val="visible"/>
                                      </p:to>
                                    </p:set>
                                    <p:anim calcmode="lin" valueType="num">
                                      <p:cBhvr additive="base">
                                        <p:cTn id="42" dur="1000"/>
                                        <p:tgtEl>
                                          <p:spTgt spid="611">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Shape 615"/>
        <p:cNvGrpSpPr/>
        <p:nvPr/>
      </p:nvGrpSpPr>
      <p:grpSpPr>
        <a:xfrm>
          <a:off x="0" y="0"/>
          <a:ext cx="0" cy="0"/>
          <a:chOff x="0" y="0"/>
          <a:chExt cx="0" cy="0"/>
        </a:xfrm>
      </p:grpSpPr>
      <p:sp>
        <p:nvSpPr>
          <p:cNvPr id="616" name="Google Shape;616;p89"/>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Tips for resolving customer complaints</a:t>
            </a:r>
          </a:p>
        </p:txBody>
      </p:sp>
      <p:sp>
        <p:nvSpPr>
          <p:cNvPr id="617" name="Google Shape;617;p89"/>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dirty="0"/>
              <a:t> Concentrate on what you can do and explain what you cannot do and why</a:t>
            </a:r>
          </a:p>
          <a:p>
            <a:r>
              <a:rPr lang="en-GB" dirty="0"/>
              <a:t>Don’t impose your own solution – you must reach a solution which the customer finds acceptable</a:t>
            </a:r>
          </a:p>
          <a:p>
            <a:r>
              <a:rPr lang="en-GB" dirty="0"/>
              <a:t>Summarise and check that the customer understands and agrees</a:t>
            </a:r>
          </a:p>
          <a:p>
            <a:r>
              <a:rPr lang="en-GB" dirty="0"/>
              <a:t>Agree a timescale which is acceptable to the customer for resolving the complaint</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17">
                                            <p:txEl>
                                              <p:pRg st="0" end="0"/>
                                            </p:txEl>
                                          </p:spTgt>
                                        </p:tgtEl>
                                        <p:attrNameLst>
                                          <p:attrName>style.visibility</p:attrName>
                                        </p:attrNameLst>
                                      </p:cBhvr>
                                      <p:to>
                                        <p:strVal val="visible"/>
                                      </p:to>
                                    </p:set>
                                    <p:anim calcmode="lin" valueType="num">
                                      <p:cBhvr additive="base">
                                        <p:cTn id="7" dur="2000"/>
                                        <p:tgtEl>
                                          <p:spTgt spid="61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617">
                                            <p:txEl>
                                              <p:pRg st="1" end="1"/>
                                            </p:txEl>
                                          </p:spTgt>
                                        </p:tgtEl>
                                        <p:attrNameLst>
                                          <p:attrName>style.visibility</p:attrName>
                                        </p:attrNameLst>
                                      </p:cBhvr>
                                      <p:to>
                                        <p:strVal val="visible"/>
                                      </p:to>
                                    </p:set>
                                    <p:anim calcmode="lin" valueType="num">
                                      <p:cBhvr additive="base">
                                        <p:cTn id="12" dur="2000"/>
                                        <p:tgtEl>
                                          <p:spTgt spid="61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617">
                                            <p:txEl>
                                              <p:pRg st="2" end="2"/>
                                            </p:txEl>
                                          </p:spTgt>
                                        </p:tgtEl>
                                        <p:attrNameLst>
                                          <p:attrName>style.visibility</p:attrName>
                                        </p:attrNameLst>
                                      </p:cBhvr>
                                      <p:to>
                                        <p:strVal val="visible"/>
                                      </p:to>
                                    </p:set>
                                    <p:anim calcmode="lin" valueType="num">
                                      <p:cBhvr additive="base">
                                        <p:cTn id="17" dur="2000"/>
                                        <p:tgtEl>
                                          <p:spTgt spid="61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617">
                                            <p:txEl>
                                              <p:pRg st="3" end="3"/>
                                            </p:txEl>
                                          </p:spTgt>
                                        </p:tgtEl>
                                        <p:attrNameLst>
                                          <p:attrName>style.visibility</p:attrName>
                                        </p:attrNameLst>
                                      </p:cBhvr>
                                      <p:to>
                                        <p:strVal val="visible"/>
                                      </p:to>
                                    </p:set>
                                    <p:anim calcmode="lin" valueType="num">
                                      <p:cBhvr additive="base">
                                        <p:cTn id="22" dur="2000"/>
                                        <p:tgtEl>
                                          <p:spTgt spid="617">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Shape 621"/>
        <p:cNvGrpSpPr/>
        <p:nvPr/>
      </p:nvGrpSpPr>
      <p:grpSpPr>
        <a:xfrm>
          <a:off x="0" y="0"/>
          <a:ext cx="0" cy="0"/>
          <a:chOff x="0" y="0"/>
          <a:chExt cx="0" cy="0"/>
        </a:xfrm>
      </p:grpSpPr>
      <p:sp>
        <p:nvSpPr>
          <p:cNvPr id="622" name="Google Shape;622;p90"/>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How do you currently manage complaints?</a:t>
            </a:r>
          </a:p>
        </p:txBody>
      </p:sp>
      <p:sp>
        <p:nvSpPr>
          <p:cNvPr id="623" name="Google Shape;623;p90"/>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Note ‘manage’ rather than handle or solve or deal with.</a:t>
            </a:r>
          </a:p>
          <a:p>
            <a:r>
              <a:rPr lang="en-GB"/>
              <a:t>Manage implies a pro active approach. </a:t>
            </a:r>
          </a:p>
          <a:p>
            <a:r>
              <a:rPr lang="en-GB"/>
              <a:t>Do we allow the customer to complain in any way they want to?</a:t>
            </a:r>
          </a:p>
          <a:p>
            <a:r>
              <a:rPr lang="en-GB"/>
              <a:t>What systems and procedures do we have in place?</a:t>
            </a:r>
          </a:p>
          <a:p>
            <a:r>
              <a:rPr lang="en-GB"/>
              <a:t>Do we learn from them?</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8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27"/>
        <p:cNvGrpSpPr/>
        <p:nvPr/>
      </p:nvGrpSpPr>
      <p:grpSpPr>
        <a:xfrm>
          <a:off x="0" y="0"/>
          <a:ext cx="0" cy="0"/>
          <a:chOff x="0" y="0"/>
          <a:chExt cx="0" cy="0"/>
        </a:xfrm>
      </p:grpSpPr>
      <p:sp>
        <p:nvSpPr>
          <p:cNvPr id="628" name="Google Shape;628;p91"/>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Exercise complaint handling</a:t>
            </a:r>
          </a:p>
        </p:txBody>
      </p:sp>
      <p:sp>
        <p:nvSpPr>
          <p:cNvPr id="629" name="Google Shape;629;p91"/>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List the what happens when a complaint is received by your organisation.</a:t>
            </a:r>
          </a:p>
          <a:p>
            <a:r>
              <a:rPr lang="en-GB"/>
              <a:t>Who/where does it come from?</a:t>
            </a:r>
          </a:p>
          <a:p>
            <a:r>
              <a:rPr lang="en-GB"/>
              <a:t>Verbal complaints...</a:t>
            </a:r>
          </a:p>
          <a:p>
            <a:r>
              <a:rPr lang="en-GB"/>
              <a:t>Written complaints...</a:t>
            </a:r>
          </a:p>
          <a:p>
            <a:r>
              <a:rPr lang="en-GB"/>
              <a:t>Where does it go?</a:t>
            </a:r>
          </a:p>
          <a:p>
            <a:r>
              <a:rPr lang="en-GB"/>
              <a:t>What happens.......?</a:t>
            </a:r>
          </a:p>
          <a:p>
            <a:r>
              <a:rPr lang="en-GB"/>
              <a:t>Any specific examples you can think of?</a:t>
            </a:r>
          </a:p>
          <a:p>
            <a:r>
              <a:rPr lang="en-GB"/>
              <a:t>Are there any gaps in or problems with the system? Procedural or personal?</a:t>
            </a:r>
          </a:p>
          <a:p>
            <a:endParaRPr lang="en-GB"/>
          </a:p>
          <a:p>
            <a:endParaRPr lang="en-GB"/>
          </a:p>
          <a:p>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Shape 633"/>
        <p:cNvGrpSpPr/>
        <p:nvPr/>
      </p:nvGrpSpPr>
      <p:grpSpPr>
        <a:xfrm>
          <a:off x="0" y="0"/>
          <a:ext cx="0" cy="0"/>
          <a:chOff x="0" y="0"/>
          <a:chExt cx="0" cy="0"/>
        </a:xfrm>
      </p:grpSpPr>
      <p:sp>
        <p:nvSpPr>
          <p:cNvPr id="634" name="Google Shape;634;p92"/>
          <p:cNvSpPr txBox="1">
            <a:spLocks noGrp="1"/>
          </p:cNvSpPr>
          <p:nvPr>
            <p:ph type="ctrTitle"/>
          </p:nvPr>
        </p:nvSpPr>
        <p:spPr>
          <a:prstGeom prst="rect">
            <a:avLst/>
          </a:prstGeom>
          <a:noFill/>
          <a:ln>
            <a:noFill/>
          </a:ln>
        </p:spPr>
        <p:txBody>
          <a:bodyPr spcFirstLastPara="1" wrap="square" lIns="91425" tIns="45700" rIns="91425" bIns="45700" anchor="ctr" anchorCtr="0">
            <a:noAutofit/>
          </a:bodyPr>
          <a:lstStyle/>
          <a:p>
            <a:r>
              <a:rPr lang="en-GB"/>
              <a:t>Review of your results from your complaint handling analysis</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Shape 639"/>
        <p:cNvGrpSpPr/>
        <p:nvPr/>
      </p:nvGrpSpPr>
      <p:grpSpPr>
        <a:xfrm>
          <a:off x="0" y="0"/>
          <a:ext cx="0" cy="0"/>
          <a:chOff x="0" y="0"/>
          <a:chExt cx="0" cy="0"/>
        </a:xfrm>
      </p:grpSpPr>
      <p:sp>
        <p:nvSpPr>
          <p:cNvPr id="640" name="Google Shape;640;p93"/>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rmAutofit/>
          </a:bodyPr>
          <a:lstStyle/>
          <a:p>
            <a:r>
              <a:rPr lang="en-GB" dirty="0"/>
              <a:t>A proactive view of customer complaints</a:t>
            </a:r>
          </a:p>
        </p:txBody>
      </p:sp>
      <p:sp>
        <p:nvSpPr>
          <p:cNvPr id="641" name="Google Shape;641;p93"/>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rmAutofit/>
          </a:bodyPr>
          <a:lstStyle/>
          <a:p>
            <a:r>
              <a:rPr lang="en-GB"/>
              <a:t> Complaints are welcome, without them we can’t improve.</a:t>
            </a:r>
          </a:p>
          <a:p>
            <a:r>
              <a:rPr lang="en-GB"/>
              <a:t>We learn from complaints.</a:t>
            </a:r>
          </a:p>
          <a:p>
            <a:r>
              <a:rPr lang="en-GB"/>
              <a:t>We must make it as easy as possible for customers to complain to us.</a:t>
            </a:r>
          </a:p>
          <a:p>
            <a:r>
              <a:rPr lang="en-GB"/>
              <a:t>We take customers very, very seriously.</a:t>
            </a:r>
          </a:p>
          <a:p>
            <a:r>
              <a:rPr lang="en-GB"/>
              <a:t>Customers really are right.</a:t>
            </a:r>
          </a:p>
          <a:p>
            <a:r>
              <a:rPr lang="en-GB"/>
              <a:t>Solving a problem at our expense is an important investment in our customers.</a:t>
            </a:r>
          </a:p>
          <a:p>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41">
                                            <p:txEl>
                                              <p:pRg st="0" end="0"/>
                                            </p:txEl>
                                          </p:spTgt>
                                        </p:tgtEl>
                                        <p:attrNameLst>
                                          <p:attrName>style.visibility</p:attrName>
                                        </p:attrNameLst>
                                      </p:cBhvr>
                                      <p:to>
                                        <p:strVal val="visible"/>
                                      </p:to>
                                    </p:set>
                                    <p:anim calcmode="lin" valueType="num">
                                      <p:cBhvr additive="base">
                                        <p:cTn id="7" dur="2000"/>
                                        <p:tgtEl>
                                          <p:spTgt spid="64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641">
                                            <p:txEl>
                                              <p:pRg st="1" end="1"/>
                                            </p:txEl>
                                          </p:spTgt>
                                        </p:tgtEl>
                                        <p:attrNameLst>
                                          <p:attrName>style.visibility</p:attrName>
                                        </p:attrNameLst>
                                      </p:cBhvr>
                                      <p:to>
                                        <p:strVal val="visible"/>
                                      </p:to>
                                    </p:set>
                                    <p:anim calcmode="lin" valueType="num">
                                      <p:cBhvr additive="base">
                                        <p:cTn id="12" dur="2000"/>
                                        <p:tgtEl>
                                          <p:spTgt spid="64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641">
                                            <p:txEl>
                                              <p:pRg st="2" end="2"/>
                                            </p:txEl>
                                          </p:spTgt>
                                        </p:tgtEl>
                                        <p:attrNameLst>
                                          <p:attrName>style.visibility</p:attrName>
                                        </p:attrNameLst>
                                      </p:cBhvr>
                                      <p:to>
                                        <p:strVal val="visible"/>
                                      </p:to>
                                    </p:set>
                                    <p:anim calcmode="lin" valueType="num">
                                      <p:cBhvr additive="base">
                                        <p:cTn id="17" dur="2000"/>
                                        <p:tgtEl>
                                          <p:spTgt spid="64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641">
                                            <p:txEl>
                                              <p:pRg st="3" end="3"/>
                                            </p:txEl>
                                          </p:spTgt>
                                        </p:tgtEl>
                                        <p:attrNameLst>
                                          <p:attrName>style.visibility</p:attrName>
                                        </p:attrNameLst>
                                      </p:cBhvr>
                                      <p:to>
                                        <p:strVal val="visible"/>
                                      </p:to>
                                    </p:set>
                                    <p:anim calcmode="lin" valueType="num">
                                      <p:cBhvr additive="base">
                                        <p:cTn id="22" dur="2000"/>
                                        <p:tgtEl>
                                          <p:spTgt spid="64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641">
                                            <p:txEl>
                                              <p:pRg st="4" end="4"/>
                                            </p:txEl>
                                          </p:spTgt>
                                        </p:tgtEl>
                                        <p:attrNameLst>
                                          <p:attrName>style.visibility</p:attrName>
                                        </p:attrNameLst>
                                      </p:cBhvr>
                                      <p:to>
                                        <p:strVal val="visible"/>
                                      </p:to>
                                    </p:set>
                                    <p:anim calcmode="lin" valueType="num">
                                      <p:cBhvr additive="base">
                                        <p:cTn id="27" dur="2000"/>
                                        <p:tgtEl>
                                          <p:spTgt spid="641">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641">
                                            <p:txEl>
                                              <p:pRg st="5" end="5"/>
                                            </p:txEl>
                                          </p:spTgt>
                                        </p:tgtEl>
                                        <p:attrNameLst>
                                          <p:attrName>style.visibility</p:attrName>
                                        </p:attrNameLst>
                                      </p:cBhvr>
                                      <p:to>
                                        <p:strVal val="visible"/>
                                      </p:to>
                                    </p:set>
                                    <p:anim calcmode="lin" valueType="num">
                                      <p:cBhvr additive="base">
                                        <p:cTn id="32" dur="2000"/>
                                        <p:tgtEl>
                                          <p:spTgt spid="641">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Shape 645"/>
        <p:cNvGrpSpPr/>
        <p:nvPr/>
      </p:nvGrpSpPr>
      <p:grpSpPr>
        <a:xfrm>
          <a:off x="0" y="0"/>
          <a:ext cx="0" cy="0"/>
          <a:chOff x="0" y="0"/>
          <a:chExt cx="0" cy="0"/>
        </a:xfrm>
      </p:grpSpPr>
      <p:sp>
        <p:nvSpPr>
          <p:cNvPr id="646" name="Google Shape;646;p94"/>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A proactive view of customer complaints</a:t>
            </a:r>
          </a:p>
        </p:txBody>
      </p:sp>
      <p:sp>
        <p:nvSpPr>
          <p:cNvPr id="647" name="Google Shape;647;p94"/>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rmAutofit/>
          </a:bodyPr>
          <a:lstStyle/>
          <a:p>
            <a:r>
              <a:rPr lang="en-GB"/>
              <a:t>Customers must always be respected and treated accordingly.</a:t>
            </a:r>
          </a:p>
          <a:p>
            <a:r>
              <a:rPr lang="en-GB"/>
              <a:t>We want no unhappy customers.  We will do whatever it takes to  make all our customers satisfied and happy with our service.</a:t>
            </a:r>
          </a:p>
          <a:p>
            <a:r>
              <a:rPr lang="en-GB"/>
              <a:t>We respond quickly to all our customer communications.</a:t>
            </a:r>
          </a:p>
          <a:p>
            <a:r>
              <a:rPr lang="en-GB"/>
              <a:t>The way in which we solve every customer service problem has crucial or long-term ramifications, not only on customer loyalty but ultimately on the success of our organisation.</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47">
                                            <p:txEl>
                                              <p:pRg st="0" end="0"/>
                                            </p:txEl>
                                          </p:spTgt>
                                        </p:tgtEl>
                                        <p:attrNameLst>
                                          <p:attrName>style.visibility</p:attrName>
                                        </p:attrNameLst>
                                      </p:cBhvr>
                                      <p:to>
                                        <p:strVal val="visible"/>
                                      </p:to>
                                    </p:set>
                                    <p:anim calcmode="lin" valueType="num">
                                      <p:cBhvr additive="base">
                                        <p:cTn id="7" dur="2000"/>
                                        <p:tgtEl>
                                          <p:spTgt spid="64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647">
                                            <p:txEl>
                                              <p:pRg st="1" end="1"/>
                                            </p:txEl>
                                          </p:spTgt>
                                        </p:tgtEl>
                                        <p:attrNameLst>
                                          <p:attrName>style.visibility</p:attrName>
                                        </p:attrNameLst>
                                      </p:cBhvr>
                                      <p:to>
                                        <p:strVal val="visible"/>
                                      </p:to>
                                    </p:set>
                                    <p:anim calcmode="lin" valueType="num">
                                      <p:cBhvr additive="base">
                                        <p:cTn id="12" dur="2000"/>
                                        <p:tgtEl>
                                          <p:spTgt spid="64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647">
                                            <p:txEl>
                                              <p:pRg st="2" end="2"/>
                                            </p:txEl>
                                          </p:spTgt>
                                        </p:tgtEl>
                                        <p:attrNameLst>
                                          <p:attrName>style.visibility</p:attrName>
                                        </p:attrNameLst>
                                      </p:cBhvr>
                                      <p:to>
                                        <p:strVal val="visible"/>
                                      </p:to>
                                    </p:set>
                                    <p:anim calcmode="lin" valueType="num">
                                      <p:cBhvr additive="base">
                                        <p:cTn id="17" dur="2000"/>
                                        <p:tgtEl>
                                          <p:spTgt spid="64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647">
                                            <p:txEl>
                                              <p:pRg st="3" end="3"/>
                                            </p:txEl>
                                          </p:spTgt>
                                        </p:tgtEl>
                                        <p:attrNameLst>
                                          <p:attrName>style.visibility</p:attrName>
                                        </p:attrNameLst>
                                      </p:cBhvr>
                                      <p:to>
                                        <p:strVal val="visible"/>
                                      </p:to>
                                    </p:set>
                                    <p:anim calcmode="lin" valueType="num">
                                      <p:cBhvr additive="base">
                                        <p:cTn id="22" dur="2000"/>
                                        <p:tgtEl>
                                          <p:spTgt spid="647">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9.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51"/>
        <p:cNvGrpSpPr/>
        <p:nvPr/>
      </p:nvGrpSpPr>
      <p:grpSpPr>
        <a:xfrm>
          <a:off x="0" y="0"/>
          <a:ext cx="0" cy="0"/>
          <a:chOff x="0" y="0"/>
          <a:chExt cx="0" cy="0"/>
        </a:xfrm>
      </p:grpSpPr>
      <p:sp>
        <p:nvSpPr>
          <p:cNvPr id="652" name="Google Shape;652;p95"/>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A proactive view of customer complaints exercise</a:t>
            </a:r>
          </a:p>
        </p:txBody>
      </p:sp>
      <p:sp>
        <p:nvSpPr>
          <p:cNvPr id="653" name="Google Shape;653;p95"/>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See yellow coloured handout A proactive view of customer complaints.</a:t>
            </a:r>
          </a:p>
          <a:p>
            <a:r>
              <a:rPr lang="en-GB"/>
              <a:t>In pairs choose two of the points and consider:</a:t>
            </a:r>
          </a:p>
          <a:p>
            <a:r>
              <a:rPr lang="en-GB"/>
              <a:t> Would it apply to you?</a:t>
            </a:r>
          </a:p>
          <a:p>
            <a:r>
              <a:rPr lang="en-GB"/>
              <a:t> If yes – how can you prove this? What evidence is there? Give examples.</a:t>
            </a:r>
          </a:p>
          <a:p>
            <a:r>
              <a:rPr lang="en-GB"/>
              <a:t> If no – why not. What barriers are there in place preventing you from doing it? Personal or procedural?</a:t>
            </a:r>
          </a:p>
          <a:p>
            <a:r>
              <a:rPr lang="en-GB"/>
              <a:t> How might you overcome the barriers? </a:t>
            </a:r>
          </a:p>
          <a:p>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9"/>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rmAutofit/>
          </a:bodyPr>
          <a:lstStyle/>
          <a:p>
            <a:r>
              <a:rPr lang="en-GB"/>
              <a:t>What do we mean by the term ‘customer’?</a:t>
            </a:r>
          </a:p>
        </p:txBody>
      </p:sp>
      <p:sp>
        <p:nvSpPr>
          <p:cNvPr id="138" name="Google Shape;138;p9"/>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Anyone who interacts with us or the service we provide, either directly or indirectly, or is a affected by the quality of the product or service, whether they are paying for it or not, either indirectly or directly, whether they are internal to the organisation or not.</a:t>
            </a:r>
          </a:p>
          <a:p>
            <a:r>
              <a:rPr lang="en-GB"/>
              <a:t>They do not have to be in a contractual (i.e. paying) relationship with us. </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Shape 657"/>
        <p:cNvGrpSpPr/>
        <p:nvPr/>
      </p:nvGrpSpPr>
      <p:grpSpPr>
        <a:xfrm>
          <a:off x="0" y="0"/>
          <a:ext cx="0" cy="0"/>
          <a:chOff x="0" y="0"/>
          <a:chExt cx="0" cy="0"/>
        </a:xfrm>
      </p:grpSpPr>
      <p:sp>
        <p:nvSpPr>
          <p:cNvPr id="658" name="Google Shape;658;p96"/>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Beware of Complaint filtering</a:t>
            </a:r>
          </a:p>
        </p:txBody>
      </p:sp>
      <p:sp>
        <p:nvSpPr>
          <p:cNvPr id="659" name="Google Shape;659;p96"/>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dirty="0"/>
              <a:t>Or our ‘complaints system’ filters out the ‘unimportant’ complaint so that only the major complaints get properly dealt with.</a:t>
            </a:r>
          </a:p>
          <a:p>
            <a:r>
              <a:rPr lang="en-GB" dirty="0"/>
              <a:t>‘Less important’ complaints don’t get dealt with.</a:t>
            </a:r>
          </a:p>
          <a:p>
            <a:r>
              <a:rPr lang="en-GB" dirty="0"/>
              <a:t>Yet to the customer the complaint IS important!</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9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63"/>
        <p:cNvGrpSpPr/>
        <p:nvPr/>
      </p:nvGrpSpPr>
      <p:grpSpPr>
        <a:xfrm>
          <a:off x="0" y="0"/>
          <a:ext cx="0" cy="0"/>
          <a:chOff x="0" y="0"/>
          <a:chExt cx="0" cy="0"/>
        </a:xfrm>
      </p:grpSpPr>
      <p:sp>
        <p:nvSpPr>
          <p:cNvPr id="664" name="Google Shape;664;p97"/>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Questions??</a:t>
            </a:r>
          </a:p>
        </p:txBody>
      </p:sp>
      <p:sp>
        <p:nvSpPr>
          <p:cNvPr id="665" name="Google Shape;665;p97"/>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dirty="0"/>
              <a:t>Do you have any complaint filtering in operation within your organisation?</a:t>
            </a:r>
          </a:p>
          <a:p>
            <a:r>
              <a:rPr lang="en-GB" dirty="0"/>
              <a:t>Are you sure?</a:t>
            </a:r>
          </a:p>
          <a:p>
            <a:r>
              <a:rPr lang="en-GB" dirty="0"/>
              <a:t>If you don’t think you do then - How do you really know that you don’t?</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Shape 669"/>
        <p:cNvGrpSpPr/>
        <p:nvPr/>
      </p:nvGrpSpPr>
      <p:grpSpPr>
        <a:xfrm>
          <a:off x="0" y="0"/>
          <a:ext cx="0" cy="0"/>
          <a:chOff x="0" y="0"/>
          <a:chExt cx="0" cy="0"/>
        </a:xfrm>
      </p:grpSpPr>
      <p:sp>
        <p:nvSpPr>
          <p:cNvPr id="670" name="Google Shape;670;p98"/>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Complaints – difference between a complaint and a suggestion – eliminating the ‘but’</a:t>
            </a:r>
          </a:p>
        </p:txBody>
      </p:sp>
      <p:sp>
        <p:nvSpPr>
          <p:cNvPr id="671" name="Google Shape;671;p98"/>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dirty="0"/>
              <a:t>The word “But” is either a ‘complaint’ or a ‘suggestion’.</a:t>
            </a:r>
          </a:p>
          <a:p>
            <a:r>
              <a:rPr lang="en-GB" dirty="0"/>
              <a:t> If it’s a complaint - sort it out!</a:t>
            </a:r>
          </a:p>
          <a:p>
            <a:r>
              <a:rPr lang="en-GB" dirty="0"/>
              <a:t> If it’s a suggestion - it gives you the opportunity to develop new product or service differentiation. With differentiation you can charge more for your product or service!</a:t>
            </a:r>
          </a:p>
          <a:p>
            <a:pPr marL="106680" indent="0">
              <a:buNone/>
            </a:pPr>
            <a:br>
              <a:rPr lang="en-GB" dirty="0"/>
            </a:br>
            <a:endParaRPr lang="en-GB"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Shape 675"/>
        <p:cNvGrpSpPr/>
        <p:nvPr/>
      </p:nvGrpSpPr>
      <p:grpSpPr>
        <a:xfrm>
          <a:off x="0" y="0"/>
          <a:ext cx="0" cy="0"/>
          <a:chOff x="0" y="0"/>
          <a:chExt cx="0" cy="0"/>
        </a:xfrm>
      </p:grpSpPr>
      <p:sp>
        <p:nvSpPr>
          <p:cNvPr id="676" name="Google Shape;676;p99"/>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Complaints – difference between a complaint and a suggestion – eliminating the ‘but’, cont.</a:t>
            </a:r>
          </a:p>
        </p:txBody>
      </p:sp>
      <p:sp>
        <p:nvSpPr>
          <p:cNvPr id="677" name="Google Shape;677;p99"/>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dirty="0"/>
              <a:t>E.g.	“Your chips were really nice, but the batter on the fish was a bit soggy.”</a:t>
            </a:r>
          </a:p>
          <a:p>
            <a:pPr marL="106680" indent="0">
              <a:buNone/>
            </a:pPr>
            <a:r>
              <a:rPr lang="en-GB" dirty="0"/>
              <a:t>		This is a COMPLAINT – sort it out.</a:t>
            </a:r>
          </a:p>
          <a:p>
            <a:r>
              <a:rPr lang="en-GB" dirty="0"/>
              <a:t> E.g.	“Your chips are really nice, but it would have been nice to have had a choice of batter or breadcrumbs on the fish.”</a:t>
            </a:r>
          </a:p>
          <a:p>
            <a:pPr marL="106680" indent="0">
              <a:buNone/>
            </a:pPr>
            <a:r>
              <a:rPr lang="en-GB" dirty="0"/>
              <a:t> 	This is really a SUGGESTION – the customer noticed good quality.  If you eliminate the ‘but’ you’ll differentiate your product/service and enhance customer loyalty.</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Shape 681"/>
        <p:cNvGrpSpPr/>
        <p:nvPr/>
      </p:nvGrpSpPr>
      <p:grpSpPr>
        <a:xfrm>
          <a:off x="0" y="0"/>
          <a:ext cx="0" cy="0"/>
          <a:chOff x="0" y="0"/>
          <a:chExt cx="0" cy="0"/>
        </a:xfrm>
      </p:grpSpPr>
      <p:sp>
        <p:nvSpPr>
          <p:cNvPr id="682" name="Google Shape;682;p100"/>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a:t>Complaints LLOVE acronym</a:t>
            </a:r>
          </a:p>
        </p:txBody>
      </p:sp>
      <p:sp>
        <p:nvSpPr>
          <p:cNvPr id="683" name="Google Shape;683;p100"/>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rmAutofit/>
          </a:bodyPr>
          <a:lstStyle/>
          <a:p>
            <a:r>
              <a:rPr lang="en-GB" dirty="0"/>
              <a:t>Love the customer</a:t>
            </a:r>
          </a:p>
          <a:p>
            <a:r>
              <a:rPr lang="en-GB" dirty="0"/>
              <a:t>Listen to their complaint</a:t>
            </a:r>
          </a:p>
          <a:p>
            <a:r>
              <a:rPr lang="en-GB" dirty="0"/>
              <a:t>Offer an apology</a:t>
            </a:r>
          </a:p>
          <a:p>
            <a:r>
              <a:rPr lang="en-GB" dirty="0"/>
              <a:t>Verify the complaint/query</a:t>
            </a:r>
          </a:p>
          <a:p>
            <a:r>
              <a:rPr lang="en-GB" dirty="0"/>
              <a:t>Execute a solution</a:t>
            </a:r>
          </a:p>
          <a:p>
            <a:endParaRPr lang="en-GB"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Shape 687"/>
        <p:cNvGrpSpPr/>
        <p:nvPr/>
      </p:nvGrpSpPr>
      <p:grpSpPr>
        <a:xfrm>
          <a:off x="0" y="0"/>
          <a:ext cx="0" cy="0"/>
          <a:chOff x="0" y="0"/>
          <a:chExt cx="0" cy="0"/>
        </a:xfrm>
      </p:grpSpPr>
      <p:sp>
        <p:nvSpPr>
          <p:cNvPr id="688" name="Google Shape;688;p101"/>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r>
              <a:rPr lang="en-GB" dirty="0"/>
              <a:t>Good customer service ? A possible definition…</a:t>
            </a:r>
          </a:p>
        </p:txBody>
      </p:sp>
      <p:sp>
        <p:nvSpPr>
          <p:cNvPr id="689" name="Google Shape;689;p101"/>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pPr marL="106680" indent="0">
              <a:buNone/>
            </a:pPr>
            <a:r>
              <a:rPr lang="en-GB" dirty="0"/>
              <a:t>One possible definition of quality or good customer service is that it is “supplying customers with what they want, to the standard and specification they want, with a predictable and acceptable degree of liability and uniformity, and at a price that suits their need” </a:t>
            </a:r>
          </a:p>
          <a:p>
            <a:pPr marL="106680" indent="0">
              <a:buNone/>
            </a:pPr>
            <a:r>
              <a:rPr lang="en-GB" dirty="0"/>
              <a:t>(Perfect Customer Care – all you need to get it right first time – by Ted Johns 1999).</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Shape 693"/>
        <p:cNvGrpSpPr/>
        <p:nvPr/>
      </p:nvGrpSpPr>
      <p:grpSpPr>
        <a:xfrm>
          <a:off x="0" y="0"/>
          <a:ext cx="0" cy="0"/>
          <a:chOff x="0" y="0"/>
          <a:chExt cx="0" cy="0"/>
        </a:xfrm>
      </p:grpSpPr>
      <p:sp>
        <p:nvSpPr>
          <p:cNvPr id="694" name="Google Shape;694;p102"/>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rmAutofit/>
          </a:bodyPr>
          <a:lstStyle/>
          <a:p>
            <a:r>
              <a:rPr lang="en-GB"/>
              <a:t>Factors which could add value to customer service</a:t>
            </a:r>
          </a:p>
        </p:txBody>
      </p:sp>
      <p:sp>
        <p:nvSpPr>
          <p:cNvPr id="695" name="Google Shape;695;p102"/>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staff displaying appropriate body language</a:t>
            </a:r>
          </a:p>
          <a:p>
            <a:r>
              <a:rPr lang="en-GB"/>
              <a:t>staff being friendly on the phone</a:t>
            </a:r>
          </a:p>
          <a:p>
            <a:r>
              <a:rPr lang="en-GB"/>
              <a:t>callers not being placed on musical hold</a:t>
            </a:r>
          </a:p>
          <a:p>
            <a:r>
              <a:rPr lang="en-GB"/>
              <a:t>staff who actually know what they are talking about</a:t>
            </a:r>
          </a:p>
          <a:p>
            <a:r>
              <a:rPr lang="en-GB"/>
              <a:t>appropriate opening hours</a:t>
            </a:r>
          </a:p>
          <a:p>
            <a:r>
              <a:rPr lang="en-GB"/>
              <a:t>one-stop shop</a:t>
            </a:r>
          </a:p>
          <a:p>
            <a:r>
              <a:rPr lang="en-GB"/>
              <a:t>approachable staff</a:t>
            </a:r>
          </a:p>
          <a:p>
            <a:r>
              <a:rPr lang="en-GB"/>
              <a:t>friendly staff</a:t>
            </a:r>
          </a:p>
          <a:p>
            <a:r>
              <a:rPr lang="en-GB"/>
              <a:t>user-friendly</a:t>
            </a:r>
          </a:p>
          <a:p>
            <a:r>
              <a:rPr lang="en-GB"/>
              <a:t>prompt service – or reason for delay is explained.</a:t>
            </a:r>
          </a:p>
          <a:p>
            <a:endParaRPr lang="en-GB"/>
          </a:p>
          <a:p>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95">
                                            <p:txEl>
                                              <p:pRg st="0" end="0"/>
                                            </p:txEl>
                                          </p:spTgt>
                                        </p:tgtEl>
                                        <p:attrNameLst>
                                          <p:attrName>style.visibility</p:attrName>
                                        </p:attrNameLst>
                                      </p:cBhvr>
                                      <p:to>
                                        <p:strVal val="visible"/>
                                      </p:to>
                                    </p:set>
                                    <p:anim calcmode="lin" valueType="num">
                                      <p:cBhvr additive="base">
                                        <p:cTn id="7" dur="2000"/>
                                        <p:tgtEl>
                                          <p:spTgt spid="69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695">
                                            <p:txEl>
                                              <p:pRg st="1" end="1"/>
                                            </p:txEl>
                                          </p:spTgt>
                                        </p:tgtEl>
                                        <p:attrNameLst>
                                          <p:attrName>style.visibility</p:attrName>
                                        </p:attrNameLst>
                                      </p:cBhvr>
                                      <p:to>
                                        <p:strVal val="visible"/>
                                      </p:to>
                                    </p:set>
                                    <p:anim calcmode="lin" valueType="num">
                                      <p:cBhvr additive="base">
                                        <p:cTn id="12" dur="2000"/>
                                        <p:tgtEl>
                                          <p:spTgt spid="69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695">
                                            <p:txEl>
                                              <p:pRg st="2" end="2"/>
                                            </p:txEl>
                                          </p:spTgt>
                                        </p:tgtEl>
                                        <p:attrNameLst>
                                          <p:attrName>style.visibility</p:attrName>
                                        </p:attrNameLst>
                                      </p:cBhvr>
                                      <p:to>
                                        <p:strVal val="visible"/>
                                      </p:to>
                                    </p:set>
                                    <p:anim calcmode="lin" valueType="num">
                                      <p:cBhvr additive="base">
                                        <p:cTn id="17" dur="2000"/>
                                        <p:tgtEl>
                                          <p:spTgt spid="69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695">
                                            <p:txEl>
                                              <p:pRg st="3" end="3"/>
                                            </p:txEl>
                                          </p:spTgt>
                                        </p:tgtEl>
                                        <p:attrNameLst>
                                          <p:attrName>style.visibility</p:attrName>
                                        </p:attrNameLst>
                                      </p:cBhvr>
                                      <p:to>
                                        <p:strVal val="visible"/>
                                      </p:to>
                                    </p:set>
                                    <p:anim calcmode="lin" valueType="num">
                                      <p:cBhvr additive="base">
                                        <p:cTn id="22" dur="2000"/>
                                        <p:tgtEl>
                                          <p:spTgt spid="69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695">
                                            <p:txEl>
                                              <p:pRg st="4" end="4"/>
                                            </p:txEl>
                                          </p:spTgt>
                                        </p:tgtEl>
                                        <p:attrNameLst>
                                          <p:attrName>style.visibility</p:attrName>
                                        </p:attrNameLst>
                                      </p:cBhvr>
                                      <p:to>
                                        <p:strVal val="visible"/>
                                      </p:to>
                                    </p:set>
                                    <p:anim calcmode="lin" valueType="num">
                                      <p:cBhvr additive="base">
                                        <p:cTn id="27" dur="2000"/>
                                        <p:tgtEl>
                                          <p:spTgt spid="69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695">
                                            <p:txEl>
                                              <p:pRg st="5" end="5"/>
                                            </p:txEl>
                                          </p:spTgt>
                                        </p:tgtEl>
                                        <p:attrNameLst>
                                          <p:attrName>style.visibility</p:attrName>
                                        </p:attrNameLst>
                                      </p:cBhvr>
                                      <p:to>
                                        <p:strVal val="visible"/>
                                      </p:to>
                                    </p:set>
                                    <p:anim calcmode="lin" valueType="num">
                                      <p:cBhvr additive="base">
                                        <p:cTn id="32" dur="2000"/>
                                        <p:tgtEl>
                                          <p:spTgt spid="69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95">
                                            <p:txEl>
                                              <p:pRg st="6" end="6"/>
                                            </p:txEl>
                                          </p:spTgt>
                                        </p:tgtEl>
                                        <p:attrNameLst>
                                          <p:attrName>style.visibility</p:attrName>
                                        </p:attrNameLst>
                                      </p:cBhvr>
                                      <p:to>
                                        <p:strVal val="visible"/>
                                      </p:to>
                                    </p:set>
                                    <p:anim calcmode="lin" valueType="num">
                                      <p:cBhvr additive="base">
                                        <p:cTn id="37" dur="2000"/>
                                        <p:tgtEl>
                                          <p:spTgt spid="695">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695">
                                            <p:txEl>
                                              <p:pRg st="7" end="7"/>
                                            </p:txEl>
                                          </p:spTgt>
                                        </p:tgtEl>
                                        <p:attrNameLst>
                                          <p:attrName>style.visibility</p:attrName>
                                        </p:attrNameLst>
                                      </p:cBhvr>
                                      <p:to>
                                        <p:strVal val="visible"/>
                                      </p:to>
                                    </p:set>
                                    <p:anim calcmode="lin" valueType="num">
                                      <p:cBhvr additive="base">
                                        <p:cTn id="42" dur="2000"/>
                                        <p:tgtEl>
                                          <p:spTgt spid="695">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695">
                                            <p:txEl>
                                              <p:pRg st="8" end="8"/>
                                            </p:txEl>
                                          </p:spTgt>
                                        </p:tgtEl>
                                        <p:attrNameLst>
                                          <p:attrName>style.visibility</p:attrName>
                                        </p:attrNameLst>
                                      </p:cBhvr>
                                      <p:to>
                                        <p:strVal val="visible"/>
                                      </p:to>
                                    </p:set>
                                    <p:anim calcmode="lin" valueType="num">
                                      <p:cBhvr additive="base">
                                        <p:cTn id="47" dur="2000"/>
                                        <p:tgtEl>
                                          <p:spTgt spid="695">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nodeType="clickEffect">
                                  <p:stCondLst>
                                    <p:cond delay="0"/>
                                  </p:stCondLst>
                                  <p:childTnLst>
                                    <p:set>
                                      <p:cBhvr>
                                        <p:cTn id="51" dur="1" fill="hold">
                                          <p:stCondLst>
                                            <p:cond delay="0"/>
                                          </p:stCondLst>
                                        </p:cTn>
                                        <p:tgtEl>
                                          <p:spTgt spid="695">
                                            <p:txEl>
                                              <p:pRg st="9" end="9"/>
                                            </p:txEl>
                                          </p:spTgt>
                                        </p:tgtEl>
                                        <p:attrNameLst>
                                          <p:attrName>style.visibility</p:attrName>
                                        </p:attrNameLst>
                                      </p:cBhvr>
                                      <p:to>
                                        <p:strVal val="visible"/>
                                      </p:to>
                                    </p:set>
                                    <p:anim calcmode="lin" valueType="num">
                                      <p:cBhvr additive="base">
                                        <p:cTn id="52" dur="2000"/>
                                        <p:tgtEl>
                                          <p:spTgt spid="695">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Shape 699"/>
        <p:cNvGrpSpPr/>
        <p:nvPr/>
      </p:nvGrpSpPr>
      <p:grpSpPr>
        <a:xfrm>
          <a:off x="0" y="0"/>
          <a:ext cx="0" cy="0"/>
          <a:chOff x="0" y="0"/>
          <a:chExt cx="0" cy="0"/>
        </a:xfrm>
      </p:grpSpPr>
      <p:sp>
        <p:nvSpPr>
          <p:cNvPr id="700" name="Google Shape;700;p103"/>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rmAutofit/>
          </a:bodyPr>
          <a:lstStyle/>
          <a:p>
            <a:r>
              <a:rPr lang="en-GB"/>
              <a:t>Factors which could add value to the customer service</a:t>
            </a:r>
          </a:p>
        </p:txBody>
      </p:sp>
      <p:sp>
        <p:nvSpPr>
          <p:cNvPr id="701" name="Google Shape;701;p103"/>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r>
              <a:rPr lang="en-GB"/>
              <a:t>Friendly and helpful staff </a:t>
            </a:r>
          </a:p>
          <a:p>
            <a:r>
              <a:rPr lang="en-GB"/>
              <a:t>Staff with ability to listen </a:t>
            </a:r>
          </a:p>
          <a:p>
            <a:r>
              <a:rPr lang="en-GB"/>
              <a:t>Appropriate tone, pitch and pace of voice </a:t>
            </a:r>
          </a:p>
          <a:p>
            <a:r>
              <a:rPr lang="en-GB"/>
              <a:t>Approachable staff </a:t>
            </a:r>
          </a:p>
          <a:p>
            <a:r>
              <a:rPr lang="en-GB"/>
              <a:t>Staff displaying appropriate </a:t>
            </a:r>
            <a:r>
              <a:rPr lang="en-GB">
                <a:hlinkClick r:id="rId3"/>
              </a:rPr>
              <a:t>body language</a:t>
            </a:r>
            <a:r>
              <a:rPr lang="en-GB"/>
              <a:t> </a:t>
            </a:r>
          </a:p>
          <a:p>
            <a:r>
              <a:rPr lang="en-GB"/>
              <a:t>How staff greet the customer </a:t>
            </a:r>
          </a:p>
          <a:p>
            <a:r>
              <a:rPr lang="en-GB"/>
              <a:t>Understanding the customer’s needs </a:t>
            </a:r>
          </a:p>
          <a:p>
            <a:r>
              <a:rPr lang="en-GB"/>
              <a:t>Staff with good </a:t>
            </a:r>
            <a:r>
              <a:rPr lang="en-GB">
                <a:hlinkClick r:id="rId4"/>
              </a:rPr>
              <a:t>soft skills</a:t>
            </a:r>
            <a:r>
              <a:rPr lang="en-GB"/>
              <a:t> </a:t>
            </a:r>
          </a:p>
          <a:p>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01">
                                            <p:txEl>
                                              <p:pRg st="0" end="0"/>
                                            </p:txEl>
                                          </p:spTgt>
                                        </p:tgtEl>
                                        <p:attrNameLst>
                                          <p:attrName>style.visibility</p:attrName>
                                        </p:attrNameLst>
                                      </p:cBhvr>
                                      <p:to>
                                        <p:strVal val="visible"/>
                                      </p:to>
                                    </p:set>
                                    <p:anim calcmode="lin" valueType="num">
                                      <p:cBhvr additive="base">
                                        <p:cTn id="7" dur="2000"/>
                                        <p:tgtEl>
                                          <p:spTgt spid="70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701">
                                            <p:txEl>
                                              <p:pRg st="1" end="1"/>
                                            </p:txEl>
                                          </p:spTgt>
                                        </p:tgtEl>
                                        <p:attrNameLst>
                                          <p:attrName>style.visibility</p:attrName>
                                        </p:attrNameLst>
                                      </p:cBhvr>
                                      <p:to>
                                        <p:strVal val="visible"/>
                                      </p:to>
                                    </p:set>
                                    <p:anim calcmode="lin" valueType="num">
                                      <p:cBhvr additive="base">
                                        <p:cTn id="12" dur="2000"/>
                                        <p:tgtEl>
                                          <p:spTgt spid="70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701">
                                            <p:txEl>
                                              <p:pRg st="2" end="2"/>
                                            </p:txEl>
                                          </p:spTgt>
                                        </p:tgtEl>
                                        <p:attrNameLst>
                                          <p:attrName>style.visibility</p:attrName>
                                        </p:attrNameLst>
                                      </p:cBhvr>
                                      <p:to>
                                        <p:strVal val="visible"/>
                                      </p:to>
                                    </p:set>
                                    <p:anim calcmode="lin" valueType="num">
                                      <p:cBhvr additive="base">
                                        <p:cTn id="17" dur="2000"/>
                                        <p:tgtEl>
                                          <p:spTgt spid="70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701">
                                            <p:txEl>
                                              <p:pRg st="3" end="3"/>
                                            </p:txEl>
                                          </p:spTgt>
                                        </p:tgtEl>
                                        <p:attrNameLst>
                                          <p:attrName>style.visibility</p:attrName>
                                        </p:attrNameLst>
                                      </p:cBhvr>
                                      <p:to>
                                        <p:strVal val="visible"/>
                                      </p:to>
                                    </p:set>
                                    <p:anim calcmode="lin" valueType="num">
                                      <p:cBhvr additive="base">
                                        <p:cTn id="22" dur="2000"/>
                                        <p:tgtEl>
                                          <p:spTgt spid="70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701">
                                            <p:txEl>
                                              <p:pRg st="4" end="4"/>
                                            </p:txEl>
                                          </p:spTgt>
                                        </p:tgtEl>
                                        <p:attrNameLst>
                                          <p:attrName>style.visibility</p:attrName>
                                        </p:attrNameLst>
                                      </p:cBhvr>
                                      <p:to>
                                        <p:strVal val="visible"/>
                                      </p:to>
                                    </p:set>
                                    <p:anim calcmode="lin" valueType="num">
                                      <p:cBhvr additive="base">
                                        <p:cTn id="27" dur="2000"/>
                                        <p:tgtEl>
                                          <p:spTgt spid="701">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701">
                                            <p:txEl>
                                              <p:pRg st="5" end="5"/>
                                            </p:txEl>
                                          </p:spTgt>
                                        </p:tgtEl>
                                        <p:attrNameLst>
                                          <p:attrName>style.visibility</p:attrName>
                                        </p:attrNameLst>
                                      </p:cBhvr>
                                      <p:to>
                                        <p:strVal val="visible"/>
                                      </p:to>
                                    </p:set>
                                    <p:anim calcmode="lin" valueType="num">
                                      <p:cBhvr additive="base">
                                        <p:cTn id="32" dur="2000"/>
                                        <p:tgtEl>
                                          <p:spTgt spid="701">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701">
                                            <p:txEl>
                                              <p:pRg st="6" end="6"/>
                                            </p:txEl>
                                          </p:spTgt>
                                        </p:tgtEl>
                                        <p:attrNameLst>
                                          <p:attrName>style.visibility</p:attrName>
                                        </p:attrNameLst>
                                      </p:cBhvr>
                                      <p:to>
                                        <p:strVal val="visible"/>
                                      </p:to>
                                    </p:set>
                                    <p:anim calcmode="lin" valueType="num">
                                      <p:cBhvr additive="base">
                                        <p:cTn id="37" dur="2000"/>
                                        <p:tgtEl>
                                          <p:spTgt spid="701">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701">
                                            <p:txEl>
                                              <p:pRg st="7" end="7"/>
                                            </p:txEl>
                                          </p:spTgt>
                                        </p:tgtEl>
                                        <p:attrNameLst>
                                          <p:attrName>style.visibility</p:attrName>
                                        </p:attrNameLst>
                                      </p:cBhvr>
                                      <p:to>
                                        <p:strVal val="visible"/>
                                      </p:to>
                                    </p:set>
                                    <p:anim calcmode="lin" valueType="num">
                                      <p:cBhvr additive="base">
                                        <p:cTn id="42" dur="2000"/>
                                        <p:tgtEl>
                                          <p:spTgt spid="701">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Shape 705"/>
        <p:cNvGrpSpPr/>
        <p:nvPr/>
      </p:nvGrpSpPr>
      <p:grpSpPr>
        <a:xfrm>
          <a:off x="0" y="0"/>
          <a:ext cx="0" cy="0"/>
          <a:chOff x="0" y="0"/>
          <a:chExt cx="0" cy="0"/>
        </a:xfrm>
      </p:grpSpPr>
      <p:sp>
        <p:nvSpPr>
          <p:cNvPr id="706" name="Google Shape;706;p104"/>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rmAutofit/>
          </a:bodyPr>
          <a:lstStyle/>
          <a:p>
            <a:r>
              <a:rPr lang="en-GB"/>
              <a:t>Did you spot anything the points on the 2 previous slides had in common?</a:t>
            </a:r>
          </a:p>
        </p:txBody>
      </p:sp>
      <p:sp>
        <p:nvSpPr>
          <p:cNvPr id="707" name="Google Shape;707;p104"/>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Autofit/>
          </a:bodyPr>
          <a:lstStyle/>
          <a:p>
            <a:endParaRPr lang="en-US"/>
          </a:p>
          <a:p>
            <a:r>
              <a:rPr lang="en-US"/>
              <a:t>They are all virtually zero cost.</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Shape 711"/>
        <p:cNvGrpSpPr/>
        <p:nvPr/>
      </p:nvGrpSpPr>
      <p:grpSpPr>
        <a:xfrm>
          <a:off x="0" y="0"/>
          <a:ext cx="0" cy="0"/>
          <a:chOff x="0" y="0"/>
          <a:chExt cx="0" cy="0"/>
        </a:xfrm>
      </p:grpSpPr>
      <p:sp>
        <p:nvSpPr>
          <p:cNvPr id="712" name="Google Shape;712;p105"/>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rmAutofit/>
          </a:bodyPr>
          <a:lstStyle/>
          <a:p>
            <a:br>
              <a:rPr lang="en-GB"/>
            </a:br>
            <a:r>
              <a:rPr lang="en-GB"/>
              <a:t>So how do we add value to the customer experience?</a:t>
            </a:r>
            <a:br>
              <a:rPr lang="en-GB"/>
            </a:br>
            <a:endParaRPr lang="en-GB"/>
          </a:p>
        </p:txBody>
      </p:sp>
      <p:sp>
        <p:nvSpPr>
          <p:cNvPr id="713" name="Google Shape;713;p105"/>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rmAutofit/>
          </a:bodyPr>
          <a:lstStyle/>
          <a:p>
            <a:r>
              <a:rPr lang="en-GB" dirty="0"/>
              <a:t> It isn’t easy</a:t>
            </a:r>
          </a:p>
          <a:p>
            <a:r>
              <a:rPr lang="en-GB" dirty="0"/>
              <a:t> Need to know our customers needs inside out – this in itself is not easy</a:t>
            </a:r>
          </a:p>
          <a:p>
            <a:r>
              <a:rPr lang="en-GB" dirty="0"/>
              <a:t> Need to be aware of different customer’s needs</a:t>
            </a:r>
          </a:p>
          <a:p>
            <a:r>
              <a:rPr lang="en-GB" dirty="0"/>
              <a:t> Need to be aware of changing customer need</a:t>
            </a:r>
          </a:p>
          <a:p>
            <a:r>
              <a:rPr lang="en-GB" dirty="0"/>
              <a:t> Need to know what our customers expect of us</a:t>
            </a:r>
          </a:p>
          <a:p>
            <a:r>
              <a:rPr lang="en-GB" dirty="0"/>
              <a:t> Need to know what it is that our competitors do differently or better than us - and learn from it</a:t>
            </a:r>
          </a:p>
          <a:p>
            <a:r>
              <a:rPr lang="en-GB" dirty="0"/>
              <a:t> Need to be consistent, yet improve over time</a:t>
            </a:r>
          </a:p>
          <a:p>
            <a:r>
              <a:rPr lang="en-GB" dirty="0"/>
              <a:t> Small things count</a:t>
            </a:r>
          </a:p>
          <a:p>
            <a:endParaRPr lang="en-GB"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theme/theme1.xml><?xml version="1.0" encoding="utf-8"?>
<a:theme xmlns:a="http://schemas.openxmlformats.org/drawingml/2006/main" name="23-210340-MT_Executive_Board Meeting_Volunteer Program [54]  -  Read-Only">
  <a:themeElements>
    <a:clrScheme name="Workforce">
      <a:dk1>
        <a:srgbClr val="000000"/>
      </a:dk1>
      <a:lt1>
        <a:srgbClr val="FFFFFF"/>
      </a:lt1>
      <a:dk2>
        <a:srgbClr val="44546A"/>
      </a:dk2>
      <a:lt2>
        <a:srgbClr val="E7E6E6"/>
      </a:lt2>
      <a:accent1>
        <a:srgbClr val="4696D2"/>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No branding</Template>
  <TotalTime>0</TotalTime>
  <Words>6110</Words>
  <Application>Microsoft Macintosh PowerPoint</Application>
  <PresentationFormat>Widescreen</PresentationFormat>
  <Paragraphs>581</Paragraphs>
  <Slides>116</Slides>
  <Notes>116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116</vt:i4>
      </vt:variant>
    </vt:vector>
  </HeadingPairs>
  <TitlesOfParts>
    <vt:vector size="119" baseType="lpstr">
      <vt:lpstr>Arial</vt:lpstr>
      <vt:lpstr>Calibri</vt:lpstr>
      <vt:lpstr>23-210340-MT_Executive_Board Meeting_Volunteer Program [54]  -  Read-Only</vt:lpstr>
      <vt:lpstr>Delivering and Improving Effective Customer Service</vt:lpstr>
      <vt:lpstr>Outline for today</vt:lpstr>
      <vt:lpstr>How today’s session will run</vt:lpstr>
      <vt:lpstr>Applied knowledge</vt:lpstr>
      <vt:lpstr> The fundamental belief of a customer focused organisation </vt:lpstr>
      <vt:lpstr>Moment of truth:</vt:lpstr>
      <vt:lpstr> Customer, User, direct and indirect  is there a difference? </vt:lpstr>
      <vt:lpstr>Customer, User, direct and indirect</vt:lpstr>
      <vt:lpstr>What do we mean by the term ‘customer’?</vt:lpstr>
      <vt:lpstr>Mini exercise</vt:lpstr>
      <vt:lpstr>Terms associated with customer service</vt:lpstr>
      <vt:lpstr>Customer service makes the difference</vt:lpstr>
      <vt:lpstr>Internal and external customers</vt:lpstr>
      <vt:lpstr>Internal - external</vt:lpstr>
      <vt:lpstr>Individual Exercise</vt:lpstr>
      <vt:lpstr>Individual Exercise, pt 2</vt:lpstr>
      <vt:lpstr>What do we mean by the term ‘customer service’?</vt:lpstr>
      <vt:lpstr>In other words</vt:lpstr>
      <vt:lpstr>But it isn’t easy</vt:lpstr>
      <vt:lpstr> Difficulties/Problems with measuring and assessing the quality of customer service </vt:lpstr>
      <vt:lpstr>It’s not what you do but how others see it....</vt:lpstr>
      <vt:lpstr>Discussion point</vt:lpstr>
      <vt:lpstr> It’s easy to spot ‘poor quality’, sometimes difficult to identify good quality. </vt:lpstr>
      <vt:lpstr>Getting it right - the overall package </vt:lpstr>
      <vt:lpstr>Exercise ‘the overall package’</vt:lpstr>
      <vt:lpstr>Question</vt:lpstr>
      <vt:lpstr> Customers will typically consider all the following as being ‘part of the package’: </vt:lpstr>
      <vt:lpstr>Getting it right the overall package </vt:lpstr>
      <vt:lpstr> The two dimensions of quality customer service </vt:lpstr>
      <vt:lpstr>Personal dimension</vt:lpstr>
      <vt:lpstr>Procedural Dimension</vt:lpstr>
      <vt:lpstr>Skills Audit ?</vt:lpstr>
      <vt:lpstr>Skills audit part 1</vt:lpstr>
      <vt:lpstr>Skills audit part 2</vt:lpstr>
      <vt:lpstr>Skills audit part 3</vt:lpstr>
      <vt:lpstr>Ok now we’ll look at  external customers</vt:lpstr>
      <vt:lpstr>External Customer Identification exercise</vt:lpstr>
      <vt:lpstr>Your best and worse customers</vt:lpstr>
      <vt:lpstr>QUESTIONS</vt:lpstr>
      <vt:lpstr>Question?</vt:lpstr>
      <vt:lpstr>Service characteristics</vt:lpstr>
      <vt:lpstr>What are your characteristics? Exercise</vt:lpstr>
      <vt:lpstr>What are your characteristics? Exercise, pt.2</vt:lpstr>
      <vt:lpstr>Now an exercise on customer care</vt:lpstr>
      <vt:lpstr> Excellent and poor customer service exercise</vt:lpstr>
      <vt:lpstr>What did you list for excellent customer service?</vt:lpstr>
      <vt:lpstr>Typical factors you might have listed for excellent customer service</vt:lpstr>
      <vt:lpstr>What did you list for poor customer service?</vt:lpstr>
      <vt:lpstr>Typical fact is you might have listed under  poor customer service</vt:lpstr>
      <vt:lpstr>How long did your reactions to poor customer service last?</vt:lpstr>
      <vt:lpstr>Typically</vt:lpstr>
      <vt:lpstr>Fundamentals</vt:lpstr>
      <vt:lpstr>4 fundamental principles for delivering good customer service</vt:lpstr>
      <vt:lpstr>Mini exercise </vt:lpstr>
      <vt:lpstr>Mini exercise, pt 2</vt:lpstr>
      <vt:lpstr>How do we know if we are measuring or meeting our customer’s needs? </vt:lpstr>
      <vt:lpstr>How do we know if we are measuring or meeting our customer’s needs, continued</vt:lpstr>
      <vt:lpstr>How do we know if we are measuring or meeting our customer’s needs</vt:lpstr>
      <vt:lpstr>Now let’s have a look at your internal and external suppliers (and subcontractors)</vt:lpstr>
      <vt:lpstr>Relationship learning</vt:lpstr>
      <vt:lpstr> Teams and relationships - relationship learning and stakeholders  </vt:lpstr>
      <vt:lpstr>Relationship Learning Exercise</vt:lpstr>
      <vt:lpstr>Relationship Learning Exercise part 1 </vt:lpstr>
      <vt:lpstr>Relationship Learning Exercise part 2</vt:lpstr>
      <vt:lpstr>Group 1 educating the customer - mini presentation</vt:lpstr>
      <vt:lpstr>Relationship Learning Exercise part 3</vt:lpstr>
      <vt:lpstr>Group 2 educating the supplier - mini presentation</vt:lpstr>
      <vt:lpstr>After the presentation</vt:lpstr>
      <vt:lpstr>Relationship Learning (Reflect)</vt:lpstr>
      <vt:lpstr>Captive customers</vt:lpstr>
      <vt:lpstr>Captive customers and poor service</vt:lpstr>
      <vt:lpstr>Internal customer reputation</vt:lpstr>
      <vt:lpstr>Is Odlings Tour Ready?</vt:lpstr>
      <vt:lpstr>Mini exercise – another picture</vt:lpstr>
      <vt:lpstr>Customer Perception</vt:lpstr>
      <vt:lpstr>Customer expectations</vt:lpstr>
      <vt:lpstr>Ways of categorising customers</vt:lpstr>
      <vt:lpstr>Mini discussion point</vt:lpstr>
      <vt:lpstr>Some facts</vt:lpstr>
      <vt:lpstr>Complaints</vt:lpstr>
      <vt:lpstr>Quick question</vt:lpstr>
      <vt:lpstr>12 tips for resolving customer complaints</vt:lpstr>
      <vt:lpstr>Tips for resolving customer complaints</vt:lpstr>
      <vt:lpstr>How do you currently manage complaints?</vt:lpstr>
      <vt:lpstr>Exercise complaint handling</vt:lpstr>
      <vt:lpstr>Review of your results from your complaint handling analysis</vt:lpstr>
      <vt:lpstr>A proactive view of customer complaints</vt:lpstr>
      <vt:lpstr>A proactive view of customer complaints</vt:lpstr>
      <vt:lpstr>A proactive view of customer complaints exercise</vt:lpstr>
      <vt:lpstr>Beware of Complaint filtering</vt:lpstr>
      <vt:lpstr>Questions??</vt:lpstr>
      <vt:lpstr>Complaints – difference between a complaint and a suggestion – eliminating the ‘but’</vt:lpstr>
      <vt:lpstr>Complaints – difference between a complaint and a suggestion – eliminating the ‘but’, cont.</vt:lpstr>
      <vt:lpstr>Complaints LLOVE acronym</vt:lpstr>
      <vt:lpstr>Good customer service ? A possible definition…</vt:lpstr>
      <vt:lpstr>Factors which could add value to customer service</vt:lpstr>
      <vt:lpstr>Factors which could add value to the customer service</vt:lpstr>
      <vt:lpstr>Did you spot anything the points on the 2 previous slides had in common?</vt:lpstr>
      <vt:lpstr> So how do we add value to the customer experience? </vt:lpstr>
      <vt:lpstr>Adding value to the customer experience?</vt:lpstr>
      <vt:lpstr>Ideas – overcoming barriers to making changes to improve customer service</vt:lpstr>
      <vt:lpstr>Idea killers</vt:lpstr>
      <vt:lpstr>Idea killers, continued</vt:lpstr>
      <vt:lpstr> Tool and Technique: The SWOT analysis </vt:lpstr>
      <vt:lpstr>SWOT Analysis grid</vt:lpstr>
      <vt:lpstr>Exercise</vt:lpstr>
      <vt:lpstr>Review of your SWOT analysis</vt:lpstr>
      <vt:lpstr>Problems – the problem with problems</vt:lpstr>
      <vt:lpstr>Why should the customer be interested in your problems?</vt:lpstr>
      <vt:lpstr>The moral</vt:lpstr>
      <vt:lpstr> An “Customers are the reason for work, not an interruption of work”.  </vt:lpstr>
      <vt:lpstr>A question to consider later -Future proofing ?</vt:lpstr>
      <vt:lpstr>Exercise for you after today?</vt:lpstr>
      <vt:lpstr>And don’t forget your skills audits</vt:lpstr>
      <vt:lpstr>Skills audit part </vt:lpstr>
      <vt:lpstr>Skills audit, cont.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Delivering and Improving Effective Customer Service</dc:title>
  <dc:creator>Andrew G Holmes</dc:creator>
  <cp:lastModifiedBy>Brinson, Jennifer</cp:lastModifiedBy>
  <cp:revision>1</cp:revision>
  <dcterms:created xsi:type="dcterms:W3CDTF">2010-02-04T16:25:54Z</dcterms:created>
  <dcterms:modified xsi:type="dcterms:W3CDTF">2023-08-09T20:16:20Z</dcterms:modified>
</cp:coreProperties>
</file>