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jgtpveKXX1yk9W3SQfAFnoSzm2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Communcation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CBC-B74C-ABD8-875288C27A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CBC-B74C-ABD8-875288C27A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CBC-B74C-ABD8-875288C27A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CBC-B74C-ABD8-875288C27A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Nonverbal</c:v>
                </c:pt>
                <c:pt idx="1">
                  <c:v>Voice Tone </c:v>
                </c:pt>
                <c:pt idx="2">
                  <c:v>Words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0.38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1E-4684-A775-E998E6BCCFA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A112AD-69E1-F547-B415-B438181E91BF}" type="doc">
      <dgm:prSet loTypeId="urn:microsoft.com/office/officeart/2005/8/layout/hList6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48A88DC4-3FD7-BF48-BB8F-FFEDB8DDEDA4}">
      <dgm:prSet/>
      <dgm:spPr/>
      <dgm:t>
        <a:bodyPr/>
        <a:lstStyle/>
        <a:p>
          <a:r>
            <a:rPr lang="en-US" b="0" i="0"/>
            <a:t>Friend</a:t>
          </a:r>
          <a:endParaRPr lang="en-US"/>
        </a:p>
      </dgm:t>
    </dgm:pt>
    <dgm:pt modelId="{B8F1FF2A-EB13-7F4B-BC18-9EB253BA95F9}" type="parTrans" cxnId="{FE3EFD26-59FD-6540-B8EA-65E3FA91D743}">
      <dgm:prSet/>
      <dgm:spPr/>
      <dgm:t>
        <a:bodyPr/>
        <a:lstStyle/>
        <a:p>
          <a:endParaRPr lang="en-US"/>
        </a:p>
      </dgm:t>
    </dgm:pt>
    <dgm:pt modelId="{B0ECECE0-25AD-354A-90AA-EC90395C460E}" type="sibTrans" cxnId="{FE3EFD26-59FD-6540-B8EA-65E3FA91D743}">
      <dgm:prSet/>
      <dgm:spPr/>
      <dgm:t>
        <a:bodyPr/>
        <a:lstStyle/>
        <a:p>
          <a:endParaRPr lang="en-US"/>
        </a:p>
      </dgm:t>
    </dgm:pt>
    <dgm:pt modelId="{248AC1E4-F07D-7244-8AF5-B09A3692E384}">
      <dgm:prSet/>
      <dgm:spPr/>
      <dgm:t>
        <a:bodyPr/>
        <a:lstStyle/>
        <a:p>
          <a:r>
            <a:rPr lang="en-US" b="0" i="0"/>
            <a:t>Detective</a:t>
          </a:r>
          <a:endParaRPr lang="en-US"/>
        </a:p>
      </dgm:t>
    </dgm:pt>
    <dgm:pt modelId="{EF1D87E4-A1D4-7346-875A-D154A9B642C2}" type="parTrans" cxnId="{63DE6BA1-2BCB-2E4B-A1EF-A0644D137208}">
      <dgm:prSet/>
      <dgm:spPr/>
      <dgm:t>
        <a:bodyPr/>
        <a:lstStyle/>
        <a:p>
          <a:endParaRPr lang="en-US"/>
        </a:p>
      </dgm:t>
    </dgm:pt>
    <dgm:pt modelId="{707009C8-3E12-6149-A0B4-8E6A641C7EDF}" type="sibTrans" cxnId="{63DE6BA1-2BCB-2E4B-A1EF-A0644D137208}">
      <dgm:prSet/>
      <dgm:spPr/>
      <dgm:t>
        <a:bodyPr/>
        <a:lstStyle/>
        <a:p>
          <a:endParaRPr lang="en-US"/>
        </a:p>
      </dgm:t>
    </dgm:pt>
    <dgm:pt modelId="{6EE3FDA7-3D9A-CE44-91AA-E32A420DAC46}">
      <dgm:prSet/>
      <dgm:spPr/>
      <dgm:t>
        <a:bodyPr/>
        <a:lstStyle/>
        <a:p>
          <a:r>
            <a:rPr lang="en-US" b="0" i="0"/>
            <a:t>Teacher</a:t>
          </a:r>
          <a:endParaRPr lang="en-US"/>
        </a:p>
      </dgm:t>
    </dgm:pt>
    <dgm:pt modelId="{A311B665-72CC-874D-A7FA-A09A404ABD96}" type="parTrans" cxnId="{5D239F5C-5AD4-FD48-A5E8-AC7B813DBA22}">
      <dgm:prSet/>
      <dgm:spPr/>
      <dgm:t>
        <a:bodyPr/>
        <a:lstStyle/>
        <a:p>
          <a:endParaRPr lang="en-US"/>
        </a:p>
      </dgm:t>
    </dgm:pt>
    <dgm:pt modelId="{33A79C0B-9DFA-3846-AA44-467CA8453BB8}" type="sibTrans" cxnId="{5D239F5C-5AD4-FD48-A5E8-AC7B813DBA22}">
      <dgm:prSet/>
      <dgm:spPr/>
      <dgm:t>
        <a:bodyPr/>
        <a:lstStyle/>
        <a:p>
          <a:endParaRPr lang="en-US"/>
        </a:p>
      </dgm:t>
    </dgm:pt>
    <dgm:pt modelId="{22A7A81A-BDE8-0548-82DD-37867333EE27}" type="pres">
      <dgm:prSet presAssocID="{7BA112AD-69E1-F547-B415-B438181E91BF}" presName="Name0" presStyleCnt="0">
        <dgm:presLayoutVars>
          <dgm:dir/>
          <dgm:resizeHandles val="exact"/>
        </dgm:presLayoutVars>
      </dgm:prSet>
      <dgm:spPr/>
    </dgm:pt>
    <dgm:pt modelId="{9C764978-C906-384B-A35C-3920B42EDD1E}" type="pres">
      <dgm:prSet presAssocID="{48A88DC4-3FD7-BF48-BB8F-FFEDB8DDEDA4}" presName="node" presStyleLbl="node1" presStyleIdx="0" presStyleCnt="3">
        <dgm:presLayoutVars>
          <dgm:bulletEnabled val="1"/>
        </dgm:presLayoutVars>
      </dgm:prSet>
      <dgm:spPr/>
    </dgm:pt>
    <dgm:pt modelId="{D088EBAA-05F5-4941-B1C6-539F5417C688}" type="pres">
      <dgm:prSet presAssocID="{B0ECECE0-25AD-354A-90AA-EC90395C460E}" presName="sibTrans" presStyleCnt="0"/>
      <dgm:spPr/>
    </dgm:pt>
    <dgm:pt modelId="{08707773-E2D1-3649-94E1-4CEA14A00DB5}" type="pres">
      <dgm:prSet presAssocID="{248AC1E4-F07D-7244-8AF5-B09A3692E384}" presName="node" presStyleLbl="node1" presStyleIdx="1" presStyleCnt="3">
        <dgm:presLayoutVars>
          <dgm:bulletEnabled val="1"/>
        </dgm:presLayoutVars>
      </dgm:prSet>
      <dgm:spPr/>
    </dgm:pt>
    <dgm:pt modelId="{1658F029-B8E4-2844-AD30-C14F3575EDE1}" type="pres">
      <dgm:prSet presAssocID="{707009C8-3E12-6149-A0B4-8E6A641C7EDF}" presName="sibTrans" presStyleCnt="0"/>
      <dgm:spPr/>
    </dgm:pt>
    <dgm:pt modelId="{F68BE072-E4F9-EE4B-A23A-E069781A9AB3}" type="pres">
      <dgm:prSet presAssocID="{6EE3FDA7-3D9A-CE44-91AA-E32A420DAC46}" presName="node" presStyleLbl="node1" presStyleIdx="2" presStyleCnt="3">
        <dgm:presLayoutVars>
          <dgm:bulletEnabled val="1"/>
        </dgm:presLayoutVars>
      </dgm:prSet>
      <dgm:spPr/>
    </dgm:pt>
  </dgm:ptLst>
  <dgm:cxnLst>
    <dgm:cxn modelId="{FE3EFD26-59FD-6540-B8EA-65E3FA91D743}" srcId="{7BA112AD-69E1-F547-B415-B438181E91BF}" destId="{48A88DC4-3FD7-BF48-BB8F-FFEDB8DDEDA4}" srcOrd="0" destOrd="0" parTransId="{B8F1FF2A-EB13-7F4B-BC18-9EB253BA95F9}" sibTransId="{B0ECECE0-25AD-354A-90AA-EC90395C460E}"/>
    <dgm:cxn modelId="{EAB4B937-BACE-A24B-BD95-D5511CB13A28}" type="presOf" srcId="{7BA112AD-69E1-F547-B415-B438181E91BF}" destId="{22A7A81A-BDE8-0548-82DD-37867333EE27}" srcOrd="0" destOrd="0" presId="urn:microsoft.com/office/officeart/2005/8/layout/hList6"/>
    <dgm:cxn modelId="{FE654C41-A75D-9442-98AF-A5F84EABA15E}" type="presOf" srcId="{248AC1E4-F07D-7244-8AF5-B09A3692E384}" destId="{08707773-E2D1-3649-94E1-4CEA14A00DB5}" srcOrd="0" destOrd="0" presId="urn:microsoft.com/office/officeart/2005/8/layout/hList6"/>
    <dgm:cxn modelId="{5D239F5C-5AD4-FD48-A5E8-AC7B813DBA22}" srcId="{7BA112AD-69E1-F547-B415-B438181E91BF}" destId="{6EE3FDA7-3D9A-CE44-91AA-E32A420DAC46}" srcOrd="2" destOrd="0" parTransId="{A311B665-72CC-874D-A7FA-A09A404ABD96}" sibTransId="{33A79C0B-9DFA-3846-AA44-467CA8453BB8}"/>
    <dgm:cxn modelId="{63DE6BA1-2BCB-2E4B-A1EF-A0644D137208}" srcId="{7BA112AD-69E1-F547-B415-B438181E91BF}" destId="{248AC1E4-F07D-7244-8AF5-B09A3692E384}" srcOrd="1" destOrd="0" parTransId="{EF1D87E4-A1D4-7346-875A-D154A9B642C2}" sibTransId="{707009C8-3E12-6149-A0B4-8E6A641C7EDF}"/>
    <dgm:cxn modelId="{C21878B1-8BEF-8646-8C4D-D64EB2D22312}" type="presOf" srcId="{6EE3FDA7-3D9A-CE44-91AA-E32A420DAC46}" destId="{F68BE072-E4F9-EE4B-A23A-E069781A9AB3}" srcOrd="0" destOrd="0" presId="urn:microsoft.com/office/officeart/2005/8/layout/hList6"/>
    <dgm:cxn modelId="{5B6E45D0-9EEB-3A43-B01B-21B328D06226}" type="presOf" srcId="{48A88DC4-3FD7-BF48-BB8F-FFEDB8DDEDA4}" destId="{9C764978-C906-384B-A35C-3920B42EDD1E}" srcOrd="0" destOrd="0" presId="urn:microsoft.com/office/officeart/2005/8/layout/hList6"/>
    <dgm:cxn modelId="{656B2CF9-D123-354F-804D-2B42E95F953B}" type="presParOf" srcId="{22A7A81A-BDE8-0548-82DD-37867333EE27}" destId="{9C764978-C906-384B-A35C-3920B42EDD1E}" srcOrd="0" destOrd="0" presId="urn:microsoft.com/office/officeart/2005/8/layout/hList6"/>
    <dgm:cxn modelId="{CDF094B3-953D-D045-B96B-C3493BCCFB83}" type="presParOf" srcId="{22A7A81A-BDE8-0548-82DD-37867333EE27}" destId="{D088EBAA-05F5-4941-B1C6-539F5417C688}" srcOrd="1" destOrd="0" presId="urn:microsoft.com/office/officeart/2005/8/layout/hList6"/>
    <dgm:cxn modelId="{21A037E1-06A0-D648-B0E4-09AC311B01BC}" type="presParOf" srcId="{22A7A81A-BDE8-0548-82DD-37867333EE27}" destId="{08707773-E2D1-3649-94E1-4CEA14A00DB5}" srcOrd="2" destOrd="0" presId="urn:microsoft.com/office/officeart/2005/8/layout/hList6"/>
    <dgm:cxn modelId="{0C0CA2FB-B47C-CF41-926D-4814FEE42069}" type="presParOf" srcId="{22A7A81A-BDE8-0548-82DD-37867333EE27}" destId="{1658F029-B8E4-2844-AD30-C14F3575EDE1}" srcOrd="3" destOrd="0" presId="urn:microsoft.com/office/officeart/2005/8/layout/hList6"/>
    <dgm:cxn modelId="{544687A8-354D-674E-A86D-B5C269B748B5}" type="presParOf" srcId="{22A7A81A-BDE8-0548-82DD-37867333EE27}" destId="{F68BE072-E4F9-EE4B-A23A-E069781A9AB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64978-C906-384B-A35C-3920B42EDD1E}">
      <dsp:nvSpPr>
        <dsp:cNvPr id="0" name=""/>
        <dsp:cNvSpPr/>
      </dsp:nvSpPr>
      <dsp:spPr>
        <a:xfrm rot="16200000">
          <a:off x="-541368" y="542652"/>
          <a:ext cx="4422775" cy="3337470"/>
        </a:xfrm>
        <a:prstGeom prst="flowChartManualOperati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0" tIns="0" rIns="31750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0" i="0" kern="1200"/>
            <a:t>Friend</a:t>
          </a:r>
          <a:endParaRPr lang="en-US" sz="5000" kern="1200"/>
        </a:p>
      </dsp:txBody>
      <dsp:txXfrm rot="5400000">
        <a:off x="1285" y="884554"/>
        <a:ext cx="3337470" cy="2653665"/>
      </dsp:txXfrm>
    </dsp:sp>
    <dsp:sp modelId="{08707773-E2D1-3649-94E1-4CEA14A00DB5}">
      <dsp:nvSpPr>
        <dsp:cNvPr id="0" name=""/>
        <dsp:cNvSpPr/>
      </dsp:nvSpPr>
      <dsp:spPr>
        <a:xfrm rot="16200000">
          <a:off x="3046412" y="542652"/>
          <a:ext cx="4422775" cy="3337470"/>
        </a:xfrm>
        <a:prstGeom prst="flowChartManualOperation">
          <a:avLst/>
        </a:prstGeom>
        <a:solidFill>
          <a:schemeClr val="accent1">
            <a:shade val="80000"/>
            <a:hueOff val="175019"/>
            <a:satOff val="951"/>
            <a:lumOff val="127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0" tIns="0" rIns="31750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0" i="0" kern="1200"/>
            <a:t>Detective</a:t>
          </a:r>
          <a:endParaRPr lang="en-US" sz="5000" kern="1200"/>
        </a:p>
      </dsp:txBody>
      <dsp:txXfrm rot="5400000">
        <a:off x="3589065" y="884554"/>
        <a:ext cx="3337470" cy="2653665"/>
      </dsp:txXfrm>
    </dsp:sp>
    <dsp:sp modelId="{F68BE072-E4F9-EE4B-A23A-E069781A9AB3}">
      <dsp:nvSpPr>
        <dsp:cNvPr id="0" name=""/>
        <dsp:cNvSpPr/>
      </dsp:nvSpPr>
      <dsp:spPr>
        <a:xfrm rot="16200000">
          <a:off x="6634193" y="542652"/>
          <a:ext cx="4422775" cy="3337470"/>
        </a:xfrm>
        <a:prstGeom prst="flowChartManualOperation">
          <a:avLst/>
        </a:prstGeom>
        <a:solidFill>
          <a:schemeClr val="accent1">
            <a:shade val="80000"/>
            <a:hueOff val="350038"/>
            <a:satOff val="1902"/>
            <a:lumOff val="255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0" tIns="0" rIns="31750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0" i="0" kern="1200"/>
            <a:t>Teacher</a:t>
          </a:r>
          <a:endParaRPr lang="en-US" sz="5000" kern="1200"/>
        </a:p>
      </dsp:txBody>
      <dsp:txXfrm rot="5400000">
        <a:off x="7176846" y="884554"/>
        <a:ext cx="3337470" cy="2653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4168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92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848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91213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079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92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5283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2"/>
          <p:cNvSpPr txBox="1"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dt" idx="10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sldNum" idx="12"/>
          </p:nvPr>
        </p:nvSpPr>
        <p:spPr>
          <a:xfrm>
            <a:off x="10206318" y="6356350"/>
            <a:ext cx="160468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0106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4"/>
          <p:cNvSpPr txBox="1"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Font typeface="Arial"/>
              <a:buNone/>
              <a:defRPr sz="4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body" idx="1"/>
          </p:nvPr>
        </p:nvSpPr>
        <p:spPr>
          <a:xfrm>
            <a:off x="381000" y="519405"/>
            <a:ext cx="1364297" cy="109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DBF"/>
              </a:buClr>
              <a:buSzPts val="23900"/>
              <a:buNone/>
              <a:defRPr sz="23900" b="1">
                <a:solidFill>
                  <a:srgbClr val="004D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body" idx="2"/>
          </p:nvPr>
        </p:nvSpPr>
        <p:spPr>
          <a:xfrm>
            <a:off x="6881813" y="4494213"/>
            <a:ext cx="3511550" cy="67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4"/>
          <p:cNvSpPr txBox="1">
            <a:spLocks noGrp="1"/>
          </p:cNvSpPr>
          <p:nvPr>
            <p:ph type="body" idx="3"/>
          </p:nvPr>
        </p:nvSpPr>
        <p:spPr>
          <a:xfrm>
            <a:off x="10609104" y="3399692"/>
            <a:ext cx="1364297" cy="109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DBF"/>
              </a:buClr>
              <a:buSzPts val="23900"/>
              <a:buNone/>
              <a:defRPr sz="23900" b="1">
                <a:solidFill>
                  <a:srgbClr val="004D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4"/>
          <p:cNvSpPr txBox="1">
            <a:spLocks noGrp="1"/>
          </p:cNvSpPr>
          <p:nvPr>
            <p:ph type="dt" idx="10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4"/>
          <p:cNvSpPr txBox="1">
            <a:spLocks noGrp="1"/>
          </p:cNvSpPr>
          <p:nvPr>
            <p:ph type="sldNum" idx="12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580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63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597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8262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88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253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798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077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0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810583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80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Customer Service Over the Telephone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7D3D20-EFBC-B0FD-0EF7-CBD11E5535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"/>
          <p:cNvSpPr txBox="1">
            <a:spLocks noGrp="1"/>
          </p:cNvSpPr>
          <p:nvPr>
            <p:ph type="title"/>
          </p:nvPr>
        </p:nvSpPr>
        <p:spPr>
          <a:xfrm>
            <a:off x="76200" y="2736850"/>
            <a:ext cx="3025775" cy="1325563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n-US" dirty="0"/>
              <a:t>Accept Responsibility and Take Ownership</a:t>
            </a:r>
          </a:p>
        </p:txBody>
      </p:sp>
      <p:sp>
        <p:nvSpPr>
          <p:cNvPr id="268" name="Google Shape;268;p10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Take Control of the call</a:t>
            </a:r>
          </a:p>
          <a:p>
            <a:r>
              <a:rPr lang="en-US" dirty="0">
                <a:sym typeface="Arial"/>
              </a:rPr>
              <a:t>Direct the conversation</a:t>
            </a:r>
          </a:p>
          <a:p>
            <a:r>
              <a:rPr lang="en-US" dirty="0">
                <a:sym typeface="Arial"/>
              </a:rPr>
              <a:t>Use closed-end questions</a:t>
            </a:r>
          </a:p>
          <a:p>
            <a:r>
              <a:rPr lang="en-US" dirty="0">
                <a:sym typeface="Arial"/>
              </a:rPr>
              <a:t>Avoid condescending or robotic tones</a:t>
            </a:r>
          </a:p>
          <a:p>
            <a:r>
              <a:rPr lang="en-US" dirty="0">
                <a:sym typeface="Arial"/>
              </a:rPr>
              <a:t>Clarify and summarize what you heard</a:t>
            </a:r>
          </a:p>
          <a:p>
            <a:pPr marL="106680" lvl="0" indent="0">
              <a:buNone/>
            </a:pPr>
            <a:endParaRPr lang="en-US" b="1" dirty="0">
              <a:solidFill>
                <a:schemeClr val="accent1"/>
              </a:solidFill>
              <a:sym typeface="Arial"/>
            </a:endParaRPr>
          </a:p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Effective Transfers</a:t>
            </a:r>
          </a:p>
          <a:p>
            <a:r>
              <a:rPr lang="en-US" dirty="0">
                <a:sym typeface="Arial"/>
              </a:rPr>
              <a:t>Transfer only if necessary</a:t>
            </a:r>
          </a:p>
          <a:p>
            <a:pPr marL="106680" lvl="0" indent="0">
              <a:buNone/>
            </a:pPr>
            <a:endParaRPr lang="en-US" b="1" dirty="0">
              <a:solidFill>
                <a:schemeClr val="accent1"/>
              </a:solidFill>
              <a:sym typeface="Arial"/>
            </a:endParaRPr>
          </a:p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Effective Holds</a:t>
            </a:r>
          </a:p>
          <a:p>
            <a:r>
              <a:rPr lang="en-US" dirty="0">
                <a:sym typeface="Arial"/>
              </a:rPr>
              <a:t>Explain why you are putting them on hold</a:t>
            </a:r>
          </a:p>
          <a:p>
            <a:r>
              <a:rPr lang="en-US" dirty="0">
                <a:sym typeface="Arial"/>
              </a:rPr>
              <a:t>Ask for permission and wait for an answer. Don’t say, “Hang on”  or “Hold on”.</a:t>
            </a:r>
          </a:p>
          <a:p>
            <a:r>
              <a:rPr lang="en-US" dirty="0">
                <a:sym typeface="Arial"/>
              </a:rPr>
              <a:t>After you put them on hold, check back every 30- 45 seconds.  Don’t apologize for putting them on hold but thank them for holding.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1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Be a verbal escort</a:t>
            </a:r>
          </a:p>
        </p:txBody>
      </p:sp>
      <p:sp>
        <p:nvSpPr>
          <p:cNvPr id="277" name="Google Shape;277;p11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Effective Transfers</a:t>
            </a:r>
          </a:p>
          <a:p>
            <a:pPr marL="106680" lvl="0" indent="0">
              <a:buNone/>
            </a:pPr>
            <a:r>
              <a:rPr lang="en-US" dirty="0">
                <a:sym typeface="Arial"/>
              </a:rPr>
              <a:t>(Answer call, press transfer button, enter extension of person, press transfer button again, then hang up)</a:t>
            </a:r>
          </a:p>
          <a:p>
            <a:pPr marL="106680" lvl="0" indent="0">
              <a:buNone/>
            </a:pPr>
            <a:endParaRPr lang="en-US" dirty="0"/>
          </a:p>
          <a:p>
            <a:pPr lvl="0"/>
            <a:r>
              <a:rPr lang="en-US" dirty="0">
                <a:sym typeface="Arial"/>
              </a:rPr>
              <a:t>Explain why you are transferring the call  and to whom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Alert the person to whom you are  transferring the call (pass along customer  information so they don’t have to repeat  themselves)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n-US"/>
              <a:t>Alternatives to “transfer”</a:t>
            </a:r>
          </a:p>
        </p:txBody>
      </p:sp>
      <p:sp>
        <p:nvSpPr>
          <p:cNvPr id="286" name="Google Shape;286;p12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“Let me connect you with …”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“Let me have you speak with …”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“Ms. Jones can help you with that. </a:t>
            </a:r>
            <a:br>
              <a:rPr lang="en-US" dirty="0"/>
            </a:br>
            <a:r>
              <a:rPr lang="en-US" dirty="0">
                <a:sym typeface="Arial"/>
              </a:rPr>
              <a:t>Let me connect you with her.”</a:t>
            </a:r>
          </a:p>
          <a:p>
            <a:pPr lvl="0"/>
            <a:r>
              <a:rPr lang="en-US" dirty="0">
                <a:sym typeface="Arial"/>
              </a:rPr>
              <a:t>If the person is not there, give them the direct number and ask if they would like to be put into their voicemail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Roles You Need to Use with Customers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01BA233-3244-5FB5-7EBA-F1493F985C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0284292"/>
              </p:ext>
            </p:extLst>
          </p:nvPr>
        </p:nvGraphicFramePr>
        <p:xfrm>
          <a:off x="838200" y="1825625"/>
          <a:ext cx="10515600" cy="4422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4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Friend Role</a:t>
            </a:r>
          </a:p>
        </p:txBody>
      </p:sp>
      <p:sp>
        <p:nvSpPr>
          <p:cNvPr id="304" name="Google Shape;304;p14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Acts as host and makes caller feel comfortable and important</a:t>
            </a:r>
          </a:p>
          <a:p>
            <a:pPr lvl="0"/>
            <a:r>
              <a:rPr lang="en-US" dirty="0">
                <a:sym typeface="Arial"/>
              </a:rPr>
              <a:t>Does not make promises that  cannot be kept</a:t>
            </a:r>
          </a:p>
          <a:p>
            <a:pPr lvl="0"/>
            <a:r>
              <a:rPr lang="en-US" dirty="0">
                <a:sym typeface="Arial"/>
              </a:rPr>
              <a:t>Use initially or when customer has experienced poor service</a:t>
            </a:r>
          </a:p>
          <a:p>
            <a:pPr lvl="0"/>
            <a:r>
              <a:rPr lang="en-US" dirty="0">
                <a:sym typeface="Arial"/>
              </a:rPr>
              <a:t>Draw out feelings</a:t>
            </a:r>
          </a:p>
          <a:p>
            <a:pPr lvl="0"/>
            <a:r>
              <a:rPr lang="en-US" dirty="0">
                <a:sym typeface="Arial"/>
              </a:rPr>
              <a:t>Reassure the customer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5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Detective Role</a:t>
            </a:r>
          </a:p>
        </p:txBody>
      </p:sp>
      <p:sp>
        <p:nvSpPr>
          <p:cNvPr id="313" name="Google Shape;313;p15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Solves problems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Is persistent</a:t>
            </a:r>
          </a:p>
          <a:p>
            <a:pPr lvl="0"/>
            <a:r>
              <a:rPr lang="en-US" dirty="0">
                <a:sym typeface="Arial"/>
              </a:rPr>
              <a:t>Use when the customer has a problem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Obtain specific facts</a:t>
            </a:r>
          </a:p>
          <a:p>
            <a:pPr lvl="0"/>
            <a:r>
              <a:rPr lang="en-US" dirty="0">
                <a:sym typeface="Arial"/>
              </a:rPr>
              <a:t>Clear up generalizations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6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Teacher </a:t>
            </a:r>
            <a:br>
              <a:rPr lang="en-US" dirty="0"/>
            </a:br>
            <a:r>
              <a:rPr lang="en-US" dirty="0"/>
              <a:t>Role</a:t>
            </a:r>
          </a:p>
        </p:txBody>
      </p:sp>
      <p:sp>
        <p:nvSpPr>
          <p:cNvPr id="322" name="Google Shape;322;p16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Gently educates but is never condescending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Use when the customer is unsure or misguided in what they need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Interpret what you heard the customer say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Paraphrase and restate to confirm  understanding</a:t>
            </a:r>
          </a:p>
          <a:p>
            <a:pPr lvl="0"/>
            <a:r>
              <a:rPr lang="en-US" dirty="0">
                <a:sym typeface="Arial"/>
              </a:rPr>
              <a:t>Suggest a course of action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7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Active listening is critical</a:t>
            </a:r>
          </a:p>
        </p:txBody>
      </p:sp>
      <p:sp>
        <p:nvSpPr>
          <p:cNvPr id="331" name="Google Shape;331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/>
            <a:r>
              <a:rPr lang="en-US">
                <a:sym typeface="Arial"/>
              </a:rPr>
              <a:t>Eliminate distractions</a:t>
            </a:r>
          </a:p>
          <a:p>
            <a:pPr lvl="0"/>
            <a:r>
              <a:rPr lang="en-US">
                <a:sym typeface="Arial"/>
              </a:rPr>
              <a:t>Suspend judgment</a:t>
            </a:r>
          </a:p>
          <a:p>
            <a:pPr lvl="0"/>
            <a:r>
              <a:rPr lang="en-US">
                <a:sym typeface="Arial"/>
              </a:rPr>
              <a:t>Don’t interrupt</a:t>
            </a:r>
          </a:p>
          <a:p>
            <a:pPr lvl="0"/>
            <a:r>
              <a:rPr lang="en-US">
                <a:sym typeface="Arial"/>
              </a:rPr>
              <a:t>Tolerate silence</a:t>
            </a:r>
          </a:p>
          <a:p>
            <a:pPr lvl="0"/>
            <a:r>
              <a:rPr lang="en-US">
                <a:sym typeface="Arial"/>
              </a:rPr>
              <a:t>Take notes</a:t>
            </a:r>
          </a:p>
          <a:p>
            <a:pPr lvl="0"/>
            <a:r>
              <a:rPr lang="en-US">
                <a:sym typeface="Arial"/>
              </a:rPr>
              <a:t>Ask closed-ended questions to obtain specific facts and  information but avoid questions that begin with “why” or  “who” which can sound accusatory</a:t>
            </a:r>
          </a:p>
          <a:p>
            <a:pPr lvl="0"/>
            <a:r>
              <a:rPr lang="en-US">
                <a:sym typeface="Arial"/>
              </a:rPr>
              <a:t>Avoid questions that put the customer on the spot</a:t>
            </a:r>
          </a:p>
          <a:p>
            <a:pPr lvl="0"/>
            <a:r>
              <a:rPr lang="en-US">
                <a:sym typeface="Arial"/>
              </a:rPr>
              <a:t>Paraphrase to confirm understanding</a:t>
            </a:r>
          </a:p>
          <a:p>
            <a:pPr lvl="0"/>
            <a:r>
              <a:rPr lang="en-US">
                <a:sym typeface="Arial"/>
              </a:rPr>
              <a:t>Are the benefits to the customer clear?</a:t>
            </a:r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n-US" dirty="0"/>
              <a:t>Why Customers Get Angry</a:t>
            </a:r>
          </a:p>
        </p:txBody>
      </p:sp>
      <p:sp>
        <p:nvSpPr>
          <p:cNvPr id="340" name="Google Shape;340;p1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Most customer problems fall into these areas:</a:t>
            </a:r>
            <a:endParaRPr lang="en-US" b="1" dirty="0">
              <a:solidFill>
                <a:schemeClr val="accent1"/>
              </a:solidFill>
            </a:endParaRPr>
          </a:p>
          <a:p>
            <a:pPr lvl="0"/>
            <a:r>
              <a:rPr lang="en-US" dirty="0">
                <a:sym typeface="Arial"/>
              </a:rPr>
              <a:t>Didn’t get what was promised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Got something and it didn’t work correctly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Service was slow or sloppy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Were treated rudely or with indifference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9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Saying “no” positively</a:t>
            </a:r>
          </a:p>
        </p:txBody>
      </p:sp>
      <p:sp>
        <p:nvSpPr>
          <p:cNvPr id="350" name="Google Shape;350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en-US" dirty="0">
                <a:sym typeface="Arial"/>
              </a:rPr>
              <a:t>Don’t </a:t>
            </a:r>
            <a:r>
              <a:rPr lang="en-US" dirty="0"/>
              <a:t>s</a:t>
            </a:r>
            <a:r>
              <a:rPr lang="en-US" dirty="0">
                <a:sym typeface="Arial"/>
              </a:rPr>
              <a:t>ay</a:t>
            </a:r>
            <a:endParaRPr lang="en-US" dirty="0"/>
          </a:p>
        </p:txBody>
      </p:sp>
      <p:sp>
        <p:nvSpPr>
          <p:cNvPr id="352" name="Google Shape;352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“I don’t know.”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“No.”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“That’s not my job.”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“You need to talk to Shipping.”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“Calm down.”</a:t>
            </a:r>
            <a:endParaRPr lang="en-US" dirty="0"/>
          </a:p>
          <a:p>
            <a:pPr lvl="0"/>
            <a:r>
              <a:rPr lang="en-US" dirty="0"/>
              <a:t>directed convergence</a:t>
            </a:r>
          </a:p>
        </p:txBody>
      </p:sp>
      <p:sp>
        <p:nvSpPr>
          <p:cNvPr id="349" name="Google Shape;349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>
                <a:sym typeface="Arial"/>
              </a:rPr>
              <a:t>Use instead</a:t>
            </a:r>
          </a:p>
        </p:txBody>
      </p:sp>
      <p:sp>
        <p:nvSpPr>
          <p:cNvPr id="351" name="Google Shape;351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/>
              <a:t>“I</a:t>
            </a:r>
            <a:r>
              <a:rPr lang="en-US" dirty="0">
                <a:sym typeface="Arial"/>
              </a:rPr>
              <a:t>’ll find out.”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“Here’s what we can do.”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 	can help you.”</a:t>
            </a:r>
          </a:p>
          <a:p>
            <a:pPr lvl="0"/>
            <a:r>
              <a:rPr lang="en-US" dirty="0">
                <a:sym typeface="Arial"/>
              </a:rPr>
              <a:t>“Fran in Purchasing can help  you.”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“I can tell you’re upset.”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Learning objectives</a:t>
            </a:r>
          </a:p>
        </p:txBody>
      </p:sp>
      <p:sp>
        <p:nvSpPr>
          <p:cNvPr id="196" name="Google Shape;196;p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6680" lvl="0" indent="0">
              <a:buNone/>
            </a:pPr>
            <a:r>
              <a:rPr lang="en-US" dirty="0">
                <a:sym typeface="Arial"/>
              </a:rPr>
              <a:t>Successful completion of this module will increase your knowledge and ability to: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Recognize the components of customer service</a:t>
            </a:r>
          </a:p>
          <a:p>
            <a:pPr lvl="0"/>
            <a:r>
              <a:rPr lang="en-US" dirty="0">
                <a:sym typeface="Arial"/>
              </a:rPr>
              <a:t>Build rapport with customers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Practice techniques for taking control of the call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Handle angry customers</a:t>
            </a:r>
          </a:p>
          <a:p>
            <a:pPr lvl="0"/>
            <a:r>
              <a:rPr lang="en-US" dirty="0">
                <a:sym typeface="Arial"/>
              </a:rPr>
              <a:t>Use active listening skills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0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Saying “no” positively, Continued.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5F44BA-B44F-75EA-DC1C-87C126139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/>
          <a:lstStyle/>
          <a:p>
            <a:r>
              <a:rPr lang="en-US" dirty="0">
                <a:sym typeface="Arial"/>
              </a:rPr>
              <a:t>Don’t say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2CD0C-6309-F5C1-ED3A-57AA1BDCABA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</p:spPr>
        <p:txBody>
          <a:bodyPr/>
          <a:lstStyle/>
          <a:p>
            <a:pPr lvl="0"/>
            <a:r>
              <a:rPr lang="en-US" dirty="0">
                <a:sym typeface="Arial"/>
              </a:rPr>
              <a:t>“Call back tomorrow”</a:t>
            </a:r>
          </a:p>
          <a:p>
            <a:pPr lvl="0"/>
            <a:r>
              <a:rPr lang="en-US" dirty="0">
                <a:sym typeface="Arial"/>
              </a:rPr>
              <a:t>“It’s not ready”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“That’s not my job.”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“You should have called sooner.”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“That’s not our fault”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361" name="Google Shape;361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>
                <a:sym typeface="Arial"/>
              </a:rPr>
              <a:t>Use instead</a:t>
            </a:r>
          </a:p>
        </p:txBody>
      </p:sp>
      <p:sp>
        <p:nvSpPr>
          <p:cNvPr id="363" name="Google Shape;363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“I’ll call you back tomorrow” .</a:t>
            </a:r>
          </a:p>
          <a:p>
            <a:pPr lvl="0"/>
            <a:r>
              <a:rPr lang="en-US" dirty="0">
                <a:sym typeface="Arial"/>
              </a:rPr>
              <a:t>“It will be ready on ___________”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I understand why you called.</a:t>
            </a:r>
          </a:p>
          <a:p>
            <a:pPr lvl="0"/>
            <a:r>
              <a:rPr lang="en-US" dirty="0">
                <a:sym typeface="Arial"/>
              </a:rPr>
              <a:t>“Let’s see what we can do.”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1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Saying “no” positively, continued</a:t>
            </a:r>
          </a:p>
        </p:txBody>
      </p:sp>
      <p:sp>
        <p:nvSpPr>
          <p:cNvPr id="374" name="Google Shape;374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r>
              <a:rPr lang="en-US" dirty="0">
                <a:sym typeface="Arial"/>
              </a:rPr>
              <a:t>Don’t say</a:t>
            </a:r>
            <a:endParaRPr lang="en-US" dirty="0"/>
          </a:p>
        </p:txBody>
      </p:sp>
      <p:sp>
        <p:nvSpPr>
          <p:cNvPr id="376" name="Google Shape;376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“That’s against our policy”</a:t>
            </a:r>
          </a:p>
          <a:p>
            <a:pPr lvl="0"/>
            <a:r>
              <a:rPr lang="en-US" dirty="0">
                <a:sym typeface="Arial"/>
              </a:rPr>
              <a:t>““The only thing we can do is …”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“You’re wrong.”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38F3F4-0978-EAED-77A1-94A51FC7DA98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</p:spPr>
        <p:txBody>
          <a:bodyPr anchor="ctr">
            <a:normAutofit/>
          </a:bodyPr>
          <a:lstStyle/>
          <a:p>
            <a:r>
              <a:rPr lang="en-US" dirty="0">
                <a:sym typeface="Arial"/>
              </a:rPr>
              <a:t>Use instead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0CA93-05C2-3263-62AC-1B19932F20CA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</p:spPr>
        <p:txBody>
          <a:bodyPr/>
          <a:lstStyle/>
          <a:p>
            <a:pPr lvl="0"/>
            <a:r>
              <a:rPr lang="en-US" dirty="0">
                <a:sym typeface="Arial"/>
              </a:rPr>
              <a:t>“Here’s the way we handle that.”</a:t>
            </a:r>
          </a:p>
          <a:p>
            <a:pPr lvl="0"/>
            <a:r>
              <a:rPr lang="en-US" dirty="0">
                <a:sym typeface="Arial"/>
              </a:rPr>
              <a:t>“The best option for handling this is…”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“Let me give you the information you need.”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2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Handling Mistakes</a:t>
            </a:r>
          </a:p>
        </p:txBody>
      </p:sp>
      <p:sp>
        <p:nvSpPr>
          <p:cNvPr id="385" name="Google Shape;385;p2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>
                <a:sym typeface="Arial"/>
              </a:rPr>
              <a:t>Apologize sincerely for their inconvenience with the  problem</a:t>
            </a:r>
            <a:endParaRPr lang="en-US"/>
          </a:p>
          <a:p>
            <a:pPr lvl="0"/>
            <a:r>
              <a:rPr lang="en-US">
                <a:sym typeface="Arial"/>
              </a:rPr>
              <a:t>Take responsibility</a:t>
            </a:r>
          </a:p>
          <a:p>
            <a:pPr lvl="1"/>
            <a:r>
              <a:rPr lang="en-US">
                <a:sym typeface="Arial"/>
              </a:rPr>
              <a:t>Don’t blame or make excuses</a:t>
            </a:r>
          </a:p>
          <a:p>
            <a:pPr lvl="0"/>
            <a:r>
              <a:rPr lang="en-US">
                <a:sym typeface="Arial"/>
              </a:rPr>
              <a:t>Solve the problem quickly</a:t>
            </a:r>
            <a:endParaRPr lang="en-US"/>
          </a:p>
          <a:p>
            <a:pPr lvl="1"/>
            <a:r>
              <a:rPr lang="en-US">
                <a:sym typeface="Arial"/>
              </a:rPr>
              <a:t>Do what is most useful to the customer, not what is  easiest for you</a:t>
            </a:r>
          </a:p>
          <a:p>
            <a:pPr lvl="0"/>
            <a:r>
              <a:rPr lang="en-US">
                <a:sym typeface="Arial"/>
              </a:rPr>
              <a:t>Do something extra</a:t>
            </a:r>
            <a:endParaRPr lang="en-US"/>
          </a:p>
          <a:p>
            <a:pPr lvl="0"/>
            <a:endParaRPr lang="en-US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3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Obtain confirmation</a:t>
            </a:r>
          </a:p>
        </p:txBody>
      </p:sp>
      <p:sp>
        <p:nvSpPr>
          <p:cNvPr id="394" name="Google Shape;394;p23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>
                <a:sym typeface="Arial"/>
              </a:rPr>
              <a:t>“I believe all the necessary details have been taken  care of.”</a:t>
            </a:r>
          </a:p>
          <a:p>
            <a:pPr lvl="0"/>
            <a:r>
              <a:rPr lang="en-US">
                <a:sym typeface="Arial"/>
              </a:rPr>
              <a:t>“I hope we’ve resolved this issue to your satisfaction.”</a:t>
            </a:r>
          </a:p>
          <a:p>
            <a:pPr lvl="0"/>
            <a:r>
              <a:rPr lang="en-US">
                <a:sym typeface="Arial"/>
              </a:rPr>
              <a:t>“I’m confident X will be satisfactory.”</a:t>
            </a:r>
          </a:p>
          <a:p>
            <a:pPr lvl="0"/>
            <a:endParaRPr lang="en-US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4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Staying motivated to deliver  excellent customer service</a:t>
            </a:r>
            <a:endParaRPr lang="en-US" dirty="0"/>
          </a:p>
        </p:txBody>
      </p:sp>
      <p:sp>
        <p:nvSpPr>
          <p:cNvPr id="403" name="Google Shape;403;p24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/>
            <a:r>
              <a:rPr lang="en-US" dirty="0">
                <a:sym typeface="Arial"/>
              </a:rPr>
              <a:t>Avoid/relieve stress</a:t>
            </a:r>
          </a:p>
          <a:p>
            <a:pPr lvl="1"/>
            <a:r>
              <a:rPr lang="en-US" dirty="0">
                <a:sym typeface="Arial"/>
              </a:rPr>
              <a:t>Take a few deep breaths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Take a brief walk</a:t>
            </a:r>
          </a:p>
          <a:p>
            <a:pPr lvl="1"/>
            <a:r>
              <a:rPr lang="en-US" dirty="0">
                <a:sym typeface="Arial"/>
              </a:rPr>
              <a:t>Eat healthy snacks</a:t>
            </a:r>
          </a:p>
          <a:p>
            <a:pPr lvl="0"/>
            <a:r>
              <a:rPr lang="en-US" dirty="0">
                <a:sym typeface="Arial"/>
              </a:rPr>
              <a:t>Maintain a positive attitude</a:t>
            </a:r>
          </a:p>
          <a:p>
            <a:pPr lvl="1"/>
            <a:r>
              <a:rPr lang="en-US" dirty="0">
                <a:sym typeface="Arial"/>
              </a:rPr>
              <a:t>Use positive self-talk</a:t>
            </a:r>
          </a:p>
          <a:p>
            <a:pPr lvl="1"/>
            <a:r>
              <a:rPr lang="en-US" dirty="0">
                <a:sym typeface="Arial"/>
              </a:rPr>
              <a:t>Remember to have a sense of humor</a:t>
            </a:r>
          </a:p>
          <a:p>
            <a:pPr lvl="1"/>
            <a:r>
              <a:rPr lang="en-US" dirty="0">
                <a:sym typeface="Arial"/>
              </a:rPr>
              <a:t>How does the customer feel about their experience with  you? (how would I want to be treated if I was in their shoes)</a:t>
            </a:r>
            <a:endParaRPr lang="en-US" dirty="0"/>
          </a:p>
          <a:p>
            <a:pPr lvl="1"/>
            <a:r>
              <a:rPr lang="en-US" dirty="0">
                <a:sym typeface="Arial"/>
              </a:rPr>
              <a:t>Remember your successes</a:t>
            </a:r>
          </a:p>
          <a:p>
            <a:pPr lvl="0"/>
            <a:r>
              <a:rPr lang="en-US" dirty="0">
                <a:sym typeface="Arial"/>
              </a:rPr>
              <a:t>Show competence and integrity as well as knowledge</a:t>
            </a:r>
          </a:p>
          <a:p>
            <a:pPr lvl="0"/>
            <a:r>
              <a:rPr lang="en-US" dirty="0">
                <a:sym typeface="Arial"/>
              </a:rPr>
              <a:t>Develop a buddy system</a:t>
            </a:r>
          </a:p>
          <a:p>
            <a:pPr lvl="1"/>
            <a:r>
              <a:rPr lang="en-US" dirty="0">
                <a:sym typeface="Arial"/>
              </a:rPr>
              <a:t>Allows only limited venting</a:t>
            </a:r>
          </a:p>
          <a:p>
            <a:pPr lvl="1"/>
            <a:r>
              <a:rPr lang="en-US" dirty="0">
                <a:sym typeface="Arial"/>
              </a:rPr>
              <a:t>Ask for coaching and encouragement to stay motivated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5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/>
              <a:t>Results-oriented feedback</a:t>
            </a:r>
          </a:p>
        </p:txBody>
      </p:sp>
      <p:sp>
        <p:nvSpPr>
          <p:cNvPr id="412" name="Google Shape;412;p25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Set the tone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State your observations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Identify the consequences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Use questions to explore more</a:t>
            </a:r>
          </a:p>
          <a:p>
            <a:pPr lvl="0"/>
            <a:r>
              <a:rPr lang="en-US" dirty="0">
                <a:sym typeface="Arial"/>
              </a:rPr>
              <a:t>Reach agreement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Follow up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>
                <a:sym typeface="Calibri"/>
              </a:rPr>
              <a:t>Remember that every  interaction with a customer  (internal or external) reflects on your organization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n-US"/>
              <a:t>Components of service</a:t>
            </a:r>
          </a:p>
        </p:txBody>
      </p:sp>
      <p:sp>
        <p:nvSpPr>
          <p:cNvPr id="205" name="Google Shape;205;p3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Friendliness</a:t>
            </a:r>
          </a:p>
          <a:p>
            <a:pPr lvl="0"/>
            <a:r>
              <a:rPr lang="en-US" dirty="0">
                <a:sym typeface="Arial"/>
              </a:rPr>
              <a:t>Competence</a:t>
            </a:r>
          </a:p>
          <a:p>
            <a:pPr lvl="0"/>
            <a:r>
              <a:rPr lang="en-US" dirty="0">
                <a:sym typeface="Arial"/>
              </a:rPr>
              <a:t>Reliability</a:t>
            </a:r>
            <a:endParaRPr lang="en-US" dirty="0"/>
          </a:p>
          <a:p>
            <a:pPr lvl="0"/>
            <a:endParaRPr lang="en-US" dirty="0">
              <a:sym typeface="Arial"/>
            </a:endParaRPr>
          </a:p>
          <a:p>
            <a:pPr marL="106680" lvl="0" indent="0">
              <a:buNone/>
            </a:pPr>
            <a:r>
              <a:rPr lang="en-US" b="1" dirty="0">
                <a:solidFill>
                  <a:schemeClr val="accent1"/>
                </a:solidFill>
                <a:sym typeface="Arial"/>
              </a:rPr>
              <a:t>Customers are not interruptions to our work, </a:t>
            </a:r>
            <a:br>
              <a:rPr lang="en-US" b="1" dirty="0">
                <a:solidFill>
                  <a:schemeClr val="accent1"/>
                </a:solidFill>
                <a:sym typeface="Arial"/>
              </a:rPr>
            </a:br>
            <a:r>
              <a:rPr lang="en-US" b="1" dirty="0">
                <a:solidFill>
                  <a:schemeClr val="accent1"/>
                </a:solidFill>
                <a:sym typeface="Arial"/>
              </a:rPr>
              <a:t>but they are the reason for our work.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4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How is the customer service message communicated?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A78D9-AD00-BAB1-1C17-E9D0C6F66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214" name="Google Shape;214;p4" descr="Graph that show how people tend to communicate."/>
          <p:cNvGraphicFramePr/>
          <p:nvPr>
            <p:extLst>
              <p:ext uri="{D42A27DB-BD31-4B8C-83A1-F6EECF244321}">
                <p14:modId xmlns:p14="http://schemas.microsoft.com/office/powerpoint/2010/main" val="692093286"/>
              </p:ext>
            </p:extLst>
          </p:nvPr>
        </p:nvGraphicFramePr>
        <p:xfrm>
          <a:off x="431801" y="1825625"/>
          <a:ext cx="11270342" cy="4614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5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n-US"/>
              <a:t>Statistics</a:t>
            </a:r>
          </a:p>
        </p:txBody>
      </p:sp>
      <p:sp>
        <p:nvSpPr>
          <p:cNvPr id="223" name="Google Shape;223;p5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Satisfied customers tell four to five others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Dissatisfied customers tell nine to 12 others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Only 4% of dissatisfied customers complain. If you  respond within 24 to 48 hours, 82–95% of them will  give you another chance.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106680" lvl="0" indent="0">
              <a:buNone/>
            </a:pPr>
            <a:r>
              <a:rPr lang="en-US" dirty="0">
                <a:sym typeface="Arial"/>
              </a:rPr>
              <a:t>Our customers can be internal (employees in the school district) or external (community, students, parents, etc.).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6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So what’s different over the phone?</a:t>
            </a:r>
            <a:endParaRPr lang="en-US" dirty="0"/>
          </a:p>
        </p:txBody>
      </p:sp>
      <p:sp>
        <p:nvSpPr>
          <p:cNvPr id="232" name="Google Shape;232;p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Not able to read gestures and body language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No other information for  the customer to rely on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Harder to build trust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Importance of greeting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7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Traits of a service star</a:t>
            </a:r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Developing rapport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Accepting responsibility and ownership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Handling angry customers effectively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8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Build rapport</a:t>
            </a:r>
          </a:p>
        </p:txBody>
      </p:sp>
      <p:sp>
        <p:nvSpPr>
          <p:cNvPr id="250" name="Google Shape;250;p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Arial"/>
              </a:rPr>
              <a:t>Leave your problems at home and give customers your undivided attention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Use customer’s name and make  customer feel important</a:t>
            </a:r>
          </a:p>
          <a:p>
            <a:pPr lvl="1"/>
            <a:r>
              <a:rPr lang="en-US" dirty="0">
                <a:sym typeface="Arial"/>
              </a:rPr>
              <a:t>Use positive phrasing</a:t>
            </a:r>
          </a:p>
          <a:p>
            <a:pPr lvl="1"/>
            <a:r>
              <a:rPr lang="en-US" dirty="0">
                <a:sym typeface="Arial"/>
              </a:rPr>
              <a:t>Use polite words and polished voice tone</a:t>
            </a:r>
          </a:p>
          <a:p>
            <a:pPr lvl="1"/>
            <a:r>
              <a:rPr lang="en-US" dirty="0">
                <a:sym typeface="Arial"/>
              </a:rPr>
              <a:t>Be patient and listen without rushing them</a:t>
            </a:r>
          </a:p>
          <a:p>
            <a:pPr lvl="0"/>
            <a:r>
              <a:rPr lang="en-US" dirty="0">
                <a:sym typeface="Arial"/>
              </a:rPr>
              <a:t>Match customer’s style with pace and  vocabulary</a:t>
            </a:r>
          </a:p>
          <a:p>
            <a:pPr lvl="0"/>
            <a:r>
              <a:rPr lang="en-US" dirty="0">
                <a:sym typeface="Arial"/>
              </a:rPr>
              <a:t>Empathize with customers. If there is a problem, help solve it quickly.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Assessing ability to build rapport</a:t>
            </a:r>
          </a:p>
        </p:txBody>
      </p:sp>
      <p:sp>
        <p:nvSpPr>
          <p:cNvPr id="259" name="Google Shape;259;p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6680" lvl="0" indent="0">
              <a:buNone/>
            </a:pPr>
            <a:r>
              <a:rPr lang="en-US" dirty="0">
                <a:sym typeface="Arial"/>
              </a:rPr>
              <a:t>When you answer a telephone call, do you:</a:t>
            </a:r>
          </a:p>
          <a:p>
            <a:pPr lvl="0"/>
            <a:r>
              <a:rPr lang="en-US" dirty="0">
                <a:sym typeface="Arial"/>
              </a:rPr>
              <a:t>Project a positive, sincere attitude</a:t>
            </a:r>
          </a:p>
          <a:p>
            <a:pPr lvl="0"/>
            <a:r>
              <a:rPr lang="en-US" dirty="0">
                <a:sym typeface="Arial"/>
              </a:rPr>
              <a:t>Project a high energy level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Maintain excellent posture</a:t>
            </a:r>
          </a:p>
          <a:p>
            <a:pPr lvl="0"/>
            <a:r>
              <a:rPr lang="en-US" dirty="0">
                <a:sym typeface="Arial"/>
              </a:rPr>
              <a:t>Smile before and during call (it does come through your voice!)</a:t>
            </a:r>
          </a:p>
          <a:p>
            <a:pPr lvl="0"/>
            <a:r>
              <a:rPr lang="en-US" dirty="0">
                <a:sym typeface="Arial"/>
              </a:rPr>
              <a:t>Speak in a normal volume with a clear, natural tone of voice</a:t>
            </a:r>
          </a:p>
          <a:p>
            <a:pPr lvl="0"/>
            <a:r>
              <a:rPr lang="en-US" dirty="0">
                <a:sym typeface="Arial"/>
              </a:rPr>
              <a:t>Enunciate clearly</a:t>
            </a:r>
          </a:p>
          <a:p>
            <a:pPr lvl="0"/>
            <a:r>
              <a:rPr lang="en-US" dirty="0">
                <a:sym typeface="Arial"/>
              </a:rPr>
              <a:t>Use the customer’s name</a:t>
            </a:r>
            <a:endParaRPr lang="en-US" dirty="0"/>
          </a:p>
          <a:p>
            <a:pPr lvl="0"/>
            <a:r>
              <a:rPr lang="en-US" dirty="0">
                <a:sym typeface="Arial"/>
              </a:rPr>
              <a:t>Avoid jargon or technical terms unless necessary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1</TotalTime>
  <Words>1125</Words>
  <Application>Microsoft Macintosh PowerPoint</Application>
  <PresentationFormat>Widescreen</PresentationFormat>
  <Paragraphs>180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23-210340-MT_Executive_Board Meeting_Volunteer Program [54]  -  Read-Only</vt:lpstr>
      <vt:lpstr>Customer Service Over the Telephone </vt:lpstr>
      <vt:lpstr>Learning objectives</vt:lpstr>
      <vt:lpstr>Components of service</vt:lpstr>
      <vt:lpstr>How is the customer service message communicated?</vt:lpstr>
      <vt:lpstr>Statistics</vt:lpstr>
      <vt:lpstr>So what’s different over the phone?</vt:lpstr>
      <vt:lpstr>Traits of a service star</vt:lpstr>
      <vt:lpstr>Build rapport</vt:lpstr>
      <vt:lpstr>Assessing ability to build rapport</vt:lpstr>
      <vt:lpstr>Accept Responsibility and Take Ownership</vt:lpstr>
      <vt:lpstr>Be a verbal escort</vt:lpstr>
      <vt:lpstr>Alternatives to “transfer”</vt:lpstr>
      <vt:lpstr>Roles You Need to Use with Customers</vt:lpstr>
      <vt:lpstr>Friend Role</vt:lpstr>
      <vt:lpstr>Detective Role</vt:lpstr>
      <vt:lpstr>Teacher  Role</vt:lpstr>
      <vt:lpstr>Active listening is critical</vt:lpstr>
      <vt:lpstr>Why Customers Get Angry</vt:lpstr>
      <vt:lpstr>Saying “no” positively</vt:lpstr>
      <vt:lpstr>Saying “no” positively, Continued.</vt:lpstr>
      <vt:lpstr>Saying “no” positively, continued</vt:lpstr>
      <vt:lpstr>Handling Mistakes</vt:lpstr>
      <vt:lpstr>Obtain confirmation</vt:lpstr>
      <vt:lpstr>Staying motivated to deliver  excellent customer service</vt:lpstr>
      <vt:lpstr>Results-oriented feedback</vt:lpstr>
      <vt:lpstr>Remember that every  interaction with a customer  (internal or external) reflects on your organization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Service Over the Telephone </dc:title>
  <dc:creator>Jackson, Danielle</dc:creator>
  <cp:lastModifiedBy>Brinson, Jennifer</cp:lastModifiedBy>
  <cp:revision>3</cp:revision>
  <dcterms:created xsi:type="dcterms:W3CDTF">2023-06-21T13:46:14Z</dcterms:created>
  <dcterms:modified xsi:type="dcterms:W3CDTF">2023-08-10T20:32:53Z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