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8" r:id="rId3"/>
    <p:sldId id="280" r:id="rId4"/>
    <p:sldId id="281" r:id="rId5"/>
    <p:sldId id="257" r:id="rId6"/>
    <p:sldId id="259" r:id="rId7"/>
    <p:sldId id="260" r:id="rId8"/>
    <p:sldId id="261" r:id="rId9"/>
    <p:sldId id="263" r:id="rId10"/>
    <p:sldId id="266" r:id="rId11"/>
    <p:sldId id="268" r:id="rId12"/>
    <p:sldId id="269" r:id="rId13"/>
    <p:sldId id="270" r:id="rId14"/>
    <p:sldId id="271" r:id="rId15"/>
    <p:sldId id="282" r:id="rId16"/>
    <p:sldId id="275" r:id="rId17"/>
    <p:sldId id="284" r:id="rId18"/>
    <p:sldId id="285" r:id="rId19"/>
    <p:sldId id="287" r:id="rId20"/>
    <p:sldId id="288" r:id="rId21"/>
    <p:sldId id="289" r:id="rId22"/>
    <p:sldId id="290" r:id="rId23"/>
    <p:sldId id="276" r:id="rId24"/>
    <p:sldId id="277" r:id="rId25"/>
    <p:sldId id="291" r:id="rId26"/>
    <p:sldId id="292" r:id="rId27"/>
    <p:sldId id="293" r:id="rId28"/>
    <p:sldId id="294" r:id="rId29"/>
  </p:sldIdLst>
  <p:sldSz cx="12192000" cy="6858000"/>
  <p:notesSz cx="6985000" cy="92837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3" autoAdjust="0"/>
    <p:restoredTop sz="93469" autoAdjust="0"/>
  </p:normalViewPr>
  <p:slideViewPr>
    <p:cSldViewPr snapToGrid="0">
      <p:cViewPr varScale="1">
        <p:scale>
          <a:sx n="94" d="100"/>
          <a:sy n="94" d="100"/>
        </p:scale>
        <p:origin x="232" y="640"/>
      </p:cViewPr>
      <p:guideLst/>
    </p:cSldViewPr>
  </p:slideViewPr>
  <p:outlineViewPr>
    <p:cViewPr>
      <p:scale>
        <a:sx n="33" d="100"/>
        <a:sy n="33" d="100"/>
      </p:scale>
      <p:origin x="0" y="-2652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BS\OneDrive\OLD%20COMPUTER%20MY%20DOCS\ASCP\research%20panel\succession%20planning%20survey%20draft%206.1.2020\Report%20Graph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BS\OneDrive\OLD%20COMPUTER%20MY%20DOCS\ASCP\research%20panel\succession%20planning%20survey%20draft%206.1.2020\Report%20Graph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Report%20Graph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Report%20Graph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BS\OneDrive\OLD%20COMPUTER%20MY%20DOCS\ASCP\research%20panel\succession%20planning%20survey%20draft%206.1.2020\Report%20Graphs.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9155417226313279E-2"/>
          <c:y val="1.3958442694663167E-2"/>
          <c:w val="0.92084458277368675"/>
          <c:h val="0.89401837270341211"/>
        </c:manualLayout>
      </c:layout>
      <c:bar3DChart>
        <c:barDir val="col"/>
        <c:grouping val="clustered"/>
        <c:varyColors val="0"/>
        <c:ser>
          <c:idx val="0"/>
          <c:order val="0"/>
          <c:spPr>
            <a:solidFill>
              <a:schemeClr val="accent1"/>
            </a:solidFill>
            <a:ln>
              <a:noFill/>
            </a:ln>
            <a:effectLst/>
            <a:sp3d/>
          </c:spPr>
          <c:invertIfNegative val="0"/>
          <c:dLbls>
            <c:dLbl>
              <c:idx val="0"/>
              <c:layout>
                <c:manualLayout>
                  <c:x val="1.1111111111111059E-2"/>
                  <c:y val="-8.79629629629630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131-45BF-A75F-3B678D0D9CAF}"/>
                </c:ext>
              </c:extLst>
            </c:dLbl>
            <c:dLbl>
              <c:idx val="1"/>
              <c:layout>
                <c:manualLayout>
                  <c:x val="1.3888888888888888E-2"/>
                  <c:y val="-9.25925925925925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131-45BF-A75F-3B678D0D9CA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'job function'!$A$1:$B$1</c:f>
              <c:strCache>
                <c:ptCount val="2"/>
                <c:pt idx="0">
                  <c:v>Pathologist</c:v>
                </c:pt>
                <c:pt idx="1">
                  <c:v>Laboratory Professional</c:v>
                </c:pt>
              </c:strCache>
            </c:strRef>
          </c:cat>
          <c:val>
            <c:numRef>
              <c:f>'job function'!$A$2:$B$2</c:f>
              <c:numCache>
                <c:formatCode>0%</c:formatCode>
                <c:ptCount val="2"/>
                <c:pt idx="0">
                  <c:v>0.55000000000000004</c:v>
                </c:pt>
                <c:pt idx="1">
                  <c:v>0.45</c:v>
                </c:pt>
              </c:numCache>
            </c:numRef>
          </c:val>
          <c:extLst>
            <c:ext xmlns:c16="http://schemas.microsoft.com/office/drawing/2014/chart" uri="{C3380CC4-5D6E-409C-BE32-E72D297353CC}">
              <c16:uniqueId val="{00000002-3131-45BF-A75F-3B678D0D9CAF}"/>
            </c:ext>
          </c:extLst>
        </c:ser>
        <c:dLbls>
          <c:showLegendKey val="0"/>
          <c:showVal val="0"/>
          <c:showCatName val="0"/>
          <c:showSerName val="0"/>
          <c:showPercent val="0"/>
          <c:showBubbleSize val="0"/>
        </c:dLbls>
        <c:gapWidth val="150"/>
        <c:shape val="box"/>
        <c:axId val="469915560"/>
        <c:axId val="469911296"/>
        <c:axId val="0"/>
      </c:bar3DChart>
      <c:catAx>
        <c:axId val="4699155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9911296"/>
        <c:crosses val="autoZero"/>
        <c:auto val="1"/>
        <c:lblAlgn val="ctr"/>
        <c:lblOffset val="100"/>
        <c:noMultiLvlLbl val="0"/>
      </c:catAx>
      <c:valAx>
        <c:axId val="46991129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991556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517573696145124E-2"/>
          <c:y val="4.0837351357846996E-2"/>
          <c:w val="0.81264172335600904"/>
          <c:h val="0.74891701243506015"/>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E07D-49DB-81D6-E10206091320}"/>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E07D-49DB-81D6-E10206091320}"/>
              </c:ext>
            </c:extLst>
          </c:dPt>
          <c:dLbls>
            <c:dLbl>
              <c:idx val="0"/>
              <c:layout>
                <c:manualLayout>
                  <c:x val="-0.10627990251218598"/>
                  <c:y val="-0.2226959130108737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7D-49DB-81D6-E1020609132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'succession planning'!$A$1:$B$1</c:f>
              <c:strCache>
                <c:ptCount val="2"/>
                <c:pt idx="0">
                  <c:v>Yes</c:v>
                </c:pt>
                <c:pt idx="1">
                  <c:v>No</c:v>
                </c:pt>
              </c:strCache>
            </c:strRef>
          </c:cat>
          <c:val>
            <c:numRef>
              <c:f>'succession planning'!$A$2:$B$2</c:f>
              <c:numCache>
                <c:formatCode>0%</c:formatCode>
                <c:ptCount val="2"/>
                <c:pt idx="0">
                  <c:v>0.92</c:v>
                </c:pt>
                <c:pt idx="1">
                  <c:v>0.08</c:v>
                </c:pt>
              </c:numCache>
            </c:numRef>
          </c:val>
          <c:extLst>
            <c:ext xmlns:c16="http://schemas.microsoft.com/office/drawing/2014/chart" uri="{C3380CC4-5D6E-409C-BE32-E72D297353CC}">
              <c16:uniqueId val="{00000004-E07D-49DB-81D6-E10206091320}"/>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34460592425946751"/>
          <c:y val="0.80854893138357709"/>
          <c:w val="0.27507367829021373"/>
          <c:h val="4.859392575928009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3627770212433845E-2"/>
          <c:y val="1.4869921391059268E-2"/>
          <c:w val="0.93788297969925694"/>
          <c:h val="0.7951903547060396"/>
        </c:manualLayout>
      </c:layout>
      <c:bar3DChart>
        <c:barDir val="col"/>
        <c:grouping val="clustered"/>
        <c:varyColors val="0"/>
        <c:ser>
          <c:idx val="0"/>
          <c:order val="0"/>
          <c:spPr>
            <a:solidFill>
              <a:schemeClr val="accent1"/>
            </a:solidFill>
            <a:ln>
              <a:noFill/>
            </a:ln>
            <a:effectLst/>
            <a:sp3d/>
          </c:spPr>
          <c:invertIfNegative val="0"/>
          <c:dLbls>
            <c:dLbl>
              <c:idx val="0"/>
              <c:layout>
                <c:manualLayout>
                  <c:x val="1.3888888888888888E-2"/>
                  <c:y val="-9.25925925925925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7B4-492F-91DE-94C6DF6997FD}"/>
                </c:ext>
              </c:extLst>
            </c:dLbl>
            <c:dLbl>
              <c:idx val="1"/>
              <c:layout>
                <c:manualLayout>
                  <c:x val="1.2748255973335869E-2"/>
                  <c:y val="-7.30497813081976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7B4-492F-91DE-94C6DF6997FD}"/>
                </c:ext>
              </c:extLst>
            </c:dLbl>
            <c:dLbl>
              <c:idx val="2"/>
              <c:layout>
                <c:manualLayout>
                  <c:x val="1.1111111111111059E-2"/>
                  <c:y val="-8.79629629629630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B4-492F-91DE-94C6DF6997FD}"/>
                </c:ext>
              </c:extLst>
            </c:dLbl>
            <c:dLbl>
              <c:idx val="3"/>
              <c:layout>
                <c:manualLayout>
                  <c:x val="7.6489535840015208E-3"/>
                  <c:y val="-9.9613338147542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7B4-492F-91DE-94C6DF6997FD}"/>
                </c:ext>
              </c:extLst>
            </c:dLbl>
            <c:dLbl>
              <c:idx val="4"/>
              <c:layout>
                <c:manualLayout>
                  <c:x val="2.0397209557337388E-2"/>
                  <c:y val="-0.1294973395918049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7B4-492F-91DE-94C6DF6997FD}"/>
                </c:ext>
              </c:extLst>
            </c:dLbl>
            <c:dLbl>
              <c:idx val="5"/>
              <c:layout>
                <c:manualLayout>
                  <c:x val="2.167203515467107E-2"/>
                  <c:y val="-9.62928935426242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7B4-492F-91DE-94C6DF6997FD}"/>
                </c:ext>
              </c:extLst>
            </c:dLbl>
            <c:dLbl>
              <c:idx val="6"/>
              <c:layout>
                <c:manualLayout>
                  <c:x val="1.5297907168002948E-2"/>
                  <c:y val="-7.30497813081976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7B4-492F-91DE-94C6DF6997FD}"/>
                </c:ext>
              </c:extLst>
            </c:dLbl>
            <c:dLbl>
              <c:idx val="7"/>
              <c:layout>
                <c:manualLayout>
                  <c:x val="2.2946860752004562E-2"/>
                  <c:y val="-4.31657798639350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7B4-492F-91DE-94C6DF6997F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'Potential Benefits'!$A$1:$H$1</c:f>
              <c:strCache>
                <c:ptCount val="8"/>
                <c:pt idx="0">
                  <c:v>Recognition of talented entry level staff</c:v>
                </c:pt>
                <c:pt idx="1">
                  <c:v>Employee engagement</c:v>
                </c:pt>
                <c:pt idx="2">
                  <c:v>Identification of crucial positions</c:v>
                </c:pt>
                <c:pt idx="3">
                  <c:v>Staff retention</c:v>
                </c:pt>
                <c:pt idx="4">
                  <c:v>Leadership development courses available for staff</c:v>
                </c:pt>
                <c:pt idx="5">
                  <c:v>Reduction in training time and costs with advancement</c:v>
                </c:pt>
                <c:pt idx="6">
                  <c:v>Reduction in recruiting costs</c:v>
                </c:pt>
                <c:pt idx="7">
                  <c:v>Other</c:v>
                </c:pt>
              </c:strCache>
            </c:strRef>
          </c:cat>
          <c:val>
            <c:numRef>
              <c:f>'Potential Benefits'!$A$2:$H$2</c:f>
              <c:numCache>
                <c:formatCode>0%</c:formatCode>
                <c:ptCount val="8"/>
                <c:pt idx="0">
                  <c:v>0.83</c:v>
                </c:pt>
                <c:pt idx="1">
                  <c:v>0.82</c:v>
                </c:pt>
                <c:pt idx="2">
                  <c:v>0.73</c:v>
                </c:pt>
                <c:pt idx="3">
                  <c:v>0.73</c:v>
                </c:pt>
                <c:pt idx="4">
                  <c:v>0.56999999999999995</c:v>
                </c:pt>
                <c:pt idx="5">
                  <c:v>0.47</c:v>
                </c:pt>
                <c:pt idx="6">
                  <c:v>0.41</c:v>
                </c:pt>
                <c:pt idx="7">
                  <c:v>0.04</c:v>
                </c:pt>
              </c:numCache>
            </c:numRef>
          </c:val>
          <c:extLst>
            <c:ext xmlns:c16="http://schemas.microsoft.com/office/drawing/2014/chart" uri="{C3380CC4-5D6E-409C-BE32-E72D297353CC}">
              <c16:uniqueId val="{00000002-37B4-492F-91DE-94C6DF6997FD}"/>
            </c:ext>
          </c:extLst>
        </c:ser>
        <c:dLbls>
          <c:showLegendKey val="0"/>
          <c:showVal val="0"/>
          <c:showCatName val="0"/>
          <c:showSerName val="0"/>
          <c:showPercent val="0"/>
          <c:showBubbleSize val="0"/>
        </c:dLbls>
        <c:gapWidth val="150"/>
        <c:shape val="box"/>
        <c:axId val="469915560"/>
        <c:axId val="469911296"/>
        <c:axId val="0"/>
      </c:bar3DChart>
      <c:catAx>
        <c:axId val="469915560"/>
        <c:scaling>
          <c:orientation val="minMax"/>
        </c:scaling>
        <c:delete val="0"/>
        <c:axPos val="b"/>
        <c:numFmt formatCode="General" sourceLinked="1"/>
        <c:majorTickMark val="none"/>
        <c:minorTickMark val="none"/>
        <c:tickLblPos val="nextTo"/>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9911296"/>
        <c:crosses val="autoZero"/>
        <c:auto val="1"/>
        <c:lblAlgn val="ctr"/>
        <c:lblOffset val="100"/>
        <c:noMultiLvlLbl val="0"/>
      </c:catAx>
      <c:valAx>
        <c:axId val="46991129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991556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D5D9-4F88-ACBF-FF9661CF4FE6}"/>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D5D9-4F88-ACBF-FF9661CF4FE6}"/>
              </c:ext>
            </c:extLst>
          </c:dPt>
          <c:dLbls>
            <c:dLbl>
              <c:idx val="0"/>
              <c:layout>
                <c:manualLayout>
                  <c:x val="-0.16069626853834132"/>
                  <c:y val="3.6029523155243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D9-4F88-ACBF-FF9661CF4FE6}"/>
                </c:ext>
              </c:extLst>
            </c:dLbl>
            <c:dLbl>
              <c:idx val="1"/>
              <c:layout>
                <c:manualLayout>
                  <c:x val="0.1828697120618267"/>
                  <c:y val="-0.1343331747961035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D9-4F88-ACBF-FF9661CF4FE6}"/>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'Lab have succession plan'!$A$1:$B$1</c:f>
              <c:strCache>
                <c:ptCount val="2"/>
                <c:pt idx="0">
                  <c:v>Yes</c:v>
                </c:pt>
                <c:pt idx="1">
                  <c:v>No</c:v>
                </c:pt>
              </c:strCache>
            </c:strRef>
          </c:cat>
          <c:val>
            <c:numRef>
              <c:f>'Lab have succession plan'!$A$2:$B$2</c:f>
              <c:numCache>
                <c:formatCode>0%</c:formatCode>
                <c:ptCount val="2"/>
                <c:pt idx="0">
                  <c:v>0.4</c:v>
                </c:pt>
                <c:pt idx="1">
                  <c:v>0.6</c:v>
                </c:pt>
              </c:numCache>
            </c:numRef>
          </c:val>
          <c:extLst>
            <c:ext xmlns:c16="http://schemas.microsoft.com/office/drawing/2014/chart" uri="{C3380CC4-5D6E-409C-BE32-E72D297353CC}">
              <c16:uniqueId val="{00000004-D5D9-4F88-ACBF-FF9661CF4FE6}"/>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76327967073080916"/>
          <c:y val="0.77113634587378255"/>
          <c:w val="0.19539739619346852"/>
          <c:h val="7.5084732516041114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6B20-4365-98DA-8CF5733136E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B20-4365-98DA-8CF5733136E3}"/>
              </c:ext>
            </c:extLst>
          </c:dPt>
          <c:dLbls>
            <c:dLbl>
              <c:idx val="0"/>
              <c:layout>
                <c:manualLayout>
                  <c:x val="-0.16069626853834132"/>
                  <c:y val="3.6029523155243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B20-4365-98DA-8CF5733136E3}"/>
                </c:ext>
              </c:extLst>
            </c:dLbl>
            <c:dLbl>
              <c:idx val="1"/>
              <c:layout>
                <c:manualLayout>
                  <c:x val="0.1828697120618267"/>
                  <c:y val="-0.1343331747961035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B20-4365-98DA-8CF5733136E3}"/>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'decision making postion'!$A$1:$B$1</c:f>
              <c:strCache>
                <c:ptCount val="2"/>
                <c:pt idx="0">
                  <c:v>Yes</c:v>
                </c:pt>
                <c:pt idx="1">
                  <c:v>No</c:v>
                </c:pt>
              </c:strCache>
            </c:strRef>
          </c:cat>
          <c:val>
            <c:numRef>
              <c:f>'decision making postion'!$A$2:$B$2</c:f>
              <c:numCache>
                <c:formatCode>0%</c:formatCode>
                <c:ptCount val="2"/>
                <c:pt idx="0">
                  <c:v>0.35</c:v>
                </c:pt>
                <c:pt idx="1">
                  <c:v>0.65</c:v>
                </c:pt>
              </c:numCache>
            </c:numRef>
          </c:val>
          <c:extLst>
            <c:ext xmlns:c16="http://schemas.microsoft.com/office/drawing/2014/chart" uri="{C3380CC4-5D6E-409C-BE32-E72D297353CC}">
              <c16:uniqueId val="{00000004-6B20-4365-98DA-8CF5733136E3}"/>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70009374438599659"/>
          <c:y val="0.77398354769946376"/>
          <c:w val="0.22088149630508896"/>
          <c:h val="0.10675605457806547"/>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dLbl>
              <c:idx val="0"/>
              <c:layout>
                <c:manualLayout>
                  <c:x val="1.1111111111111059E-2"/>
                  <c:y val="-8.79629629629630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39-4EB3-ADA0-3DEF81539C0C}"/>
                </c:ext>
              </c:extLst>
            </c:dLbl>
            <c:dLbl>
              <c:idx val="1"/>
              <c:layout>
                <c:manualLayout>
                  <c:x val="1.3888888888888888E-2"/>
                  <c:y val="-9.25925925925925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39-4EB3-ADA0-3DEF81539C0C}"/>
                </c:ext>
              </c:extLst>
            </c:dLbl>
            <c:dLbl>
              <c:idx val="2"/>
              <c:layout>
                <c:manualLayout>
                  <c:x val="1.2139605462822459E-2"/>
                  <c:y val="-4.2105263157894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339-4EB3-ADA0-3DEF81539C0C}"/>
                </c:ext>
              </c:extLst>
            </c:dLbl>
            <c:dLbl>
              <c:idx val="3"/>
              <c:layout>
                <c:manualLayout>
                  <c:x val="1.2139605462822533E-2"/>
                  <c:y val="-4.2105263157894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39-4EB3-ADA0-3DEF81539C0C}"/>
                </c:ext>
              </c:extLst>
            </c:dLbl>
            <c:dLbl>
              <c:idx val="4"/>
              <c:layout>
                <c:manualLayout>
                  <c:x val="1.2139605462822309E-2"/>
                  <c:y val="-4.2105263157894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339-4EB3-ADA0-3DEF81539C0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'practical resources'!$A$1:$E$1</c:f>
              <c:strCache>
                <c:ptCount val="5"/>
                <c:pt idx="0">
                  <c:v>Virtual Courses/Webinar</c:v>
                </c:pt>
                <c:pt idx="1">
                  <c:v>Toolkit/Website</c:v>
                </c:pt>
                <c:pt idx="2">
                  <c:v>Physican Documents/Handouts</c:v>
                </c:pt>
                <c:pt idx="3">
                  <c:v>Publications</c:v>
                </c:pt>
                <c:pt idx="4">
                  <c:v>Face-to-Face Meetings</c:v>
                </c:pt>
              </c:strCache>
            </c:strRef>
          </c:cat>
          <c:val>
            <c:numRef>
              <c:f>'practical resources'!$A$2:$E$2</c:f>
              <c:numCache>
                <c:formatCode>0%</c:formatCode>
                <c:ptCount val="5"/>
                <c:pt idx="0">
                  <c:v>0.83</c:v>
                </c:pt>
                <c:pt idx="1">
                  <c:v>0.71</c:v>
                </c:pt>
                <c:pt idx="2">
                  <c:v>0.42</c:v>
                </c:pt>
                <c:pt idx="3">
                  <c:v>0.25</c:v>
                </c:pt>
                <c:pt idx="4">
                  <c:v>0.12</c:v>
                </c:pt>
              </c:numCache>
            </c:numRef>
          </c:val>
          <c:extLst>
            <c:ext xmlns:c16="http://schemas.microsoft.com/office/drawing/2014/chart" uri="{C3380CC4-5D6E-409C-BE32-E72D297353CC}">
              <c16:uniqueId val="{00000005-2339-4EB3-ADA0-3DEF81539C0C}"/>
            </c:ext>
          </c:extLst>
        </c:ser>
        <c:dLbls>
          <c:showLegendKey val="0"/>
          <c:showVal val="0"/>
          <c:showCatName val="0"/>
          <c:showSerName val="0"/>
          <c:showPercent val="0"/>
          <c:showBubbleSize val="0"/>
        </c:dLbls>
        <c:gapWidth val="150"/>
        <c:shape val="box"/>
        <c:axId val="469915560"/>
        <c:axId val="469911296"/>
        <c:axId val="0"/>
      </c:bar3DChart>
      <c:catAx>
        <c:axId val="4699155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9911296"/>
        <c:crosses val="autoZero"/>
        <c:auto val="1"/>
        <c:lblAlgn val="ctr"/>
        <c:lblOffset val="100"/>
        <c:noMultiLvlLbl val="0"/>
      </c:catAx>
      <c:valAx>
        <c:axId val="46991129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991556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pic>
        <p:nvPicPr>
          <p:cNvPr id="16" name="Google Shape;16;p93" descr="A picture containing logo&#10;&#10;Description automatically generated"/>
          <p:cNvPicPr preferRelativeResize="0"/>
          <p:nvPr/>
        </p:nvPicPr>
        <p:blipFill rotWithShape="1">
          <a:blip r:embed="rId3">
            <a:alphaModFix/>
          </a:blip>
          <a:srcRect/>
          <a:stretch/>
        </p:blipFill>
        <p:spPr>
          <a:xfrm>
            <a:off x="969264" y="364885"/>
            <a:ext cx="2810256" cy="590154"/>
          </a:xfrm>
          <a:prstGeom prst="rect">
            <a:avLst/>
          </a:prstGeom>
          <a:noFill/>
          <a:ln>
            <a:noFill/>
          </a:ln>
        </p:spPr>
      </p:pic>
    </p:spTree>
    <p:extLst>
      <p:ext uri="{BB962C8B-B14F-4D97-AF65-F5344CB8AC3E}">
        <p14:creationId xmlns:p14="http://schemas.microsoft.com/office/powerpoint/2010/main" val="319720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Blank" type="blank">
  <p:cSld name="1_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381834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8" name="Google Shape;68;p103"/>
          <p:cNvSpPr txBox="1">
            <a:spLocks noGrp="1"/>
          </p:cNvSpPr>
          <p:nvPr>
            <p:ph type="body" idx="1"/>
          </p:nvPr>
        </p:nvSpPr>
        <p:spPr>
          <a:xfrm>
            <a:off x="838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69" name="Google Shape;69;p103"/>
          <p:cNvSpPr txBox="1">
            <a:spLocks noGrp="1"/>
          </p:cNvSpPr>
          <p:nvPr>
            <p:ph type="body" idx="2"/>
          </p:nvPr>
        </p:nvSpPr>
        <p:spPr>
          <a:xfrm>
            <a:off x="6172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70" name="Google Shape;70;p103"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2654495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71"/>
        <p:cNvGrpSpPr/>
        <p:nvPr/>
      </p:nvGrpSpPr>
      <p:grpSpPr>
        <a:xfrm>
          <a:off x="0" y="0"/>
          <a:ext cx="0" cy="0"/>
          <a:chOff x="0" y="0"/>
          <a:chExt cx="0" cy="0"/>
        </a:xfrm>
      </p:grpSpPr>
      <p:sp>
        <p:nvSpPr>
          <p:cNvPr id="72" name="Google Shape;72;p104"/>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58963"/>
              </a:solidFill>
              <a:latin typeface="Arial"/>
              <a:ea typeface="Arial"/>
              <a:cs typeface="Arial"/>
              <a:sym typeface="Arial"/>
            </a:endParaRPr>
          </a:p>
        </p:txBody>
      </p:sp>
      <p:sp>
        <p:nvSpPr>
          <p:cNvPr id="73" name="Google Shape;73;p104"/>
          <p:cNvSpPr/>
          <p:nvPr/>
        </p:nvSpPr>
        <p:spPr>
          <a:xfrm>
            <a:off x="7510013" y="1"/>
            <a:ext cx="3648973" cy="6857999"/>
          </a:xfrm>
          <a:prstGeom prst="rect">
            <a:avLst/>
          </a:prstGeom>
          <a:solidFill>
            <a:srgbClr val="F2F2F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04"/>
          <p:cNvSpPr txBox="1">
            <a:spLocks noGrp="1"/>
          </p:cNvSpPr>
          <p:nvPr>
            <p:ph type="title"/>
          </p:nvPr>
        </p:nvSpPr>
        <p:spPr>
          <a:xfrm>
            <a:off x="838200" y="203129"/>
            <a:ext cx="6671813"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75" name="Google Shape;75;p104"/>
          <p:cNvSpPr txBox="1">
            <a:spLocks noGrp="1"/>
          </p:cNvSpPr>
          <p:nvPr>
            <p:ph type="body" idx="1"/>
          </p:nvPr>
        </p:nvSpPr>
        <p:spPr>
          <a:xfrm>
            <a:off x="838200" y="1825625"/>
            <a:ext cx="5551025" cy="4059140"/>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6" name="Google Shape;76;p104"/>
          <p:cNvSpPr>
            <a:spLocks noGrp="1"/>
          </p:cNvSpPr>
          <p:nvPr>
            <p:ph type="pic" idx="2"/>
          </p:nvPr>
        </p:nvSpPr>
        <p:spPr>
          <a:xfrm>
            <a:off x="7510013" y="0"/>
            <a:ext cx="3648974" cy="6858000"/>
          </a:xfrm>
          <a:prstGeom prst="rect">
            <a:avLst/>
          </a:prstGeom>
          <a:noFill/>
          <a:ln>
            <a:noFill/>
          </a:ln>
        </p:spPr>
      </p:sp>
      <p:pic>
        <p:nvPicPr>
          <p:cNvPr id="77" name="Google Shape;77;p10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420525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624">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81" name="Google Shape;81;p105"/>
          <p:cNvSpPr txBox="1">
            <a:spLocks noGrp="1"/>
          </p:cNvSpPr>
          <p:nvPr>
            <p:ph type="body" idx="1"/>
          </p:nvPr>
        </p:nvSpPr>
        <p:spPr>
          <a:xfrm>
            <a:off x="838200" y="1825625"/>
            <a:ext cx="10337800" cy="4059142"/>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82" name="Google Shape;82;p105"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2476905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45209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Tree>
    <p:extLst>
      <p:ext uri="{BB962C8B-B14F-4D97-AF65-F5344CB8AC3E}">
        <p14:creationId xmlns:p14="http://schemas.microsoft.com/office/powerpoint/2010/main" val="1430002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2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420096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type="obj" preserve="1">
  <p:cSld name="3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1369453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23"/>
        <p:cNvGrpSpPr/>
        <p:nvPr/>
      </p:nvGrpSpPr>
      <p:grpSpPr>
        <a:xfrm>
          <a:off x="0" y="0"/>
          <a:ext cx="0" cy="0"/>
          <a:chOff x="0" y="0"/>
          <a:chExt cx="0" cy="0"/>
        </a:xfrm>
      </p:grpSpPr>
      <p:sp>
        <p:nvSpPr>
          <p:cNvPr id="24" name="Google Shape;24;p95"/>
          <p:cNvSpPr/>
          <p:nvPr/>
        </p:nvSpPr>
        <p:spPr>
          <a:xfrm>
            <a:off x="0" y="0"/>
            <a:ext cx="7966895" cy="6877515"/>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95"/>
          <p:cNvSpPr txBox="1">
            <a:spLocks noGrp="1"/>
          </p:cNvSpPr>
          <p:nvPr>
            <p:ph type="title"/>
          </p:nvPr>
        </p:nvSpPr>
        <p:spPr>
          <a:xfrm>
            <a:off x="757667" y="1152421"/>
            <a:ext cx="492376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6" name="Google Shape;26;p95"/>
          <p:cNvSpPr txBox="1">
            <a:spLocks noGrp="1"/>
          </p:cNvSpPr>
          <p:nvPr>
            <p:ph type="body" idx="1"/>
          </p:nvPr>
        </p:nvSpPr>
        <p:spPr>
          <a:xfrm>
            <a:off x="757667" y="2550275"/>
            <a:ext cx="4923765" cy="3427831"/>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chemeClr val="lt1"/>
                </a:solidFill>
              </a:defRPr>
            </a:lvl1pPr>
            <a:lvl2pPr marL="914400" lvl="1" indent="-330200" algn="l">
              <a:lnSpc>
                <a:spcPct val="110000"/>
              </a:lnSpc>
              <a:spcBef>
                <a:spcPts val="600"/>
              </a:spcBef>
              <a:spcAft>
                <a:spcPts val="0"/>
              </a:spcAft>
              <a:buClr>
                <a:srgbClr val="4696D2"/>
              </a:buClr>
              <a:buSzPts val="1600"/>
              <a:buChar char="•"/>
              <a:defRPr>
                <a:solidFill>
                  <a:schemeClr val="lt1"/>
                </a:solidFill>
              </a:defRPr>
            </a:lvl2pPr>
            <a:lvl3pPr marL="1371600" lvl="2" indent="-320039" algn="l">
              <a:lnSpc>
                <a:spcPct val="110000"/>
              </a:lnSpc>
              <a:spcBef>
                <a:spcPts val="600"/>
              </a:spcBef>
              <a:spcAft>
                <a:spcPts val="0"/>
              </a:spcAft>
              <a:buClr>
                <a:srgbClr val="4696D2"/>
              </a:buClr>
              <a:buSzPts val="1440"/>
              <a:buChar char="•"/>
              <a:defRPr>
                <a:solidFill>
                  <a:schemeClr val="lt1"/>
                </a:solidFill>
              </a:defRPr>
            </a:lvl3pPr>
            <a:lvl4pPr marL="1828800" lvl="3" indent="-309880" algn="l">
              <a:lnSpc>
                <a:spcPct val="110000"/>
              </a:lnSpc>
              <a:spcBef>
                <a:spcPts val="600"/>
              </a:spcBef>
              <a:spcAft>
                <a:spcPts val="0"/>
              </a:spcAft>
              <a:buClr>
                <a:srgbClr val="4696D2"/>
              </a:buClr>
              <a:buSzPts val="1280"/>
              <a:buChar char="•"/>
              <a:defRPr>
                <a:solidFill>
                  <a:schemeClr val="lt1"/>
                </a:solidFill>
              </a:defRPr>
            </a:lvl4pPr>
            <a:lvl5pPr marL="2286000" lvl="4" indent="-309879" algn="l">
              <a:lnSpc>
                <a:spcPct val="110000"/>
              </a:lnSpc>
              <a:spcBef>
                <a:spcPts val="600"/>
              </a:spcBef>
              <a:spcAft>
                <a:spcPts val="0"/>
              </a:spcAft>
              <a:buClr>
                <a:srgbClr val="4696D2"/>
              </a:buClr>
              <a:buSzPts val="128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7" name="Google Shape;27;p95"/>
          <p:cNvSpPr/>
          <p:nvPr/>
        </p:nvSpPr>
        <p:spPr>
          <a:xfrm>
            <a:off x="6900076" y="1598753"/>
            <a:ext cx="3648973" cy="366049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95"/>
          <p:cNvSpPr>
            <a:spLocks noGrp="1"/>
          </p:cNvSpPr>
          <p:nvPr>
            <p:ph type="pic" idx="2"/>
          </p:nvPr>
        </p:nvSpPr>
        <p:spPr>
          <a:xfrm>
            <a:off x="6900075" y="1598753"/>
            <a:ext cx="3648974" cy="3660494"/>
          </a:xfrm>
          <a:prstGeom prst="rect">
            <a:avLst/>
          </a:prstGeom>
          <a:noFill/>
          <a:ln w="63500" cap="flat" cmpd="sng">
            <a:solidFill>
              <a:schemeClr val="lt1"/>
            </a:solidFill>
            <a:prstDash val="solid"/>
            <a:round/>
            <a:headEnd type="none" w="sm" len="sm"/>
            <a:tailEnd type="none" w="sm" len="sm"/>
          </a:ln>
        </p:spPr>
      </p:sp>
      <p:pic>
        <p:nvPicPr>
          <p:cNvPr id="29" name="Google Shape;29;p95" descr="A picture containing logo&#10;&#10;Description automatically generated"/>
          <p:cNvPicPr preferRelativeResize="0"/>
          <p:nvPr/>
        </p:nvPicPr>
        <p:blipFill rotWithShape="1">
          <a:blip r:embed="rId2">
            <a:alphaModFix/>
          </a:blip>
          <a:srcRect/>
          <a:stretch/>
        </p:blipFill>
        <p:spPr>
          <a:xfrm>
            <a:off x="9612197" y="6146800"/>
            <a:ext cx="1759710" cy="369539"/>
          </a:xfrm>
          <a:prstGeom prst="rect">
            <a:avLst/>
          </a:prstGeom>
          <a:noFill/>
          <a:ln>
            <a:noFill/>
          </a:ln>
        </p:spPr>
      </p:pic>
    </p:spTree>
    <p:extLst>
      <p:ext uri="{BB962C8B-B14F-4D97-AF65-F5344CB8AC3E}">
        <p14:creationId xmlns:p14="http://schemas.microsoft.com/office/powerpoint/2010/main" val="2854468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30"/>
        <p:cNvGrpSpPr/>
        <p:nvPr/>
      </p:nvGrpSpPr>
      <p:grpSpPr>
        <a:xfrm>
          <a:off x="0" y="0"/>
          <a:ext cx="0" cy="0"/>
          <a:chOff x="0" y="0"/>
          <a:chExt cx="0" cy="0"/>
        </a:xfrm>
      </p:grpSpPr>
      <p:pic>
        <p:nvPicPr>
          <p:cNvPr id="31" name="Google Shape;31;p96"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32" name="Google Shape;32;p96"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33" name="Google Shape;33;p96"/>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4" name="Google Shape;34;p96"/>
          <p:cNvSpPr txBox="1">
            <a:spLocks noGrp="1"/>
          </p:cNvSpPr>
          <p:nvPr>
            <p:ph type="body" idx="1"/>
          </p:nvPr>
        </p:nvSpPr>
        <p:spPr>
          <a:xfrm>
            <a:off x="1524000" y="4622800"/>
            <a:ext cx="9144000" cy="1500187"/>
          </a:xfrm>
          <a:prstGeom prst="rect">
            <a:avLst/>
          </a:prstGeom>
          <a:noFill/>
          <a:ln>
            <a:noFill/>
          </a:ln>
        </p:spPr>
        <p:txBody>
          <a:bodyPr spcFirstLastPara="1" wrap="square" lIns="91425" tIns="45700" rIns="91425" bIns="45700" anchor="t" anchorCtr="0">
            <a:normAutofit/>
          </a:bodyPr>
          <a:lstStyle>
            <a:lvl1pPr marL="457200" lvl="0" indent="-228600" algn="ctr">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278445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2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47" name="Google Shape;47;p98" descr="A picture containing logo&#10;&#10;Description automatically generated"/>
          <p:cNvPicPr preferRelativeResize="0"/>
          <p:nvPr/>
        </p:nvPicPr>
        <p:blipFill rotWithShape="1">
          <a:blip r:embed="rId2">
            <a:alphaModFix/>
          </a:blip>
          <a:srcRect/>
          <a:stretch/>
        </p:blipFill>
        <p:spPr>
          <a:xfrm>
            <a:off x="9612197" y="6336806"/>
            <a:ext cx="1759710" cy="369539"/>
          </a:xfrm>
          <a:prstGeom prst="rect">
            <a:avLst/>
          </a:prstGeom>
          <a:noFill/>
          <a:ln>
            <a:noFill/>
          </a:ln>
        </p:spPr>
      </p:pic>
    </p:spTree>
    <p:extLst>
      <p:ext uri="{BB962C8B-B14F-4D97-AF65-F5344CB8AC3E}">
        <p14:creationId xmlns:p14="http://schemas.microsoft.com/office/powerpoint/2010/main" val="3577792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1" name="Google Shape;51;p99"/>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52" name="Google Shape;52;p99"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3722223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53"/>
        <p:cNvGrpSpPr/>
        <p:nvPr/>
      </p:nvGrpSpPr>
      <p:grpSpPr>
        <a:xfrm>
          <a:off x="0" y="0"/>
          <a:ext cx="0" cy="0"/>
          <a:chOff x="0" y="0"/>
          <a:chExt cx="0" cy="0"/>
        </a:xfrm>
      </p:grpSpPr>
      <p:sp>
        <p:nvSpPr>
          <p:cNvPr id="54" name="Google Shape;54;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6" name="Google Shape;56;p100"/>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600"/>
              </a:spcBef>
              <a:spcAft>
                <a:spcPts val="0"/>
              </a:spcAft>
              <a:buClr>
                <a:srgbClr val="4696D2"/>
              </a:buClr>
              <a:buSzPts val="1440"/>
              <a:buNone/>
              <a:defRPr sz="1800" i="1">
                <a:solidFill>
                  <a:srgbClr val="3F3F3F"/>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57" name="Google Shape;57;p100"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1036075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58"/>
        <p:cNvGrpSpPr/>
        <p:nvPr/>
      </p:nvGrpSpPr>
      <p:grpSpPr>
        <a:xfrm>
          <a:off x="0" y="0"/>
          <a:ext cx="0" cy="0"/>
          <a:chOff x="0" y="0"/>
          <a:chExt cx="0" cy="0"/>
        </a:xfrm>
      </p:grpSpPr>
      <p:pic>
        <p:nvPicPr>
          <p:cNvPr id="59" name="Google Shape;59;p101"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60" name="Google Shape;60;p101"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61" name="Google Shape;61;p101"/>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2" name="Google Shape;62;p101"/>
          <p:cNvSpPr txBox="1">
            <a:spLocks noGrp="1"/>
          </p:cNvSpPr>
          <p:nvPr>
            <p:ph type="body" idx="1"/>
          </p:nvPr>
        </p:nvSpPr>
        <p:spPr>
          <a:xfrm>
            <a:off x="831850" y="4589463"/>
            <a:ext cx="6604374"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2784353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4199076240"/>
      </p:ext>
    </p:extLst>
  </p:cSld>
  <p:clrMap bg1="lt1" tx1="dk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F0CCC-0882-42D2-ADB4-0E2F66D4C736}"/>
              </a:ext>
            </a:extLst>
          </p:cNvPr>
          <p:cNvSpPr>
            <a:spLocks noGrp="1"/>
          </p:cNvSpPr>
          <p:nvPr>
            <p:ph type="ctrTitle"/>
          </p:nvPr>
        </p:nvSpPr>
        <p:spPr>
          <a:xfrm>
            <a:off x="775386" y="1950718"/>
            <a:ext cx="9244914" cy="3332481"/>
          </a:xfrm>
        </p:spPr>
        <p:txBody>
          <a:bodyPr>
            <a:normAutofit/>
          </a:bodyPr>
          <a:lstStyle/>
          <a:p>
            <a:r>
              <a:rPr lang="en-US" dirty="0"/>
              <a:t>ASCP Succession Planning Study</a:t>
            </a:r>
          </a:p>
        </p:txBody>
      </p:sp>
      <p:sp>
        <p:nvSpPr>
          <p:cNvPr id="3" name="Subtitle 2">
            <a:extLst>
              <a:ext uri="{FF2B5EF4-FFF2-40B4-BE49-F238E27FC236}">
                <a16:creationId xmlns:a16="http://schemas.microsoft.com/office/drawing/2014/main" id="{C9338637-8171-4722-AC46-2E8B2C3AF598}"/>
              </a:ext>
            </a:extLst>
          </p:cNvPr>
          <p:cNvSpPr>
            <a:spLocks noGrp="1"/>
          </p:cNvSpPr>
          <p:nvPr>
            <p:ph type="subTitle" idx="1"/>
          </p:nvPr>
        </p:nvSpPr>
        <p:spPr>
          <a:xfrm>
            <a:off x="876300" y="5730239"/>
            <a:ext cx="9144000" cy="995680"/>
          </a:xfrm>
        </p:spPr>
        <p:txBody>
          <a:bodyPr anchor="b">
            <a:normAutofit/>
          </a:bodyPr>
          <a:lstStyle/>
          <a:p>
            <a:r>
              <a:rPr lang="en-US" dirty="0"/>
              <a:t>September 2020</a:t>
            </a:r>
          </a:p>
        </p:txBody>
      </p:sp>
    </p:spTree>
    <p:extLst>
      <p:ext uri="{BB962C8B-B14F-4D97-AF65-F5344CB8AC3E}">
        <p14:creationId xmlns:p14="http://schemas.microsoft.com/office/powerpoint/2010/main" val="3906456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547EA0-C335-464C-8121-095C696DAE74}"/>
              </a:ext>
            </a:extLst>
          </p:cNvPr>
          <p:cNvSpPr txBox="1">
            <a:spLocks noGrp="1"/>
          </p:cNvSpPr>
          <p:nvPr>
            <p:ph type="title"/>
          </p:nvPr>
        </p:nvSpPr>
        <p:spPr>
          <a:xfrm>
            <a:off x="838200" y="123873"/>
            <a:ext cx="10515600" cy="1325563"/>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lvl="0"/>
            <a:r>
              <a:rPr lang="en-US" noProof="0" dirty="0"/>
              <a:t>Respondents who have a “succession planning” program in place were then asked if they were in a decision-making position to identify and fill talent positions within their laboratory? (Base = 20)</a:t>
            </a:r>
          </a:p>
        </p:txBody>
      </p:sp>
      <p:sp>
        <p:nvSpPr>
          <p:cNvPr id="7" name="Text Placeholder 6">
            <a:extLst>
              <a:ext uri="{FF2B5EF4-FFF2-40B4-BE49-F238E27FC236}">
                <a16:creationId xmlns:a16="http://schemas.microsoft.com/office/drawing/2014/main" id="{EB6D98A3-90BE-174B-CBE0-B0A1D1008ED3}"/>
              </a:ext>
            </a:extLst>
          </p:cNvPr>
          <p:cNvSpPr>
            <a:spLocks noGrp="1"/>
          </p:cNvSpPr>
          <p:nvPr>
            <p:ph type="body" idx="1"/>
          </p:nvPr>
        </p:nvSpPr>
        <p:spPr>
          <a:xfrm>
            <a:off x="838200" y="1825625"/>
            <a:ext cx="6081215" cy="3914538"/>
          </a:xfrm>
        </p:spPr>
        <p:txBody>
          <a:bodyPr>
            <a:normAutofit fontScale="55000" lnSpcReduction="20000"/>
          </a:bodyPr>
          <a:lstStyle/>
          <a:p>
            <a:r>
              <a:rPr lang="en-US" sz="2400" dirty="0">
                <a:solidFill>
                  <a:schemeClr val="tx1">
                    <a:alpha val="70000"/>
                  </a:schemeClr>
                </a:solidFill>
              </a:rPr>
              <a:t>The seven respondents, who indicated they were in a decision-making position to identify and fill talent positions within their laboratory, rated the successfulness of the </a:t>
            </a:r>
            <a:r>
              <a:rPr lang="en-US" sz="2400" i="1" dirty="0">
                <a:solidFill>
                  <a:schemeClr val="tx1">
                    <a:alpha val="70000"/>
                  </a:schemeClr>
                </a:solidFill>
              </a:rPr>
              <a:t>development and implementation of this program in their laboratory</a:t>
            </a:r>
            <a:r>
              <a:rPr lang="en-US" sz="2400" dirty="0">
                <a:solidFill>
                  <a:schemeClr val="tx1">
                    <a:alpha val="70000"/>
                  </a:schemeClr>
                </a:solidFill>
              </a:rPr>
              <a:t>. In general, respondents were in the middle in terms of the successfulness they experienced, </a:t>
            </a:r>
            <a:r>
              <a:rPr lang="en-US" sz="2400" b="1" dirty="0">
                <a:solidFill>
                  <a:schemeClr val="tx1">
                    <a:alpha val="70000"/>
                  </a:schemeClr>
                </a:solidFill>
              </a:rPr>
              <a:t>providing a slightly above average rating of 2.4</a:t>
            </a:r>
            <a:r>
              <a:rPr lang="en-US" sz="2400" dirty="0">
                <a:solidFill>
                  <a:schemeClr val="tx1">
                    <a:alpha val="70000"/>
                  </a:schemeClr>
                </a:solidFill>
              </a:rPr>
              <a:t> (scale: 1= not very successful* to 4 = very successful). </a:t>
            </a:r>
          </a:p>
          <a:p>
            <a:pPr marL="106680" indent="0">
              <a:lnSpc>
                <a:spcPct val="125000"/>
              </a:lnSpc>
              <a:spcAft>
                <a:spcPts val="600"/>
              </a:spcAft>
              <a:buNone/>
            </a:pPr>
            <a:endParaRPr lang="en-US" sz="2800" b="1" dirty="0">
              <a:solidFill>
                <a:schemeClr val="tx1">
                  <a:alpha val="70000"/>
                </a:schemeClr>
              </a:solidFill>
            </a:endParaRPr>
          </a:p>
          <a:p>
            <a:pPr marL="106680" indent="0">
              <a:lnSpc>
                <a:spcPct val="125000"/>
              </a:lnSpc>
              <a:spcAft>
                <a:spcPts val="600"/>
              </a:spcAft>
              <a:buNone/>
            </a:pPr>
            <a:r>
              <a:rPr lang="en-US" sz="2800" b="1" dirty="0">
                <a:solidFill>
                  <a:schemeClr val="tx1">
                    <a:alpha val="70000"/>
                  </a:schemeClr>
                </a:solidFill>
              </a:rPr>
              <a:t>*The two respondents who indicated their program was “not at all successful,” shared the following drawbacks:</a:t>
            </a:r>
          </a:p>
          <a:p>
            <a:pPr marL="342900" indent="-342900">
              <a:lnSpc>
                <a:spcPct val="125000"/>
              </a:lnSpc>
              <a:spcAft>
                <a:spcPts val="600"/>
              </a:spcAft>
              <a:buFont typeface="Arial" panose="020B0604020202020204" pitchFamily="34" charset="0"/>
              <a:buChar char="•"/>
            </a:pPr>
            <a:r>
              <a:rPr lang="en-US" sz="2400" i="1" dirty="0">
                <a:solidFill>
                  <a:schemeClr val="tx1">
                    <a:alpha val="70000"/>
                  </a:schemeClr>
                </a:solidFill>
              </a:rPr>
              <a:t>“We lost talented staff due to budget cuts and RIF  the draconian cuts of the various institutions I have worked ruin years of careful succession planning  The ones with high potential and investment with education and mentoring are usually the first to pick up on the looming cuts and leave  to more stable places.“</a:t>
            </a:r>
          </a:p>
          <a:p>
            <a:pPr marL="342900" indent="-342900">
              <a:lnSpc>
                <a:spcPct val="125000"/>
              </a:lnSpc>
              <a:spcAft>
                <a:spcPts val="600"/>
              </a:spcAft>
              <a:buFont typeface="Arial" panose="020B0604020202020204" pitchFamily="34" charset="0"/>
              <a:buChar char="•"/>
            </a:pPr>
            <a:r>
              <a:rPr lang="en-US" sz="2400" i="1" dirty="0">
                <a:solidFill>
                  <a:schemeClr val="tx1">
                    <a:alpha val="70000"/>
                  </a:schemeClr>
                </a:solidFill>
              </a:rPr>
              <a:t>“People who did not retire and replacements left prematurely.” </a:t>
            </a:r>
          </a:p>
          <a:p>
            <a:endParaRPr lang="en-US" sz="2400" dirty="0">
              <a:solidFill>
                <a:schemeClr val="tx1">
                  <a:alpha val="70000"/>
                </a:schemeClr>
              </a:solidFill>
            </a:endParaRPr>
          </a:p>
          <a:p>
            <a:endParaRPr lang="en-US" dirty="0"/>
          </a:p>
        </p:txBody>
      </p:sp>
      <p:graphicFrame>
        <p:nvGraphicFramePr>
          <p:cNvPr id="9" name="Chart 8" descr="pie chart image ">
            <a:extLst>
              <a:ext uri="{FF2B5EF4-FFF2-40B4-BE49-F238E27FC236}">
                <a16:creationId xmlns:a16="http://schemas.microsoft.com/office/drawing/2014/main" id="{FC990324-38F6-4E42-9F61-03A132D34E01}"/>
              </a:ext>
            </a:extLst>
          </p:cNvPr>
          <p:cNvGraphicFramePr>
            <a:graphicFrameLocks/>
          </p:cNvGraphicFramePr>
          <p:nvPr>
            <p:extLst>
              <p:ext uri="{D42A27DB-BD31-4B8C-83A1-F6EECF244321}">
                <p14:modId xmlns:p14="http://schemas.microsoft.com/office/powerpoint/2010/main" val="3207851291"/>
              </p:ext>
            </p:extLst>
          </p:nvPr>
        </p:nvGraphicFramePr>
        <p:xfrm>
          <a:off x="7438030" y="1948850"/>
          <a:ext cx="4145794" cy="25557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2465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1176C13-03A4-4EEA-895E-86A29338933C}"/>
              </a:ext>
            </a:extLst>
          </p:cNvPr>
          <p:cNvSpPr txBox="1">
            <a:spLocks noGrp="1"/>
          </p:cNvSpPr>
          <p:nvPr>
            <p:ph type="title"/>
          </p:nvPr>
        </p:nvSpPr>
        <p:spPr>
          <a:xfrm>
            <a:off x="838200" y="352689"/>
            <a:ext cx="10515600" cy="867930"/>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Types of Succession Planning Tools Currently Used*  </a:t>
            </a:r>
            <a:br>
              <a:rPr lang="en-US" noProof="0" dirty="0"/>
            </a:br>
            <a:r>
              <a:rPr lang="en-US" noProof="0" dirty="0"/>
              <a:t>(Base = 7)</a:t>
            </a:r>
          </a:p>
        </p:txBody>
      </p:sp>
      <p:sp>
        <p:nvSpPr>
          <p:cNvPr id="6" name="Text Placeholder 5">
            <a:extLst>
              <a:ext uri="{FF2B5EF4-FFF2-40B4-BE49-F238E27FC236}">
                <a16:creationId xmlns:a16="http://schemas.microsoft.com/office/drawing/2014/main" id="{37EBAB59-34FD-B99F-E4F7-4ACB19492EB7}"/>
              </a:ext>
            </a:extLst>
          </p:cNvPr>
          <p:cNvSpPr>
            <a:spLocks noGrp="1"/>
          </p:cNvSpPr>
          <p:nvPr>
            <p:ph type="body" idx="1"/>
          </p:nvPr>
        </p:nvSpPr>
        <p:spPr/>
        <p:txBody>
          <a:bodyPr>
            <a:normAutofit fontScale="70000" lnSpcReduction="20000"/>
          </a:bodyPr>
          <a:lstStyle/>
          <a:p>
            <a:r>
              <a:rPr lang="en-US" dirty="0"/>
              <a:t>Document (departmental table of organization) showing potential successors, what time frame they would be ready to advance and associated development needs (6 respondents)</a:t>
            </a:r>
          </a:p>
          <a:p>
            <a:r>
              <a:rPr lang="en-US" dirty="0"/>
              <a:t>Talent review “Nine Box” grid (2 respondents)</a:t>
            </a:r>
          </a:p>
          <a:p>
            <a:r>
              <a:rPr lang="en-US" dirty="0"/>
              <a:t>Matrix showing needed skills for a role against an individual’s readiness scale (1 respondent)</a:t>
            </a:r>
          </a:p>
          <a:p>
            <a:r>
              <a:rPr lang="en-US" dirty="0"/>
              <a:t>Education and increased responsibility (1 respondent)</a:t>
            </a:r>
          </a:p>
          <a:p>
            <a:r>
              <a:rPr lang="en-US" dirty="0"/>
              <a:t>Internal training with ability for advancement and pay scale advancement (1 respondent)</a:t>
            </a:r>
          </a:p>
          <a:p>
            <a:endParaRPr lang="en-US" dirty="0"/>
          </a:p>
          <a:p>
            <a:endParaRPr lang="en-US" dirty="0"/>
          </a:p>
          <a:p>
            <a:endParaRPr lang="en-US" dirty="0"/>
          </a:p>
          <a:p>
            <a:endParaRPr lang="en-US" dirty="0"/>
          </a:p>
        </p:txBody>
      </p:sp>
      <p:sp>
        <p:nvSpPr>
          <p:cNvPr id="11" name="Text Placeholder 10">
            <a:extLst>
              <a:ext uri="{FF2B5EF4-FFF2-40B4-BE49-F238E27FC236}">
                <a16:creationId xmlns:a16="http://schemas.microsoft.com/office/drawing/2014/main" id="{7A97EA95-B05E-8600-C5C0-DEBD908336BF}"/>
              </a:ext>
            </a:extLst>
          </p:cNvPr>
          <p:cNvSpPr>
            <a:spLocks noGrp="1"/>
          </p:cNvSpPr>
          <p:nvPr>
            <p:ph type="body" idx="2"/>
          </p:nvPr>
        </p:nvSpPr>
        <p:spPr/>
        <p:txBody>
          <a:bodyPr>
            <a:noAutofit/>
          </a:bodyPr>
          <a:lstStyle/>
          <a:p>
            <a:pPr marL="106680" indent="0">
              <a:buNone/>
            </a:pPr>
            <a:r>
              <a:rPr lang="en-US" sz="1700" b="1" dirty="0"/>
              <a:t>Measures Used to Determine the Effectiveness of the Existing Process*  (Base = 7)</a:t>
            </a:r>
          </a:p>
          <a:p>
            <a:r>
              <a:rPr lang="en-US" sz="1700" dirty="0"/>
              <a:t>Employee engagement (5 respondents)</a:t>
            </a:r>
          </a:p>
          <a:p>
            <a:r>
              <a:rPr lang="en-US" sz="1700" dirty="0"/>
              <a:t>Improved operational performance (4 respondents)</a:t>
            </a:r>
          </a:p>
          <a:p>
            <a:r>
              <a:rPr lang="en-US" sz="1700" dirty="0"/>
              <a:t>Steady pipeline (2 respondents)</a:t>
            </a:r>
          </a:p>
          <a:p>
            <a:r>
              <a:rPr lang="en-US" sz="1700" dirty="0"/>
              <a:t>Professional development plans (2 respondents)</a:t>
            </a:r>
          </a:p>
          <a:p>
            <a:r>
              <a:rPr lang="en-US" sz="1700" dirty="0"/>
              <a:t>Diverse workforce (1 respondent)</a:t>
            </a:r>
          </a:p>
          <a:p>
            <a:r>
              <a:rPr lang="en-US" sz="1700" dirty="0"/>
              <a:t>Reduced recruitment time (1 respondent)</a:t>
            </a:r>
          </a:p>
          <a:p>
            <a:r>
              <a:rPr lang="en-US" sz="1700" dirty="0"/>
              <a:t>No measures are used (2 respondents)</a:t>
            </a:r>
          </a:p>
          <a:p>
            <a:endParaRPr lang="en-US" sz="1700" dirty="0"/>
          </a:p>
        </p:txBody>
      </p:sp>
      <p:sp>
        <p:nvSpPr>
          <p:cNvPr id="8" name="TextBox 7">
            <a:extLst>
              <a:ext uri="{FF2B5EF4-FFF2-40B4-BE49-F238E27FC236}">
                <a16:creationId xmlns:a16="http://schemas.microsoft.com/office/drawing/2014/main" id="{8441C3AA-65A4-4CE4-963E-FE73C7075842}"/>
              </a:ext>
            </a:extLst>
          </p:cNvPr>
          <p:cNvSpPr txBox="1"/>
          <p:nvPr/>
        </p:nvSpPr>
        <p:spPr>
          <a:xfrm>
            <a:off x="6247894" y="6147703"/>
            <a:ext cx="5944106" cy="523220"/>
          </a:xfrm>
          <a:prstGeom prst="rect">
            <a:avLst/>
          </a:prstGeom>
          <a:noFill/>
          <a:ln>
            <a:noFill/>
          </a:ln>
        </p:spPr>
        <p:txBody>
          <a:bodyPr wrap="square" rtlCol="0">
            <a:spAutoFit/>
          </a:bodyPr>
          <a:lstStyle/>
          <a:p>
            <a:r>
              <a:rPr lang="en-US" sz="1400" dirty="0"/>
              <a:t>* Due to the small base of respondents, data reported with less than a base of 10 is reported by number of respondents, not percentages.</a:t>
            </a:r>
          </a:p>
        </p:txBody>
      </p:sp>
    </p:spTree>
    <p:extLst>
      <p:ext uri="{BB962C8B-B14F-4D97-AF65-F5344CB8AC3E}">
        <p14:creationId xmlns:p14="http://schemas.microsoft.com/office/powerpoint/2010/main" val="4277002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E9CB60-33F7-405E-8D90-1F19F88F1542}"/>
              </a:ext>
            </a:extLst>
          </p:cNvPr>
          <p:cNvSpPr txBox="1">
            <a:spLocks noGrp="1"/>
          </p:cNvSpPr>
          <p:nvPr>
            <p:ph type="title"/>
          </p:nvPr>
        </p:nvSpPr>
        <p:spPr>
          <a:xfrm>
            <a:off x="838200" y="352641"/>
            <a:ext cx="10515600" cy="867930"/>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Roles in Laboratory that have Succession Plans Established*  (Base = 7)</a:t>
            </a:r>
          </a:p>
        </p:txBody>
      </p:sp>
      <p:sp>
        <p:nvSpPr>
          <p:cNvPr id="6" name="Text Placeholder 5">
            <a:extLst>
              <a:ext uri="{FF2B5EF4-FFF2-40B4-BE49-F238E27FC236}">
                <a16:creationId xmlns:a16="http://schemas.microsoft.com/office/drawing/2014/main" id="{DEA581A1-262B-3F00-259A-549FAA988EB6}"/>
              </a:ext>
            </a:extLst>
          </p:cNvPr>
          <p:cNvSpPr>
            <a:spLocks noGrp="1"/>
          </p:cNvSpPr>
          <p:nvPr>
            <p:ph type="body" idx="1"/>
          </p:nvPr>
        </p:nvSpPr>
        <p:spPr>
          <a:xfrm>
            <a:off x="838200" y="1825625"/>
            <a:ext cx="10515600" cy="3914538"/>
          </a:xfrm>
        </p:spPr>
        <p:txBody>
          <a:bodyPr>
            <a:normAutofit fontScale="92500" lnSpcReduction="20000"/>
          </a:bodyPr>
          <a:lstStyle/>
          <a:p>
            <a:pPr marL="106680" indent="0">
              <a:buNone/>
            </a:pPr>
            <a:r>
              <a:rPr lang="en-US" dirty="0"/>
              <a:t>All seven respondents indicated that their Succession Planning Program utilizes a pipeline of internal, qualified individuals who fill crucial roles.</a:t>
            </a:r>
          </a:p>
          <a:p>
            <a:r>
              <a:rPr lang="en-US" dirty="0"/>
              <a:t>Bench Technical Leaders/ Section Technical Leaders (6 respondents)</a:t>
            </a:r>
          </a:p>
          <a:p>
            <a:r>
              <a:rPr lang="en-US" dirty="0"/>
              <a:t>Supervisors (6 respondents)</a:t>
            </a:r>
          </a:p>
          <a:p>
            <a:r>
              <a:rPr lang="en-US" dirty="0"/>
              <a:t>Managers (6 respondents)</a:t>
            </a:r>
          </a:p>
          <a:p>
            <a:r>
              <a:rPr lang="en-US" dirty="0"/>
              <a:t>CLIA/Quality Assurance/Safety/Marketing Director (2 respondents)</a:t>
            </a:r>
          </a:p>
          <a:p>
            <a:r>
              <a:rPr lang="en-US" dirty="0"/>
              <a:t>Anatomic Pathology subspecialty leader (pathologist) (1 respondent)</a:t>
            </a:r>
          </a:p>
          <a:p>
            <a:r>
              <a:rPr lang="en-US" dirty="0"/>
              <a:t>Administrators (1 respondent)</a:t>
            </a:r>
          </a:p>
          <a:p>
            <a:r>
              <a:rPr lang="en-US" dirty="0"/>
              <a:t>Phlebotomists (1 respondent)</a:t>
            </a:r>
          </a:p>
          <a:p>
            <a:r>
              <a:rPr lang="en-US" dirty="0"/>
              <a:t>Histotechnologist (1 respondent)</a:t>
            </a:r>
          </a:p>
          <a:p>
            <a:endParaRPr lang="en-US" dirty="0"/>
          </a:p>
          <a:p>
            <a:endParaRPr lang="en-US" dirty="0"/>
          </a:p>
          <a:p>
            <a:endParaRPr lang="en-US" dirty="0"/>
          </a:p>
          <a:p>
            <a:endParaRPr lang="en-US" dirty="0"/>
          </a:p>
        </p:txBody>
      </p:sp>
      <p:sp>
        <p:nvSpPr>
          <p:cNvPr id="11" name="TextBox 10">
            <a:extLst>
              <a:ext uri="{FF2B5EF4-FFF2-40B4-BE49-F238E27FC236}">
                <a16:creationId xmlns:a16="http://schemas.microsoft.com/office/drawing/2014/main" id="{E3711C5E-ACB1-9CD7-7D9C-CBD3DFE84F30}"/>
              </a:ext>
            </a:extLst>
          </p:cNvPr>
          <p:cNvSpPr txBox="1"/>
          <p:nvPr/>
        </p:nvSpPr>
        <p:spPr>
          <a:xfrm>
            <a:off x="6247894" y="6147703"/>
            <a:ext cx="5944106" cy="523220"/>
          </a:xfrm>
          <a:prstGeom prst="rect">
            <a:avLst/>
          </a:prstGeom>
          <a:noFill/>
          <a:ln>
            <a:noFill/>
          </a:ln>
        </p:spPr>
        <p:txBody>
          <a:bodyPr wrap="square" rtlCol="0">
            <a:spAutoFit/>
          </a:bodyPr>
          <a:lstStyle/>
          <a:p>
            <a:r>
              <a:rPr lang="en-US" sz="1400" dirty="0"/>
              <a:t>* Due to the small base of respondents, data reported with less than a base of 10 is reported by number of respondents, not percentages.</a:t>
            </a:r>
          </a:p>
        </p:txBody>
      </p:sp>
    </p:spTree>
    <p:extLst>
      <p:ext uri="{BB962C8B-B14F-4D97-AF65-F5344CB8AC3E}">
        <p14:creationId xmlns:p14="http://schemas.microsoft.com/office/powerpoint/2010/main" val="2318200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1176C13-03A4-4EEA-895E-86A29338933C}"/>
              </a:ext>
            </a:extLst>
          </p:cNvPr>
          <p:cNvSpPr txBox="1">
            <a:spLocks noGrp="1"/>
          </p:cNvSpPr>
          <p:nvPr>
            <p:ph type="title"/>
          </p:nvPr>
        </p:nvSpPr>
        <p:spPr>
          <a:xfrm>
            <a:off x="838200" y="158742"/>
            <a:ext cx="10515600" cy="1255728"/>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What is not addressed in your laboratories succession planning program that you feel would be beneficial to have?  (Base = 3)</a:t>
            </a:r>
          </a:p>
        </p:txBody>
      </p:sp>
      <p:sp>
        <p:nvSpPr>
          <p:cNvPr id="5" name="Text Placeholder 4">
            <a:extLst>
              <a:ext uri="{FF2B5EF4-FFF2-40B4-BE49-F238E27FC236}">
                <a16:creationId xmlns:a16="http://schemas.microsoft.com/office/drawing/2014/main" id="{AE7E9EF4-A284-4A9F-B6CE-75A2372A070B}"/>
              </a:ext>
            </a:extLst>
          </p:cNvPr>
          <p:cNvSpPr>
            <a:spLocks noGrp="1"/>
          </p:cNvSpPr>
          <p:nvPr>
            <p:ph type="body" idx="1"/>
          </p:nvPr>
        </p:nvSpPr>
        <p:spPr/>
        <p:txBody>
          <a:bodyPr/>
          <a:lstStyle/>
          <a:p>
            <a:endParaRPr lang="en-US"/>
          </a:p>
        </p:txBody>
      </p:sp>
      <p:sp>
        <p:nvSpPr>
          <p:cNvPr id="4" name="Speech Bubble: Rectangle with Corners Rounded 3">
            <a:extLst>
              <a:ext uri="{FF2B5EF4-FFF2-40B4-BE49-F238E27FC236}">
                <a16:creationId xmlns:a16="http://schemas.microsoft.com/office/drawing/2014/main" id="{0468AE94-8CBA-4FC4-A8F6-1BF1DA9231D7}"/>
              </a:ext>
            </a:extLst>
          </p:cNvPr>
          <p:cNvSpPr/>
          <p:nvPr/>
        </p:nvSpPr>
        <p:spPr>
          <a:xfrm>
            <a:off x="778934" y="2082800"/>
            <a:ext cx="4792133" cy="3064933"/>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“What happens when you reach the "max" level and moving to salary-based compensation provides somewhat less compensation  than hourly wage-based compensation. Hourly employees are entitled to OT, Managers are not.” </a:t>
            </a:r>
          </a:p>
        </p:txBody>
      </p:sp>
      <p:sp>
        <p:nvSpPr>
          <p:cNvPr id="6" name="Speech Bubble: Rectangle with Corners Rounded 5">
            <a:extLst>
              <a:ext uri="{FF2B5EF4-FFF2-40B4-BE49-F238E27FC236}">
                <a16:creationId xmlns:a16="http://schemas.microsoft.com/office/drawing/2014/main" id="{8B9FBE14-92A3-45F1-A440-3C039AD4FF2A}"/>
              </a:ext>
            </a:extLst>
          </p:cNvPr>
          <p:cNvSpPr/>
          <p:nvPr/>
        </p:nvSpPr>
        <p:spPr>
          <a:xfrm>
            <a:off x="6468532" y="1871132"/>
            <a:ext cx="3048000" cy="1303867"/>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“Would be nice to have time to meet informally and discuss opportunities.” </a:t>
            </a:r>
          </a:p>
        </p:txBody>
      </p:sp>
      <p:sp>
        <p:nvSpPr>
          <p:cNvPr id="7" name="Speech Bubble: Rectangle with Corners Rounded 6">
            <a:extLst>
              <a:ext uri="{FF2B5EF4-FFF2-40B4-BE49-F238E27FC236}">
                <a16:creationId xmlns:a16="http://schemas.microsoft.com/office/drawing/2014/main" id="{F7C74B82-FB1B-4391-B565-A84E93E94B33}"/>
              </a:ext>
            </a:extLst>
          </p:cNvPr>
          <p:cNvSpPr/>
          <p:nvPr/>
        </p:nvSpPr>
        <p:spPr>
          <a:xfrm>
            <a:off x="7636932" y="3615266"/>
            <a:ext cx="3776134" cy="184573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“Ability to poll more often outside our area for qualified candidates.  Usually handled by headhunter or LinkedIn etc.” </a:t>
            </a:r>
          </a:p>
        </p:txBody>
      </p:sp>
    </p:spTree>
    <p:extLst>
      <p:ext uri="{BB962C8B-B14F-4D97-AF65-F5344CB8AC3E}">
        <p14:creationId xmlns:p14="http://schemas.microsoft.com/office/powerpoint/2010/main" val="76343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1176C13-03A4-4EEA-895E-86A29338933C}"/>
              </a:ext>
            </a:extLst>
          </p:cNvPr>
          <p:cNvSpPr txBox="1">
            <a:spLocks noGrp="1"/>
          </p:cNvSpPr>
          <p:nvPr>
            <p:ph type="title"/>
          </p:nvPr>
        </p:nvSpPr>
        <p:spPr>
          <a:xfrm>
            <a:off x="838200" y="352641"/>
            <a:ext cx="10515600" cy="867930"/>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Describe your laboratory’s succession planning process: (Base = 4)</a:t>
            </a:r>
          </a:p>
        </p:txBody>
      </p:sp>
      <p:sp>
        <p:nvSpPr>
          <p:cNvPr id="8" name="Text Placeholder 7">
            <a:extLst>
              <a:ext uri="{FF2B5EF4-FFF2-40B4-BE49-F238E27FC236}">
                <a16:creationId xmlns:a16="http://schemas.microsoft.com/office/drawing/2014/main" id="{C9F86FE0-EAE6-5454-2BC2-644140433098}"/>
              </a:ext>
            </a:extLst>
          </p:cNvPr>
          <p:cNvSpPr>
            <a:spLocks noGrp="1"/>
          </p:cNvSpPr>
          <p:nvPr>
            <p:ph type="body" idx="1"/>
          </p:nvPr>
        </p:nvSpPr>
        <p:spPr/>
        <p:txBody>
          <a:bodyPr/>
          <a:lstStyle/>
          <a:p>
            <a:endParaRPr lang="en-US"/>
          </a:p>
        </p:txBody>
      </p:sp>
      <p:sp>
        <p:nvSpPr>
          <p:cNvPr id="4" name="Speech Bubble: Rectangle with Corners Rounded 3">
            <a:extLst>
              <a:ext uri="{FF2B5EF4-FFF2-40B4-BE49-F238E27FC236}">
                <a16:creationId xmlns:a16="http://schemas.microsoft.com/office/drawing/2014/main" id="{0468AE94-8CBA-4FC4-A8F6-1BF1DA9231D7}"/>
              </a:ext>
            </a:extLst>
          </p:cNvPr>
          <p:cNvSpPr/>
          <p:nvPr/>
        </p:nvSpPr>
        <p:spPr>
          <a:xfrm>
            <a:off x="317503" y="1934994"/>
            <a:ext cx="4859864" cy="184573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bg1"/>
                </a:solidFill>
              </a:rPr>
              <a:t>“Document current staffing and workload targets.  Utilize outside training programs when necessary and/or do "on the job" training.  Identify staff who show aptitude and drive to do more for the organization.  Support staff willing to promote themselves to do another job/additional work.”</a:t>
            </a:r>
          </a:p>
        </p:txBody>
      </p:sp>
      <p:sp>
        <p:nvSpPr>
          <p:cNvPr id="6" name="Speech Bubble: Rectangle with Corners Rounded 5">
            <a:extLst>
              <a:ext uri="{FF2B5EF4-FFF2-40B4-BE49-F238E27FC236}">
                <a16:creationId xmlns:a16="http://schemas.microsoft.com/office/drawing/2014/main" id="{8B9FBE14-92A3-45F1-A440-3C039AD4FF2A}"/>
              </a:ext>
            </a:extLst>
          </p:cNvPr>
          <p:cNvSpPr/>
          <p:nvPr/>
        </p:nvSpPr>
        <p:spPr>
          <a:xfrm>
            <a:off x="5422902" y="1815223"/>
            <a:ext cx="6451595" cy="314483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bg1"/>
                </a:solidFill>
              </a:rPr>
              <a:t>“I worked numerous places and it varies by site. Sadly the nurturing and mentoring of informal succession planning by directors is usually completely ruined by mass lay offs, closures, lack of COL raises for staff and making a supervisor promotion is a detriment by not paying any overtime and requiring  long hours and 24 hour/ 365 coverage for middle managers without reasonable salary that exhausts them. People usually just get fed up and bolt to the institution that is desperate enough to offer hiring bonuses. No loyalty from employers replacing with agency temps has made it difficult to build a career at one institution. Also institutions tend to hire from outside even if marginally qualified for hire positions.” </a:t>
            </a:r>
          </a:p>
        </p:txBody>
      </p:sp>
      <p:sp>
        <p:nvSpPr>
          <p:cNvPr id="7" name="Speech Bubble: Rectangle with Corners Rounded 6">
            <a:extLst>
              <a:ext uri="{FF2B5EF4-FFF2-40B4-BE49-F238E27FC236}">
                <a16:creationId xmlns:a16="http://schemas.microsoft.com/office/drawing/2014/main" id="{F7C74B82-FB1B-4391-B565-A84E93E94B33}"/>
              </a:ext>
            </a:extLst>
          </p:cNvPr>
          <p:cNvSpPr/>
          <p:nvPr/>
        </p:nvSpPr>
        <p:spPr>
          <a:xfrm>
            <a:off x="204471" y="4298665"/>
            <a:ext cx="5085928" cy="184573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bg1"/>
                </a:solidFill>
              </a:rPr>
              <a:t>“Individuals "level". These levels are tied to skills and duties. Levels are tied to increased hourly wages. Supervisors and managers are identified from leveling employees. Often those destined for these management positions get advanced degrees or trainings which the institution pays for.” </a:t>
            </a:r>
          </a:p>
        </p:txBody>
      </p:sp>
      <p:sp>
        <p:nvSpPr>
          <p:cNvPr id="3" name="Speech Bubble: Rectangle with Corners Rounded 2">
            <a:extLst>
              <a:ext uri="{FF2B5EF4-FFF2-40B4-BE49-F238E27FC236}">
                <a16:creationId xmlns:a16="http://schemas.microsoft.com/office/drawing/2014/main" id="{B55130CD-FB98-449E-8826-9AB7AE50BBA5}"/>
              </a:ext>
            </a:extLst>
          </p:cNvPr>
          <p:cNvSpPr/>
          <p:nvPr/>
        </p:nvSpPr>
        <p:spPr>
          <a:xfrm>
            <a:off x="5757336" y="5597536"/>
            <a:ext cx="5871626" cy="88053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bg1"/>
                </a:solidFill>
              </a:rPr>
              <a:t>“Identify qualified personnel for needed positions.   Pay for additional schooling, testing, registering and CE  Advancement opportunities.” </a:t>
            </a:r>
          </a:p>
        </p:txBody>
      </p:sp>
    </p:spTree>
    <p:extLst>
      <p:ext uri="{BB962C8B-B14F-4D97-AF65-F5344CB8AC3E}">
        <p14:creationId xmlns:p14="http://schemas.microsoft.com/office/powerpoint/2010/main" val="1370983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ED7C4C3-C63F-43D9-9C52-E79CC223B95D}"/>
              </a:ext>
            </a:extLst>
          </p:cNvPr>
          <p:cNvSpPr txBox="1">
            <a:spLocks noGrp="1"/>
          </p:cNvSpPr>
          <p:nvPr>
            <p:ph type="title"/>
          </p:nvPr>
        </p:nvSpPr>
        <p:spPr>
          <a:xfrm>
            <a:off x="838200" y="123873"/>
            <a:ext cx="10515600" cy="1325563"/>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What has prevented your laboratory from implementing a successful “succession planning” program? </a:t>
            </a:r>
          </a:p>
        </p:txBody>
      </p:sp>
      <p:sp>
        <p:nvSpPr>
          <p:cNvPr id="3" name="Content Placeholder 2">
            <a:extLst>
              <a:ext uri="{FF2B5EF4-FFF2-40B4-BE49-F238E27FC236}">
                <a16:creationId xmlns:a16="http://schemas.microsoft.com/office/drawing/2014/main" id="{A601D68D-3A02-42AA-A323-938E55DC893F}"/>
              </a:ext>
            </a:extLst>
          </p:cNvPr>
          <p:cNvSpPr>
            <a:spLocks noGrp="1"/>
          </p:cNvSpPr>
          <p:nvPr>
            <p:ph type="body" idx="1"/>
          </p:nvPr>
        </p:nvSpPr>
        <p:spPr>
          <a:xfrm>
            <a:off x="838200" y="1825625"/>
            <a:ext cx="10515600" cy="3914538"/>
          </a:xfrm>
        </p:spPr>
        <p:txBody>
          <a:bodyPr>
            <a:normAutofit/>
          </a:bodyPr>
          <a:lstStyle/>
          <a:p>
            <a:pPr marL="106680" indent="0">
              <a:buNone/>
            </a:pPr>
            <a:r>
              <a:rPr lang="en-US" b="1" dirty="0">
                <a:solidFill>
                  <a:schemeClr val="accent1"/>
                </a:solidFill>
              </a:rPr>
              <a:t>Primary reasons include:</a:t>
            </a:r>
          </a:p>
          <a:p>
            <a:r>
              <a:rPr lang="en-US" dirty="0"/>
              <a:t>Resources/Time/Cost (5 responses)</a:t>
            </a:r>
          </a:p>
          <a:p>
            <a:r>
              <a:rPr lang="en-US" dirty="0"/>
              <a:t>Staff Shortage (5 responses)</a:t>
            </a:r>
          </a:p>
          <a:p>
            <a:r>
              <a:rPr lang="en-US" dirty="0"/>
              <a:t>Turnover/Recruitment (4 responses)</a:t>
            </a:r>
          </a:p>
          <a:p>
            <a:r>
              <a:rPr lang="en-US" dirty="0"/>
              <a:t>Other (7 responses)</a:t>
            </a:r>
          </a:p>
          <a:p>
            <a:pPr marL="106680" indent="0">
              <a:buNone/>
            </a:pPr>
            <a:endParaRPr lang="en-US" dirty="0"/>
          </a:p>
          <a:p>
            <a:pPr marL="106680" indent="0">
              <a:buNone/>
            </a:pPr>
            <a:r>
              <a:rPr lang="en-US" dirty="0"/>
              <a:t>Open-ended responses were coded. Full verbatim responses are in the appendix of this report. </a:t>
            </a:r>
          </a:p>
        </p:txBody>
      </p:sp>
    </p:spTree>
    <p:extLst>
      <p:ext uri="{BB962C8B-B14F-4D97-AF65-F5344CB8AC3E}">
        <p14:creationId xmlns:p14="http://schemas.microsoft.com/office/powerpoint/2010/main" val="2287716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684557D-8F9E-4D52-8EA0-5449ABAFE182}"/>
              </a:ext>
            </a:extLst>
          </p:cNvPr>
          <p:cNvSpPr txBox="1">
            <a:spLocks noGrp="1"/>
          </p:cNvSpPr>
          <p:nvPr>
            <p:ph type="title"/>
          </p:nvPr>
        </p:nvSpPr>
        <p:spPr>
          <a:xfrm>
            <a:off x="838200" y="123825"/>
            <a:ext cx="10515600" cy="1255728"/>
          </a:xfr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r>
              <a:rPr lang="en-US" noProof="0" dirty="0"/>
              <a:t>If ASCP were to provide practical resources on succession planning, what types of resource materials would be most preferred? (Base = 52)</a:t>
            </a:r>
          </a:p>
        </p:txBody>
      </p:sp>
      <p:sp>
        <p:nvSpPr>
          <p:cNvPr id="7" name="Text Placeholder 6">
            <a:extLst>
              <a:ext uri="{FF2B5EF4-FFF2-40B4-BE49-F238E27FC236}">
                <a16:creationId xmlns:a16="http://schemas.microsoft.com/office/drawing/2014/main" id="{7C7B248C-81E0-4461-5A41-F8C49547CE98}"/>
              </a:ext>
            </a:extLst>
          </p:cNvPr>
          <p:cNvSpPr>
            <a:spLocks noGrp="1"/>
          </p:cNvSpPr>
          <p:nvPr>
            <p:ph type="body" idx="1"/>
          </p:nvPr>
        </p:nvSpPr>
        <p:spPr/>
        <p:txBody>
          <a:bodyPr/>
          <a:lstStyle/>
          <a:p>
            <a:endParaRPr lang="en-US"/>
          </a:p>
        </p:txBody>
      </p:sp>
      <p:graphicFrame>
        <p:nvGraphicFramePr>
          <p:cNvPr id="4" name="Chart 3" descr="chart for highlighting practical resources ">
            <a:extLst>
              <a:ext uri="{FF2B5EF4-FFF2-40B4-BE49-F238E27FC236}">
                <a16:creationId xmlns:a16="http://schemas.microsoft.com/office/drawing/2014/main" id="{A26098E3-B532-4DC4-A7E8-3C4E1823B030}"/>
              </a:ext>
            </a:extLst>
          </p:cNvPr>
          <p:cNvGraphicFramePr>
            <a:graphicFrameLocks/>
          </p:cNvGraphicFramePr>
          <p:nvPr>
            <p:extLst>
              <p:ext uri="{D42A27DB-BD31-4B8C-83A1-F6EECF244321}">
                <p14:modId xmlns:p14="http://schemas.microsoft.com/office/powerpoint/2010/main" val="6368422"/>
              </p:ext>
            </p:extLst>
          </p:nvPr>
        </p:nvGraphicFramePr>
        <p:xfrm>
          <a:off x="1227667" y="1987143"/>
          <a:ext cx="9736666" cy="4019551"/>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69FDB174-FFDB-41CD-8071-40918E334955}"/>
              </a:ext>
            </a:extLst>
          </p:cNvPr>
          <p:cNvSpPr txBox="1"/>
          <p:nvPr/>
        </p:nvSpPr>
        <p:spPr>
          <a:xfrm>
            <a:off x="4761362" y="6273225"/>
            <a:ext cx="9220200" cy="584775"/>
          </a:xfrm>
          <a:prstGeom prst="rect">
            <a:avLst/>
          </a:prstGeom>
          <a:noFill/>
        </p:spPr>
        <p:txBody>
          <a:bodyPr wrap="square" rtlCol="0">
            <a:spAutoFit/>
          </a:bodyPr>
          <a:lstStyle/>
          <a:p>
            <a:r>
              <a:rPr lang="en-US" sz="1400" dirty="0"/>
              <a:t>One respondent indicated cost would be a factor for any purchase as budgets are tight.</a:t>
            </a:r>
          </a:p>
          <a:p>
            <a:endParaRPr lang="en-US" dirty="0"/>
          </a:p>
        </p:txBody>
      </p:sp>
    </p:spTree>
    <p:extLst>
      <p:ext uri="{BB962C8B-B14F-4D97-AF65-F5344CB8AC3E}">
        <p14:creationId xmlns:p14="http://schemas.microsoft.com/office/powerpoint/2010/main" val="84626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ED7C4C3-C63F-43D9-9C52-E79CC223B95D}"/>
              </a:ext>
            </a:extLst>
          </p:cNvPr>
          <p:cNvSpPr txBox="1">
            <a:spLocks noGrp="1"/>
          </p:cNvSpPr>
          <p:nvPr>
            <p:ph type="title"/>
          </p:nvPr>
        </p:nvSpPr>
        <p:spPr>
          <a:xfrm>
            <a:off x="838200" y="352641"/>
            <a:ext cx="10515600" cy="867930"/>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lvl="0"/>
            <a:r>
              <a:rPr lang="en-US" noProof="0" dirty="0"/>
              <a:t>Best practice “succession planning” processes seen in the laboratory </a:t>
            </a:r>
          </a:p>
        </p:txBody>
      </p:sp>
      <p:sp>
        <p:nvSpPr>
          <p:cNvPr id="3" name="Content Placeholder 2">
            <a:extLst>
              <a:ext uri="{FF2B5EF4-FFF2-40B4-BE49-F238E27FC236}">
                <a16:creationId xmlns:a16="http://schemas.microsoft.com/office/drawing/2014/main" id="{A601D68D-3A02-42AA-A323-938E55DC893F}"/>
              </a:ext>
            </a:extLst>
          </p:cNvPr>
          <p:cNvSpPr>
            <a:spLocks noGrp="1"/>
          </p:cNvSpPr>
          <p:nvPr>
            <p:ph type="body" idx="1"/>
          </p:nvPr>
        </p:nvSpPr>
        <p:spPr>
          <a:xfrm>
            <a:off x="838200" y="1825625"/>
            <a:ext cx="10515600" cy="3914538"/>
          </a:xfrm>
        </p:spPr>
        <p:txBody>
          <a:bodyPr>
            <a:normAutofit fontScale="92500" lnSpcReduction="20000"/>
          </a:bodyPr>
          <a:lstStyle/>
          <a:p>
            <a:pPr marL="106680" indent="0">
              <a:buNone/>
            </a:pPr>
            <a:r>
              <a:rPr lang="en-US" b="1" dirty="0"/>
              <a:t>Processes include:</a:t>
            </a:r>
          </a:p>
          <a:p>
            <a:pPr lvl="1"/>
            <a:r>
              <a:rPr lang="en-US" dirty="0"/>
              <a:t>Cross-training (7 responses)</a:t>
            </a:r>
          </a:p>
          <a:p>
            <a:pPr lvl="1"/>
            <a:r>
              <a:rPr lang="en-US" dirty="0"/>
              <a:t>Education/training (7 responses)</a:t>
            </a:r>
          </a:p>
          <a:p>
            <a:pPr lvl="1"/>
            <a:r>
              <a:rPr lang="en-US" dirty="0"/>
              <a:t>Mentoring (4 responses)</a:t>
            </a:r>
          </a:p>
          <a:p>
            <a:pPr lvl="1"/>
            <a:r>
              <a:rPr lang="en-US" dirty="0"/>
              <a:t>Internal processes (4 responses)</a:t>
            </a:r>
          </a:p>
          <a:p>
            <a:pPr lvl="1"/>
            <a:r>
              <a:rPr lang="en-US" dirty="0"/>
              <a:t>Retention (2 responses)</a:t>
            </a:r>
          </a:p>
          <a:p>
            <a:pPr lvl="1"/>
            <a:r>
              <a:rPr lang="en-US" dirty="0"/>
              <a:t>Other (5 responses)</a:t>
            </a:r>
          </a:p>
          <a:p>
            <a:pPr lvl="1"/>
            <a:r>
              <a:rPr lang="en-US" dirty="0"/>
              <a:t>Have not seen any “succession planning” processes (5 responses)</a:t>
            </a:r>
          </a:p>
          <a:p>
            <a:endParaRPr lang="en-US" dirty="0"/>
          </a:p>
          <a:p>
            <a:pPr marL="106680" indent="0">
              <a:buNone/>
            </a:pPr>
            <a:r>
              <a:rPr lang="en-US" dirty="0"/>
              <a:t>Open-ended responses were coded. Full verbatim responses are in the appendix of this report. </a:t>
            </a:r>
          </a:p>
        </p:txBody>
      </p:sp>
    </p:spTree>
    <p:extLst>
      <p:ext uri="{BB962C8B-B14F-4D97-AF65-F5344CB8AC3E}">
        <p14:creationId xmlns:p14="http://schemas.microsoft.com/office/powerpoint/2010/main" val="3189415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83ED76-3A6D-4A87-9E2B-0E8F5B92D91F}"/>
              </a:ext>
            </a:extLst>
          </p:cNvPr>
          <p:cNvSpPr>
            <a:spLocks noGrp="1"/>
          </p:cNvSpPr>
          <p:nvPr>
            <p:ph type="title"/>
          </p:nvPr>
        </p:nvSpPr>
        <p:spPr>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en-US" noProof="0" dirty="0"/>
              <a:t>Appendix</a:t>
            </a:r>
          </a:p>
        </p:txBody>
      </p:sp>
      <p:sp>
        <p:nvSpPr>
          <p:cNvPr id="5" name="Text Placeholder 4">
            <a:extLst>
              <a:ext uri="{FF2B5EF4-FFF2-40B4-BE49-F238E27FC236}">
                <a16:creationId xmlns:a16="http://schemas.microsoft.com/office/drawing/2014/main" id="{D2D80E3B-7558-24DD-A7BC-F4638F95249B}"/>
              </a:ext>
            </a:extLst>
          </p:cNvPr>
          <p:cNvSpPr>
            <a:spLocks noGrp="1"/>
          </p:cNvSpPr>
          <p:nvPr>
            <p:ph type="body" idx="1"/>
          </p:nvPr>
        </p:nvSpPr>
        <p:spPr/>
        <p:txBody>
          <a:bodyPr/>
          <a:lstStyle/>
          <a:p>
            <a:r>
              <a:rPr lang="en-US" noProof="0" dirty="0"/>
              <a:t>Verbatim Comments for slides 15 and 17.</a:t>
            </a:r>
            <a:endParaRPr lang="en-US" dirty="0"/>
          </a:p>
        </p:txBody>
      </p:sp>
    </p:spTree>
    <p:extLst>
      <p:ext uri="{BB962C8B-B14F-4D97-AF65-F5344CB8AC3E}">
        <p14:creationId xmlns:p14="http://schemas.microsoft.com/office/powerpoint/2010/main" val="248935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ECC7-F945-E375-7F74-B900C14092C0}"/>
              </a:ext>
            </a:extLst>
          </p:cNvPr>
          <p:cNvSpPr>
            <a:spLocks noGrp="1"/>
          </p:cNvSpPr>
          <p:nvPr>
            <p:ph type="title"/>
          </p:nvPr>
        </p:nvSpPr>
        <p:spPr/>
        <p:txBody>
          <a:bodyPr>
            <a:normAutofit/>
          </a:bodyPr>
          <a:lstStyle/>
          <a:p>
            <a:r>
              <a:rPr lang="en-US" dirty="0"/>
              <a:t>Succession Planning</a:t>
            </a:r>
          </a:p>
        </p:txBody>
      </p:sp>
      <p:sp>
        <p:nvSpPr>
          <p:cNvPr id="4" name="Text Placeholder 3">
            <a:extLst>
              <a:ext uri="{FF2B5EF4-FFF2-40B4-BE49-F238E27FC236}">
                <a16:creationId xmlns:a16="http://schemas.microsoft.com/office/drawing/2014/main" id="{1BFE9F2E-4C64-6D8A-4040-98152263182D}"/>
              </a:ext>
            </a:extLst>
          </p:cNvPr>
          <p:cNvSpPr>
            <a:spLocks noGrp="1"/>
          </p:cNvSpPr>
          <p:nvPr>
            <p:ph type="body" idx="1"/>
          </p:nvPr>
        </p:nvSpPr>
        <p:spPr/>
        <p:txBody>
          <a:bodyPr>
            <a:normAutofit/>
          </a:bodyPr>
          <a:lstStyle/>
          <a:p>
            <a:pPr marL="106680" indent="0">
              <a:buNone/>
            </a:pPr>
            <a:r>
              <a:rPr lang="en-US" sz="1600" b="1" dirty="0"/>
              <a:t>What has prevented your laboratory from implementing a successful “succession planning” program? (Base = 30) </a:t>
            </a:r>
          </a:p>
          <a:p>
            <a:pPr marL="106680" indent="0">
              <a:buNone/>
            </a:pPr>
            <a:r>
              <a:rPr lang="en-US" b="1" dirty="0">
                <a:solidFill>
                  <a:schemeClr val="accent1"/>
                </a:solidFill>
              </a:rPr>
              <a:t>Resources/Time/Costs:</a:t>
            </a:r>
          </a:p>
          <a:p>
            <a:r>
              <a:rPr lang="en-US" dirty="0"/>
              <a:t>Budget issues and high workload for staffing levels, so there is infrequent individual mentoring and difficulty with obtaining protected time for professional development.</a:t>
            </a:r>
          </a:p>
          <a:p>
            <a:r>
              <a:rPr lang="en-US" dirty="0"/>
              <a:t>Competing interests, desire of administration to cut costs, and hence not fill positions as staff retire, etc.</a:t>
            </a:r>
          </a:p>
          <a:p>
            <a:r>
              <a:rPr lang="en-US" dirty="0"/>
              <a:t>Cost and information about the job and skills.</a:t>
            </a:r>
          </a:p>
          <a:p>
            <a:r>
              <a:rPr lang="en-US" dirty="0"/>
              <a:t>Resources and time.</a:t>
            </a:r>
          </a:p>
          <a:p>
            <a:r>
              <a:rPr lang="en-US" dirty="0"/>
              <a:t>Time to implement a program.</a:t>
            </a:r>
          </a:p>
        </p:txBody>
      </p:sp>
    </p:spTree>
    <p:extLst>
      <p:ext uri="{BB962C8B-B14F-4D97-AF65-F5344CB8AC3E}">
        <p14:creationId xmlns:p14="http://schemas.microsoft.com/office/powerpoint/2010/main" val="12799752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BB23E-D7D1-671A-0FA4-8ED17B3186D2}"/>
              </a:ext>
            </a:extLst>
          </p:cNvPr>
          <p:cNvSpPr>
            <a:spLocks noGrp="1"/>
          </p:cNvSpPr>
          <p:nvPr>
            <p:ph type="title"/>
          </p:nvPr>
        </p:nvSpPr>
        <p:spPr/>
        <p:txBody>
          <a:bodyPr>
            <a:normAutofit/>
          </a:bodyPr>
          <a:lstStyle/>
          <a:p>
            <a:r>
              <a:rPr lang="en-US" dirty="0"/>
              <a:t>Methodology </a:t>
            </a:r>
          </a:p>
        </p:txBody>
      </p:sp>
      <p:sp>
        <p:nvSpPr>
          <p:cNvPr id="3" name="Text Placeholder 2">
            <a:extLst>
              <a:ext uri="{FF2B5EF4-FFF2-40B4-BE49-F238E27FC236}">
                <a16:creationId xmlns:a16="http://schemas.microsoft.com/office/drawing/2014/main" id="{D63A1F44-C8C7-41FE-9500-A52ADB3BC633}"/>
              </a:ext>
            </a:extLst>
          </p:cNvPr>
          <p:cNvSpPr>
            <a:spLocks noGrp="1"/>
          </p:cNvSpPr>
          <p:nvPr>
            <p:ph type="body" idx="1"/>
          </p:nvPr>
        </p:nvSpPr>
        <p:spPr/>
        <p:txBody>
          <a:bodyPr>
            <a:normAutofit fontScale="92500" lnSpcReduction="10000"/>
          </a:bodyPr>
          <a:lstStyle/>
          <a:p>
            <a:pPr marL="342900" indent="-342900">
              <a:buFont typeface="Arial" panose="020B0604020202020204" pitchFamily="34" charset="0"/>
              <a:buChar char="•"/>
            </a:pPr>
            <a:r>
              <a:rPr lang="en-US" dirty="0"/>
              <a:t>The Succession Planning Workgroup initiated a research survey with ASCP’s Research Panel to better understand perceptions and utilization of “Succession Planning Programs” within laboratories.</a:t>
            </a:r>
          </a:p>
          <a:p>
            <a:pPr marL="342900" indent="-342900">
              <a:buFont typeface="Arial" panose="020B0604020202020204" pitchFamily="34" charset="0"/>
              <a:buChar char="•"/>
            </a:pPr>
            <a:r>
              <a:rPr lang="en-US" dirty="0"/>
              <a:t>A total of 85 surveys were sent to members of the ASCP Research Panel, which is comprised of 40 pathologists and 45 laboratory professionals. </a:t>
            </a:r>
          </a:p>
          <a:p>
            <a:pPr marL="800100" lvl="1" indent="-342900">
              <a:buFont typeface="Arial" panose="020B0604020202020204" pitchFamily="34" charset="0"/>
              <a:buChar char="•"/>
            </a:pPr>
            <a:r>
              <a:rPr lang="en-US" dirty="0"/>
              <a:t>Fifty-three research panel members (29 pathologists and 24 laboratory professionals) completed the survey, yielding a 62% response rate.</a:t>
            </a:r>
          </a:p>
          <a:p>
            <a:r>
              <a:rPr lang="en-US" sz="1900" b="1" dirty="0"/>
              <a:t>*The ASCP Research Panel is </a:t>
            </a:r>
            <a:r>
              <a:rPr lang="en-US" sz="1900" b="1" i="1" u="sng" dirty="0">
                <a:latin typeface="+mn-lt"/>
              </a:rPr>
              <a:t>not</a:t>
            </a:r>
            <a:r>
              <a:rPr lang="en-US" sz="1900" b="1" i="1" dirty="0">
                <a:latin typeface="+mn-lt"/>
              </a:rPr>
              <a:t> designed to </a:t>
            </a:r>
            <a:r>
              <a:rPr lang="en-US" sz="1900" b="1" i="1" u="sng" dirty="0">
                <a:latin typeface="+mn-lt"/>
              </a:rPr>
              <a:t>quantify </a:t>
            </a:r>
            <a:r>
              <a:rPr lang="en-US" sz="1900" b="1" i="1" dirty="0">
                <a:latin typeface="+mn-lt"/>
              </a:rPr>
              <a:t>the population’s perceptions about particular issues, but rather is designed to achieve an in-depth, qualitative perspective and understanding about various issues within laboratory field. Additional research will be conducted with ASCP members to further explore this discussion on succession planning.</a:t>
            </a:r>
            <a:endParaRPr lang="en-US" sz="1900" b="1" dirty="0"/>
          </a:p>
        </p:txBody>
      </p:sp>
    </p:spTree>
    <p:extLst>
      <p:ext uri="{BB962C8B-B14F-4D97-AF65-F5344CB8AC3E}">
        <p14:creationId xmlns:p14="http://schemas.microsoft.com/office/powerpoint/2010/main" val="209481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ECC7-F945-E375-7F74-B900C14092C0}"/>
              </a:ext>
            </a:extLst>
          </p:cNvPr>
          <p:cNvSpPr>
            <a:spLocks noGrp="1"/>
          </p:cNvSpPr>
          <p:nvPr>
            <p:ph type="title"/>
          </p:nvPr>
        </p:nvSpPr>
        <p:spPr/>
        <p:txBody>
          <a:bodyPr>
            <a:normAutofit/>
          </a:bodyPr>
          <a:lstStyle/>
          <a:p>
            <a:r>
              <a:rPr lang="en-US" dirty="0"/>
              <a:t>Succession Planning</a:t>
            </a:r>
          </a:p>
        </p:txBody>
      </p:sp>
      <p:sp>
        <p:nvSpPr>
          <p:cNvPr id="4" name="Text Placeholder 3">
            <a:extLst>
              <a:ext uri="{FF2B5EF4-FFF2-40B4-BE49-F238E27FC236}">
                <a16:creationId xmlns:a16="http://schemas.microsoft.com/office/drawing/2014/main" id="{1BFE9F2E-4C64-6D8A-4040-98152263182D}"/>
              </a:ext>
            </a:extLst>
          </p:cNvPr>
          <p:cNvSpPr>
            <a:spLocks noGrp="1"/>
          </p:cNvSpPr>
          <p:nvPr>
            <p:ph type="body" idx="1"/>
          </p:nvPr>
        </p:nvSpPr>
        <p:spPr/>
        <p:txBody>
          <a:bodyPr>
            <a:normAutofit/>
          </a:bodyPr>
          <a:lstStyle/>
          <a:p>
            <a:pPr marL="106680" indent="0">
              <a:buNone/>
            </a:pPr>
            <a:r>
              <a:rPr lang="en-US" sz="1600" b="1" dirty="0"/>
              <a:t>What has prevented your laboratory from implementing a successful “succession planning” program? (Base = 30) </a:t>
            </a:r>
          </a:p>
          <a:p>
            <a:pPr marL="106680" indent="0">
              <a:buNone/>
            </a:pPr>
            <a:r>
              <a:rPr lang="en-US" b="1" dirty="0">
                <a:solidFill>
                  <a:schemeClr val="accent1"/>
                </a:solidFill>
              </a:rPr>
              <a:t>Turnover/Recruitment:</a:t>
            </a:r>
          </a:p>
          <a:p>
            <a:r>
              <a:rPr lang="en-US" dirty="0"/>
              <a:t>Almost all of our vacancies are more entry-level. Turnover in mid and upper-level management is exceedingly rare. Recruitment has been difficult because HR department timelines and responses have been very long in the past.</a:t>
            </a:r>
          </a:p>
          <a:p>
            <a:r>
              <a:rPr lang="en-US" dirty="0"/>
              <a:t>Too frequent attrition/turnover of staff to identify/develop key individuals to fulfill leadership roles.</a:t>
            </a:r>
          </a:p>
          <a:p>
            <a:r>
              <a:rPr lang="en-US" dirty="0"/>
              <a:t>There is a large turnover rate in management.</a:t>
            </a:r>
          </a:p>
          <a:p>
            <a:r>
              <a:rPr lang="en-US" dirty="0"/>
              <a:t>Relatively small size and lack of turnover.</a:t>
            </a:r>
          </a:p>
        </p:txBody>
      </p:sp>
    </p:spTree>
    <p:extLst>
      <p:ext uri="{BB962C8B-B14F-4D97-AF65-F5344CB8AC3E}">
        <p14:creationId xmlns:p14="http://schemas.microsoft.com/office/powerpoint/2010/main" val="21566027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ECC7-F945-E375-7F74-B900C14092C0}"/>
              </a:ext>
            </a:extLst>
          </p:cNvPr>
          <p:cNvSpPr>
            <a:spLocks noGrp="1"/>
          </p:cNvSpPr>
          <p:nvPr>
            <p:ph type="title"/>
          </p:nvPr>
        </p:nvSpPr>
        <p:spPr/>
        <p:txBody>
          <a:bodyPr>
            <a:normAutofit/>
          </a:bodyPr>
          <a:lstStyle/>
          <a:p>
            <a:r>
              <a:rPr lang="en-US" dirty="0"/>
              <a:t>Succession Planning</a:t>
            </a:r>
          </a:p>
        </p:txBody>
      </p:sp>
      <p:sp>
        <p:nvSpPr>
          <p:cNvPr id="4" name="Text Placeholder 3">
            <a:extLst>
              <a:ext uri="{FF2B5EF4-FFF2-40B4-BE49-F238E27FC236}">
                <a16:creationId xmlns:a16="http://schemas.microsoft.com/office/drawing/2014/main" id="{1BFE9F2E-4C64-6D8A-4040-98152263182D}"/>
              </a:ext>
            </a:extLst>
          </p:cNvPr>
          <p:cNvSpPr>
            <a:spLocks noGrp="1"/>
          </p:cNvSpPr>
          <p:nvPr>
            <p:ph type="body" idx="1"/>
          </p:nvPr>
        </p:nvSpPr>
        <p:spPr/>
        <p:txBody>
          <a:bodyPr>
            <a:normAutofit fontScale="92500"/>
          </a:bodyPr>
          <a:lstStyle/>
          <a:p>
            <a:pPr marL="106680" indent="0">
              <a:buNone/>
            </a:pPr>
            <a:r>
              <a:rPr lang="en-US" sz="1600" b="1" dirty="0"/>
              <a:t>What has prevented your laboratory from implementing a successful “succession planning” program? (Base = 30) </a:t>
            </a:r>
          </a:p>
          <a:p>
            <a:pPr marL="106680" indent="0">
              <a:buNone/>
            </a:pPr>
            <a:r>
              <a:rPr lang="en-US" b="1" dirty="0">
                <a:solidFill>
                  <a:schemeClr val="accent1"/>
                </a:solidFill>
              </a:rPr>
              <a:t>Staff Shortages:</a:t>
            </a:r>
          </a:p>
          <a:p>
            <a:r>
              <a:rPr lang="en-US" sz="2400" dirty="0"/>
              <a:t>Shortage of staff, lack of leadership development courses or mentorship.</a:t>
            </a:r>
          </a:p>
          <a:p>
            <a:r>
              <a:rPr lang="en-US" sz="2400" dirty="0"/>
              <a:t>Not having sufficient staff.</a:t>
            </a:r>
          </a:p>
          <a:p>
            <a:r>
              <a:rPr lang="en-US" sz="2400" dirty="0"/>
              <a:t>Lack of technical staff that want to be in position of management or all willing to take on the challenges of supervising and training lower level staff.</a:t>
            </a:r>
          </a:p>
          <a:p>
            <a:r>
              <a:rPr lang="en-US" sz="2400" dirty="0"/>
              <a:t>Many competing regulatory priorities plus staffing that is barely adequate to complete day to day work make it harder and harder to address all ideal laboratory activities, such as succession planning.</a:t>
            </a:r>
          </a:p>
          <a:p>
            <a:r>
              <a:rPr lang="en-US" sz="2400" dirty="0"/>
              <a:t>The shortage of qualified staff to fill open positions.</a:t>
            </a:r>
          </a:p>
        </p:txBody>
      </p:sp>
    </p:spTree>
    <p:extLst>
      <p:ext uri="{BB962C8B-B14F-4D97-AF65-F5344CB8AC3E}">
        <p14:creationId xmlns:p14="http://schemas.microsoft.com/office/powerpoint/2010/main" val="23872159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ECC7-F945-E375-7F74-B900C14092C0}"/>
              </a:ext>
            </a:extLst>
          </p:cNvPr>
          <p:cNvSpPr>
            <a:spLocks noGrp="1"/>
          </p:cNvSpPr>
          <p:nvPr>
            <p:ph type="title"/>
          </p:nvPr>
        </p:nvSpPr>
        <p:spPr/>
        <p:txBody>
          <a:bodyPr>
            <a:normAutofit/>
          </a:bodyPr>
          <a:lstStyle/>
          <a:p>
            <a:r>
              <a:rPr lang="en-US" dirty="0"/>
              <a:t>Succession Planning</a:t>
            </a:r>
          </a:p>
        </p:txBody>
      </p:sp>
      <p:sp>
        <p:nvSpPr>
          <p:cNvPr id="4" name="Text Placeholder 3">
            <a:extLst>
              <a:ext uri="{FF2B5EF4-FFF2-40B4-BE49-F238E27FC236}">
                <a16:creationId xmlns:a16="http://schemas.microsoft.com/office/drawing/2014/main" id="{1BFE9F2E-4C64-6D8A-4040-98152263182D}"/>
              </a:ext>
            </a:extLst>
          </p:cNvPr>
          <p:cNvSpPr>
            <a:spLocks noGrp="1"/>
          </p:cNvSpPr>
          <p:nvPr>
            <p:ph type="body" idx="1"/>
          </p:nvPr>
        </p:nvSpPr>
        <p:spPr/>
        <p:txBody>
          <a:bodyPr>
            <a:normAutofit fontScale="62500" lnSpcReduction="20000"/>
          </a:bodyPr>
          <a:lstStyle/>
          <a:p>
            <a:pPr marL="106680" indent="0">
              <a:buNone/>
            </a:pPr>
            <a:r>
              <a:rPr lang="en-US" b="1" dirty="0"/>
              <a:t>What has prevented your laboratory from implementing a successful “succession planning” program? (Base = 30) </a:t>
            </a:r>
          </a:p>
          <a:p>
            <a:pPr marL="106680" indent="0">
              <a:buNone/>
            </a:pPr>
            <a:r>
              <a:rPr lang="en-US" sz="3500" b="1" dirty="0">
                <a:solidFill>
                  <a:schemeClr val="accent1"/>
                </a:solidFill>
              </a:rPr>
              <a:t>Other:</a:t>
            </a:r>
          </a:p>
          <a:p>
            <a:r>
              <a:rPr lang="en-US" sz="2400" dirty="0"/>
              <a:t>Disengaged leads.</a:t>
            </a:r>
          </a:p>
          <a:p>
            <a:r>
              <a:rPr lang="en-US" sz="2400" dirty="0"/>
              <a:t>I think the pathologists being separately owned and operated from the laboratory has created a division of responsibilities that younger pathologists aren't privy to.  From a pathologists' AP perspective, this division of labor was recently informally (I think) divided out when our director left. From a laboratory CP perspective, I don't know if there is a formal plan or not, but I imagine it would be helpful.</a:t>
            </a:r>
          </a:p>
          <a:p>
            <a:r>
              <a:rPr lang="en-US" sz="2400" dirty="0"/>
              <a:t>Lack of advancement opportunities from management as well as recruitment of outside personnel for leadership roles, which is severely depressing to morale and hinders employee engagement within the company. </a:t>
            </a:r>
          </a:p>
          <a:p>
            <a:r>
              <a:rPr lang="en-US" sz="2400" dirty="0"/>
              <a:t>Several leaders left and current staff do not want leadership. In process of changing hiring patterns.</a:t>
            </a:r>
          </a:p>
          <a:p>
            <a:r>
              <a:rPr lang="en-US" sz="2400" dirty="0"/>
              <a:t>Succession planning hasn't been fully established or executed in all levels of job categories.  It's also difficult to see full financial savings when it's not realized in direct cost centers. Implementation of new HR system has impacted ability to create new positions.</a:t>
            </a:r>
          </a:p>
          <a:p>
            <a:r>
              <a:rPr lang="en-US" sz="2400" dirty="0"/>
              <a:t>The lab manager does not recognize the need to have a back up because "she is never leaving“</a:t>
            </a:r>
          </a:p>
          <a:p>
            <a:r>
              <a:rPr lang="en-US" sz="2400" dirty="0"/>
              <a:t>There is a Board of Directors interfering with all decisions.</a:t>
            </a:r>
          </a:p>
        </p:txBody>
      </p:sp>
    </p:spTree>
    <p:extLst>
      <p:ext uri="{BB962C8B-B14F-4D97-AF65-F5344CB8AC3E}">
        <p14:creationId xmlns:p14="http://schemas.microsoft.com/office/powerpoint/2010/main" val="10450973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p:txBody>
      </p:sp>
      <p:sp>
        <p:nvSpPr>
          <p:cNvPr id="4" name="Text Placeholder 3">
            <a:extLst>
              <a:ext uri="{FF2B5EF4-FFF2-40B4-BE49-F238E27FC236}">
                <a16:creationId xmlns:a16="http://schemas.microsoft.com/office/drawing/2014/main" id="{F29637D6-CDC7-9E4F-4185-685E57F90735}"/>
              </a:ext>
            </a:extLst>
          </p:cNvPr>
          <p:cNvSpPr>
            <a:spLocks noGrp="1"/>
          </p:cNvSpPr>
          <p:nvPr>
            <p:ph type="body" idx="1"/>
          </p:nvPr>
        </p:nvSpPr>
        <p:spPr>
          <a:xfrm>
            <a:off x="4274288" y="653142"/>
            <a:ext cx="7097619" cy="5493658"/>
          </a:xfrm>
        </p:spPr>
        <p:txBody>
          <a:bodyPr>
            <a:normAutofit fontScale="55000" lnSpcReduction="20000"/>
          </a:bodyPr>
          <a:lstStyle/>
          <a:p>
            <a:pPr marL="106680" indent="0">
              <a:buNone/>
            </a:pPr>
            <a:r>
              <a:rPr lang="en-US" b="1" dirty="0">
                <a:solidFill>
                  <a:schemeClr val="accent1"/>
                </a:solidFill>
              </a:rPr>
              <a:t>Cross- Training:</a:t>
            </a:r>
          </a:p>
          <a:p>
            <a:pPr lvl="0"/>
            <a:r>
              <a:rPr lang="en-US" dirty="0"/>
              <a:t>Cross training in areas that are seeing growth and advancement.</a:t>
            </a:r>
          </a:p>
          <a:p>
            <a:pPr lvl="0"/>
            <a:r>
              <a:rPr lang="en-US" dirty="0"/>
              <a:t>Cross training of employees.</a:t>
            </a:r>
          </a:p>
          <a:p>
            <a:pPr lvl="0"/>
            <a:r>
              <a:rPr lang="en-US" dirty="0"/>
              <a:t>Ensuring all laboratory staff rotate completing PT testing so all will know how to continue plan. Identifying talented staff and allowing them to be "owner" of a specific process, equipment, or inventory in the lab. They would be responsible for training others on the process or maintenance of the equipment. We also allow people to work in teams. They can learn best practices from each other.</a:t>
            </a:r>
          </a:p>
          <a:p>
            <a:pPr lvl="0"/>
            <a:r>
              <a:rPr lang="en-US" dirty="0"/>
              <a:t>Horizontal movements to build technical skills and breadth of skills, project-based experience, mentoring </a:t>
            </a:r>
          </a:p>
          <a:p>
            <a:pPr lvl="0"/>
            <a:r>
              <a:rPr lang="en-US" dirty="0"/>
              <a:t>Identification of co/associate positions so that the main lead/supervisor/director can train that co/associate individual so there is some necessary redundancy in the leadership position providing support to the main leader as well as develop the co/associate in taking over the position.</a:t>
            </a:r>
          </a:p>
          <a:p>
            <a:pPr lvl="0"/>
            <a:r>
              <a:rPr lang="en-US" dirty="0"/>
              <a:t>Identifying positions crucial to the operation of the laboratory at all levels that also includes lab safety operations (e.g. safety coaches) and lab improvement committee.  Recognizing and assessing internal talent and potentials through yearly reviews and maintaining competencies at all levels.  Leadership development opportunities in the workforce and also having a career ladder in place that clearly mentions the criteria for promotions at all levels.  Developing talent in the workforce for crucial roles in the laboratory by providing opportunities for self-improvement and growth through continuing educational programs.</a:t>
            </a:r>
          </a:p>
          <a:p>
            <a:pPr lvl="0"/>
            <a:r>
              <a:rPr lang="en-US" dirty="0"/>
              <a:t>There is always someone knowledgeable about everything around.  Multiple people are trained in multiple areas to make sure that no matter how many people are on vacation or out sick there is always someone around to help with any issues.</a:t>
            </a:r>
          </a:p>
        </p:txBody>
      </p:sp>
    </p:spTree>
    <p:extLst>
      <p:ext uri="{BB962C8B-B14F-4D97-AF65-F5344CB8AC3E}">
        <p14:creationId xmlns:p14="http://schemas.microsoft.com/office/powerpoint/2010/main" val="168958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a:p>
            <a:endParaRPr lang="en-US" dirty="0"/>
          </a:p>
        </p:txBody>
      </p:sp>
      <p:sp>
        <p:nvSpPr>
          <p:cNvPr id="6" name="Text Placeholder 5">
            <a:extLst>
              <a:ext uri="{FF2B5EF4-FFF2-40B4-BE49-F238E27FC236}">
                <a16:creationId xmlns:a16="http://schemas.microsoft.com/office/drawing/2014/main" id="{F88D4B9F-9517-F09F-6742-19F661603FD2}"/>
              </a:ext>
            </a:extLst>
          </p:cNvPr>
          <p:cNvSpPr>
            <a:spLocks noGrp="1"/>
          </p:cNvSpPr>
          <p:nvPr>
            <p:ph type="body" idx="1"/>
          </p:nvPr>
        </p:nvSpPr>
        <p:spPr>
          <a:xfrm>
            <a:off x="4274288" y="653142"/>
            <a:ext cx="7097619" cy="5493658"/>
          </a:xfrm>
        </p:spPr>
        <p:txBody>
          <a:bodyPr>
            <a:normAutofit fontScale="77500" lnSpcReduction="20000"/>
          </a:bodyPr>
          <a:lstStyle/>
          <a:p>
            <a:pPr lvl="0"/>
            <a:endParaRPr lang="en-US" dirty="0"/>
          </a:p>
          <a:p>
            <a:pPr marL="106680" lvl="0" indent="0">
              <a:buNone/>
            </a:pPr>
            <a:r>
              <a:rPr lang="en-US" b="1" dirty="0">
                <a:solidFill>
                  <a:schemeClr val="accent1"/>
                </a:solidFill>
              </a:rPr>
              <a:t>Education/Training:</a:t>
            </a:r>
          </a:p>
          <a:p>
            <a:pPr lvl="0"/>
            <a:r>
              <a:rPr lang="en-US" dirty="0"/>
              <a:t>Development seminars for the team or individual.</a:t>
            </a:r>
          </a:p>
          <a:p>
            <a:pPr lvl="0"/>
            <a:r>
              <a:rPr lang="en-US" dirty="0"/>
              <a:t>Offering ongoing training and assigning special projects to employees helps them feel engaged and valued. </a:t>
            </a:r>
          </a:p>
          <a:p>
            <a:pPr lvl="0"/>
            <a:r>
              <a:rPr lang="en-US" dirty="0"/>
              <a:t>Offsite classes that contain education about specialized technical and management skills.</a:t>
            </a:r>
          </a:p>
          <a:p>
            <a:pPr lvl="0"/>
            <a:r>
              <a:rPr lang="en-US" dirty="0"/>
              <a:t>Online training programs for histotechnology.</a:t>
            </a:r>
          </a:p>
          <a:p>
            <a:pPr lvl="0"/>
            <a:r>
              <a:rPr lang="en-US" dirty="0"/>
              <a:t>Supporting staff to further their education by helping with tuition. </a:t>
            </a:r>
          </a:p>
          <a:p>
            <a:pPr lvl="0"/>
            <a:r>
              <a:rPr lang="en-US" dirty="0"/>
              <a:t>Tuition reimbursement for different departments to encourage staff to move forward in their respective fields. Utilizing talented staff to train newcomers. </a:t>
            </a:r>
          </a:p>
          <a:p>
            <a:pPr lvl="0"/>
            <a:r>
              <a:rPr lang="en-US" dirty="0"/>
              <a:t>Pathology assistants are difficult to find and retain.  We train them both in histology and grossing with appropriate state mandated testing to achieve high quality. Qualified candidates usually start as histology techs.  We also provide with local dermatologists training for MOH’s histology techs with supplemental pay from the dermatologist.</a:t>
            </a:r>
          </a:p>
          <a:p>
            <a:endParaRPr lang="en-US" dirty="0"/>
          </a:p>
        </p:txBody>
      </p:sp>
    </p:spTree>
    <p:extLst>
      <p:ext uri="{BB962C8B-B14F-4D97-AF65-F5344CB8AC3E}">
        <p14:creationId xmlns:p14="http://schemas.microsoft.com/office/powerpoint/2010/main" val="162614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a:p>
            <a:endParaRPr lang="en-US" dirty="0"/>
          </a:p>
        </p:txBody>
      </p:sp>
      <p:sp>
        <p:nvSpPr>
          <p:cNvPr id="6" name="Text Placeholder 5">
            <a:extLst>
              <a:ext uri="{FF2B5EF4-FFF2-40B4-BE49-F238E27FC236}">
                <a16:creationId xmlns:a16="http://schemas.microsoft.com/office/drawing/2014/main" id="{F88D4B9F-9517-F09F-6742-19F661603FD2}"/>
              </a:ext>
            </a:extLst>
          </p:cNvPr>
          <p:cNvSpPr>
            <a:spLocks noGrp="1"/>
          </p:cNvSpPr>
          <p:nvPr>
            <p:ph type="body" idx="1"/>
          </p:nvPr>
        </p:nvSpPr>
        <p:spPr>
          <a:xfrm>
            <a:off x="4274288" y="653142"/>
            <a:ext cx="7097619" cy="5493658"/>
          </a:xfrm>
        </p:spPr>
        <p:txBody>
          <a:bodyPr>
            <a:normAutofit fontScale="92500" lnSpcReduction="20000"/>
          </a:bodyPr>
          <a:lstStyle/>
          <a:p>
            <a:pPr marL="106680" indent="0">
              <a:buNone/>
            </a:pPr>
            <a:r>
              <a:rPr lang="en-US" b="1" dirty="0">
                <a:solidFill>
                  <a:schemeClr val="accent1"/>
                </a:solidFill>
                <a:sym typeface="Arial"/>
              </a:rPr>
              <a:t>Mentoring:</a:t>
            </a:r>
          </a:p>
          <a:p>
            <a:r>
              <a:rPr lang="en-US" dirty="0"/>
              <a:t>Grooming of individuals who desire positions beyond bench tech.</a:t>
            </a:r>
          </a:p>
          <a:p>
            <a:r>
              <a:rPr lang="en-US" dirty="0"/>
              <a:t>One-on-one mentoring, both official and unofficial, teamwork-based system where everyone is allowed a say</a:t>
            </a:r>
          </a:p>
          <a:p>
            <a:r>
              <a:rPr lang="en-US" dirty="0"/>
              <a:t>Robust mentoring plan in place for incoming staff members to identify potential talent areas and encourage professional development. Reasonable protected time allocated for professional development and acquiring relevant skills.</a:t>
            </a:r>
          </a:p>
          <a:p>
            <a:r>
              <a:rPr lang="en-US" dirty="0"/>
              <a:t>Our AP secretary recently retired after 40 years and was able to overlap with the new secretary for about 3 weeks. I think some valuable information transfer was able to happen because of this.  I haven't observed succession planning otherwise yet (2nd year of my career).</a:t>
            </a:r>
          </a:p>
        </p:txBody>
      </p:sp>
    </p:spTree>
    <p:extLst>
      <p:ext uri="{BB962C8B-B14F-4D97-AF65-F5344CB8AC3E}">
        <p14:creationId xmlns:p14="http://schemas.microsoft.com/office/powerpoint/2010/main" val="3436219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a:p>
            <a:endParaRPr lang="en-US" dirty="0"/>
          </a:p>
        </p:txBody>
      </p:sp>
      <p:sp>
        <p:nvSpPr>
          <p:cNvPr id="6" name="Text Placeholder 5">
            <a:extLst>
              <a:ext uri="{FF2B5EF4-FFF2-40B4-BE49-F238E27FC236}">
                <a16:creationId xmlns:a16="http://schemas.microsoft.com/office/drawing/2014/main" id="{F88D4B9F-9517-F09F-6742-19F661603FD2}"/>
              </a:ext>
            </a:extLst>
          </p:cNvPr>
          <p:cNvSpPr>
            <a:spLocks noGrp="1"/>
          </p:cNvSpPr>
          <p:nvPr>
            <p:ph type="body" idx="1"/>
          </p:nvPr>
        </p:nvSpPr>
        <p:spPr>
          <a:xfrm>
            <a:off x="4274288" y="653142"/>
            <a:ext cx="7097619" cy="5493658"/>
          </a:xfrm>
        </p:spPr>
        <p:txBody>
          <a:bodyPr>
            <a:normAutofit fontScale="85000" lnSpcReduction="20000"/>
          </a:bodyPr>
          <a:lstStyle/>
          <a:p>
            <a:pPr marL="0" lvl="0" indent="0">
              <a:buNone/>
            </a:pPr>
            <a:r>
              <a:rPr lang="en-US" sz="2400" b="1" dirty="0">
                <a:solidFill>
                  <a:schemeClr val="accent1"/>
                </a:solidFill>
              </a:rPr>
              <a:t>Internal Processes:</a:t>
            </a:r>
            <a:endParaRPr lang="en-US" sz="2400" b="1" kern="1200" dirty="0">
              <a:solidFill>
                <a:schemeClr val="accent1"/>
              </a:solidFill>
              <a:effectLst/>
              <a:latin typeface="+mn-lt"/>
              <a:ea typeface="+mn-ea"/>
              <a:cs typeface="+mn-cs"/>
            </a:endParaRPr>
          </a:p>
          <a:p>
            <a:pPr marL="285750" lvl="0" indent="-285750">
              <a:buFont typeface="Arial" panose="020B0604020202020204" pitchFamily="34" charset="0"/>
              <a:buChar char="•"/>
            </a:pPr>
            <a:r>
              <a:rPr lang="en-US" sz="2400" b="0" kern="1200" dirty="0">
                <a:solidFill>
                  <a:schemeClr val="tx1"/>
                </a:solidFill>
                <a:effectLst/>
                <a:latin typeface="+mn-lt"/>
                <a:ea typeface="+mn-ea"/>
                <a:cs typeface="+mn-cs"/>
              </a:rPr>
              <a:t>Semi - annual review process where you meet with supervisor to discuss accomplishments and future goals </a:t>
            </a:r>
          </a:p>
          <a:p>
            <a:pPr marL="285750" lvl="0" indent="-285750">
              <a:buFont typeface="Arial" panose="020B0604020202020204" pitchFamily="34" charset="0"/>
              <a:buChar char="•"/>
            </a:pPr>
            <a:r>
              <a:rPr lang="en-US" sz="2400" b="0" kern="1200" dirty="0">
                <a:solidFill>
                  <a:schemeClr val="tx1"/>
                </a:solidFill>
                <a:effectLst/>
                <a:latin typeface="+mn-lt"/>
                <a:ea typeface="+mn-ea"/>
                <a:cs typeface="+mn-cs"/>
              </a:rPr>
              <a:t>We have had a few new employees who have shown some leadership skills and who have been placed into positions to utilize their talents.  We also have a new Director who is very good at keeping the employees engaged. </a:t>
            </a:r>
          </a:p>
          <a:p>
            <a:pPr marL="285750" lvl="0" indent="-285750">
              <a:buFont typeface="Arial" panose="020B0604020202020204" pitchFamily="34" charset="0"/>
              <a:buChar char="•"/>
            </a:pPr>
            <a:r>
              <a:rPr lang="en-US" sz="2400" b="0" kern="1200" dirty="0">
                <a:solidFill>
                  <a:schemeClr val="tx1"/>
                </a:solidFill>
                <a:effectLst/>
                <a:latin typeface="+mn-lt"/>
                <a:ea typeface="+mn-ea"/>
                <a:cs typeface="+mn-cs"/>
              </a:rPr>
              <a:t>During my fellowship training, I have seen successful succession planning process among the blood bank staffs in a large university teaching hospital. There they utilized talented and devoted tech evaluation and recognition, provided required leadership skill development training and supervision and adopted  the qualified internal candidates as supervisors and managerial positions : that is how they reduced recruitment costs and training time as well ensured better employee retention.</a:t>
            </a:r>
          </a:p>
          <a:p>
            <a:pPr marL="285750" indent="-285750">
              <a:buFont typeface="Arial" panose="020B0604020202020204" pitchFamily="34" charset="0"/>
              <a:buChar char="•"/>
            </a:pPr>
            <a:r>
              <a:rPr lang="en-US" sz="2400" b="0" kern="1200" dirty="0">
                <a:solidFill>
                  <a:schemeClr val="tx1"/>
                </a:solidFill>
                <a:effectLst/>
                <a:latin typeface="+mn-lt"/>
                <a:ea typeface="+mn-ea"/>
                <a:cs typeface="+mn-cs"/>
              </a:rPr>
              <a:t>Standardize the approach if overseeing multiple laboratories.  create a process and check in cadence that includes feedback from the selected individuals.</a:t>
            </a:r>
          </a:p>
        </p:txBody>
      </p:sp>
    </p:spTree>
    <p:extLst>
      <p:ext uri="{BB962C8B-B14F-4D97-AF65-F5344CB8AC3E}">
        <p14:creationId xmlns:p14="http://schemas.microsoft.com/office/powerpoint/2010/main" val="41624796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a:p>
            <a:endParaRPr lang="en-US" dirty="0"/>
          </a:p>
        </p:txBody>
      </p:sp>
      <p:sp>
        <p:nvSpPr>
          <p:cNvPr id="6" name="Text Placeholder 5">
            <a:extLst>
              <a:ext uri="{FF2B5EF4-FFF2-40B4-BE49-F238E27FC236}">
                <a16:creationId xmlns:a16="http://schemas.microsoft.com/office/drawing/2014/main" id="{F88D4B9F-9517-F09F-6742-19F661603FD2}"/>
              </a:ext>
            </a:extLst>
          </p:cNvPr>
          <p:cNvSpPr>
            <a:spLocks noGrp="1"/>
          </p:cNvSpPr>
          <p:nvPr>
            <p:ph type="body" idx="1"/>
          </p:nvPr>
        </p:nvSpPr>
        <p:spPr>
          <a:xfrm>
            <a:off x="4274288" y="653142"/>
            <a:ext cx="7097619" cy="5493658"/>
          </a:xfrm>
        </p:spPr>
        <p:txBody>
          <a:bodyPr>
            <a:normAutofit/>
          </a:bodyPr>
          <a:lstStyle/>
          <a:p>
            <a:pPr marL="106680" indent="0">
              <a:buNone/>
            </a:pPr>
            <a:r>
              <a:rPr lang="en-US" sz="3200" b="1" i="0" u="none" strike="noStrike" cap="none" dirty="0">
                <a:solidFill>
                  <a:schemeClr val="accent1"/>
                </a:solidFill>
                <a:latin typeface="+mn-lt"/>
                <a:ea typeface="+mn-ea"/>
                <a:cs typeface="+mn-cs"/>
                <a:sym typeface="Arial"/>
              </a:rPr>
              <a:t>Retention:</a:t>
            </a:r>
          </a:p>
          <a:p>
            <a:pPr marL="342900" indent="-342900">
              <a:lnSpc>
                <a:spcPct val="107000"/>
              </a:lnSpc>
              <a:buFont typeface="Symbol" panose="05050102010706020507" pitchFamily="18" charset="2"/>
              <a:buChar char=""/>
            </a:pPr>
            <a:r>
              <a:rPr lang="en-US" sz="2400" dirty="0">
                <a:ea typeface="Calibri" panose="020F0502020204030204" pitchFamily="34" charset="0"/>
                <a:cs typeface="Times New Roman" panose="02020603050405020304" pitchFamily="18" charset="0"/>
              </a:rPr>
              <a:t>Retention of talented staff.</a:t>
            </a:r>
          </a:p>
          <a:p>
            <a:pPr marL="342900" indent="-342900">
              <a:lnSpc>
                <a:spcPct val="107000"/>
              </a:lnSpc>
              <a:buFont typeface="Symbol" panose="05050102010706020507" pitchFamily="18" charset="2"/>
              <a:buChar char=""/>
            </a:pPr>
            <a:r>
              <a:rPr lang="en-US" sz="2400" b="0" dirty="0">
                <a:solidFill>
                  <a:schemeClr val="tx1"/>
                </a:solidFill>
                <a:effectLst/>
                <a:ea typeface="Calibri" panose="020F0502020204030204" pitchFamily="34" charset="0"/>
                <a:cs typeface="Times New Roman" panose="02020603050405020304" pitchFamily="18" charset="0"/>
              </a:rPr>
              <a:t>Key would be to identify and train wo</a:t>
            </a:r>
            <a:r>
              <a:rPr lang="en-US" sz="2400" dirty="0">
                <a:ea typeface="Calibri" panose="020F0502020204030204" pitchFamily="34" charset="0"/>
                <a:cs typeface="Times New Roman" panose="02020603050405020304" pitchFamily="18" charset="0"/>
              </a:rPr>
              <a:t>rkers we already have. And later to retain this good talent.</a:t>
            </a:r>
            <a:endParaRPr lang="en-US" sz="2400" b="0"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84084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3A1F44-C8C7-41FE-9500-A52ADB3BC633}"/>
              </a:ext>
            </a:extLst>
          </p:cNvPr>
          <p:cNvSpPr>
            <a:spLocks noGrp="1"/>
          </p:cNvSpPr>
          <p:nvPr>
            <p:ph type="title"/>
          </p:nvPr>
        </p:nvSpPr>
        <p:spPr>
          <a:xfrm>
            <a:off x="226203" y="2737189"/>
            <a:ext cx="2874993" cy="1325563"/>
          </a:xfrm>
        </p:spPr>
        <p:txBody>
          <a:bodyPr anchor="ctr">
            <a:normAutofit fontScale="90000"/>
          </a:bodyPr>
          <a:lstStyle/>
          <a:p>
            <a:r>
              <a:rPr lang="en-US" dirty="0"/>
              <a:t>Best practice succession planning processes seen in the laboratory field</a:t>
            </a:r>
          </a:p>
          <a:p>
            <a:endParaRPr lang="en-US" dirty="0"/>
          </a:p>
        </p:txBody>
      </p:sp>
      <p:sp>
        <p:nvSpPr>
          <p:cNvPr id="6" name="Text Placeholder 5">
            <a:extLst>
              <a:ext uri="{FF2B5EF4-FFF2-40B4-BE49-F238E27FC236}">
                <a16:creationId xmlns:a16="http://schemas.microsoft.com/office/drawing/2014/main" id="{F88D4B9F-9517-F09F-6742-19F661603FD2}"/>
              </a:ext>
            </a:extLst>
          </p:cNvPr>
          <p:cNvSpPr>
            <a:spLocks noGrp="1"/>
          </p:cNvSpPr>
          <p:nvPr>
            <p:ph type="body" idx="1"/>
          </p:nvPr>
        </p:nvSpPr>
        <p:spPr>
          <a:xfrm>
            <a:off x="4274288" y="653142"/>
            <a:ext cx="7097619" cy="5493658"/>
          </a:xfrm>
        </p:spPr>
        <p:txBody>
          <a:bodyPr>
            <a:normAutofit fontScale="77500" lnSpcReduction="20000"/>
          </a:bodyPr>
          <a:lstStyle/>
          <a:p>
            <a:pPr marL="106680" lvl="0" indent="0">
              <a:buNone/>
            </a:pPr>
            <a:r>
              <a:rPr lang="en-US" b="1" dirty="0">
                <a:solidFill>
                  <a:schemeClr val="accent1"/>
                </a:solidFill>
              </a:rPr>
              <a:t>Other: </a:t>
            </a:r>
          </a:p>
          <a:p>
            <a:pPr lvl="0"/>
            <a:r>
              <a:rPr lang="en-US" dirty="0"/>
              <a:t>Experience and connection with various individuals </a:t>
            </a:r>
          </a:p>
          <a:p>
            <a:pPr lvl="0"/>
            <a:r>
              <a:rPr lang="en-US" dirty="0"/>
              <a:t>I have seen supervisors in toxicology department doing their best for lab retention. </a:t>
            </a:r>
          </a:p>
          <a:p>
            <a:pPr lvl="0"/>
            <a:r>
              <a:rPr lang="en-US" dirty="0"/>
              <a:t>Lead tech</a:t>
            </a:r>
          </a:p>
          <a:p>
            <a:pPr lvl="0"/>
            <a:r>
              <a:rPr lang="en-US" dirty="0"/>
              <a:t>We had a supervisor position open up ~1.5 years ago, and 3 internal candidates. The hiring managers tried very hard to be respectful to all candidates and emphasized how close the decision was. The successful candidate happened to be the most politically correct choice.</a:t>
            </a:r>
          </a:p>
          <a:p>
            <a:pPr lvl="0"/>
            <a:r>
              <a:rPr lang="en-US" dirty="0"/>
              <a:t>We like our system because its institution wide. Therefore, those in other disciplines (non-laboratory) go through the same process. This engenders a sense of fairness, since ppl moved into management may eventually oversee operations outside their initial entry level competency. </a:t>
            </a:r>
          </a:p>
          <a:p>
            <a:pPr lvl="0"/>
            <a:endParaRPr lang="en-US" dirty="0"/>
          </a:p>
          <a:p>
            <a:pPr lvl="0"/>
            <a:endParaRPr lang="en-US" dirty="0"/>
          </a:p>
          <a:p>
            <a:pPr marL="106680" lvl="0" indent="0">
              <a:buNone/>
            </a:pPr>
            <a:r>
              <a:rPr lang="en-US" dirty="0"/>
              <a:t>An additional five respondents indicated they have not seen any succession planning processes in the laboratory field.   </a:t>
            </a:r>
          </a:p>
        </p:txBody>
      </p:sp>
    </p:spTree>
    <p:extLst>
      <p:ext uri="{BB962C8B-B14F-4D97-AF65-F5344CB8AC3E}">
        <p14:creationId xmlns:p14="http://schemas.microsoft.com/office/powerpoint/2010/main" val="19880635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B8590-2840-2FB9-2028-250BD6287310}"/>
              </a:ext>
            </a:extLst>
          </p:cNvPr>
          <p:cNvSpPr>
            <a:spLocks noGrp="1"/>
          </p:cNvSpPr>
          <p:nvPr>
            <p:ph type="title"/>
          </p:nvPr>
        </p:nvSpPr>
        <p:spPr>
          <a:xfrm>
            <a:off x="838200" y="123873"/>
            <a:ext cx="10515600" cy="1325563"/>
          </a:xfrm>
        </p:spPr>
        <p:txBody>
          <a:bodyPr>
            <a:normAutofit/>
          </a:bodyPr>
          <a:lstStyle/>
          <a:p>
            <a:r>
              <a:rPr lang="en-US" dirty="0"/>
              <a:t>Highlights </a:t>
            </a:r>
          </a:p>
        </p:txBody>
      </p:sp>
      <p:sp>
        <p:nvSpPr>
          <p:cNvPr id="3" name="Text Placeholder 2">
            <a:extLst>
              <a:ext uri="{FF2B5EF4-FFF2-40B4-BE49-F238E27FC236}">
                <a16:creationId xmlns:a16="http://schemas.microsoft.com/office/drawing/2014/main" id="{D63A1F44-C8C7-41FE-9500-A52ADB3BC633}"/>
              </a:ext>
            </a:extLst>
          </p:cNvPr>
          <p:cNvSpPr>
            <a:spLocks noGrp="1"/>
          </p:cNvSpPr>
          <p:nvPr>
            <p:ph type="body" idx="1"/>
          </p:nvPr>
        </p:nvSpPr>
        <p:spPr>
          <a:xfrm>
            <a:off x="838200" y="1825625"/>
            <a:ext cx="10515600" cy="3914538"/>
          </a:xfrm>
        </p:spPr>
        <p:txBody>
          <a:bodyPr>
            <a:normAutofit fontScale="70000" lnSpcReduction="20000"/>
          </a:bodyPr>
          <a:lstStyle/>
          <a:p>
            <a:r>
              <a:rPr lang="en-US" dirty="0"/>
              <a:t>The majority of respondents, 92%, believe a structured and enforced succession planning process in a laboratory address workforce needs for hard-to-recruit laboratory roles and shortages.</a:t>
            </a:r>
          </a:p>
          <a:p>
            <a:r>
              <a:rPr lang="en-US" dirty="0"/>
              <a:t>“Recognition of talented entry level staff” and “employee engagement” are the potential benefits of having a succession planning program which were noted most often.</a:t>
            </a:r>
          </a:p>
          <a:p>
            <a:r>
              <a:rPr lang="en-US" dirty="0"/>
              <a:t>Forty percent of respondents indicated their laboratory has a successful “succession planning process” in place.</a:t>
            </a:r>
          </a:p>
          <a:p>
            <a:r>
              <a:rPr lang="en-US" dirty="0"/>
              <a:t>Seven respondents indicated they were in a decision-making position to identify and fill talent positions within their laboratory. When asked to rate the successfulness of the development and implementation of this program in their laboratory, respondents provided a slightly above average rating of success. </a:t>
            </a:r>
          </a:p>
          <a:p>
            <a:pPr lvl="1"/>
            <a:r>
              <a:rPr lang="en-US" dirty="0"/>
              <a:t>Details of these programs can be found on slides 10-13.</a:t>
            </a:r>
          </a:p>
          <a:p>
            <a:r>
              <a:rPr lang="en-US" dirty="0"/>
              <a:t>Reasons cited for preventing laboratories from implementing “succession planning” programs include:</a:t>
            </a:r>
          </a:p>
          <a:p>
            <a:pPr lvl="1"/>
            <a:r>
              <a:rPr lang="en-US" dirty="0"/>
              <a:t>Resources/Time/Cost</a:t>
            </a:r>
          </a:p>
          <a:p>
            <a:pPr lvl="1"/>
            <a:r>
              <a:rPr lang="en-US" dirty="0"/>
              <a:t>Turnover/Recruitment</a:t>
            </a:r>
          </a:p>
          <a:p>
            <a:pPr lvl="1"/>
            <a:r>
              <a:rPr lang="en-US" dirty="0"/>
              <a:t>Staff Shortage</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5025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86964B-4446-D39C-495C-B4AC2CF90D60}"/>
              </a:ext>
            </a:extLst>
          </p:cNvPr>
          <p:cNvSpPr>
            <a:spLocks noGrp="1"/>
          </p:cNvSpPr>
          <p:nvPr>
            <p:ph type="title"/>
          </p:nvPr>
        </p:nvSpPr>
        <p:spPr>
          <a:xfrm>
            <a:off x="838200" y="123873"/>
            <a:ext cx="10515600" cy="1325563"/>
          </a:xfrm>
        </p:spPr>
        <p:txBody>
          <a:bodyPr>
            <a:noAutofit/>
          </a:bodyPr>
          <a:lstStyle/>
          <a:p>
            <a:r>
              <a:rPr lang="en-US" dirty="0"/>
              <a:t>Highlights pt 2</a:t>
            </a:r>
          </a:p>
        </p:txBody>
      </p:sp>
      <p:sp>
        <p:nvSpPr>
          <p:cNvPr id="3" name="Text Placeholder 2">
            <a:extLst>
              <a:ext uri="{FF2B5EF4-FFF2-40B4-BE49-F238E27FC236}">
                <a16:creationId xmlns:a16="http://schemas.microsoft.com/office/drawing/2014/main" id="{D63A1F44-C8C7-41FE-9500-A52ADB3BC633}"/>
              </a:ext>
            </a:extLst>
          </p:cNvPr>
          <p:cNvSpPr>
            <a:spLocks noGrp="1"/>
          </p:cNvSpPr>
          <p:nvPr>
            <p:ph type="body" idx="1"/>
          </p:nvPr>
        </p:nvSpPr>
        <p:spPr>
          <a:xfrm>
            <a:off x="838200" y="1825625"/>
            <a:ext cx="10515600" cy="3914538"/>
          </a:xfrm>
        </p:spPr>
        <p:txBody>
          <a:bodyPr>
            <a:normAutofit fontScale="92500" lnSpcReduction="20000"/>
          </a:bodyPr>
          <a:lstStyle/>
          <a:p>
            <a:r>
              <a:rPr lang="en-US" dirty="0"/>
              <a:t>When asked what types of resource materials would be most preferred if ASCP were to provide resources on succession planning, the majority of respondents indicated their preference would be for virtual courses/webinars (83%) and toolkit/website (71%).</a:t>
            </a:r>
          </a:p>
          <a:p>
            <a:r>
              <a:rPr lang="en-US" dirty="0"/>
              <a:t>The best type of succession planning processes seen in the laboratory field included:</a:t>
            </a:r>
          </a:p>
          <a:p>
            <a:pPr lvl="1"/>
            <a:r>
              <a:rPr lang="en-US" dirty="0"/>
              <a:t>Cross-training</a:t>
            </a:r>
          </a:p>
          <a:p>
            <a:pPr lvl="1"/>
            <a:r>
              <a:rPr lang="en-US" dirty="0"/>
              <a:t>Education/training</a:t>
            </a:r>
          </a:p>
          <a:p>
            <a:pPr lvl="1"/>
            <a:r>
              <a:rPr lang="en-US" dirty="0"/>
              <a:t>Mentoring</a:t>
            </a:r>
          </a:p>
          <a:p>
            <a:pPr lvl="1"/>
            <a:r>
              <a:rPr lang="en-US" dirty="0"/>
              <a:t>Internal processes</a:t>
            </a:r>
          </a:p>
          <a:p>
            <a:pPr lvl="1"/>
            <a:r>
              <a:rPr lang="en-US" dirty="0"/>
              <a:t>Retention</a:t>
            </a:r>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3899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684557D-8F9E-4D52-8EA0-5449ABAFE182}"/>
              </a:ext>
            </a:extLst>
          </p:cNvPr>
          <p:cNvSpPr txBox="1">
            <a:spLocks noGrp="1"/>
          </p:cNvSpPr>
          <p:nvPr>
            <p:ph type="title"/>
          </p:nvPr>
        </p:nvSpPr>
        <p:spPr>
          <a:xfrm>
            <a:off x="226203" y="2737189"/>
            <a:ext cx="2874993" cy="1325563"/>
          </a:xfr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r>
              <a:rPr lang="en-US" noProof="0" dirty="0"/>
              <a:t>Respondent’s Job Function</a:t>
            </a:r>
          </a:p>
          <a:p>
            <a:pPr lvl="0"/>
            <a:r>
              <a:rPr lang="en-US" noProof="0" dirty="0"/>
              <a:t>(Base = 53)</a:t>
            </a:r>
          </a:p>
        </p:txBody>
      </p:sp>
      <p:sp>
        <p:nvSpPr>
          <p:cNvPr id="5" name="Text Placeholder 4">
            <a:extLst>
              <a:ext uri="{FF2B5EF4-FFF2-40B4-BE49-F238E27FC236}">
                <a16:creationId xmlns:a16="http://schemas.microsoft.com/office/drawing/2014/main" id="{5C80683C-4A0A-9584-392C-768ECBBFE5B3}"/>
              </a:ext>
            </a:extLst>
          </p:cNvPr>
          <p:cNvSpPr>
            <a:spLocks noGrp="1"/>
          </p:cNvSpPr>
          <p:nvPr>
            <p:ph type="body" idx="1"/>
          </p:nvPr>
        </p:nvSpPr>
        <p:spPr/>
        <p:txBody>
          <a:bodyPr/>
          <a:lstStyle/>
          <a:p>
            <a:endParaRPr lang="en-US"/>
          </a:p>
        </p:txBody>
      </p:sp>
      <p:graphicFrame>
        <p:nvGraphicFramePr>
          <p:cNvPr id="13" name="Content Placeholder 12" descr="graph image on respondents job function">
            <a:extLst>
              <a:ext uri="{FF2B5EF4-FFF2-40B4-BE49-F238E27FC236}">
                <a16:creationId xmlns:a16="http://schemas.microsoft.com/office/drawing/2014/main" id="{32BAB806-122D-4C67-803A-6F1B6D6D99E9}"/>
              </a:ext>
            </a:extLst>
          </p:cNvPr>
          <p:cNvGraphicFramePr>
            <a:graphicFrameLocks noGrp="1"/>
          </p:cNvGraphicFramePr>
          <p:nvPr>
            <p:ph idx="4294967295"/>
            <p:extLst>
              <p:ext uri="{D42A27DB-BD31-4B8C-83A1-F6EECF244321}">
                <p14:modId xmlns:p14="http://schemas.microsoft.com/office/powerpoint/2010/main" val="495387393"/>
              </p:ext>
            </p:extLst>
          </p:nvPr>
        </p:nvGraphicFramePr>
        <p:xfrm>
          <a:off x="3726431" y="1007068"/>
          <a:ext cx="7742237"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1515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0" y="123873"/>
            <a:ext cx="10515600" cy="1325563"/>
          </a:xfr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r>
              <a:rPr lang="en-US" noProof="0" dirty="0"/>
              <a:t>Does a Structured and Enforced Succession Planning Process in a Laboratory Address Workforce Needs for Hard-to-Recruit Laboratory Roles and Shortages? (Base = 53)</a:t>
            </a:r>
          </a:p>
          <a:p>
            <a:pPr lvl="0"/>
            <a:endParaRPr lang="en-US" noProof="0" dirty="0"/>
          </a:p>
        </p:txBody>
      </p:sp>
      <p:sp>
        <p:nvSpPr>
          <p:cNvPr id="3" name="Text Placeholder 2">
            <a:extLst>
              <a:ext uri="{FF2B5EF4-FFF2-40B4-BE49-F238E27FC236}">
                <a16:creationId xmlns:a16="http://schemas.microsoft.com/office/drawing/2014/main" id="{B87F55E2-52E2-65B7-8054-BAA746AEF454}"/>
              </a:ext>
            </a:extLst>
          </p:cNvPr>
          <p:cNvSpPr>
            <a:spLocks noGrp="1"/>
          </p:cNvSpPr>
          <p:nvPr>
            <p:ph type="body" idx="1"/>
          </p:nvPr>
        </p:nvSpPr>
        <p:spPr>
          <a:xfrm>
            <a:off x="838200" y="1825625"/>
            <a:ext cx="6284913" cy="3914775"/>
          </a:xfrm>
        </p:spPr>
        <p:txBody>
          <a:bodyPr>
            <a:normAutofit/>
          </a:bodyPr>
          <a:lstStyle/>
          <a:p>
            <a:r>
              <a:rPr lang="en-US" dirty="0"/>
              <a:t>92% of respondents indicated that a structured and enforced succession planning process in a laboratory addresses workforce needs for hard-to-recruit laboratory roles and shortages.</a:t>
            </a:r>
          </a:p>
          <a:p>
            <a:r>
              <a:rPr lang="en-US" dirty="0"/>
              <a:t>Reasons for responding “no” are found on the next slide.</a:t>
            </a:r>
          </a:p>
          <a:p>
            <a:endParaRPr lang="en-US" dirty="0"/>
          </a:p>
          <a:p>
            <a:endParaRPr lang="en-US" dirty="0"/>
          </a:p>
          <a:p>
            <a:endParaRPr lang="en-US" dirty="0"/>
          </a:p>
          <a:p>
            <a:endParaRPr lang="en-US" dirty="0"/>
          </a:p>
        </p:txBody>
      </p:sp>
      <p:graphicFrame>
        <p:nvGraphicFramePr>
          <p:cNvPr id="15" name="Content Placeholder 14" descr="pie chart that addresses workforce needs ">
            <a:extLst>
              <a:ext uri="{FF2B5EF4-FFF2-40B4-BE49-F238E27FC236}">
                <a16:creationId xmlns:a16="http://schemas.microsoft.com/office/drawing/2014/main" id="{689B776A-69BD-4830-BF75-9A112D92CD4B}"/>
              </a:ext>
            </a:extLst>
          </p:cNvPr>
          <p:cNvGraphicFramePr>
            <a:graphicFrameLocks noGrp="1"/>
          </p:cNvGraphicFramePr>
          <p:nvPr>
            <p:ph idx="4294967295"/>
            <p:extLst>
              <p:ext uri="{D42A27DB-BD31-4B8C-83A1-F6EECF244321}">
                <p14:modId xmlns:p14="http://schemas.microsoft.com/office/powerpoint/2010/main" val="646582421"/>
              </p:ext>
            </p:extLst>
          </p:nvPr>
        </p:nvGraphicFramePr>
        <p:xfrm>
          <a:off x="7123113" y="1825625"/>
          <a:ext cx="5068887" cy="44434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9914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33B8C-868B-C375-2E60-71EEC18A45B5}"/>
              </a:ext>
            </a:extLst>
          </p:cNvPr>
          <p:cNvSpPr>
            <a:spLocks noGrp="1"/>
          </p:cNvSpPr>
          <p:nvPr>
            <p:ph type="title"/>
          </p:nvPr>
        </p:nvSpPr>
        <p:spPr>
          <a:xfrm>
            <a:off x="838200" y="123873"/>
            <a:ext cx="10515600" cy="1325563"/>
          </a:xfrm>
        </p:spPr>
        <p:txBody>
          <a:bodyPr>
            <a:normAutofit/>
          </a:bodyPr>
          <a:lstStyle/>
          <a:p>
            <a:r>
              <a:rPr lang="en-US" dirty="0"/>
              <a:t>Reasons Cited for Responding “No”</a:t>
            </a:r>
          </a:p>
        </p:txBody>
      </p:sp>
      <p:sp>
        <p:nvSpPr>
          <p:cNvPr id="3" name="Text Placeholder 2">
            <a:extLst>
              <a:ext uri="{FF2B5EF4-FFF2-40B4-BE49-F238E27FC236}">
                <a16:creationId xmlns:a16="http://schemas.microsoft.com/office/drawing/2014/main" id="{D63A1F44-C8C7-41FE-9500-A52ADB3BC633}"/>
              </a:ext>
            </a:extLst>
          </p:cNvPr>
          <p:cNvSpPr>
            <a:spLocks noGrp="1"/>
          </p:cNvSpPr>
          <p:nvPr>
            <p:ph type="body" idx="1"/>
          </p:nvPr>
        </p:nvSpPr>
        <p:spPr>
          <a:xfrm>
            <a:off x="838200" y="1825625"/>
            <a:ext cx="10515600" cy="3914538"/>
          </a:xfrm>
        </p:spPr>
        <p:txBody>
          <a:bodyPr numCol="2">
            <a:normAutofit fontScale="85000" lnSpcReduction="20000"/>
          </a:bodyPr>
          <a:lstStyle/>
          <a:p>
            <a:pPr marL="106680" indent="0">
              <a:buNone/>
            </a:pPr>
            <a:r>
              <a:rPr lang="en-US" dirty="0"/>
              <a:t>“Critical roles can be filled by employees on an interim basis, but the shortage of professionals is still an issue. You can cross train but there is only so much you can ask of your staff.” </a:t>
            </a:r>
          </a:p>
          <a:p>
            <a:pPr marL="106680" indent="0">
              <a:buNone/>
            </a:pPr>
            <a:r>
              <a:rPr lang="en-US" dirty="0"/>
              <a:t>“The laboratory industry already suffers from under-funding and over-regulation, a structured enforced process would only put more stress on an already stressed system. Succession planning is a wonderful tool but needs to be encouraged in a manner that relieves stress rather than causing more.”</a:t>
            </a:r>
          </a:p>
          <a:p>
            <a:pPr marL="106680" indent="0">
              <a:buNone/>
            </a:pPr>
            <a:endParaRPr lang="en-US" dirty="0"/>
          </a:p>
          <a:p>
            <a:pPr marL="106680" indent="0">
              <a:buNone/>
            </a:pPr>
            <a:r>
              <a:rPr lang="en-US" dirty="0"/>
              <a:t>“It’s nice to think about but impossible to enforce. Someone who was being groomed to take on a role can leave at any time, someone who is supposed to retire can stay on for a decade.”  </a:t>
            </a:r>
          </a:p>
          <a:p>
            <a:pPr marL="106680" indent="0">
              <a:buNone/>
            </a:pPr>
            <a:r>
              <a:rPr lang="en-US" dirty="0"/>
              <a:t>“Actually, I don't really know. This sounds great, but I don't think it is present in my lab, or at least not as official or well-delineated or documented.”</a:t>
            </a:r>
          </a:p>
          <a:p>
            <a:endParaRPr lang="en-US" dirty="0"/>
          </a:p>
          <a:p>
            <a:endParaRPr lang="en-US" dirty="0"/>
          </a:p>
          <a:p>
            <a:endParaRPr lang="en-US" dirty="0"/>
          </a:p>
        </p:txBody>
      </p:sp>
    </p:spTree>
    <p:extLst>
      <p:ext uri="{BB962C8B-B14F-4D97-AF65-F5344CB8AC3E}">
        <p14:creationId xmlns:p14="http://schemas.microsoft.com/office/powerpoint/2010/main" val="510074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684557D-8F9E-4D52-8EA0-5449ABAFE182}"/>
              </a:ext>
            </a:extLst>
          </p:cNvPr>
          <p:cNvSpPr txBox="1">
            <a:spLocks noGrp="1"/>
          </p:cNvSpPr>
          <p:nvPr>
            <p:ph type="title"/>
          </p:nvPr>
        </p:nvSpPr>
        <p:spPr>
          <a:xfrm>
            <a:off x="838200" y="123825"/>
            <a:ext cx="10515600" cy="867930"/>
          </a:xfr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r>
              <a:rPr lang="en-US" noProof="0" dirty="0"/>
              <a:t>Potential Benefits Seen as a Component of a Succession Planning Program (Base = 49)</a:t>
            </a:r>
          </a:p>
        </p:txBody>
      </p:sp>
      <p:sp>
        <p:nvSpPr>
          <p:cNvPr id="7" name="Text Placeholder 6">
            <a:extLst>
              <a:ext uri="{FF2B5EF4-FFF2-40B4-BE49-F238E27FC236}">
                <a16:creationId xmlns:a16="http://schemas.microsoft.com/office/drawing/2014/main" id="{5144A0FA-C0D8-E308-CE3D-67CB86E44DC3}"/>
              </a:ext>
            </a:extLst>
          </p:cNvPr>
          <p:cNvSpPr>
            <a:spLocks noGrp="1"/>
          </p:cNvSpPr>
          <p:nvPr>
            <p:ph type="body" idx="1"/>
          </p:nvPr>
        </p:nvSpPr>
        <p:spPr/>
        <p:txBody>
          <a:bodyPr/>
          <a:lstStyle/>
          <a:p>
            <a:endParaRPr lang="en-US"/>
          </a:p>
        </p:txBody>
      </p:sp>
      <p:graphicFrame>
        <p:nvGraphicFramePr>
          <p:cNvPr id="6" name="Chart 5" descr="graph that showcases potential benefits of a succession planning program ">
            <a:extLst>
              <a:ext uri="{FF2B5EF4-FFF2-40B4-BE49-F238E27FC236}">
                <a16:creationId xmlns:a16="http://schemas.microsoft.com/office/drawing/2014/main" id="{8FB1AC82-9A90-4F63-BBDE-5B9A9EEC993D}"/>
              </a:ext>
            </a:extLst>
          </p:cNvPr>
          <p:cNvGraphicFramePr>
            <a:graphicFrameLocks/>
          </p:cNvGraphicFramePr>
          <p:nvPr>
            <p:extLst>
              <p:ext uri="{D42A27DB-BD31-4B8C-83A1-F6EECF244321}">
                <p14:modId xmlns:p14="http://schemas.microsoft.com/office/powerpoint/2010/main" val="1863565400"/>
              </p:ext>
            </p:extLst>
          </p:nvPr>
        </p:nvGraphicFramePr>
        <p:xfrm>
          <a:off x="838200" y="2047171"/>
          <a:ext cx="8629073" cy="4050442"/>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761C954B-94AF-4575-822F-08B2C83D1737}"/>
              </a:ext>
            </a:extLst>
          </p:cNvPr>
          <p:cNvSpPr txBox="1"/>
          <p:nvPr/>
        </p:nvSpPr>
        <p:spPr>
          <a:xfrm>
            <a:off x="9656948" y="2848980"/>
            <a:ext cx="2150771" cy="2446824"/>
          </a:xfrm>
          <a:prstGeom prst="rect">
            <a:avLst/>
          </a:prstGeom>
          <a:noFill/>
          <a:ln>
            <a:solidFill>
              <a:schemeClr val="tx1"/>
            </a:solidFill>
          </a:ln>
        </p:spPr>
        <p:txBody>
          <a:bodyPr wrap="square" rtlCol="0">
            <a:spAutoFit/>
          </a:bodyPr>
          <a:lstStyle/>
          <a:p>
            <a:r>
              <a:rPr lang="en-US" sz="1500" b="1" dirty="0"/>
              <a:t>“Other” Potential Benefits Noted:</a:t>
            </a:r>
          </a:p>
          <a:p>
            <a:endParaRPr lang="en-US" sz="1500" dirty="0"/>
          </a:p>
          <a:p>
            <a:pPr marL="342900" indent="-342900">
              <a:buFont typeface="Arial" panose="020B0604020202020204" pitchFamily="34" charset="0"/>
              <a:buChar char="•"/>
            </a:pPr>
            <a:r>
              <a:rPr lang="en-US" sz="1500" i="1" dirty="0"/>
              <a:t>“Knowledge transfer and proper grooming of talented staff”.</a:t>
            </a:r>
          </a:p>
          <a:p>
            <a:pPr marL="342900" indent="-342900">
              <a:buFont typeface="Arial" panose="020B0604020202020204" pitchFamily="34" charset="0"/>
              <a:buChar char="•"/>
            </a:pPr>
            <a:r>
              <a:rPr lang="en-US" sz="1500" i="1" dirty="0"/>
              <a:t>“Pay equivalent to job difficulty”.</a:t>
            </a:r>
          </a:p>
          <a:p>
            <a:endParaRPr lang="en-US" dirty="0"/>
          </a:p>
        </p:txBody>
      </p:sp>
    </p:spTree>
    <p:extLst>
      <p:ext uri="{BB962C8B-B14F-4D97-AF65-F5344CB8AC3E}">
        <p14:creationId xmlns:p14="http://schemas.microsoft.com/office/powerpoint/2010/main" val="158031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684557D-8F9E-4D52-8EA0-5449ABAFE182}"/>
              </a:ext>
            </a:extLst>
          </p:cNvPr>
          <p:cNvSpPr txBox="1">
            <a:spLocks noGrp="1"/>
          </p:cNvSpPr>
          <p:nvPr>
            <p:ph type="title"/>
          </p:nvPr>
        </p:nvSpPr>
        <p:spPr>
          <a:xfrm>
            <a:off x="838200" y="123873"/>
            <a:ext cx="10515600" cy="1325563"/>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lvl="0"/>
            <a:r>
              <a:rPr lang="en-US" noProof="0" dirty="0"/>
              <a:t>Does your laboratory have a successful “succession planning process” in place? (Base = 52)</a:t>
            </a:r>
          </a:p>
        </p:txBody>
      </p:sp>
      <p:sp>
        <p:nvSpPr>
          <p:cNvPr id="5" name="Text Placeholder 4">
            <a:extLst>
              <a:ext uri="{FF2B5EF4-FFF2-40B4-BE49-F238E27FC236}">
                <a16:creationId xmlns:a16="http://schemas.microsoft.com/office/drawing/2014/main" id="{8959D072-0639-4AFC-DCE2-5BFD8F1C9230}"/>
              </a:ext>
            </a:extLst>
          </p:cNvPr>
          <p:cNvSpPr>
            <a:spLocks noGrp="1"/>
          </p:cNvSpPr>
          <p:nvPr>
            <p:ph type="body" idx="1"/>
          </p:nvPr>
        </p:nvSpPr>
        <p:spPr>
          <a:xfrm>
            <a:off x="838200" y="1825625"/>
            <a:ext cx="5467066" cy="3914775"/>
          </a:xfrm>
        </p:spPr>
        <p:txBody>
          <a:bodyPr/>
          <a:lstStyle/>
          <a:p>
            <a:r>
              <a:rPr lang="en-US" dirty="0"/>
              <a:t>Forty percent of respondents indicated their laboratory has a successful “succession planning process” in place.</a:t>
            </a:r>
          </a:p>
          <a:p>
            <a:endParaRPr lang="en-US" dirty="0"/>
          </a:p>
        </p:txBody>
      </p:sp>
      <p:graphicFrame>
        <p:nvGraphicFramePr>
          <p:cNvPr id="6" name="Content Placeholder 5" descr="pie chart image ">
            <a:extLst>
              <a:ext uri="{FF2B5EF4-FFF2-40B4-BE49-F238E27FC236}">
                <a16:creationId xmlns:a16="http://schemas.microsoft.com/office/drawing/2014/main" id="{C3F50CA9-E380-4002-AB04-388AAF41B1A5}"/>
              </a:ext>
            </a:extLst>
          </p:cNvPr>
          <p:cNvGraphicFramePr>
            <a:graphicFrameLocks noGrp="1"/>
          </p:cNvGraphicFramePr>
          <p:nvPr>
            <p:ph idx="4294967295"/>
            <p:extLst>
              <p:ext uri="{D42A27DB-BD31-4B8C-83A1-F6EECF244321}">
                <p14:modId xmlns:p14="http://schemas.microsoft.com/office/powerpoint/2010/main" val="3911154411"/>
              </p:ext>
            </p:extLst>
          </p:nvPr>
        </p:nvGraphicFramePr>
        <p:xfrm>
          <a:off x="5901614" y="2106613"/>
          <a:ext cx="5594350" cy="36337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9155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Combined</Template>
  <TotalTime>5204</TotalTime>
  <Words>3208</Words>
  <Application>Microsoft Macintosh PowerPoint</Application>
  <PresentationFormat>Widescreen</PresentationFormat>
  <Paragraphs>220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Symbol</vt:lpstr>
      <vt:lpstr>23-210340-MT_Executive_Board Meeting_Volunteer Program [54]  -  Read-Only</vt:lpstr>
      <vt:lpstr>ASCP Succession Planning Study</vt:lpstr>
      <vt:lpstr>Methodology </vt:lpstr>
      <vt:lpstr>Highlights </vt:lpstr>
      <vt:lpstr>Highlights pt 2</vt:lpstr>
      <vt:lpstr>Respondent’s Job Function (Base = 53)</vt:lpstr>
      <vt:lpstr>Does a Structured and Enforced Succession Planning Process in a Laboratory Address Workforce Needs for Hard-to-Recruit Laboratory Roles and Shortages? (Base = 53) </vt:lpstr>
      <vt:lpstr>Reasons Cited for Responding “No”</vt:lpstr>
      <vt:lpstr>Potential Benefits Seen as a Component of a Succession Planning Program (Base = 49)</vt:lpstr>
      <vt:lpstr>Does your laboratory have a successful “succession planning process” in place? (Base = 52)</vt:lpstr>
      <vt:lpstr>Respondents who have a “succession planning” program in place were then asked if they were in a decision-making position to identify and fill talent positions within their laboratory? (Base = 20)</vt:lpstr>
      <vt:lpstr>Types of Succession Planning Tools Currently Used*   (Base = 7)</vt:lpstr>
      <vt:lpstr>Roles in Laboratory that have Succession Plans Established*  (Base = 7)</vt:lpstr>
      <vt:lpstr>What is not addressed in your laboratories succession planning program that you feel would be beneficial to have?  (Base = 3)</vt:lpstr>
      <vt:lpstr>Describe your laboratory’s succession planning process: (Base = 4)</vt:lpstr>
      <vt:lpstr>What has prevented your laboratory from implementing a successful “succession planning” program? </vt:lpstr>
      <vt:lpstr>If ASCP were to provide practical resources on succession planning, what types of resource materials would be most preferred? (Base = 52)</vt:lpstr>
      <vt:lpstr>Best practice “succession planning” processes seen in the laboratory </vt:lpstr>
      <vt:lpstr>Appendix</vt:lpstr>
      <vt:lpstr>Succession Planning</vt:lpstr>
      <vt:lpstr>Succession Planning</vt:lpstr>
      <vt:lpstr>Succession Planning</vt:lpstr>
      <vt:lpstr>Succession Planning</vt:lpstr>
      <vt:lpstr>Best practice succession planning processes seen in the laboratory field</vt:lpstr>
      <vt:lpstr>Best practice succession planning processes seen in the laboratory field </vt:lpstr>
      <vt:lpstr>Best practice succession planning processes seen in the laboratory field </vt:lpstr>
      <vt:lpstr>Best practice succession planning processes seen in the laboratory field </vt:lpstr>
      <vt:lpstr>Best practice succession planning processes seen in the laboratory field </vt:lpstr>
      <vt:lpstr>Best practice succession planning processes seen in the laboratory field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ASCP Succession Planning Study</dc:title>
  <dc:creator>Marybeth Sharp</dc:creator>
  <cp:lastModifiedBy>Brinson, Jennifer</cp:lastModifiedBy>
  <cp:revision>38</cp:revision>
  <cp:lastPrinted>2020-10-20T19:29:21Z</cp:lastPrinted>
  <dcterms:created xsi:type="dcterms:W3CDTF">2020-09-25T01:09:15Z</dcterms:created>
  <dcterms:modified xsi:type="dcterms:W3CDTF">2023-08-09T19:36:18Z</dcterms:modified>
</cp:coreProperties>
</file>