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j90hLnTKIpsvK4uHiQPPUkTQLg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FFF15B-528D-BC40-8411-1594561705B1}" type="doc">
      <dgm:prSet loTypeId="urn:microsoft.com/office/officeart/2005/8/layout/hList6" loCatId="list" qsTypeId="urn:microsoft.com/office/officeart/2005/8/quickstyle/simple1" qsCatId="simple" csTypeId="urn:microsoft.com/office/officeart/2005/8/colors/accent1_3" csCatId="accent1"/>
      <dgm:spPr/>
      <dgm:t>
        <a:bodyPr/>
        <a:lstStyle/>
        <a:p>
          <a:endParaRPr lang="en-US"/>
        </a:p>
      </dgm:t>
    </dgm:pt>
    <dgm:pt modelId="{FF434DF8-6EF7-0443-884A-99259FC885C3}">
      <dgm:prSet/>
      <dgm:spPr/>
      <dgm:t>
        <a:bodyPr/>
        <a:lstStyle/>
        <a:p>
          <a:r>
            <a:rPr lang="en-US" b="0" i="0"/>
            <a:t>44.4% of respondents were considering changing careers altogether</a:t>
          </a:r>
          <a:endParaRPr lang="en-US"/>
        </a:p>
      </dgm:t>
    </dgm:pt>
    <dgm:pt modelId="{A57C8248-65F6-AE42-87B8-C2FDECD1BB7E}" type="parTrans" cxnId="{D9E56DD3-DC22-BB4D-895D-3F979EE32516}">
      <dgm:prSet/>
      <dgm:spPr/>
      <dgm:t>
        <a:bodyPr/>
        <a:lstStyle/>
        <a:p>
          <a:endParaRPr lang="en-US"/>
        </a:p>
      </dgm:t>
    </dgm:pt>
    <dgm:pt modelId="{3D8DE3AA-F335-0843-9EE5-0E24F3D82811}" type="sibTrans" cxnId="{D9E56DD3-DC22-BB4D-895D-3F979EE32516}">
      <dgm:prSet/>
      <dgm:spPr/>
      <dgm:t>
        <a:bodyPr/>
        <a:lstStyle/>
        <a:p>
          <a:endParaRPr lang="en-US"/>
        </a:p>
      </dgm:t>
    </dgm:pt>
    <dgm:pt modelId="{534BFB3F-E6BF-7345-9458-CC86FA22AC48}">
      <dgm:prSet/>
      <dgm:spPr/>
      <dgm:t>
        <a:bodyPr/>
        <a:lstStyle/>
        <a:p>
          <a:r>
            <a:rPr lang="en-US" b="0" i="0"/>
            <a:t>33.4% thought about finding a job in a related field</a:t>
          </a:r>
          <a:endParaRPr lang="en-US"/>
        </a:p>
      </dgm:t>
    </dgm:pt>
    <dgm:pt modelId="{0743C315-0B46-7E49-B78D-D77E170D0292}" type="parTrans" cxnId="{B808A320-0B47-4740-AAFB-4454A87E7BD3}">
      <dgm:prSet/>
      <dgm:spPr/>
      <dgm:t>
        <a:bodyPr/>
        <a:lstStyle/>
        <a:p>
          <a:endParaRPr lang="en-US"/>
        </a:p>
      </dgm:t>
    </dgm:pt>
    <dgm:pt modelId="{C4C396E0-3DB6-5949-9D75-3FB245069CFB}" type="sibTrans" cxnId="{B808A320-0B47-4740-AAFB-4454A87E7BD3}">
      <dgm:prSet/>
      <dgm:spPr/>
      <dgm:t>
        <a:bodyPr/>
        <a:lstStyle/>
        <a:p>
          <a:endParaRPr lang="en-US"/>
        </a:p>
      </dgm:t>
    </dgm:pt>
    <dgm:pt modelId="{8CC67BA1-226E-A74C-AD91-85E531DBE8D7}">
      <dgm:prSet/>
      <dgm:spPr/>
      <dgm:t>
        <a:bodyPr/>
        <a:lstStyle/>
        <a:p>
          <a:r>
            <a:rPr lang="en-US" b="0" i="0"/>
            <a:t>24.9% were considering retiring</a:t>
          </a:r>
          <a:endParaRPr lang="en-US"/>
        </a:p>
      </dgm:t>
    </dgm:pt>
    <dgm:pt modelId="{4673E869-F07F-364F-8B86-46239E9B7C7F}" type="parTrans" cxnId="{2735A3F7-E529-9341-A087-BA0FE5AE835C}">
      <dgm:prSet/>
      <dgm:spPr/>
      <dgm:t>
        <a:bodyPr/>
        <a:lstStyle/>
        <a:p>
          <a:endParaRPr lang="en-US"/>
        </a:p>
      </dgm:t>
    </dgm:pt>
    <dgm:pt modelId="{C0689394-1400-8C42-8159-B00932AA3F7B}" type="sibTrans" cxnId="{2735A3F7-E529-9341-A087-BA0FE5AE835C}">
      <dgm:prSet/>
      <dgm:spPr/>
      <dgm:t>
        <a:bodyPr/>
        <a:lstStyle/>
        <a:p>
          <a:endParaRPr lang="en-US"/>
        </a:p>
      </dgm:t>
    </dgm:pt>
    <dgm:pt modelId="{56BCAFD1-D0CE-5240-98C5-CA0A8EA4E92A}" type="pres">
      <dgm:prSet presAssocID="{67FFF15B-528D-BC40-8411-1594561705B1}" presName="Name0" presStyleCnt="0">
        <dgm:presLayoutVars>
          <dgm:dir/>
          <dgm:resizeHandles val="exact"/>
        </dgm:presLayoutVars>
      </dgm:prSet>
      <dgm:spPr/>
    </dgm:pt>
    <dgm:pt modelId="{83898E14-DEB5-1F45-90C4-3BDAC978207F}" type="pres">
      <dgm:prSet presAssocID="{FF434DF8-6EF7-0443-884A-99259FC885C3}" presName="node" presStyleLbl="node1" presStyleIdx="0" presStyleCnt="3">
        <dgm:presLayoutVars>
          <dgm:bulletEnabled val="1"/>
        </dgm:presLayoutVars>
      </dgm:prSet>
      <dgm:spPr/>
    </dgm:pt>
    <dgm:pt modelId="{28A0CB0B-0338-854C-9999-89DB50ADFE6C}" type="pres">
      <dgm:prSet presAssocID="{3D8DE3AA-F335-0843-9EE5-0E24F3D82811}" presName="sibTrans" presStyleCnt="0"/>
      <dgm:spPr/>
    </dgm:pt>
    <dgm:pt modelId="{9CAD5119-A85B-1F45-BE0D-8095B15FADBB}" type="pres">
      <dgm:prSet presAssocID="{534BFB3F-E6BF-7345-9458-CC86FA22AC48}" presName="node" presStyleLbl="node1" presStyleIdx="1" presStyleCnt="3">
        <dgm:presLayoutVars>
          <dgm:bulletEnabled val="1"/>
        </dgm:presLayoutVars>
      </dgm:prSet>
      <dgm:spPr/>
    </dgm:pt>
    <dgm:pt modelId="{3D6C3FEC-4E9A-6349-9C70-98010062031E}" type="pres">
      <dgm:prSet presAssocID="{C4C396E0-3DB6-5949-9D75-3FB245069CFB}" presName="sibTrans" presStyleCnt="0"/>
      <dgm:spPr/>
    </dgm:pt>
    <dgm:pt modelId="{04B37E67-C853-9143-85D4-46AC1A9910C5}" type="pres">
      <dgm:prSet presAssocID="{8CC67BA1-226E-A74C-AD91-85E531DBE8D7}" presName="node" presStyleLbl="node1" presStyleIdx="2" presStyleCnt="3">
        <dgm:presLayoutVars>
          <dgm:bulletEnabled val="1"/>
        </dgm:presLayoutVars>
      </dgm:prSet>
      <dgm:spPr/>
    </dgm:pt>
  </dgm:ptLst>
  <dgm:cxnLst>
    <dgm:cxn modelId="{B808A320-0B47-4740-AAFB-4454A87E7BD3}" srcId="{67FFF15B-528D-BC40-8411-1594561705B1}" destId="{534BFB3F-E6BF-7345-9458-CC86FA22AC48}" srcOrd="1" destOrd="0" parTransId="{0743C315-0B46-7E49-B78D-D77E170D0292}" sibTransId="{C4C396E0-3DB6-5949-9D75-3FB245069CFB}"/>
    <dgm:cxn modelId="{30820521-ACD8-2447-A568-82484229F538}" type="presOf" srcId="{8CC67BA1-226E-A74C-AD91-85E531DBE8D7}" destId="{04B37E67-C853-9143-85D4-46AC1A9910C5}" srcOrd="0" destOrd="0" presId="urn:microsoft.com/office/officeart/2005/8/layout/hList6"/>
    <dgm:cxn modelId="{E649DB4B-85AB-A84E-B37E-5959D12973A8}" type="presOf" srcId="{534BFB3F-E6BF-7345-9458-CC86FA22AC48}" destId="{9CAD5119-A85B-1F45-BE0D-8095B15FADBB}" srcOrd="0" destOrd="0" presId="urn:microsoft.com/office/officeart/2005/8/layout/hList6"/>
    <dgm:cxn modelId="{8FF73E58-9B1C-0C46-A25E-03BD0B12C056}" type="presOf" srcId="{FF434DF8-6EF7-0443-884A-99259FC885C3}" destId="{83898E14-DEB5-1F45-90C4-3BDAC978207F}" srcOrd="0" destOrd="0" presId="urn:microsoft.com/office/officeart/2005/8/layout/hList6"/>
    <dgm:cxn modelId="{D9E56DD3-DC22-BB4D-895D-3F979EE32516}" srcId="{67FFF15B-528D-BC40-8411-1594561705B1}" destId="{FF434DF8-6EF7-0443-884A-99259FC885C3}" srcOrd="0" destOrd="0" parTransId="{A57C8248-65F6-AE42-87B8-C2FDECD1BB7E}" sibTransId="{3D8DE3AA-F335-0843-9EE5-0E24F3D82811}"/>
    <dgm:cxn modelId="{0EBA0BF5-500A-E648-AB57-7DF728DC0ADD}" type="presOf" srcId="{67FFF15B-528D-BC40-8411-1594561705B1}" destId="{56BCAFD1-D0CE-5240-98C5-CA0A8EA4E92A}" srcOrd="0" destOrd="0" presId="urn:microsoft.com/office/officeart/2005/8/layout/hList6"/>
    <dgm:cxn modelId="{2735A3F7-E529-9341-A087-BA0FE5AE835C}" srcId="{67FFF15B-528D-BC40-8411-1594561705B1}" destId="{8CC67BA1-226E-A74C-AD91-85E531DBE8D7}" srcOrd="2" destOrd="0" parTransId="{4673E869-F07F-364F-8B86-46239E9B7C7F}" sibTransId="{C0689394-1400-8C42-8159-B00932AA3F7B}"/>
    <dgm:cxn modelId="{2B05F12E-40F5-EF45-8F26-E6BE99BB9866}" type="presParOf" srcId="{56BCAFD1-D0CE-5240-98C5-CA0A8EA4E92A}" destId="{83898E14-DEB5-1F45-90C4-3BDAC978207F}" srcOrd="0" destOrd="0" presId="urn:microsoft.com/office/officeart/2005/8/layout/hList6"/>
    <dgm:cxn modelId="{56DBEF8A-0F32-4E40-B836-DD8899E84A46}" type="presParOf" srcId="{56BCAFD1-D0CE-5240-98C5-CA0A8EA4E92A}" destId="{28A0CB0B-0338-854C-9999-89DB50ADFE6C}" srcOrd="1" destOrd="0" presId="urn:microsoft.com/office/officeart/2005/8/layout/hList6"/>
    <dgm:cxn modelId="{3E5F8654-F9FE-2644-8939-6868A8225336}" type="presParOf" srcId="{56BCAFD1-D0CE-5240-98C5-CA0A8EA4E92A}" destId="{9CAD5119-A85B-1F45-BE0D-8095B15FADBB}" srcOrd="2" destOrd="0" presId="urn:microsoft.com/office/officeart/2005/8/layout/hList6"/>
    <dgm:cxn modelId="{D605C710-1702-1442-B097-8C779611833F}" type="presParOf" srcId="{56BCAFD1-D0CE-5240-98C5-CA0A8EA4E92A}" destId="{3D6C3FEC-4E9A-6349-9C70-98010062031E}" srcOrd="3" destOrd="0" presId="urn:microsoft.com/office/officeart/2005/8/layout/hList6"/>
    <dgm:cxn modelId="{1D160B45-2CA7-2B41-B8E5-6410C0E1A6B6}" type="presParOf" srcId="{56BCAFD1-D0CE-5240-98C5-CA0A8EA4E92A}" destId="{04B37E67-C853-9143-85D4-46AC1A9910C5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898E14-DEB5-1F45-90C4-3BDAC978207F}">
      <dsp:nvSpPr>
        <dsp:cNvPr id="0" name=""/>
        <dsp:cNvSpPr/>
      </dsp:nvSpPr>
      <dsp:spPr>
        <a:xfrm rot="16200000">
          <a:off x="-541368" y="542652"/>
          <a:ext cx="4422775" cy="3337470"/>
        </a:xfrm>
        <a:prstGeom prst="flowChartManualOperati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89973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/>
            <a:t>44.4% of respondents were considering changing careers altogether</a:t>
          </a:r>
          <a:endParaRPr lang="en-US" sz="3000" kern="1200"/>
        </a:p>
      </dsp:txBody>
      <dsp:txXfrm rot="5400000">
        <a:off x="1285" y="884554"/>
        <a:ext cx="3337470" cy="2653665"/>
      </dsp:txXfrm>
    </dsp:sp>
    <dsp:sp modelId="{9CAD5119-A85B-1F45-BE0D-8095B15FADBB}">
      <dsp:nvSpPr>
        <dsp:cNvPr id="0" name=""/>
        <dsp:cNvSpPr/>
      </dsp:nvSpPr>
      <dsp:spPr>
        <a:xfrm rot="16200000">
          <a:off x="3046412" y="542652"/>
          <a:ext cx="4422775" cy="3337470"/>
        </a:xfrm>
        <a:prstGeom prst="flowChartManualOperation">
          <a:avLst/>
        </a:prstGeom>
        <a:solidFill>
          <a:schemeClr val="accent1">
            <a:shade val="80000"/>
            <a:hueOff val="175019"/>
            <a:satOff val="951"/>
            <a:lumOff val="127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89973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/>
            <a:t>33.4% thought about finding a job in a related field</a:t>
          </a:r>
          <a:endParaRPr lang="en-US" sz="3000" kern="1200"/>
        </a:p>
      </dsp:txBody>
      <dsp:txXfrm rot="5400000">
        <a:off x="3589065" y="884554"/>
        <a:ext cx="3337470" cy="2653665"/>
      </dsp:txXfrm>
    </dsp:sp>
    <dsp:sp modelId="{04B37E67-C853-9143-85D4-46AC1A9910C5}">
      <dsp:nvSpPr>
        <dsp:cNvPr id="0" name=""/>
        <dsp:cNvSpPr/>
      </dsp:nvSpPr>
      <dsp:spPr>
        <a:xfrm rot="16200000">
          <a:off x="6634193" y="542652"/>
          <a:ext cx="4422775" cy="3337470"/>
        </a:xfrm>
        <a:prstGeom prst="flowChartManualOperation">
          <a:avLst/>
        </a:prstGeom>
        <a:solidFill>
          <a:schemeClr val="accent1">
            <a:shade val="80000"/>
            <a:hueOff val="350038"/>
            <a:satOff val="1902"/>
            <a:lumOff val="255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89973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/>
            <a:t>24.9% were considering retiring</a:t>
          </a:r>
          <a:endParaRPr lang="en-US" sz="3000" kern="1200"/>
        </a:p>
      </dsp:txBody>
      <dsp:txXfrm rot="5400000">
        <a:off x="7176846" y="884554"/>
        <a:ext cx="3337470" cy="2653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2698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9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920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5551025" cy="4361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33401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2632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9443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4501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3356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5912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28491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532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102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850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255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31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830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1298046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ardinalatwork.stanford.edu/manager-toolkit/develop/develop-manager/manager-forums/previous-manager-forums-resources/avoid-employee-burnout-promote-culture-wellnes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ascpcdn.s3.amazonaws.com/static/ISTP/ASCP-ISTP_Stress+and+Burnout.pdf" TargetMode="External"/><Relationship Id="rId5" Type="http://schemas.openxmlformats.org/officeDocument/2006/relationships/hyperlink" Target="https://academic.oup.com/ajcp/article/153/4/470/5741819" TargetMode="External"/><Relationship Id="rId4" Type="http://schemas.openxmlformats.org/officeDocument/2006/relationships/hyperlink" Target="https://www.fhi360.org/sites/default/files/media/documents/resource-addressing-burnout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Burnout in the Laboratory</a:t>
            </a:r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6E615CD5-C0A1-4204-1213-37DCB96430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Introduction</a:t>
            </a:r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/>
              <a:t>Is it fiction or reality?</a:t>
            </a:r>
          </a:p>
          <a:p>
            <a:pPr lvl="0"/>
            <a:r>
              <a:rPr lang="en-US" dirty="0"/>
              <a:t>Physicians and nurses are frequently mentioned.</a:t>
            </a:r>
          </a:p>
          <a:p>
            <a:pPr lvl="0"/>
            <a:r>
              <a:rPr lang="en-US" dirty="0"/>
              <a:t>How about Lab Personnel MT/MLT/MLS, Phlebotomists, etc.  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3DAD337-5846-D8C6-F9DF-594E0C06325E}"/>
              </a:ext>
            </a:extLst>
          </p:cNvPr>
          <p:cNvSpPr>
            <a:spLocks noGrp="1"/>
          </p:cNvSpPr>
          <p:nvPr>
            <p:ph type="pic" idx="2"/>
          </p:nvPr>
        </p:nvSpPr>
        <p:spPr/>
      </p:sp>
      <p:pic>
        <p:nvPicPr>
          <p:cNvPr id="97" name="Google Shape;97;p2" descr="A image of burnt matches one match is not burnt that is blue and has a sad face. "/>
          <p:cNvPicPr preferRelativeResize="0"/>
          <p:nvPr/>
        </p:nvPicPr>
        <p:blipFill rotWithShape="1">
          <a:blip r:embed="rId3">
            <a:alphaModFix/>
          </a:blip>
          <a:srcRect l="18029" t="3196" r="16872" b="7448"/>
          <a:stretch/>
        </p:blipFill>
        <p:spPr>
          <a:xfrm>
            <a:off x="6900075" y="1598753"/>
            <a:ext cx="3941064" cy="36604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What is the definition of burnout?</a:t>
            </a:r>
          </a:p>
        </p:txBody>
      </p:sp>
      <p:sp>
        <p:nvSpPr>
          <p:cNvPr id="105" name="Google Shape;105;p3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/>
              <a:t>Physician and nurses burnout is defined as too much time spent at work</a:t>
            </a:r>
          </a:p>
          <a:p>
            <a:pPr lvl="0"/>
            <a:r>
              <a:rPr lang="en-US" dirty="0"/>
              <a:t>The number of MT/MLS/CLS programs in the country dwindle down</a:t>
            </a:r>
          </a:p>
          <a:p>
            <a:pPr lvl="0"/>
            <a:r>
              <a:rPr lang="en-US" dirty="0"/>
              <a:t>Laboratories consistently find themselves short staffed, with erratic hours to cover sick call, vacation, overtime </a:t>
            </a:r>
          </a:p>
          <a:p>
            <a:pPr lvl="0"/>
            <a:r>
              <a:rPr lang="en-US" dirty="0"/>
              <a:t>And dealing with old equipment, troubleshooting, QC,  validation, training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How burnout impacts us in the lab?</a:t>
            </a:r>
          </a:p>
        </p:txBody>
      </p:sp>
      <p:sp>
        <p:nvSpPr>
          <p:cNvPr id="111" name="Google Shape;111;p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6680" lvl="0" indent="0">
              <a:buNone/>
            </a:pPr>
            <a:r>
              <a:rPr lang="en-US" b="1" dirty="0">
                <a:solidFill>
                  <a:schemeClr val="accent1"/>
                </a:solidFill>
                <a:sym typeface="Arial"/>
              </a:rPr>
              <a:t>Burnout leads to:</a:t>
            </a:r>
            <a:endParaRPr lang="en-US" b="1" dirty="0">
              <a:solidFill>
                <a:schemeClr val="accent1"/>
              </a:solidFill>
            </a:endParaRPr>
          </a:p>
          <a:p>
            <a:pPr lvl="1"/>
            <a:r>
              <a:rPr lang="en-US" dirty="0">
                <a:sym typeface="Arial"/>
              </a:rPr>
              <a:t>Increased number of errors</a:t>
            </a:r>
            <a:endParaRPr lang="en-US" dirty="0"/>
          </a:p>
          <a:p>
            <a:pPr lvl="1"/>
            <a:r>
              <a:rPr lang="en-US" dirty="0">
                <a:sym typeface="Arial"/>
              </a:rPr>
              <a:t>Decreased quality</a:t>
            </a:r>
            <a:endParaRPr lang="en-US" dirty="0"/>
          </a:p>
          <a:p>
            <a:pPr lvl="1"/>
            <a:r>
              <a:rPr lang="en-US" dirty="0">
                <a:sym typeface="Arial"/>
              </a:rPr>
              <a:t>Increased sick calls </a:t>
            </a:r>
            <a:endParaRPr lang="en-US" dirty="0"/>
          </a:p>
          <a:p>
            <a:pPr lvl="1"/>
            <a:r>
              <a:rPr lang="en-US" dirty="0">
                <a:sym typeface="Arial"/>
              </a:rPr>
              <a:t>Increased overtime </a:t>
            </a:r>
            <a:endParaRPr lang="en-US" dirty="0"/>
          </a:p>
          <a:p>
            <a:pPr lvl="1"/>
            <a:r>
              <a:rPr lang="en-US" dirty="0">
                <a:sym typeface="Arial"/>
              </a:rPr>
              <a:t>Higher resource utilization</a:t>
            </a:r>
            <a:endParaRPr lang="en-US" dirty="0"/>
          </a:p>
          <a:p>
            <a:pPr lvl="1"/>
            <a:r>
              <a:rPr lang="en-US" dirty="0">
                <a:sym typeface="Arial"/>
              </a:rPr>
              <a:t>Decreased margins</a:t>
            </a:r>
            <a:endParaRPr lang="en-US" dirty="0"/>
          </a:p>
          <a:p>
            <a:pPr lvl="1"/>
            <a:r>
              <a:rPr lang="en-US" dirty="0">
                <a:sym typeface="Arial"/>
              </a:rPr>
              <a:t>Decreased productivity and efficiency </a:t>
            </a:r>
            <a:endParaRPr lang="en-US" dirty="0"/>
          </a:p>
          <a:p>
            <a:pPr lvl="1"/>
            <a:r>
              <a:rPr lang="en-US" dirty="0">
                <a:sym typeface="Arial"/>
              </a:rPr>
              <a:t>Increased pressure on the system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The ASCP survey found that: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4B7ACA7-EF06-0F47-742D-D19A5E0430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1778493"/>
              </p:ext>
            </p:extLst>
          </p:nvPr>
        </p:nvGraphicFramePr>
        <p:xfrm>
          <a:off x="838200" y="1825625"/>
          <a:ext cx="10515600" cy="4422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What your staff is asking for?</a:t>
            </a:r>
          </a:p>
        </p:txBody>
      </p:sp>
      <p:sp>
        <p:nvSpPr>
          <p:cNvPr id="127" name="Google Shape;127;p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/>
              <a:t>More CLS/MLS staff</a:t>
            </a:r>
          </a:p>
          <a:p>
            <a:pPr lvl="0"/>
            <a:r>
              <a:rPr lang="en-US" dirty="0"/>
              <a:t>More MLT/MLA staff</a:t>
            </a:r>
          </a:p>
          <a:p>
            <a:pPr lvl="0"/>
            <a:r>
              <a:rPr lang="en-US" dirty="0"/>
              <a:t>More time off</a:t>
            </a:r>
          </a:p>
          <a:p>
            <a:pPr lvl="0"/>
            <a:r>
              <a:rPr lang="en-US" dirty="0"/>
              <a:t>Be able to take breaks and lunches on time</a:t>
            </a:r>
          </a:p>
          <a:p>
            <a:pPr lvl="0"/>
            <a:r>
              <a:rPr lang="en-US" dirty="0"/>
              <a:t>Work and life balance</a:t>
            </a:r>
          </a:p>
          <a:p>
            <a:pPr lvl="0"/>
            <a:r>
              <a:rPr lang="en-US" dirty="0"/>
              <a:t>Recognition</a:t>
            </a:r>
          </a:p>
          <a:p>
            <a:pPr lvl="0"/>
            <a:r>
              <a:rPr lang="en-US" dirty="0"/>
              <a:t>Efficiency </a:t>
            </a:r>
          </a:p>
          <a:p>
            <a:pPr lvl="0"/>
            <a:r>
              <a:rPr lang="en-US" dirty="0"/>
              <a:t>Innovation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Take action to help reduce burnout</a:t>
            </a:r>
          </a:p>
        </p:txBody>
      </p:sp>
      <p:sp>
        <p:nvSpPr>
          <p:cNvPr id="133" name="Google Shape;133;p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/>
              <a:t>Staff Recognition - Recognition preference</a:t>
            </a:r>
          </a:p>
          <a:p>
            <a:pPr lvl="0"/>
            <a:r>
              <a:rPr lang="en-US" dirty="0"/>
              <a:t>Quarterly awards</a:t>
            </a:r>
          </a:p>
          <a:p>
            <a:pPr lvl="0"/>
            <a:r>
              <a:rPr lang="en-US" dirty="0"/>
              <a:t>Weekly shout outs</a:t>
            </a:r>
          </a:p>
          <a:p>
            <a:pPr lvl="0"/>
            <a:r>
              <a:rPr lang="en-US" dirty="0"/>
              <a:t>Post birthdays</a:t>
            </a:r>
          </a:p>
          <a:p>
            <a:pPr lvl="0"/>
            <a:r>
              <a:rPr lang="en-US" dirty="0"/>
              <a:t>Work anniversaries </a:t>
            </a:r>
          </a:p>
          <a:p>
            <a:pPr lvl="0"/>
            <a:r>
              <a:rPr lang="en-US" dirty="0"/>
              <a:t>Thank you lunches</a:t>
            </a:r>
          </a:p>
          <a:p>
            <a:pPr lvl="0"/>
            <a:r>
              <a:rPr lang="en-US" dirty="0"/>
              <a:t>Thank you gift-cards</a:t>
            </a:r>
          </a:p>
          <a:p>
            <a:pPr lvl="0"/>
            <a:r>
              <a:rPr lang="en-US" dirty="0"/>
              <a:t>Thank you cards 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How managers can reduce employee burnout</a:t>
            </a:r>
          </a:p>
        </p:txBody>
      </p:sp>
      <p:sp>
        <p:nvSpPr>
          <p:cNvPr id="139" name="Google Shape;139;p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Hold walking </a:t>
            </a:r>
            <a:r>
              <a:rPr lang="en-US" dirty="0"/>
              <a:t>m</a:t>
            </a:r>
            <a:r>
              <a:rPr lang="en-US" dirty="0">
                <a:sym typeface="Arial"/>
              </a:rPr>
              <a:t>eetings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Promote work/life </a:t>
            </a:r>
            <a:r>
              <a:rPr lang="en-US" dirty="0"/>
              <a:t>b</a:t>
            </a:r>
            <a:r>
              <a:rPr lang="en-US" dirty="0">
                <a:sym typeface="Arial"/>
              </a:rPr>
              <a:t>alance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Monitor workloads </a:t>
            </a:r>
            <a:r>
              <a:rPr lang="en-US" dirty="0"/>
              <a:t>and</a:t>
            </a:r>
            <a:r>
              <a:rPr lang="en-US" dirty="0">
                <a:sym typeface="Arial"/>
              </a:rPr>
              <a:t> </a:t>
            </a:r>
            <a:r>
              <a:rPr lang="en-US" dirty="0"/>
              <a:t>s</a:t>
            </a:r>
            <a:r>
              <a:rPr lang="en-US" dirty="0">
                <a:sym typeface="Arial"/>
              </a:rPr>
              <a:t>cheduling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Encourage employees to use </a:t>
            </a:r>
            <a:r>
              <a:rPr lang="en-US" dirty="0"/>
              <a:t>v</a:t>
            </a:r>
            <a:r>
              <a:rPr lang="en-US" dirty="0">
                <a:sym typeface="Arial"/>
              </a:rPr>
              <a:t>acation </a:t>
            </a:r>
            <a:r>
              <a:rPr lang="en-US" dirty="0"/>
              <a:t>t</a:t>
            </a:r>
            <a:r>
              <a:rPr lang="en-US" dirty="0">
                <a:sym typeface="Arial"/>
              </a:rPr>
              <a:t>ime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Provide </a:t>
            </a:r>
            <a:r>
              <a:rPr lang="en-US" dirty="0"/>
              <a:t>w</a:t>
            </a:r>
            <a:r>
              <a:rPr lang="en-US" dirty="0">
                <a:sym typeface="Arial"/>
              </a:rPr>
              <a:t>ork </a:t>
            </a:r>
            <a:r>
              <a:rPr lang="en-US" dirty="0"/>
              <a:t>f</a:t>
            </a:r>
            <a:r>
              <a:rPr lang="en-US" dirty="0">
                <a:sym typeface="Arial"/>
              </a:rPr>
              <a:t>rom </a:t>
            </a:r>
            <a:r>
              <a:rPr lang="en-US" dirty="0"/>
              <a:t>h</a:t>
            </a:r>
            <a:r>
              <a:rPr lang="en-US" dirty="0">
                <a:sym typeface="Arial"/>
              </a:rPr>
              <a:t>ome </a:t>
            </a:r>
            <a:r>
              <a:rPr lang="en-US" dirty="0"/>
              <a:t>o</a:t>
            </a:r>
            <a:r>
              <a:rPr lang="en-US" dirty="0">
                <a:sym typeface="Arial"/>
              </a:rPr>
              <a:t>ptions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Prioritize workplace </a:t>
            </a:r>
            <a:r>
              <a:rPr lang="en-US" dirty="0"/>
              <a:t>w</a:t>
            </a:r>
            <a:r>
              <a:rPr lang="en-US" dirty="0">
                <a:sym typeface="Arial"/>
              </a:rPr>
              <a:t>ellness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Offer employee </a:t>
            </a:r>
            <a:r>
              <a:rPr lang="en-US" dirty="0"/>
              <a:t>a</a:t>
            </a:r>
            <a:r>
              <a:rPr lang="en-US" dirty="0">
                <a:sym typeface="Arial"/>
              </a:rPr>
              <a:t>ssistance </a:t>
            </a:r>
            <a:r>
              <a:rPr lang="en-US" dirty="0"/>
              <a:t>p</a:t>
            </a:r>
            <a:r>
              <a:rPr lang="en-US" dirty="0">
                <a:sym typeface="Arial"/>
              </a:rPr>
              <a:t>rograms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Enforce management </a:t>
            </a:r>
            <a:r>
              <a:rPr lang="en-US" dirty="0"/>
              <a:t>t</a:t>
            </a:r>
            <a:r>
              <a:rPr lang="en-US" dirty="0">
                <a:sym typeface="Arial"/>
              </a:rPr>
              <a:t>raining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Resources</a:t>
            </a:r>
          </a:p>
        </p:txBody>
      </p:sp>
      <p:sp>
        <p:nvSpPr>
          <p:cNvPr id="145" name="Google Shape;145;p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31101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dirty="0">
                <a:hlinkClick r:id="rId3"/>
              </a:rPr>
              <a:t>https://about.gitlab.com/blog/2022/05/03/preventing-burnout-a-managers-toolkit/</a:t>
            </a:r>
            <a:endParaRPr lang="en-US" dirty="0"/>
          </a:p>
          <a:p>
            <a:r>
              <a:rPr lang="en-US" dirty="0">
                <a:hlinkClick r:id="rId3"/>
              </a:rPr>
              <a:t>https://cardinalatwork.stanford.edu/manager-toolkit/develop/develop-manager/manager-forums/previous-manager-forums-resources/avoid-employee-burnout-promote-culture-wellness</a:t>
            </a:r>
            <a:endParaRPr lang="en-US" dirty="0"/>
          </a:p>
          <a:p>
            <a:r>
              <a:rPr lang="en-US" dirty="0">
                <a:hlinkClick r:id="rId4"/>
              </a:rPr>
              <a:t>https://www.fhi360.org/sites/default/files/media/documents/resource-addressing-burnout.pdf</a:t>
            </a:r>
            <a:endParaRPr lang="en-US" dirty="0"/>
          </a:p>
          <a:p>
            <a:r>
              <a:rPr lang="en-US" dirty="0">
                <a:sym typeface="Arial"/>
                <a:hlinkClick r:id="rId5"/>
              </a:rPr>
              <a:t>https://academic.oup.com/ajcp/article/153/4/422/5741821</a:t>
            </a:r>
            <a:endParaRPr lang="en-US" dirty="0">
              <a:sym typeface="Arial"/>
            </a:endParaRPr>
          </a:p>
          <a:p>
            <a:r>
              <a:rPr lang="en-US" dirty="0">
                <a:sym typeface="Arial"/>
                <a:hlinkClick r:id="rId5"/>
              </a:rPr>
              <a:t>https://academic.oup.com/ajcp/article/153/4/470/5741819</a:t>
            </a:r>
            <a:endParaRPr lang="en-US" dirty="0">
              <a:sym typeface="Arial"/>
            </a:endParaRPr>
          </a:p>
          <a:p>
            <a:r>
              <a:rPr lang="en-US" dirty="0">
                <a:sym typeface="Arial"/>
                <a:hlinkClick r:id="rId6"/>
              </a:rPr>
              <a:t>https://ascpcdn.s3.amazonaws.com/static/ISTP/ASCP-ISTP_Stress+and+Burnout.pdf</a:t>
            </a:r>
            <a:endParaRPr lang="en-US" dirty="0">
              <a:sym typeface="Arial"/>
            </a:endParaRP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0</TotalTime>
  <Words>373</Words>
  <Application>Microsoft Macintosh PowerPoint</Application>
  <PresentationFormat>Widescreen</PresentationFormat>
  <Paragraphs>58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23-210340-MT_Executive_Board Meeting_Volunteer Program [54]  -  Read-Only</vt:lpstr>
      <vt:lpstr>Burnout in the Laboratory</vt:lpstr>
      <vt:lpstr>Introduction</vt:lpstr>
      <vt:lpstr>What is the definition of burnout?</vt:lpstr>
      <vt:lpstr>How burnout impacts us in the lab?</vt:lpstr>
      <vt:lpstr>The ASCP survey found that:</vt:lpstr>
      <vt:lpstr>What your staff is asking for?</vt:lpstr>
      <vt:lpstr>Take action to help reduce burnout</vt:lpstr>
      <vt:lpstr>How managers can reduce employee burnout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Burnout in the Laboratory</dc:title>
  <dc:creator>Abumuhor, Ihab A</dc:creator>
  <cp:lastModifiedBy>Brinson, Jennifer</cp:lastModifiedBy>
  <cp:revision>1</cp:revision>
  <dcterms:created xsi:type="dcterms:W3CDTF">2023-06-27T05:19:54Z</dcterms:created>
  <dcterms:modified xsi:type="dcterms:W3CDTF">2023-08-10T19:50:19Z</dcterms:modified>
</cp:coreProperties>
</file>