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9.bin"/>
  <Override ContentType="application/vnd.openxmlformats-officedocument.oleObject" PartName="/ppt/embeddings/oleObject3.bin"/>
  <Override ContentType="application/vnd.openxmlformats-officedocument.oleObject" PartName="/ppt/embeddings/oleObject6.bin"/>
  <Override ContentType="application/vnd.openxmlformats-officedocument.oleObject" PartName="/ppt/embeddings/oleObject5.bin"/>
  <Override ContentType="application/vnd.openxmlformats-officedocument.oleObject" PartName="/ppt/embeddings/oleObject4.bin"/>
  <Override ContentType="application/vnd.openxmlformats-officedocument.oleObject" PartName="/ppt/embeddings/oleObject7.bin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officedocument.oleObject" PartName="/ppt/embeddings/oleObject8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  <p:sldMasterId id="2147483662" r:id="rId5"/>
    <p:sldMasterId id="214748367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y="6858000" cx="12192000"/>
  <p:notesSz cx="6858000" cy="9144000"/>
  <p:embeddedFontLst>
    <p:embeddedFont>
      <p:font typeface="Tahoma"/>
      <p:regular r:id="rId36"/>
      <p:bold r:id="rId37"/>
    </p:embeddedFont>
    <p:embeddedFont>
      <p:font typeface="Helvetica Neue Ligh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i0dvdMntXnqgJ8pk3Xizg8k7fK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Light-italic.fntdata"/><Relationship Id="rId20" Type="http://schemas.openxmlformats.org/officeDocument/2006/relationships/slide" Target="slides/slide13.xml"/><Relationship Id="rId42" Type="http://customschemas.google.com/relationships/presentationmetadata" Target="metadata"/><Relationship Id="rId41" Type="http://schemas.openxmlformats.org/officeDocument/2006/relationships/font" Target="fonts/HelveticaNeueLight-bold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Tahoma-bold.fntdata"/><Relationship Id="rId14" Type="http://schemas.openxmlformats.org/officeDocument/2006/relationships/slide" Target="slides/slide7.xml"/><Relationship Id="rId36" Type="http://schemas.openxmlformats.org/officeDocument/2006/relationships/font" Target="fonts/Tahoma-regular.fntdata"/><Relationship Id="rId17" Type="http://schemas.openxmlformats.org/officeDocument/2006/relationships/slide" Target="slides/slide10.xml"/><Relationship Id="rId39" Type="http://schemas.openxmlformats.org/officeDocument/2006/relationships/font" Target="fonts/HelveticaNeueLight-bold.fntdata"/><Relationship Id="rId16" Type="http://schemas.openxmlformats.org/officeDocument/2006/relationships/slide" Target="slides/slide9.xml"/><Relationship Id="rId38" Type="http://schemas.openxmlformats.org/officeDocument/2006/relationships/font" Target="fonts/HelveticaNeueLight-regular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8.vml.rels><?xml version="1.0" encoding="UTF-8" standalone="yes"?>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9.vml.rels><?xml version="1.0" encoding="UTF-8" standalone="yes"?><Relationships xmlns="http://schemas.openxmlformats.org/package/2006/relationships"><Relationship Id="rId1" Type="http://schemas.openxmlformats.org/officeDocument/2006/relationships/image" Target="../media/image33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30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0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0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8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9"/>
          <p:cNvSpPr txBox="1"/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9"/>
          <p:cNvSpPr txBox="1"/>
          <p:nvPr>
            <p:ph idx="1" type="body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5"/>
          <p:cNvSpPr/>
          <p:nvPr/>
        </p:nvSpPr>
        <p:spPr>
          <a:xfrm>
            <a:off x="1141711" y="3962400"/>
            <a:ext cx="9905532" cy="914400"/>
          </a:xfrm>
          <a:prstGeom prst="rect">
            <a:avLst/>
          </a:prstGeom>
          <a:solidFill>
            <a:srgbClr val="525B1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Top border design" id="109" name="Google Shape;109;p35"/>
          <p:cNvGrpSpPr/>
          <p:nvPr/>
        </p:nvGrpSpPr>
        <p:grpSpPr>
          <a:xfrm>
            <a:off x="1281" y="0"/>
            <a:ext cx="12192127" cy="429768"/>
            <a:chOff x="1279" y="0"/>
            <a:chExt cx="12188952" cy="429768"/>
          </a:xfrm>
        </p:grpSpPr>
        <p:sp>
          <p:nvSpPr>
            <p:cNvPr id="110" name="Google Shape;110;p35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5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5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Bottom border design" id="113" name="Google Shape;113;p35"/>
          <p:cNvGrpSpPr/>
          <p:nvPr/>
        </p:nvGrpSpPr>
        <p:grpSpPr>
          <a:xfrm>
            <a:off x="2" y="6080760"/>
            <a:ext cx="12193407" cy="777240"/>
            <a:chOff x="0" y="6080760"/>
            <a:chExt cx="12190231" cy="777240"/>
          </a:xfrm>
        </p:grpSpPr>
        <p:sp>
          <p:nvSpPr>
            <p:cNvPr id="114" name="Google Shape;114;p35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5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5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" name="Google Shape;117;p35"/>
          <p:cNvSpPr txBox="1"/>
          <p:nvPr>
            <p:ph type="ctrTitle"/>
          </p:nvPr>
        </p:nvSpPr>
        <p:spPr>
          <a:xfrm>
            <a:off x="1522810" y="4090280"/>
            <a:ext cx="9146380" cy="7010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5"/>
          <p:cNvSpPr txBox="1"/>
          <p:nvPr>
            <p:ph idx="1" type="subTitle"/>
          </p:nvPr>
        </p:nvSpPr>
        <p:spPr>
          <a:xfrm>
            <a:off x="1522810" y="5029200"/>
            <a:ext cx="8231743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>
                <a:solidFill>
                  <a:srgbClr val="909090"/>
                </a:solidFill>
              </a:defRPr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909090"/>
                </a:solidFill>
              </a:defRPr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6pPr>
            <a:lvl7pPr lvl="6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7pPr>
            <a:lvl8pPr lvl="7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8pPr>
            <a:lvl9pPr lvl="8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9pPr>
          </a:lstStyle>
          <a:p/>
        </p:txBody>
      </p:sp>
      <p:sp>
        <p:nvSpPr>
          <p:cNvPr id="119" name="Google Shape;119;p35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5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5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rder design" id="123" name="Google Shape;123;p36"/>
          <p:cNvSpPr/>
          <p:nvPr/>
        </p:nvSpPr>
        <p:spPr>
          <a:xfrm>
            <a:off x="1217927" y="1019175"/>
            <a:ext cx="6128076" cy="4572000"/>
          </a:xfrm>
          <a:prstGeom prst="rect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6"/>
          <p:cNvSpPr txBox="1"/>
          <p:nvPr>
            <p:ph type="title"/>
          </p:nvPr>
        </p:nvSpPr>
        <p:spPr>
          <a:xfrm>
            <a:off x="7925278" y="1371600"/>
            <a:ext cx="312501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  <a:defRPr b="1"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6"/>
          <p:cNvSpPr txBox="1"/>
          <p:nvPr>
            <p:ph idx="1" type="body"/>
          </p:nvPr>
        </p:nvSpPr>
        <p:spPr>
          <a:xfrm>
            <a:off x="1492320" y="1293495"/>
            <a:ext cx="5579293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500"/>
              <a:buChar char="▪"/>
              <a:defRPr sz="1500"/>
            </a:lvl1pPr>
            <a:lvl2pPr indent="-314325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Char char="–"/>
              <a:defRPr sz="1350"/>
            </a:lvl2pPr>
            <a:lvl3pPr indent="-3048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295275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4pPr>
            <a:lvl5pPr indent="-295275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5pPr>
            <a:lvl6pPr indent="-295275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6pPr>
            <a:lvl7pPr indent="-295275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7pPr>
            <a:lvl8pPr indent="-295275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8pPr>
            <a:lvl9pPr indent="-295275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9pPr>
          </a:lstStyle>
          <a:p/>
        </p:txBody>
      </p:sp>
      <p:sp>
        <p:nvSpPr>
          <p:cNvPr id="126" name="Google Shape;126;p36"/>
          <p:cNvSpPr txBox="1"/>
          <p:nvPr>
            <p:ph idx="2" type="body"/>
          </p:nvPr>
        </p:nvSpPr>
        <p:spPr>
          <a:xfrm>
            <a:off x="7925278" y="3536832"/>
            <a:ext cx="3125015" cy="17971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27" name="Google Shape;127;p36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6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6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7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7"/>
          <p:cNvSpPr txBox="1"/>
          <p:nvPr>
            <p:ph idx="1" type="body"/>
          </p:nvPr>
        </p:nvSpPr>
        <p:spPr>
          <a:xfrm>
            <a:off x="379511" y="1432560"/>
            <a:ext cx="11128099" cy="458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/>
        </p:txBody>
      </p:sp>
      <p:sp>
        <p:nvSpPr>
          <p:cNvPr id="133" name="Google Shape;133;p37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7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7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0"/>
          <p:cNvSpPr/>
          <p:nvPr/>
        </p:nvSpPr>
        <p:spPr>
          <a:xfrm>
            <a:off x="1141711" y="1600200"/>
            <a:ext cx="9905532" cy="3276600"/>
          </a:xfrm>
          <a:prstGeom prst="rect">
            <a:avLst/>
          </a:prstGeom>
          <a:solidFill>
            <a:srgbClr val="525B1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Top border design" id="138" name="Google Shape;138;p50"/>
          <p:cNvGrpSpPr/>
          <p:nvPr/>
        </p:nvGrpSpPr>
        <p:grpSpPr>
          <a:xfrm>
            <a:off x="1281" y="0"/>
            <a:ext cx="12192127" cy="429768"/>
            <a:chOff x="1279" y="0"/>
            <a:chExt cx="12188952" cy="429768"/>
          </a:xfrm>
        </p:grpSpPr>
        <p:sp>
          <p:nvSpPr>
            <p:cNvPr id="139" name="Google Shape;139;p50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0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0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Bottom border design" id="142" name="Google Shape;142;p50"/>
          <p:cNvGrpSpPr/>
          <p:nvPr/>
        </p:nvGrpSpPr>
        <p:grpSpPr>
          <a:xfrm>
            <a:off x="2" y="6080760"/>
            <a:ext cx="12193407" cy="777240"/>
            <a:chOff x="0" y="6080760"/>
            <a:chExt cx="12190231" cy="777240"/>
          </a:xfrm>
        </p:grpSpPr>
        <p:sp>
          <p:nvSpPr>
            <p:cNvPr id="143" name="Google Shape;143;p50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0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0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50"/>
          <p:cNvSpPr txBox="1"/>
          <p:nvPr>
            <p:ph type="ctrTitle"/>
          </p:nvPr>
        </p:nvSpPr>
        <p:spPr>
          <a:xfrm>
            <a:off x="1522811" y="1905000"/>
            <a:ext cx="914638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950"/>
              <a:buFont typeface="Arial"/>
              <a:buNone/>
              <a:defRPr sz="495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50"/>
          <p:cNvSpPr txBox="1"/>
          <p:nvPr>
            <p:ph idx="1" type="subTitle"/>
          </p:nvPr>
        </p:nvSpPr>
        <p:spPr>
          <a:xfrm>
            <a:off x="1522810" y="5029200"/>
            <a:ext cx="8231743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>
                <a:solidFill>
                  <a:srgbClr val="909090"/>
                </a:solidFill>
              </a:defRPr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909090"/>
                </a:solidFill>
              </a:defRPr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6pPr>
            <a:lvl7pPr lvl="6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7pPr>
            <a:lvl8pPr lvl="7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8pPr>
            <a:lvl9pPr lvl="8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909090"/>
                </a:solidFill>
              </a:defRPr>
            </a:lvl9pPr>
          </a:lstStyle>
          <a:p/>
        </p:txBody>
      </p:sp>
      <p:sp>
        <p:nvSpPr>
          <p:cNvPr id="148" name="Google Shape;148;p50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50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50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1"/>
          <p:cNvSpPr txBox="1"/>
          <p:nvPr>
            <p:ph type="title"/>
          </p:nvPr>
        </p:nvSpPr>
        <p:spPr>
          <a:xfrm>
            <a:off x="1522810" y="1905000"/>
            <a:ext cx="9146383" cy="266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4050"/>
              <a:buFont typeface="Arial"/>
              <a:buNone/>
              <a:defRPr b="0" sz="405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51"/>
          <p:cNvSpPr txBox="1"/>
          <p:nvPr>
            <p:ph idx="1" type="body"/>
          </p:nvPr>
        </p:nvSpPr>
        <p:spPr>
          <a:xfrm>
            <a:off x="1522810" y="4876800"/>
            <a:ext cx="823174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909090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909090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09090"/>
                </a:solidFill>
              </a:defRPr>
            </a:lvl9pPr>
          </a:lstStyle>
          <a:p/>
        </p:txBody>
      </p:sp>
      <p:sp>
        <p:nvSpPr>
          <p:cNvPr id="154" name="Google Shape;154;p51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51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51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2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52"/>
          <p:cNvSpPr txBox="1"/>
          <p:nvPr>
            <p:ph idx="1" type="body"/>
          </p:nvPr>
        </p:nvSpPr>
        <p:spPr>
          <a:xfrm>
            <a:off x="379511" y="1447801"/>
            <a:ext cx="5580019" cy="454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2385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–"/>
              <a:defRPr sz="1500"/>
            </a:lvl2pPr>
            <a:lvl3pPr indent="-314325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 sz="1350"/>
            </a:lvl3pPr>
            <a:lvl4pPr indent="-3048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5pPr>
            <a:lvl6pPr indent="-3048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6pPr>
            <a:lvl7pPr indent="-3048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7pPr>
            <a:lvl8pPr indent="-3048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8pPr>
            <a:lvl9pPr indent="-3048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9pPr>
          </a:lstStyle>
          <a:p/>
        </p:txBody>
      </p:sp>
      <p:sp>
        <p:nvSpPr>
          <p:cNvPr id="160" name="Google Shape;160;p52"/>
          <p:cNvSpPr txBox="1"/>
          <p:nvPr>
            <p:ph idx="2" type="body"/>
          </p:nvPr>
        </p:nvSpPr>
        <p:spPr>
          <a:xfrm>
            <a:off x="6232473" y="1447801"/>
            <a:ext cx="5275137" cy="4546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2385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–"/>
              <a:defRPr sz="1500"/>
            </a:lvl2pPr>
            <a:lvl3pPr indent="-314325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 sz="1350"/>
            </a:lvl3pPr>
            <a:lvl4pPr indent="-3048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5pPr>
            <a:lvl6pPr indent="-3048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6pPr>
            <a:lvl7pPr indent="-3048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7pPr>
            <a:lvl8pPr indent="-3048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 sz="1200"/>
            </a:lvl8pPr>
            <a:lvl9pPr indent="-3048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9pPr>
          </a:lstStyle>
          <a:p/>
        </p:txBody>
      </p:sp>
      <p:sp>
        <p:nvSpPr>
          <p:cNvPr id="161" name="Google Shape;161;p52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52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52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3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53"/>
          <p:cNvSpPr txBox="1"/>
          <p:nvPr>
            <p:ph idx="1" type="body"/>
          </p:nvPr>
        </p:nvSpPr>
        <p:spPr>
          <a:xfrm>
            <a:off x="1522810" y="1828803"/>
            <a:ext cx="4420751" cy="685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1" sz="15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67" name="Google Shape;167;p53"/>
          <p:cNvSpPr txBox="1"/>
          <p:nvPr>
            <p:ph idx="2" type="body"/>
          </p:nvPr>
        </p:nvSpPr>
        <p:spPr>
          <a:xfrm>
            <a:off x="1522810" y="2590801"/>
            <a:ext cx="4420751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500"/>
              <a:buChar char="▪"/>
              <a:defRPr sz="1500"/>
            </a:lvl1pPr>
            <a:lvl2pPr indent="-314325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Char char="–"/>
              <a:defRPr sz="1350"/>
            </a:lvl2pPr>
            <a:lvl3pPr indent="-3048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295275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4pPr>
            <a:lvl5pPr indent="-295275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5pPr>
            <a:lvl6pPr indent="-295275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6pPr>
            <a:lvl7pPr indent="-295275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7pPr>
            <a:lvl8pPr indent="-295275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8pPr>
            <a:lvl9pPr indent="-295275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9pPr>
          </a:lstStyle>
          <a:p/>
        </p:txBody>
      </p:sp>
      <p:sp>
        <p:nvSpPr>
          <p:cNvPr id="168" name="Google Shape;168;p53"/>
          <p:cNvSpPr txBox="1"/>
          <p:nvPr>
            <p:ph idx="3" type="body"/>
          </p:nvPr>
        </p:nvSpPr>
        <p:spPr>
          <a:xfrm>
            <a:off x="6248442" y="1828803"/>
            <a:ext cx="4420751" cy="685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1" sz="15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69" name="Google Shape;169;p53"/>
          <p:cNvSpPr txBox="1"/>
          <p:nvPr>
            <p:ph idx="4" type="body"/>
          </p:nvPr>
        </p:nvSpPr>
        <p:spPr>
          <a:xfrm>
            <a:off x="6248442" y="2590801"/>
            <a:ext cx="4420751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500"/>
              <a:buChar char="▪"/>
              <a:defRPr sz="1500"/>
            </a:lvl1pPr>
            <a:lvl2pPr indent="-314325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Char char="–"/>
              <a:defRPr sz="1350"/>
            </a:lvl2pPr>
            <a:lvl3pPr indent="-3048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295275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4pPr>
            <a:lvl5pPr indent="-295275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5pPr>
            <a:lvl6pPr indent="-295275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6pPr>
            <a:lvl7pPr indent="-295275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7pPr>
            <a:lvl8pPr indent="-295275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–"/>
              <a:defRPr sz="1050"/>
            </a:lvl8pPr>
            <a:lvl9pPr indent="-295275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▪"/>
              <a:defRPr sz="1050"/>
            </a:lvl9pPr>
          </a:lstStyle>
          <a:p/>
        </p:txBody>
      </p:sp>
      <p:sp>
        <p:nvSpPr>
          <p:cNvPr id="170" name="Google Shape;170;p53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53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53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4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54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54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54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55"/>
          <p:cNvGrpSpPr/>
          <p:nvPr/>
        </p:nvGrpSpPr>
        <p:grpSpPr>
          <a:xfrm>
            <a:off x="2" y="6309360"/>
            <a:ext cx="12193407" cy="548640"/>
            <a:chOff x="0" y="6309360"/>
            <a:chExt cx="12190231" cy="548640"/>
          </a:xfrm>
        </p:grpSpPr>
        <p:sp>
          <p:nvSpPr>
            <p:cNvPr id="180" name="Google Shape;180;p55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5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5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" name="Google Shape;183;p55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55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55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rder design" id="187" name="Google Shape;187;p56"/>
          <p:cNvSpPr/>
          <p:nvPr/>
        </p:nvSpPr>
        <p:spPr>
          <a:xfrm>
            <a:off x="1217927" y="1019175"/>
            <a:ext cx="6128076" cy="4572000"/>
          </a:xfrm>
          <a:prstGeom prst="rect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56"/>
          <p:cNvSpPr txBox="1"/>
          <p:nvPr>
            <p:ph type="title"/>
          </p:nvPr>
        </p:nvSpPr>
        <p:spPr>
          <a:xfrm>
            <a:off x="7925278" y="1371600"/>
            <a:ext cx="312501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  <a:defRPr b="0"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descr="An empty placeholder to add an image. Click on the placeholder and select the image that you wish to add" id="189" name="Google Shape;189;p56"/>
          <p:cNvSpPr/>
          <p:nvPr>
            <p:ph idx="2" type="pic"/>
          </p:nvPr>
        </p:nvSpPr>
        <p:spPr>
          <a:xfrm>
            <a:off x="1400856" y="1202055"/>
            <a:ext cx="5762221" cy="42062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0" name="Google Shape;190;p56"/>
          <p:cNvSpPr txBox="1"/>
          <p:nvPr>
            <p:ph idx="1" type="body"/>
          </p:nvPr>
        </p:nvSpPr>
        <p:spPr>
          <a:xfrm>
            <a:off x="7925278" y="3536832"/>
            <a:ext cx="3125015" cy="1797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91" name="Google Shape;191;p56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56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56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7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57"/>
          <p:cNvSpPr txBox="1"/>
          <p:nvPr>
            <p:ph idx="1" type="body"/>
          </p:nvPr>
        </p:nvSpPr>
        <p:spPr>
          <a:xfrm rot="5400000">
            <a:off x="3649941" y="-1837869"/>
            <a:ext cx="4587240" cy="11128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4pPr>
            <a:lvl5pPr indent="-3048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5pPr>
            <a:lvl6pPr indent="-3048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/>
            </a:lvl6pPr>
            <a:lvl7pPr indent="-3048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7pPr>
            <a:lvl8pPr indent="-3048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/>
            </a:lvl8pPr>
            <a:lvl9pPr indent="-3048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9pPr>
          </a:lstStyle>
          <a:p/>
        </p:txBody>
      </p:sp>
      <p:sp>
        <p:nvSpPr>
          <p:cNvPr id="197" name="Google Shape;197;p57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57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7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8"/>
          <p:cNvSpPr txBox="1"/>
          <p:nvPr>
            <p:ph type="title"/>
          </p:nvPr>
        </p:nvSpPr>
        <p:spPr>
          <a:xfrm rot="5400000">
            <a:off x="7363531" y="2743050"/>
            <a:ext cx="5410200" cy="1143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58"/>
          <p:cNvSpPr txBox="1"/>
          <p:nvPr>
            <p:ph idx="1" type="body"/>
          </p:nvPr>
        </p:nvSpPr>
        <p:spPr>
          <a:xfrm rot="5400000">
            <a:off x="2666810" y="-534401"/>
            <a:ext cx="5410200" cy="7698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4pPr>
            <a:lvl5pPr indent="-3048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5pPr>
            <a:lvl6pPr indent="-3048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/>
            </a:lvl6pPr>
            <a:lvl7pPr indent="-3048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7pPr>
            <a:lvl8pPr indent="-3048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–"/>
              <a:defRPr/>
            </a:lvl8pPr>
            <a:lvl9pPr indent="-3048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/>
            </a:lvl9pPr>
          </a:lstStyle>
          <a:p/>
        </p:txBody>
      </p:sp>
      <p:sp>
        <p:nvSpPr>
          <p:cNvPr id="203" name="Google Shape;203;p58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8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58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4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4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4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4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9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59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4" name="Google Shape;224;p5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5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5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60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" name="Google Shape;230;p6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6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6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1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61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6" name="Google Shape;236;p6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6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2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62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42" name="Google Shape;242;p62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43" name="Google Shape;243;p6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62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6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3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63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9" name="Google Shape;249;p63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50" name="Google Shape;250;p63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1" name="Google Shape;251;p63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52" name="Google Shape;252;p6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6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6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4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64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58" name="Google Shape;258;p64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59" name="Google Shape;259;p6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6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6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5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65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65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66" name="Google Shape;266;p6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6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6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6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66"/>
          <p:cNvSpPr txBox="1"/>
          <p:nvPr>
            <p:ph idx="1" type="body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" name="Google Shape;272;p6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66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6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7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67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" name="Google Shape;278;p6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6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6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3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3"/>
          <p:cNvSpPr txBox="1"/>
          <p:nvPr>
            <p:ph idx="1" type="body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 txBox="1"/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44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44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44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4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4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5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5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5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5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4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4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7"/>
          <p:cNvSpPr/>
          <p:nvPr>
            <p:ph idx="2" type="pic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4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1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3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3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descr="Bottom border design" id="94" name="Google Shape;94;p34"/>
          <p:cNvGrpSpPr/>
          <p:nvPr/>
        </p:nvGrpSpPr>
        <p:grpSpPr>
          <a:xfrm>
            <a:off x="2" y="6309360"/>
            <a:ext cx="12193407" cy="548640"/>
            <a:chOff x="0" y="6309360"/>
            <a:chExt cx="12190231" cy="548640"/>
          </a:xfrm>
        </p:grpSpPr>
        <p:sp>
          <p:nvSpPr>
            <p:cNvPr id="95" name="Google Shape;95;p34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4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4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Top border design" id="98" name="Google Shape;98;p34"/>
          <p:cNvGrpSpPr/>
          <p:nvPr/>
        </p:nvGrpSpPr>
        <p:grpSpPr>
          <a:xfrm>
            <a:off x="1281" y="0"/>
            <a:ext cx="12192127" cy="320040"/>
            <a:chOff x="1279" y="0"/>
            <a:chExt cx="12188952" cy="320040"/>
          </a:xfrm>
        </p:grpSpPr>
        <p:sp>
          <p:nvSpPr>
            <p:cNvPr id="99" name="Google Shape;99;p34"/>
            <p:cNvSpPr/>
            <p:nvPr/>
          </p:nvSpPr>
          <p:spPr>
            <a:xfrm>
              <a:off x="1279" y="0"/>
              <a:ext cx="12188952" cy="17023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4"/>
            <p:cNvSpPr/>
            <p:nvPr/>
          </p:nvSpPr>
          <p:spPr>
            <a:xfrm>
              <a:off x="1279" y="170234"/>
              <a:ext cx="12188952" cy="14980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4"/>
            <p:cNvSpPr/>
            <p:nvPr/>
          </p:nvSpPr>
          <p:spPr>
            <a:xfrm>
              <a:off x="1279" y="231421"/>
              <a:ext cx="12188952" cy="274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34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25B1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34"/>
          <p:cNvSpPr txBox="1"/>
          <p:nvPr>
            <p:ph idx="1" type="body"/>
          </p:nvPr>
        </p:nvSpPr>
        <p:spPr>
          <a:xfrm>
            <a:off x="379511" y="1432560"/>
            <a:ext cx="11128099" cy="458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▪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▪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▪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▪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34"/>
          <p:cNvSpPr txBox="1"/>
          <p:nvPr>
            <p:ph idx="11" type="ftr"/>
          </p:nvPr>
        </p:nvSpPr>
        <p:spPr>
          <a:xfrm>
            <a:off x="1507891" y="6516865"/>
            <a:ext cx="60637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34"/>
          <p:cNvSpPr txBox="1"/>
          <p:nvPr>
            <p:ph idx="10" type="dt"/>
          </p:nvPr>
        </p:nvSpPr>
        <p:spPr>
          <a:xfrm>
            <a:off x="7996445" y="6516865"/>
            <a:ext cx="13279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34"/>
          <p:cNvSpPr txBox="1"/>
          <p:nvPr>
            <p:ph idx="12" type="sldNum"/>
          </p:nvPr>
        </p:nvSpPr>
        <p:spPr>
          <a:xfrm>
            <a:off x="9732629" y="6516865"/>
            <a:ext cx="9365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2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9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" name="Google Shape;208;p39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9" name="Google Shape;209;p3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3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3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3.bin"/><Relationship Id="rId6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Relationship Id="rId3" Type="http://schemas.openxmlformats.org/officeDocument/2006/relationships/vmlDrawing" Target="../drawings/vmlDrawing4.vml"/><Relationship Id="rId4" Type="http://schemas.openxmlformats.org/officeDocument/2006/relationships/oleObject" Target="../embeddings/oleObject4.bin"/><Relationship Id="rId5" Type="http://schemas.openxmlformats.org/officeDocument/2006/relationships/oleObject" Target="../embeddings/oleObject4.bin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5.vml"/><Relationship Id="rId4" Type="http://schemas.openxmlformats.org/officeDocument/2006/relationships/oleObject" Target="../embeddings/oleObject5.bin"/><Relationship Id="rId5" Type="http://schemas.openxmlformats.org/officeDocument/2006/relationships/oleObject" Target="../embeddings/oleObject5.bin"/><Relationship Id="rId6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6.vml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6.bin"/><Relationship Id="rId6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7.vml"/><Relationship Id="rId4" Type="http://schemas.openxmlformats.org/officeDocument/2006/relationships/oleObject" Target="../embeddings/oleObject7.bin"/><Relationship Id="rId5" Type="http://schemas.openxmlformats.org/officeDocument/2006/relationships/oleObject" Target="../embeddings/oleObject7.bin"/><Relationship Id="rId6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Relationship Id="rId3" Type="http://schemas.openxmlformats.org/officeDocument/2006/relationships/vmlDrawing" Target="../drawings/vmlDrawing8.vml"/><Relationship Id="rId4" Type="http://schemas.openxmlformats.org/officeDocument/2006/relationships/image" Target="../media/image14.jpg"/><Relationship Id="rId5" Type="http://schemas.openxmlformats.org/officeDocument/2006/relationships/oleObject" Target="../embeddings/oleObject8.bin"/><Relationship Id="rId6" Type="http://schemas.openxmlformats.org/officeDocument/2006/relationships/oleObject" Target="../embeddings/oleObject8.bin"/><Relationship Id="rId7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jpg"/><Relationship Id="rId4" Type="http://schemas.openxmlformats.org/officeDocument/2006/relationships/image" Target="../media/image26.png"/><Relationship Id="rId5" Type="http://schemas.openxmlformats.org/officeDocument/2006/relationships/image" Target="../media/image29.jpg"/><Relationship Id="rId6" Type="http://schemas.openxmlformats.org/officeDocument/2006/relationships/image" Target="../media/image3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8.xml"/><Relationship Id="rId3" Type="http://schemas.openxmlformats.org/officeDocument/2006/relationships/vmlDrawing" Target="../drawings/vmlDrawing9.vml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9.bin"/><Relationship Id="rId6" Type="http://schemas.openxmlformats.org/officeDocument/2006/relationships/image" Target="../media/image33.png"/><Relationship Id="rId7" Type="http://schemas.openxmlformats.org/officeDocument/2006/relationships/image" Target="../media/image3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jpg"/><Relationship Id="rId4" Type="http://schemas.openxmlformats.org/officeDocument/2006/relationships/image" Target="../media/image16.png"/><Relationship Id="rId5" Type="http://schemas.openxmlformats.org/officeDocument/2006/relationships/image" Target="../media/image23.png"/><Relationship Id="rId6" Type="http://schemas.openxmlformats.org/officeDocument/2006/relationships/image" Target="../media/image9.jp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2.bin"/><Relationship Id="rId6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"/>
          <p:cNvSpPr/>
          <p:nvPr/>
        </p:nvSpPr>
        <p:spPr>
          <a:xfrm>
            <a:off x="1524000" y="854758"/>
            <a:ext cx="9144000" cy="51459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"/>
          <p:cNvSpPr/>
          <p:nvPr/>
        </p:nvSpPr>
        <p:spPr>
          <a:xfrm>
            <a:off x="2120504" y="1593057"/>
            <a:ext cx="7950994" cy="3414712"/>
          </a:xfrm>
          <a:prstGeom prst="rect">
            <a:avLst/>
          </a:prstGeom>
          <a:solidFill>
            <a:srgbClr val="3F3F3F"/>
          </a:solidFill>
          <a:ln cap="sq" cmpd="thinThick" w="1270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"/>
          <p:cNvSpPr txBox="1"/>
          <p:nvPr>
            <p:ph type="ctrTitle"/>
          </p:nvPr>
        </p:nvSpPr>
        <p:spPr>
          <a:xfrm>
            <a:off x="2286001" y="1828804"/>
            <a:ext cx="7229178" cy="16787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Medical Laboratory Scientist (MLS)</a:t>
            </a:r>
            <a:endParaRPr/>
          </a:p>
        </p:txBody>
      </p:sp>
      <p:cxnSp>
        <p:nvCxnSpPr>
          <p:cNvPr id="288" name="Google Shape;288;p1"/>
          <p:cNvCxnSpPr/>
          <p:nvPr/>
        </p:nvCxnSpPr>
        <p:spPr>
          <a:xfrm>
            <a:off x="4038600" y="3685775"/>
            <a:ext cx="4114800" cy="0"/>
          </a:xfrm>
          <a:prstGeom prst="straightConnector1">
            <a:avLst/>
          </a:prstGeom>
          <a:noFill/>
          <a:ln cap="flat" cmpd="sng" w="22225">
            <a:solidFill>
              <a:schemeClr val="lt1">
                <a:alpha val="74901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0"/>
          <p:cNvSpPr txBox="1"/>
          <p:nvPr>
            <p:ph idx="4294967295" type="title"/>
          </p:nvPr>
        </p:nvSpPr>
        <p:spPr>
          <a:xfrm>
            <a:off x="2209800" y="4572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None/>
            </a:pPr>
            <a:r>
              <a:rPr b="1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career in the medical laboratory is your answer!</a:t>
            </a:r>
            <a:endParaRPr b="0" i="0" sz="4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descr="Pictures of someone teaching, someone pointing to a screen, someone working in a lab" id="364" name="Google Shape;364;p10"/>
          <p:cNvGraphicFramePr/>
          <p:nvPr/>
        </p:nvGraphicFramePr>
        <p:xfrm>
          <a:off x="2743200" y="2438400"/>
          <a:ext cx="6553200" cy="2667000"/>
        </p:xfrm>
        <a:graphic>
          <a:graphicData uri="http://schemas.openxmlformats.org/presentationml/2006/ole">
            <mc:AlternateContent>
              <mc:Choice Requires="v">
                <p:oleObj r:id="rId4" imgH="2667000" imgW="6553200" progId="MSPhotoEd.3" spid="_x0000_s1">
                  <p:embed/>
                </p:oleObj>
              </mc:Choice>
              <mc:Fallback>
                <p:oleObj r:id="rId5" imgH="2667000" imgW="6553200" progId="MSPhotoEd.3">
                  <p:embed/>
                  <p:pic>
                    <p:nvPicPr>
                      <p:cNvPr id="364" name="Google Shape;364;p10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743200" y="2438400"/>
                        <a:ext cx="65532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words in a text box: Medical Laboratory Science is a dynamic, exciting profession that continually changes as new medical knowledge and medical technologies  are discovered.&#10;" id="369" name="Google Shape;369;p11"/>
          <p:cNvSpPr txBox="1"/>
          <p:nvPr>
            <p:ph idx="4294967295" type="title"/>
          </p:nvPr>
        </p:nvSpPr>
        <p:spPr>
          <a:xfrm>
            <a:off x="7010400" y="1219200"/>
            <a:ext cx="4392168" cy="193899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Laboratory Science is a dynamic, exciting profession that continually changes as new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knowledge and medical technologies  are discovered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370" name="Google Shape;370;p11"/>
          <p:cNvSpPr txBox="1"/>
          <p:nvPr/>
        </p:nvSpPr>
        <p:spPr>
          <a:xfrm>
            <a:off x="2270125" y="5984875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Two People in a lab talking and learning " id="371" name="Google Shape;3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228600"/>
            <a:ext cx="40386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"/>
          <p:cNvSpPr txBox="1"/>
          <p:nvPr>
            <p:ph idx="4294967295" type="title"/>
          </p:nvPr>
        </p:nvSpPr>
        <p:spPr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Let’s Talk….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p12"/>
          <p:cNvSpPr/>
          <p:nvPr/>
        </p:nvSpPr>
        <p:spPr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Positions are now available in the medical laboratory !!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Education, preparation and training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look at a typical medical  laboratory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Career path and options.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descr="Clip art photo of a man standing at a podium " id="378" name="Google Shape;378;p12"/>
          <p:cNvGraphicFramePr/>
          <p:nvPr/>
        </p:nvGraphicFramePr>
        <p:xfrm>
          <a:off x="8458200" y="304800"/>
          <a:ext cx="914400" cy="1855788"/>
        </p:xfrm>
        <a:graphic>
          <a:graphicData uri="http://schemas.openxmlformats.org/presentationml/2006/ole">
            <mc:AlternateContent>
              <mc:Choice Requires="v">
                <p:oleObj r:id="rId4" imgH="1855788" imgW="914400" progId="MS_ClipArt_Gallery.5" spid="_x0000_s1">
                  <p:embed/>
                </p:oleObj>
              </mc:Choice>
              <mc:Fallback>
                <p:oleObj r:id="rId5" imgH="1855788" imgW="914400" progId="MS_ClipArt_Gallery.5">
                  <p:embed/>
                  <p:pic>
                    <p:nvPicPr>
                      <p:cNvPr id="378" name="Google Shape;378;p1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458200" y="304800"/>
                        <a:ext cx="914400" cy="185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3"/>
          <p:cNvSpPr/>
          <p:nvPr/>
        </p:nvSpPr>
        <p:spPr>
          <a:xfrm>
            <a:off x="4142164" y="900814"/>
            <a:ext cx="759618" cy="5710965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36609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3"/>
          <p:cNvSpPr/>
          <p:nvPr/>
        </p:nvSpPr>
        <p:spPr>
          <a:xfrm>
            <a:off x="4144437" y="633165"/>
            <a:ext cx="482654" cy="5521414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2440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3"/>
          <p:cNvSpPr/>
          <p:nvPr/>
        </p:nvSpPr>
        <p:spPr>
          <a:xfrm>
            <a:off x="634621" y="636723"/>
            <a:ext cx="4000062" cy="5257799"/>
          </a:xfrm>
          <a:custGeom>
            <a:rect b="b" l="l" r="r" t="t"/>
            <a:pathLst>
              <a:path extrusionOk="0" h="5257799" w="4634682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rgbClr val="2440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3"/>
          <p:cNvSpPr txBox="1"/>
          <p:nvPr>
            <p:ph idx="4294967295"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MLS</a:t>
            </a:r>
            <a:endParaRPr/>
          </a:p>
        </p:txBody>
      </p:sp>
      <p:sp>
        <p:nvSpPr>
          <p:cNvPr id="388" name="Google Shape;388;p13"/>
          <p:cNvSpPr txBox="1"/>
          <p:nvPr/>
        </p:nvSpPr>
        <p:spPr>
          <a:xfrm>
            <a:off x="934872" y="982272"/>
            <a:ext cx="3388419" cy="45609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0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Medical Laboratory Scientist  (MLS)..</a:t>
            </a:r>
            <a:endParaRPr/>
          </a:p>
        </p:txBody>
      </p:sp>
      <p:sp>
        <p:nvSpPr>
          <p:cNvPr id="389" name="Google Shape;389;p13"/>
          <p:cNvSpPr/>
          <p:nvPr/>
        </p:nvSpPr>
        <p:spPr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3"/>
          <p:cNvSpPr/>
          <p:nvPr/>
        </p:nvSpPr>
        <p:spPr>
          <a:xfrm>
            <a:off x="5221862" y="1719618"/>
            <a:ext cx="5948831" cy="43346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Also known as a Medical Technologist …or Clinical Laboratory Science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Needs a </a:t>
            </a:r>
            <a:r>
              <a:rPr b="1" i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Four</a:t>
            </a: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year Bachelor of Science Degree. 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Works in all areas of the medical laboratory:</a:t>
            </a:r>
            <a:endParaRPr/>
          </a:p>
          <a:p>
            <a:pPr indent="-228600" lvl="1" marL="7429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i="0" lang="en-US" sz="1900" u="none" cap="none" strike="noStrik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         Microbiology</a:t>
            </a:r>
            <a:endParaRPr/>
          </a:p>
          <a:p>
            <a:pPr indent="-228600" lvl="1" marL="7429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i="0" lang="en-US" sz="1900" u="none" cap="none" strike="noStrik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         Blood banking and transfusion medicine</a:t>
            </a:r>
            <a:endParaRPr/>
          </a:p>
          <a:p>
            <a:pPr indent="-228600" lvl="1" marL="7429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i="0" lang="en-US" sz="1900" u="none" cap="none" strike="noStrik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         Clinical chemistry</a:t>
            </a:r>
            <a:endParaRPr/>
          </a:p>
          <a:p>
            <a:pPr indent="-228600" lvl="1" marL="7429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i="0" lang="en-US" sz="1900" u="none" cap="none" strike="noStrik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         Hematology  </a:t>
            </a:r>
            <a:endParaRPr/>
          </a:p>
          <a:p>
            <a:pPr indent="-228600" lvl="1" marL="7429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i="0" lang="en-US" sz="1900" u="none" cap="none" strike="noStrik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         Molecular diagnostics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 Uses microscopes, electronic/robotic equipment and instruments, and  computers.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900"/>
              <a:buFont typeface="Arial"/>
              <a:buChar char="•"/>
            </a:pPr>
            <a:r>
              <a:rPr b="1" lang="en-US" sz="1900" u="none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Must provide accurate and reliable results to doctors. </a:t>
            </a:r>
            <a:endParaRPr b="0" sz="1900" u="none">
              <a:solidFill>
                <a:srgbClr val="FE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4"/>
          <p:cNvSpPr txBox="1"/>
          <p:nvPr>
            <p:ph idx="4294967295" type="title"/>
          </p:nvPr>
        </p:nvSpPr>
        <p:spPr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Choose to Become a Medical Laboratory Scientist …?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6" name="Google Shape;396;p14"/>
          <p:cNvSpPr/>
          <p:nvPr/>
        </p:nvSpPr>
        <p:spPr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Laboratory tests are extremely valuable 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Contribute up to 80% of all medical decisions made                                                                              by doctors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Modern medicine could not function without    laboratory test results.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Demand for laboratory professionals has exceeded the supply to date nationally !!!!!!</a:t>
            </a:r>
            <a:endParaRPr/>
          </a:p>
        </p:txBody>
      </p:sp>
      <p:graphicFrame>
        <p:nvGraphicFramePr>
          <p:cNvPr descr="Photo of a doctor checking a patients chart " id="397" name="Google Shape;397;p14"/>
          <p:cNvGraphicFramePr/>
          <p:nvPr/>
        </p:nvGraphicFramePr>
        <p:xfrm>
          <a:off x="8686801" y="5040313"/>
          <a:ext cx="1096963" cy="1638300"/>
        </p:xfrm>
        <a:graphic>
          <a:graphicData uri="http://schemas.openxmlformats.org/presentationml/2006/ole">
            <mc:AlternateContent>
              <mc:Choice Requires="v">
                <p:oleObj r:id="rId4" imgH="1638300" imgW="1096963" progId="MS_ClipArt_Gallery.5" spid="_x0000_s1">
                  <p:embed/>
                </p:oleObj>
              </mc:Choice>
              <mc:Fallback>
                <p:oleObj r:id="rId5" imgH="1638300" imgW="1096963" progId="MS_ClipArt_Gallery.5">
                  <p:embed/>
                  <p:pic>
                    <p:nvPicPr>
                      <p:cNvPr id="397" name="Google Shape;397;p14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686801" y="5040313"/>
                        <a:ext cx="1096963" cy="163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"/>
          <p:cNvSpPr txBox="1"/>
          <p:nvPr>
            <p:ph idx="4294967295" type="title"/>
          </p:nvPr>
        </p:nvSpPr>
        <p:spPr>
          <a:xfrm>
            <a:off x="2209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Education, Training, Preparation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3" name="Google Shape;403;p15"/>
          <p:cNvSpPr/>
          <p:nvPr/>
        </p:nvSpPr>
        <p:spPr>
          <a:xfrm>
            <a:off x="2209800" y="1676400"/>
            <a:ext cx="7772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 School: Solid skills in Math and Sciences; successful College: completion of  </a:t>
            </a:r>
            <a:r>
              <a:rPr b="1" i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Basic Health Science </a:t>
            </a: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courses in</a:t>
            </a:r>
            <a:r>
              <a:rPr b="1" i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chemistry, biology, computer Science, &amp; math. </a:t>
            </a:r>
            <a:r>
              <a:rPr b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(A,B, and + grades may be acceptable)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 State Dominguez Hills (CSUDH) and Cal State LA program: </a:t>
            </a:r>
            <a:r>
              <a:rPr b="1" lang="en-US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Combo of classes and </a:t>
            </a:r>
            <a:r>
              <a:rPr b="1" i="1" lang="en-US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clinical training</a:t>
            </a:r>
            <a:r>
              <a:rPr b="1" i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2 years general studies and science courses,</a:t>
            </a:r>
            <a:endParaRPr/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2 years in the MLS program</a:t>
            </a:r>
            <a:endParaRPr/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1 year internship in 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actual hospital laboratory !      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descr="Clip art of three books " id="404" name="Google Shape;404;p15"/>
          <p:cNvGraphicFramePr/>
          <p:nvPr/>
        </p:nvGraphicFramePr>
        <p:xfrm>
          <a:off x="8305800" y="5181600"/>
          <a:ext cx="1581150" cy="1379538"/>
        </p:xfrm>
        <a:graphic>
          <a:graphicData uri="http://schemas.openxmlformats.org/presentationml/2006/ole">
            <mc:AlternateContent>
              <mc:Choice Requires="v">
                <p:oleObj r:id="rId4" imgH="1379538" imgW="1581150" progId="MS_ClipArt_Gallery.5" spid="_x0000_s1">
                  <p:embed/>
                </p:oleObj>
              </mc:Choice>
              <mc:Fallback>
                <p:oleObj r:id="rId5" imgH="1379538" imgW="1581150" progId="MS_ClipArt_Gallery.5">
                  <p:embed/>
                  <p:pic>
                    <p:nvPicPr>
                      <p:cNvPr id="404" name="Google Shape;404;p15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305800" y="5181600"/>
                        <a:ext cx="1581150" cy="1379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6"/>
          <p:cNvSpPr txBox="1"/>
          <p:nvPr>
            <p:ph idx="4294967295" type="title"/>
          </p:nvPr>
        </p:nvSpPr>
        <p:spPr>
          <a:xfrm>
            <a:off x="2209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Education, Training, Preparation</a:t>
            </a:r>
            <a:br>
              <a:rPr b="1" i="0" lang="en-US" sz="32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2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cont...</a:t>
            </a:r>
            <a:endParaRPr/>
          </a:p>
        </p:txBody>
      </p:sp>
      <p:sp>
        <p:nvSpPr>
          <p:cNvPr id="410" name="Google Shape;410;p16"/>
          <p:cNvSpPr/>
          <p:nvPr/>
        </p:nvSpPr>
        <p:spPr>
          <a:xfrm>
            <a:off x="1828800" y="1143000"/>
            <a:ext cx="85344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 life” training directly prepares you for the job.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 Certification Exam is available though the American Society of Clinical Pathologists (ASCP) Board of Certification (BOC)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You are permitted to use these initials after your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name:  MLS(BOC)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 Licensure may be required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Masters Degree in Specialties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Many graduates continue on to graduate or professional ( medical, dental, physician assistant) schools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descr="Clipart of a graduation cap and diploma " id="411" name="Google Shape;411;p16"/>
          <p:cNvGraphicFramePr/>
          <p:nvPr/>
        </p:nvGraphicFramePr>
        <p:xfrm>
          <a:off x="9982200" y="3075432"/>
          <a:ext cx="1770063" cy="2209800"/>
        </p:xfrm>
        <a:graphic>
          <a:graphicData uri="http://schemas.openxmlformats.org/presentationml/2006/ole">
            <mc:AlternateContent>
              <mc:Choice Requires="v">
                <p:oleObj r:id="rId4" imgH="2209800" imgW="1770063" progId="MS_ClipArt_Gallery.5" spid="_x0000_s1">
                  <p:embed/>
                </p:oleObj>
              </mc:Choice>
              <mc:Fallback>
                <p:oleObj r:id="rId5" imgH="2209800" imgW="1770063" progId="MS_ClipArt_Gallery.5">
                  <p:embed/>
                  <p:pic>
                    <p:nvPicPr>
                      <p:cNvPr id="411" name="Google Shape;411;p16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9982200" y="3075432"/>
                        <a:ext cx="1770063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"/>
          <p:cNvSpPr txBox="1"/>
          <p:nvPr>
            <p:ph idx="4294967295" type="title"/>
          </p:nvPr>
        </p:nvSpPr>
        <p:spPr>
          <a:xfrm>
            <a:off x="1905000" y="3048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Times New Roman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You Have What it Takes?</a:t>
            </a:r>
            <a:endParaRPr b="1" i="0" sz="24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7" name="Google Shape;417;p17"/>
          <p:cNvSpPr/>
          <p:nvPr/>
        </p:nvSpPr>
        <p:spPr>
          <a:xfrm>
            <a:off x="1752600" y="1143000"/>
            <a:ext cx="77724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Problem solvers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Enjoy challenge and high levels of responsibility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Enjoy working in laboratories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Focus on accuracy and reliability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 many tasks at the same time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 standards and demand quality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Commitment to help others</a:t>
            </a:r>
            <a:endParaRPr i="1"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8"/>
          <p:cNvSpPr txBox="1"/>
          <p:nvPr>
            <p:ph idx="4294967295" type="title"/>
          </p:nvPr>
        </p:nvSpPr>
        <p:spPr>
          <a:xfrm>
            <a:off x="1828800" y="228600"/>
            <a:ext cx="8153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Typical Open Laboratory Configuration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Photo of a lab" id="423" name="Google Shape;4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1066800"/>
            <a:ext cx="8077200" cy="5562600"/>
          </a:xfrm>
          <a:prstGeom prst="rect">
            <a:avLst/>
          </a:prstGeom>
          <a:gradFill>
            <a:gsLst>
              <a:gs pos="0">
                <a:srgbClr val="939393"/>
              </a:gs>
              <a:gs pos="50000">
                <a:srgbClr val="D5D5D5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9"/>
          <p:cNvSpPr txBox="1"/>
          <p:nvPr>
            <p:ph idx="4294967295" type="title"/>
          </p:nvPr>
        </p:nvSpPr>
        <p:spPr>
          <a:xfrm>
            <a:off x="2819400" y="533400"/>
            <a:ext cx="6248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3600"/>
              <a:buFont typeface="Times New Roman"/>
              <a:buNone/>
            </a:pPr>
            <a:r>
              <a:rPr b="1" i="0" lang="en-US" sz="3600" u="none" cap="none" strike="noStrik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Organization of the Medical Laboratory</a:t>
            </a:r>
            <a:endParaRPr b="1" i="0" sz="3600" u="none" cap="none" strike="noStrike">
              <a:solidFill>
                <a:srgbClr val="990033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29" name="Google Shape;429;p19"/>
          <p:cNvSpPr txBox="1"/>
          <p:nvPr/>
        </p:nvSpPr>
        <p:spPr>
          <a:xfrm>
            <a:off x="2209800" y="1524000"/>
            <a:ext cx="8153400" cy="4635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37465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374650" marR="0" rtl="0" algn="ctr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US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Typical (Discipline-Specific)</a:t>
            </a:r>
            <a:endParaRPr b="1"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Microbiology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Blood Banking &amp; Transfusion Medicine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Clinical Chemistry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Hematology/Coagulation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Immunology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Urinalysis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Point of Care Testing</a:t>
            </a:r>
            <a:endParaRPr/>
          </a:p>
          <a:p>
            <a:pPr indent="-152400" lvl="0" marL="3746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mo"/>
              <a:buChar char=""/>
            </a:pPr>
            <a:r>
              <a:rPr b="1"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Molecular diagnostics and Esoteric Testing</a:t>
            </a:r>
            <a:endParaRPr b="1" sz="240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"/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icture of a Hospital building" id="294" name="Google Shape;294;p2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-2" l="4561" r="10700" t="0"/>
          <a:stretch/>
        </p:blipFill>
        <p:spPr>
          <a:xfrm>
            <a:off x="5657692" y="1250105"/>
            <a:ext cx="5010308" cy="427202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/>
          <p:nvPr/>
        </p:nvSpPr>
        <p:spPr>
          <a:xfrm>
            <a:off x="1524002" y="1250105"/>
            <a:ext cx="5850331" cy="4272015"/>
          </a:xfrm>
          <a:custGeom>
            <a:rect b="b" l="l" r="r" t="t"/>
            <a:pathLst>
              <a:path extrusionOk="0" h="5696020" w="7800441">
                <a:moveTo>
                  <a:pt x="0" y="0"/>
                </a:moveTo>
                <a:lnTo>
                  <a:pt x="7800441" y="0"/>
                </a:lnTo>
                <a:lnTo>
                  <a:pt x="5037161" y="5696020"/>
                </a:lnTo>
                <a:lnTo>
                  <a:pt x="0" y="569602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"/>
          <p:cNvSpPr txBox="1"/>
          <p:nvPr>
            <p:ph type="title"/>
          </p:nvPr>
        </p:nvSpPr>
        <p:spPr>
          <a:xfrm>
            <a:off x="2154936" y="1543052"/>
            <a:ext cx="3833908" cy="821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libri"/>
              <a:buNone/>
            </a:pPr>
            <a:r>
              <a:rPr lang="en-US">
                <a:solidFill>
                  <a:srgbClr val="FFFFFF"/>
                </a:solidFill>
              </a:rPr>
              <a:t>Who are we?</a:t>
            </a:r>
            <a:endParaRPr/>
          </a:p>
        </p:txBody>
      </p:sp>
      <p:sp>
        <p:nvSpPr>
          <p:cNvPr id="297" name="Google Shape;297;p2"/>
          <p:cNvSpPr txBox="1"/>
          <p:nvPr>
            <p:ph idx="1" type="body"/>
          </p:nvPr>
        </p:nvSpPr>
        <p:spPr>
          <a:xfrm>
            <a:off x="1604868" y="2228850"/>
            <a:ext cx="3833908" cy="303609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77500" lnSpcReduction="20000"/>
          </a:bodyPr>
          <a:lstStyle/>
          <a:p>
            <a:pPr indent="-158638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512-bed, nonprofit Medical Center located in Torrance, CA 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# 1 Hospital in the South Bay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# 5 in Los Angeles 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# 11 in California </a:t>
            </a:r>
            <a:endParaRPr/>
          </a:p>
          <a:p>
            <a:pPr indent="-158638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90,000 ED visits annually</a:t>
            </a:r>
            <a:endParaRPr/>
          </a:p>
          <a:p>
            <a:pPr indent="-158638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Department of Pathology and Clinical Lab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Approximately 200 employees (5 Pathologists, 8 Managers )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12 million tests Annually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8 outreach draw stations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Blood Donor Facility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First Leading Lab in the Nations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Six-Sigma VP Certification</a:t>
            </a:r>
            <a:endParaRPr/>
          </a:p>
          <a:p>
            <a:pPr indent="-158638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FFFFF"/>
              </a:buClr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</a:rPr>
              <a:t>Accredited by JC  and AABB  </a:t>
            </a:r>
            <a:endParaRPr/>
          </a:p>
          <a:p>
            <a:pPr indent="-92202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1350">
              <a:solidFill>
                <a:srgbClr val="FFFFFF"/>
              </a:solidFill>
            </a:endParaRPr>
          </a:p>
          <a:p>
            <a:pPr indent="-122999" lvl="1" marL="51435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825">
              <a:solidFill>
                <a:srgbClr val="FFFFFF"/>
              </a:solidFill>
            </a:endParaRPr>
          </a:p>
          <a:p>
            <a:pPr indent="-122999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825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0"/>
          <p:cNvSpPr txBox="1"/>
          <p:nvPr>
            <p:ph idx="4294967295" type="title"/>
          </p:nvPr>
        </p:nvSpPr>
        <p:spPr>
          <a:xfrm>
            <a:off x="5299074" y="615950"/>
            <a:ext cx="603034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Times New Roman"/>
              <a:buNone/>
            </a:pPr>
            <a:r>
              <a:rPr b="1" i="0" lang="en-US" sz="3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MICROBIOLOGY is</a:t>
            </a:r>
            <a:r>
              <a:rPr b="0" i="0" lang="en-US" sz="3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Bacteriology, mycology, parasitology, virology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Women looking through microscopes" id="435" name="Google Shape;43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2601" y="228600"/>
            <a:ext cx="2816225" cy="35179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descr="Women working in the lab" id="436" name="Google Shape;436;p20"/>
          <p:cNvGraphicFramePr/>
          <p:nvPr/>
        </p:nvGraphicFramePr>
        <p:xfrm>
          <a:off x="4724400" y="2438400"/>
          <a:ext cx="5943600" cy="4191000"/>
        </p:xfrm>
        <a:graphic>
          <a:graphicData uri="http://schemas.openxmlformats.org/presentationml/2006/ole">
            <mc:AlternateContent>
              <mc:Choice Requires="v">
                <p:oleObj r:id="rId5" imgH="4191000" imgW="5943600" progId="MS_ClipArt_Gallery.5" spid="_x0000_s1">
                  <p:embed/>
                </p:oleObj>
              </mc:Choice>
              <mc:Fallback>
                <p:oleObj r:id="rId6" imgH="4191000" imgW="5943600" progId="MS_ClipArt_Gallery.5">
                  <p:embed/>
                  <p:pic>
                    <p:nvPicPr>
                      <p:cNvPr id="436" name="Google Shape;436;p2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724400" y="2438400"/>
                        <a:ext cx="59436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1"/>
          <p:cNvSpPr/>
          <p:nvPr/>
        </p:nvSpPr>
        <p:spPr>
          <a:xfrm>
            <a:off x="6194716" y="739978"/>
            <a:ext cx="5334930" cy="30041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Calibri"/>
              </a:rPr>
              <a:t>Bacteriology</a:t>
            </a:r>
          </a:p>
        </p:txBody>
      </p:sp>
      <p:sp>
        <p:nvSpPr>
          <p:cNvPr id="443" name="Google Shape;443;p21"/>
          <p:cNvSpPr/>
          <p:nvPr/>
        </p:nvSpPr>
        <p:spPr>
          <a:xfrm flipH="1">
            <a:off x="530529" y="1"/>
            <a:ext cx="1155142" cy="591009"/>
          </a:xfrm>
          <a:custGeom>
            <a:rect b="b" l="l" r="r" t="t"/>
            <a:pathLst>
              <a:path extrusionOk="0" h="591009" w="1155142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1"/>
          <p:cNvSpPr/>
          <p:nvPr/>
        </p:nvSpPr>
        <p:spPr>
          <a:xfrm flipH="1">
            <a:off x="4349052" y="0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1"/>
          <p:cNvSpPr/>
          <p:nvPr/>
        </p:nvSpPr>
        <p:spPr>
          <a:xfrm flipH="1">
            <a:off x="0" y="2916245"/>
            <a:ext cx="159741" cy="552996"/>
          </a:xfrm>
          <a:custGeom>
            <a:rect b="b" l="l" r="r" t="t"/>
            <a:pathLst>
              <a:path extrusionOk="0" h="552996" w="159741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1"/>
          <p:cNvSpPr/>
          <p:nvPr/>
        </p:nvSpPr>
        <p:spPr>
          <a:xfrm flipH="1">
            <a:off x="0" y="5835649"/>
            <a:ext cx="1548180" cy="1022351"/>
          </a:xfrm>
          <a:custGeom>
            <a:rect b="b" l="l" r="r" t="t"/>
            <a:pathLst>
              <a:path extrusionOk="0" h="1022351" w="1548180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1"/>
          <p:cNvSpPr/>
          <p:nvPr/>
        </p:nvSpPr>
        <p:spPr>
          <a:xfrm flipH="1">
            <a:off x="3697761" y="5717906"/>
            <a:ext cx="1771609" cy="1140095"/>
          </a:xfrm>
          <a:custGeom>
            <a:rect b="b" l="l" r="r" t="t"/>
            <a:pathLst>
              <a:path extrusionOk="0" h="1140095" w="1771609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tri dish in hand" id="448" name="Google Shape;448;p21"/>
          <p:cNvPicPr preferRelativeResize="0"/>
          <p:nvPr/>
        </p:nvPicPr>
        <p:blipFill rotWithShape="1">
          <a:blip r:embed="rId3">
            <a:alphaModFix/>
          </a:blip>
          <a:srcRect b="-2" l="0" r="-2" t="0"/>
          <a:stretch/>
        </p:blipFill>
        <p:spPr>
          <a:xfrm>
            <a:off x="631840" y="598720"/>
            <a:ext cx="5178249" cy="5178249"/>
          </a:xfrm>
          <a:custGeom>
            <a:rect b="b" l="l" r="r" t="t"/>
            <a:pathLst>
              <a:path extrusionOk="0" h="3741748" w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49" name="Google Shape;449;p21"/>
          <p:cNvSpPr/>
          <p:nvPr/>
        </p:nvSpPr>
        <p:spPr>
          <a:xfrm flipH="1">
            <a:off x="4520513" y="6258756"/>
            <a:ext cx="1565940" cy="599245"/>
          </a:xfrm>
          <a:custGeom>
            <a:rect b="b" l="l" r="r" t="t"/>
            <a:pathLst>
              <a:path extrusionOk="0" h="599245" w="1565940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2"/>
          <p:cNvSpPr/>
          <p:nvPr/>
        </p:nvSpPr>
        <p:spPr>
          <a:xfrm flipH="1">
            <a:off x="891583" y="775849"/>
            <a:ext cx="2987899" cy="2987899"/>
          </a:xfrm>
          <a:prstGeom prst="arc">
            <a:avLst>
              <a:gd fmla="val 14441841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2"/>
          <p:cNvSpPr/>
          <p:nvPr/>
        </p:nvSpPr>
        <p:spPr>
          <a:xfrm>
            <a:off x="5229419" y="366810"/>
            <a:ext cx="6124381" cy="61243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2"/>
          <p:cNvSpPr txBox="1"/>
          <p:nvPr>
            <p:ph type="title"/>
          </p:nvPr>
        </p:nvSpPr>
        <p:spPr>
          <a:xfrm>
            <a:off x="838200" y="647593"/>
            <a:ext cx="4467792" cy="30605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Parasitology</a:t>
            </a:r>
            <a:endParaRPr/>
          </a:p>
        </p:txBody>
      </p:sp>
      <p:pic>
        <p:nvPicPr>
          <p:cNvPr descr="slide of bacteria" id="458" name="Google Shape;45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775" y="1374798"/>
            <a:ext cx="4172100" cy="4108404"/>
          </a:xfrm>
          <a:custGeom>
            <a:rect b="b" l="l" r="r" t="t"/>
            <a:pathLst>
              <a:path extrusionOk="0" h="4470400" w="4273177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chemeClr val="dk1"/>
                </a:solidFill>
                <a:latin typeface="Calibri"/>
              </a:rPr>
              <a:t>Mycology</a:t>
            </a:r>
          </a:p>
        </p:txBody>
      </p:sp>
      <p:pic>
        <p:nvPicPr>
          <p:cNvPr descr="Slide of bacteria" id="465" name="Google Shape;465;p23"/>
          <p:cNvPicPr preferRelativeResize="0"/>
          <p:nvPr/>
        </p:nvPicPr>
        <p:blipFill rotWithShape="1">
          <a:blip r:embed="rId3">
            <a:alphaModFix/>
          </a:blip>
          <a:srcRect b="0" l="8690" r="16308" t="0"/>
          <a:stretch/>
        </p:blipFill>
        <p:spPr>
          <a:xfrm>
            <a:off x="6374920" y="758514"/>
            <a:ext cx="5122238" cy="5122238"/>
          </a:xfrm>
          <a:custGeom>
            <a:rect b="b" l="l" r="r" t="t"/>
            <a:pathLst>
              <a:path extrusionOk="0" h="2663168" w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66" name="Google Shape;466;p23"/>
          <p:cNvSpPr/>
          <p:nvPr/>
        </p:nvSpPr>
        <p:spPr>
          <a:xfrm flipH="1" rot="10389197">
            <a:off x="6261882" y="687822"/>
            <a:ext cx="5471147" cy="5471147"/>
          </a:xfrm>
          <a:prstGeom prst="arc">
            <a:avLst>
              <a:gd fmla="val 16200000" name="adj1"/>
              <a:gd fmla="val 20093138" name="adj2"/>
            </a:avLst>
          </a:prstGeom>
          <a:noFill/>
          <a:ln cap="rnd" cmpd="sng" w="127000">
            <a:solidFill>
              <a:schemeClr val="accent4">
                <a:alpha val="94901"/>
              </a:schemeClr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3"/>
          <p:cNvSpPr/>
          <p:nvPr/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3"/>
          <p:cNvSpPr txBox="1"/>
          <p:nvPr/>
        </p:nvSpPr>
        <p:spPr>
          <a:xfrm>
            <a:off x="1812925" y="6518275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9" name="Google Shape;469;p23"/>
          <p:cNvSpPr/>
          <p:nvPr/>
        </p:nvSpPr>
        <p:spPr>
          <a:xfrm>
            <a:off x="1981200" y="6278563"/>
            <a:ext cx="401638" cy="430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7989"/>
                </a:moveTo>
                <a:lnTo>
                  <a:pt x="15000" y="60000"/>
                </a:lnTo>
                <a:lnTo>
                  <a:pt x="26250" y="60000"/>
                </a:lnTo>
                <a:lnTo>
                  <a:pt x="26250" y="102011"/>
                </a:lnTo>
                <a:lnTo>
                  <a:pt x="93750" y="102011"/>
                </a:lnTo>
                <a:lnTo>
                  <a:pt x="93750" y="60000"/>
                </a:lnTo>
                <a:lnTo>
                  <a:pt x="105000" y="60000"/>
                </a:lnTo>
                <a:lnTo>
                  <a:pt x="88125" y="44246"/>
                </a:lnTo>
                <a:lnTo>
                  <a:pt x="88125" y="23240"/>
                </a:lnTo>
                <a:lnTo>
                  <a:pt x="76875" y="23240"/>
                </a:lnTo>
                <a:lnTo>
                  <a:pt x="76875" y="33743"/>
                </a:lnTo>
                <a:close/>
              </a:path>
              <a:path extrusionOk="0" fill="darkenLess" h="120000" w="120000">
                <a:moveTo>
                  <a:pt x="88125" y="44246"/>
                </a:moveTo>
                <a:lnTo>
                  <a:pt x="88125" y="23240"/>
                </a:lnTo>
                <a:lnTo>
                  <a:pt x="76875" y="23240"/>
                </a:lnTo>
                <a:lnTo>
                  <a:pt x="76875" y="33743"/>
                </a:lnTo>
                <a:close/>
                <a:moveTo>
                  <a:pt x="26250" y="60000"/>
                </a:moveTo>
                <a:lnTo>
                  <a:pt x="26250" y="102011"/>
                </a:lnTo>
                <a:lnTo>
                  <a:pt x="54375" y="102011"/>
                </a:lnTo>
                <a:lnTo>
                  <a:pt x="54375" y="81006"/>
                </a:lnTo>
                <a:lnTo>
                  <a:pt x="65625" y="81006"/>
                </a:lnTo>
                <a:lnTo>
                  <a:pt x="65625" y="102011"/>
                </a:lnTo>
                <a:lnTo>
                  <a:pt x="93750" y="102011"/>
                </a:lnTo>
                <a:lnTo>
                  <a:pt x="93750" y="60000"/>
                </a:lnTo>
                <a:close/>
              </a:path>
              <a:path extrusionOk="0" fill="darken" h="120000" w="120000">
                <a:moveTo>
                  <a:pt x="60000" y="17989"/>
                </a:moveTo>
                <a:lnTo>
                  <a:pt x="15000" y="60000"/>
                </a:lnTo>
                <a:lnTo>
                  <a:pt x="105000" y="60000"/>
                </a:lnTo>
                <a:close/>
                <a:moveTo>
                  <a:pt x="54375" y="81006"/>
                </a:moveTo>
                <a:lnTo>
                  <a:pt x="65625" y="81006"/>
                </a:lnTo>
                <a:lnTo>
                  <a:pt x="65625" y="102011"/>
                </a:lnTo>
                <a:lnTo>
                  <a:pt x="54375" y="102011"/>
                </a:lnTo>
                <a:close/>
              </a:path>
              <a:path extrusionOk="0" fill="none" h="120000" w="120000">
                <a:moveTo>
                  <a:pt x="60000" y="17989"/>
                </a:moveTo>
                <a:lnTo>
                  <a:pt x="76875" y="33743"/>
                </a:lnTo>
                <a:lnTo>
                  <a:pt x="76875" y="23240"/>
                </a:lnTo>
                <a:lnTo>
                  <a:pt x="88125" y="23240"/>
                </a:lnTo>
                <a:lnTo>
                  <a:pt x="88125" y="44246"/>
                </a:lnTo>
                <a:lnTo>
                  <a:pt x="105000" y="60000"/>
                </a:lnTo>
                <a:lnTo>
                  <a:pt x="93750" y="60000"/>
                </a:lnTo>
                <a:lnTo>
                  <a:pt x="93750" y="102011"/>
                </a:lnTo>
                <a:lnTo>
                  <a:pt x="26250" y="102011"/>
                </a:lnTo>
                <a:lnTo>
                  <a:pt x="26250" y="60000"/>
                </a:lnTo>
                <a:lnTo>
                  <a:pt x="15000" y="60000"/>
                </a:lnTo>
                <a:close/>
                <a:moveTo>
                  <a:pt x="76875" y="33743"/>
                </a:moveTo>
                <a:lnTo>
                  <a:pt x="88125" y="44246"/>
                </a:lnTo>
                <a:moveTo>
                  <a:pt x="93750" y="60000"/>
                </a:moveTo>
                <a:lnTo>
                  <a:pt x="26250" y="60000"/>
                </a:lnTo>
                <a:moveTo>
                  <a:pt x="54375" y="102011"/>
                </a:moveTo>
                <a:lnTo>
                  <a:pt x="54375" y="81006"/>
                </a:lnTo>
                <a:lnTo>
                  <a:pt x="65625" y="81006"/>
                </a:lnTo>
                <a:lnTo>
                  <a:pt x="65625" y="102011"/>
                </a:lnTo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0" name="Google Shape;470;p23"/>
          <p:cNvSpPr txBox="1"/>
          <p:nvPr/>
        </p:nvSpPr>
        <p:spPr>
          <a:xfrm>
            <a:off x="10058400" y="6096000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1" name="Google Shape;471;p23">
            <a:hlinkClick action="ppaction://hlinkshowjump?jump=nextslide"/>
          </p:cNvPr>
          <p:cNvSpPr/>
          <p:nvPr/>
        </p:nvSpPr>
        <p:spPr>
          <a:xfrm>
            <a:off x="9906000" y="6096000"/>
            <a:ext cx="381000" cy="457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05000" y="60000"/>
                </a:moveTo>
                <a:lnTo>
                  <a:pt x="15000" y="22500"/>
                </a:lnTo>
                <a:lnTo>
                  <a:pt x="15000" y="97500"/>
                </a:lnTo>
                <a:close/>
              </a:path>
              <a:path extrusionOk="0" fill="darken" h="120000" w="120000">
                <a:moveTo>
                  <a:pt x="105000" y="60000"/>
                </a:moveTo>
                <a:lnTo>
                  <a:pt x="15000" y="22500"/>
                </a:lnTo>
                <a:lnTo>
                  <a:pt x="15000" y="97500"/>
                </a:lnTo>
                <a:close/>
              </a:path>
              <a:path extrusionOk="0" fill="none" h="120000" w="120000">
                <a:moveTo>
                  <a:pt x="105000" y="60000"/>
                </a:moveTo>
                <a:lnTo>
                  <a:pt x="15000" y="97500"/>
                </a:lnTo>
                <a:lnTo>
                  <a:pt x="15000" y="225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4"/>
          <p:cNvSpPr/>
          <p:nvPr/>
        </p:nvSpPr>
        <p:spPr>
          <a:xfrm>
            <a:off x="7017235" y="0"/>
            <a:ext cx="789032" cy="6865831"/>
          </a:xfrm>
          <a:custGeom>
            <a:rect b="b" l="l" r="r" t="t"/>
            <a:pathLst>
              <a:path extrusionOk="0" h="6865831" w="789032">
                <a:moveTo>
                  <a:pt x="2648" y="0"/>
                </a:moveTo>
                <a:lnTo>
                  <a:pt x="789032" y="0"/>
                </a:lnTo>
                <a:lnTo>
                  <a:pt x="789032" y="1621639"/>
                </a:lnTo>
                <a:lnTo>
                  <a:pt x="789032" y="1900580"/>
                </a:lnTo>
                <a:lnTo>
                  <a:pt x="789032" y="6865831"/>
                </a:lnTo>
                <a:lnTo>
                  <a:pt x="0" y="6399058"/>
                </a:lnTo>
                <a:lnTo>
                  <a:pt x="0" y="1154866"/>
                </a:lnTo>
                <a:lnTo>
                  <a:pt x="2648" y="1156433"/>
                </a:lnTo>
                <a:close/>
              </a:path>
            </a:pathLst>
          </a:custGeom>
          <a:solidFill>
            <a:srgbClr val="36609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4"/>
          <p:cNvSpPr/>
          <p:nvPr/>
        </p:nvSpPr>
        <p:spPr>
          <a:xfrm>
            <a:off x="7017236" y="887217"/>
            <a:ext cx="482654" cy="5521414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2440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4"/>
          <p:cNvSpPr/>
          <p:nvPr/>
        </p:nvSpPr>
        <p:spPr>
          <a:xfrm>
            <a:off x="-1" y="0"/>
            <a:ext cx="7498749" cy="61501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24"/>
          <p:cNvSpPr/>
          <p:nvPr/>
        </p:nvSpPr>
        <p:spPr>
          <a:xfrm>
            <a:off x="8129872" y="1062401"/>
            <a:ext cx="3262028" cy="27338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Calibri"/>
              </a:rPr>
              <a:t>Clinical Chemistry</a:t>
            </a:r>
          </a:p>
        </p:txBody>
      </p:sp>
      <p:pic>
        <p:nvPicPr>
          <p:cNvPr descr="Photo of staff in lab" id="481" name="Google Shape;48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913362"/>
            <a:ext cx="6686077" cy="4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4"/>
          <p:cNvSpPr/>
          <p:nvPr/>
        </p:nvSpPr>
        <p:spPr>
          <a:xfrm>
            <a:off x="7804744" y="0"/>
            <a:ext cx="43842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7017235" y="0"/>
            <a:ext cx="789032" cy="6865831"/>
          </a:xfrm>
          <a:custGeom>
            <a:rect b="b" l="l" r="r" t="t"/>
            <a:pathLst>
              <a:path extrusionOk="0" h="6865831" w="789032">
                <a:moveTo>
                  <a:pt x="2648" y="0"/>
                </a:moveTo>
                <a:lnTo>
                  <a:pt x="789032" y="0"/>
                </a:lnTo>
                <a:lnTo>
                  <a:pt x="789032" y="1621639"/>
                </a:lnTo>
                <a:lnTo>
                  <a:pt x="789032" y="1900580"/>
                </a:lnTo>
                <a:lnTo>
                  <a:pt x="789032" y="6865831"/>
                </a:lnTo>
                <a:lnTo>
                  <a:pt x="0" y="6399058"/>
                </a:lnTo>
                <a:lnTo>
                  <a:pt x="0" y="1154866"/>
                </a:lnTo>
                <a:lnTo>
                  <a:pt x="2648" y="1156433"/>
                </a:lnTo>
                <a:close/>
              </a:path>
            </a:pathLst>
          </a:custGeom>
          <a:solidFill>
            <a:srgbClr val="36609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7017236" y="887217"/>
            <a:ext cx="482654" cy="5521414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2440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-1" y="0"/>
            <a:ext cx="7498749" cy="61501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8129872" y="1062401"/>
            <a:ext cx="3262028" cy="27338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Calibri"/>
              </a:rPr>
              <a:t>Hematology</a:t>
            </a:r>
          </a:p>
        </p:txBody>
      </p:sp>
      <p:pic>
        <p:nvPicPr>
          <p:cNvPr descr="neutrophil cells shown big" id="492" name="Google Shape;492;p25"/>
          <p:cNvPicPr preferRelativeResize="0"/>
          <p:nvPr/>
        </p:nvPicPr>
        <p:blipFill rotWithShape="1">
          <a:blip r:embed="rId3">
            <a:alphaModFix/>
          </a:blip>
          <a:srcRect b="15294" l="0" r="5984" t="0"/>
          <a:stretch/>
        </p:blipFill>
        <p:spPr>
          <a:xfrm>
            <a:off x="643467" y="1014411"/>
            <a:ext cx="6686077" cy="4611877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5"/>
          <p:cNvSpPr/>
          <p:nvPr/>
        </p:nvSpPr>
        <p:spPr>
          <a:xfrm>
            <a:off x="7804744" y="0"/>
            <a:ext cx="43842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7017235" y="0"/>
            <a:ext cx="789032" cy="6865831"/>
          </a:xfrm>
          <a:custGeom>
            <a:rect b="b" l="l" r="r" t="t"/>
            <a:pathLst>
              <a:path extrusionOk="0" h="6865831" w="789032">
                <a:moveTo>
                  <a:pt x="2648" y="0"/>
                </a:moveTo>
                <a:lnTo>
                  <a:pt x="789032" y="0"/>
                </a:lnTo>
                <a:lnTo>
                  <a:pt x="789032" y="1621639"/>
                </a:lnTo>
                <a:lnTo>
                  <a:pt x="789032" y="1900580"/>
                </a:lnTo>
                <a:lnTo>
                  <a:pt x="789032" y="6865831"/>
                </a:lnTo>
                <a:lnTo>
                  <a:pt x="0" y="6399058"/>
                </a:lnTo>
                <a:lnTo>
                  <a:pt x="0" y="1154866"/>
                </a:lnTo>
                <a:lnTo>
                  <a:pt x="2648" y="1156433"/>
                </a:lnTo>
                <a:close/>
              </a:path>
            </a:pathLst>
          </a:custGeom>
          <a:solidFill>
            <a:srgbClr val="36609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7017236" y="887217"/>
            <a:ext cx="482654" cy="5521414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2440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6"/>
          <p:cNvSpPr/>
          <p:nvPr/>
        </p:nvSpPr>
        <p:spPr>
          <a:xfrm>
            <a:off x="-1" y="0"/>
            <a:ext cx="7498749" cy="61501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6"/>
          <p:cNvSpPr/>
          <p:nvPr/>
        </p:nvSpPr>
        <p:spPr>
          <a:xfrm>
            <a:off x="8129872" y="1062401"/>
            <a:ext cx="3262028" cy="27338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Calibri"/>
              </a:rPr>
              <a:t>Blood Bank</a:t>
            </a:r>
          </a:p>
        </p:txBody>
      </p:sp>
      <p:pic>
        <p:nvPicPr>
          <p:cNvPr descr="Photo of lab and test tubes" id="503" name="Google Shape;50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8" y="927423"/>
            <a:ext cx="3194558" cy="4785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ood Types | New York Blood Center" id="504" name="Google Shape;50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0088" y="4280425"/>
            <a:ext cx="303847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Challenges Facing Today's Blood Banks &amp; Laboratories | Clinical Lab  Products" id="505" name="Google Shape;50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88285" y="2673028"/>
            <a:ext cx="3210378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ansfusion Medicine &amp; Blood Banking | Department of Pathology | School of  Medicine | University of California, Irvine" id="506" name="Google Shape;50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04105" y="927423"/>
            <a:ext cx="3194558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26"/>
          <p:cNvSpPr/>
          <p:nvPr/>
        </p:nvSpPr>
        <p:spPr>
          <a:xfrm>
            <a:off x="7804744" y="0"/>
            <a:ext cx="43842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27"/>
          <p:cNvSpPr/>
          <p:nvPr/>
        </p:nvSpPr>
        <p:spPr>
          <a:xfrm>
            <a:off x="6739128" y="2372868"/>
            <a:ext cx="3255095" cy="18288"/>
          </a:xfrm>
          <a:custGeom>
            <a:rect b="b" l="l" r="r" t="t"/>
            <a:pathLst>
              <a:path extrusionOk="0" fill="none" h="18288" w="3255095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extrusionOk="0" h="18288" w="3255095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7"/>
          <p:cNvSpPr txBox="1"/>
          <p:nvPr>
            <p:ph idx="4294967295" type="title"/>
          </p:nvPr>
        </p:nvSpPr>
        <p:spPr>
          <a:xfrm>
            <a:off x="6739128" y="2664886"/>
            <a:ext cx="4818888" cy="35507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 a challenging, rewarding, way to help people.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8"/>
          <p:cNvSpPr txBox="1"/>
          <p:nvPr>
            <p:ph idx="4294967295" type="title"/>
          </p:nvPr>
        </p:nvSpPr>
        <p:spPr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Finally...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0" name="Google Shape;520;p28"/>
          <p:cNvSpPr/>
          <p:nvPr/>
        </p:nvSpPr>
        <p:spPr>
          <a:xfrm>
            <a:off x="530352" y="1981200"/>
            <a:ext cx="5489448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Though we are behind the scenes….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are the Heroes of the Health Care Team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Solving Today’s Medical Mysteries.</a:t>
            </a:r>
            <a:endParaRPr/>
          </a:p>
        </p:txBody>
      </p:sp>
      <p:graphicFrame>
        <p:nvGraphicFramePr>
          <p:cNvPr descr="bacteria" id="521" name="Google Shape;521;p28"/>
          <p:cNvGraphicFramePr/>
          <p:nvPr/>
        </p:nvGraphicFramePr>
        <p:xfrm>
          <a:off x="6477000" y="1989138"/>
          <a:ext cx="2992438" cy="4114800"/>
        </p:xfrm>
        <a:graphic>
          <a:graphicData uri="http://schemas.openxmlformats.org/presentationml/2006/ole">
            <mc:AlternateContent>
              <mc:Choice Requires="v">
                <p:oleObj r:id="rId4" imgH="4114800" imgW="2992438" progId="MS_ClipArt_Gallery.5" spid="_x0000_s1">
                  <p:embed/>
                </p:oleObj>
              </mc:Choice>
              <mc:Fallback>
                <p:oleObj r:id="rId5" imgH="4114800" imgW="2992438" progId="MS_ClipArt_Gallery.5">
                  <p:embed/>
                  <p:pic>
                    <p:nvPicPr>
                      <p:cNvPr id="521" name="Google Shape;521;p2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477000" y="1989138"/>
                        <a:ext cx="299243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bacteria " id="522" name="Google Shape;522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34200" y="2438400"/>
            <a:ext cx="18288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"/>
          <p:cNvSpPr txBox="1"/>
          <p:nvPr>
            <p:ph type="ctrTitle"/>
          </p:nvPr>
        </p:nvSpPr>
        <p:spPr>
          <a:xfrm>
            <a:off x="2438402" y="3924960"/>
            <a:ext cx="7315199" cy="525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2"/>
                </a:solidFill>
              </a:rPr>
              <a:t>Department of Pathology and Clinical Laboratory</a:t>
            </a:r>
            <a:endParaRPr sz="2100">
              <a:solidFill>
                <a:schemeClr val="dk2"/>
              </a:solidFill>
            </a:endParaRPr>
          </a:p>
        </p:txBody>
      </p:sp>
      <p:pic>
        <p:nvPicPr>
          <p:cNvPr descr="Photo of a Certificate" id="303" name="Google Shape;303;p3"/>
          <p:cNvPicPr preferRelativeResize="0"/>
          <p:nvPr/>
        </p:nvPicPr>
        <p:blipFill rotWithShape="1">
          <a:blip r:embed="rId3">
            <a:alphaModFix/>
          </a:blip>
          <a:srcRect b="9310" l="0" r="5" t="8718"/>
          <a:stretch/>
        </p:blipFill>
        <p:spPr>
          <a:xfrm>
            <a:off x="2012157" y="1346599"/>
            <a:ext cx="2120504" cy="1070372"/>
          </a:xfrm>
          <a:custGeom>
            <a:rect b="b" l="l" r="r" t="t"/>
            <a:pathLst>
              <a:path extrusionOk="0" h="2285234" w="3913632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Photo of adults in white coats" id="304" name="Google Shape;30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2157" y="2472930"/>
            <a:ext cx="2120504" cy="1315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 of a cake that was designed for the lab" id="305" name="Google Shape;305;p3"/>
          <p:cNvPicPr preferRelativeResize="0"/>
          <p:nvPr/>
        </p:nvPicPr>
        <p:blipFill rotWithShape="1">
          <a:blip r:embed="rId5">
            <a:alphaModFix/>
          </a:blip>
          <a:srcRect b="-2" l="11177" r="12979" t="0"/>
          <a:stretch/>
        </p:blipFill>
        <p:spPr>
          <a:xfrm>
            <a:off x="4188621" y="1346599"/>
            <a:ext cx="1781175" cy="2441972"/>
          </a:xfrm>
          <a:custGeom>
            <a:rect b="b" l="l" r="r" t="t"/>
            <a:pathLst>
              <a:path extrusionOk="0" h="4569668" w="356463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Photo of the hospital " id="306" name="Google Shape;306;p3"/>
          <p:cNvPicPr preferRelativeResize="0"/>
          <p:nvPr/>
        </p:nvPicPr>
        <p:blipFill rotWithShape="1">
          <a:blip r:embed="rId6">
            <a:alphaModFix/>
          </a:blip>
          <a:srcRect b="-1" l="16002" r="23640" t="0"/>
          <a:stretch/>
        </p:blipFill>
        <p:spPr>
          <a:xfrm>
            <a:off x="6025753" y="1346599"/>
            <a:ext cx="2128838" cy="2441972"/>
          </a:xfrm>
          <a:custGeom>
            <a:rect b="b" l="l" r="r" t="t"/>
            <a:pathLst>
              <a:path extrusionOk="0" h="3618965" w="3273238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Design logo" id="307" name="Google Shape;307;p3"/>
          <p:cNvPicPr preferRelativeResize="0"/>
          <p:nvPr/>
        </p:nvPicPr>
        <p:blipFill rotWithShape="1">
          <a:blip r:embed="rId7">
            <a:alphaModFix/>
          </a:blip>
          <a:srcRect b="2" l="37215" r="24545" t="0"/>
          <a:stretch/>
        </p:blipFill>
        <p:spPr>
          <a:xfrm>
            <a:off x="8209349" y="1528949"/>
            <a:ext cx="2253813" cy="2260945"/>
          </a:xfrm>
          <a:custGeom>
            <a:rect b="b" l="l" r="r" t="t"/>
            <a:pathLst>
              <a:path extrusionOk="0" h="2852928" w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"/>
          <p:cNvSpPr txBox="1"/>
          <p:nvPr>
            <p:ph type="title"/>
          </p:nvPr>
        </p:nvSpPr>
        <p:spPr>
          <a:xfrm>
            <a:off x="7925278" y="1371600"/>
            <a:ext cx="312501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2400"/>
              <a:buFont typeface="Arial"/>
              <a:buNone/>
            </a:pPr>
            <a:r>
              <a:rPr lang="en-US"/>
              <a:t>Did You Know?</a:t>
            </a:r>
            <a:endParaRPr/>
          </a:p>
        </p:txBody>
      </p:sp>
      <p:sp>
        <p:nvSpPr>
          <p:cNvPr id="313" name="Google Shape;313;p4"/>
          <p:cNvSpPr txBox="1"/>
          <p:nvPr>
            <p:ph idx="2" type="body"/>
          </p:nvPr>
        </p:nvSpPr>
        <p:spPr>
          <a:xfrm>
            <a:off x="8081396" y="3519686"/>
            <a:ext cx="2286568" cy="2401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grpSp>
        <p:nvGrpSpPr>
          <p:cNvPr id="314" name="Google Shape;314;p4"/>
          <p:cNvGrpSpPr/>
          <p:nvPr/>
        </p:nvGrpSpPr>
        <p:grpSpPr>
          <a:xfrm>
            <a:off x="1492320" y="1295309"/>
            <a:ext cx="5579293" cy="4019730"/>
            <a:chOff x="0" y="1814"/>
            <a:chExt cx="5579293" cy="4019730"/>
          </a:xfrm>
        </p:grpSpPr>
        <p:sp>
          <p:nvSpPr>
            <p:cNvPr id="315" name="Google Shape;315;p4"/>
            <p:cNvSpPr/>
            <p:nvPr/>
          </p:nvSpPr>
          <p:spPr>
            <a:xfrm>
              <a:off x="0" y="2428310"/>
              <a:ext cx="5579293" cy="1593234"/>
            </a:xfrm>
            <a:prstGeom prst="rect">
              <a:avLst/>
            </a:prstGeom>
            <a:solidFill>
              <a:schemeClr val="accent2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4"/>
            <p:cNvSpPr txBox="1"/>
            <p:nvPr/>
          </p:nvSpPr>
          <p:spPr>
            <a:xfrm>
              <a:off x="0" y="2428310"/>
              <a:ext cx="5579293" cy="1593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900" lIns="120900" spcFirstLastPara="1" rIns="120900" wrap="square" tIns="120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There is currently a shortage of the MLS in the U.S.  The American Society of Clinical Pathologists Board of Registry found vacancy rates for the MLS at between 16-20% by 2024 depending on the job type and location.</a:t>
              </a:r>
              <a:endParaRPr b="0" i="0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10800000">
              <a:off x="0" y="1814"/>
              <a:ext cx="5579293" cy="2450395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chemeClr val="accent2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4"/>
            <p:cNvSpPr txBox="1"/>
            <p:nvPr/>
          </p:nvSpPr>
          <p:spPr>
            <a:xfrm>
              <a:off x="0" y="1814"/>
              <a:ext cx="5579293" cy="1592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900" lIns="120900" spcFirstLastPara="1" rIns="120900" wrap="square" tIns="120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It is estimated that 70 - 80% of all physician decisions are based on laboratory tests performed by the Medical Laboratory Scientist (MLS).   In fact, two-thirds of a patient’s medical records are laboratory tests.</a:t>
              </a:r>
              <a:endParaRPr b="0" i="0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Free Vector | Did you know facts" id="319" name="Google Shape;3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1396" y="3550618"/>
            <a:ext cx="2286568" cy="237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"/>
          <p:cNvSpPr/>
          <p:nvPr/>
        </p:nvSpPr>
        <p:spPr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5"/>
          <p:cNvSpPr txBox="1"/>
          <p:nvPr>
            <p:ph type="title"/>
          </p:nvPr>
        </p:nvSpPr>
        <p:spPr>
          <a:xfrm>
            <a:off x="379511" y="609600"/>
            <a:ext cx="1112809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B13"/>
              </a:buClr>
              <a:buSzPts val="3200"/>
              <a:buFont typeface="Arial"/>
              <a:buNone/>
            </a:pPr>
            <a:r>
              <a:rPr lang="en-US" sz="3200"/>
              <a:t>National Shortages</a:t>
            </a:r>
            <a:endParaRPr/>
          </a:p>
        </p:txBody>
      </p:sp>
      <p:graphicFrame>
        <p:nvGraphicFramePr>
          <p:cNvPr descr="Photo of chemicals in bickers " id="326" name="Google Shape;326;p5"/>
          <p:cNvGraphicFramePr/>
          <p:nvPr/>
        </p:nvGraphicFramePr>
        <p:xfrm>
          <a:off x="1752600" y="1600201"/>
          <a:ext cx="3238500" cy="4314825"/>
        </p:xfrm>
        <a:graphic>
          <a:graphicData uri="http://schemas.openxmlformats.org/presentationml/2006/ole">
            <mc:AlternateContent>
              <mc:Choice Requires="v">
                <p:oleObj r:id="rId4" imgH="4314825" imgW="3238500" progId="MS_ClipArt_Gallery.5" spid="_x0000_s1">
                  <p:embed/>
                </p:oleObj>
              </mc:Choice>
              <mc:Fallback>
                <p:oleObj r:id="rId5" imgH="4314825" imgW="3238500" progId="MS_ClipArt_Gallery.5">
                  <p:embed/>
                  <p:pic>
                    <p:nvPicPr>
                      <p:cNvPr id="326" name="Google Shape;326;p5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752600" y="1600201"/>
                        <a:ext cx="3238500" cy="431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" name="Google Shape;327;p5"/>
          <p:cNvSpPr txBox="1"/>
          <p:nvPr/>
        </p:nvSpPr>
        <p:spPr>
          <a:xfrm>
            <a:off x="5105401" y="2327276"/>
            <a:ext cx="5586413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Currently there is a national shortage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properly trained  medical laboratory personnel.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are many opportunities in this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exciting and fulfilling career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Average starting Salary in Los Angeles 100 K Annually</a:t>
            </a:r>
            <a:endParaRPr b="0" i="0" sz="2400" u="none" cap="none" strike="noStrike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"/>
          <p:cNvSpPr txBox="1"/>
          <p:nvPr>
            <p:ph idx="4294967295"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Clinical Laboratory News</a:t>
            </a:r>
            <a:endParaRPr/>
          </a:p>
        </p:txBody>
      </p:sp>
      <p:pic>
        <p:nvPicPr>
          <p:cNvPr descr="Person in a lab pipetting in a dish " id="333" name="Google Shape;333;p6"/>
          <p:cNvPicPr preferRelativeResize="0"/>
          <p:nvPr/>
        </p:nvPicPr>
        <p:blipFill rotWithShape="1">
          <a:blip r:embed="rId3">
            <a:alphaModFix/>
          </a:blip>
          <a:srcRect b="0" l="0" r="1" t="19536"/>
          <a:stretch/>
        </p:blipFill>
        <p:spPr>
          <a:xfrm>
            <a:off x="20" y="9"/>
            <a:ext cx="7279893" cy="3895335"/>
          </a:xfrm>
          <a:custGeom>
            <a:rect b="b" l="l" r="r" t="t"/>
            <a:pathLst>
              <a:path extrusionOk="0" h="3895335" w="7279913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People in a lab working " id="334" name="Google Shape;334;p6"/>
          <p:cNvPicPr preferRelativeResize="0"/>
          <p:nvPr/>
        </p:nvPicPr>
        <p:blipFill rotWithShape="1">
          <a:blip r:embed="rId4">
            <a:alphaModFix/>
          </a:blip>
          <a:srcRect b="4" l="4635" r="4" t="0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 in a lab working wearing a mask" id="335" name="Google Shape;335;p6"/>
          <p:cNvPicPr preferRelativeResize="0"/>
          <p:nvPr/>
        </p:nvPicPr>
        <p:blipFill rotWithShape="1">
          <a:blip r:embed="rId5">
            <a:alphaModFix/>
          </a:blip>
          <a:srcRect b="1618" l="0" r="0" t="0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s to be an article in a newspaper or newsletter " id="336" name="Google Shape;336;p6"/>
          <p:cNvPicPr preferRelativeResize="0"/>
          <p:nvPr/>
        </p:nvPicPr>
        <p:blipFill rotWithShape="1">
          <a:blip r:embed="rId6">
            <a:alphaModFix/>
          </a:blip>
          <a:srcRect b="11083" l="0" r="-3" t="7633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6"/>
          <p:cNvSpPr/>
          <p:nvPr/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"/>
          <p:cNvSpPr/>
          <p:nvPr/>
        </p:nvSpPr>
        <p:spPr>
          <a:xfrm>
            <a:off x="1680392" y="827316"/>
            <a:ext cx="848424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“Overall, the wages for all medical laboratory positions are 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upswing. The percentage median wage increases are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collectively greater than in any other time in the 12-year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comparison period. Vacancy rates are concurrently continuing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accelerate for 8 of the 10 positions. Difficulty in filling shifts,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coupled with more staff turnover, presents a challenge for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laboratory directors and managers.”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p7"/>
          <p:cNvSpPr txBox="1"/>
          <p:nvPr>
            <p:ph idx="4294967295"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&amp; Conclusions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"/>
          <p:cNvSpPr txBox="1"/>
          <p:nvPr>
            <p:ph idx="4294967295" type="title"/>
          </p:nvPr>
        </p:nvSpPr>
        <p:spPr>
          <a:xfrm>
            <a:off x="306977" y="7620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Bureau of Labor Statistics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8"/>
          <p:cNvSpPr/>
          <p:nvPr/>
        </p:nvSpPr>
        <p:spPr>
          <a:xfrm>
            <a:off x="2209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53,000 new jobs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40,000 vacancies</a:t>
            </a:r>
            <a:endParaRPr/>
          </a:p>
        </p:txBody>
      </p:sp>
      <p:sp>
        <p:nvSpPr>
          <p:cNvPr id="350" name="Google Shape;350;p8"/>
          <p:cNvSpPr/>
          <p:nvPr/>
        </p:nvSpPr>
        <p:spPr>
          <a:xfrm>
            <a:off x="5257800" y="1981200"/>
            <a:ext cx="4724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93,000 positions to be filled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9,000 openings per year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4,990 graduates/year</a:t>
            </a:r>
            <a:endParaRPr/>
          </a:p>
        </p:txBody>
      </p:sp>
      <p:pic>
        <p:nvPicPr>
          <p:cNvPr descr="Picture of a logo: that reads Clinical Laboratory Scientist " id="351" name="Google Shape;3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0" y="3505200"/>
            <a:ext cx="83820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9"/>
          <p:cNvSpPr txBox="1"/>
          <p:nvPr>
            <p:ph idx="4294967295" type="title"/>
          </p:nvPr>
        </p:nvSpPr>
        <p:spPr>
          <a:xfrm>
            <a:off x="609600" y="7620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Listen! Would you like to know</a:t>
            </a:r>
            <a:r>
              <a:rPr b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9"/>
          <p:cNvSpPr/>
          <p:nvPr/>
        </p:nvSpPr>
        <p:spPr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you can help </a:t>
            </a:r>
            <a:r>
              <a:rPr b="1" i="1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doctors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diagnose and treat disease?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you can have an exciting and  rewarding career helping others?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you can join a growing field with flexibility and job security?</a:t>
            </a:r>
            <a:endParaRPr/>
          </a:p>
        </p:txBody>
      </p:sp>
      <p:graphicFrame>
        <p:nvGraphicFramePr>
          <p:cNvPr id="358" name="Google Shape;358;p9"/>
          <p:cNvGraphicFramePr/>
          <p:nvPr/>
        </p:nvGraphicFramePr>
        <p:xfrm>
          <a:off x="8382000" y="5029200"/>
          <a:ext cx="1371600" cy="1455738"/>
        </p:xfrm>
        <a:graphic>
          <a:graphicData uri="http://schemas.openxmlformats.org/presentationml/2006/ole">
            <mc:AlternateContent>
              <mc:Choice Requires="v">
                <p:oleObj r:id="rId4" imgH="1455738" imgW="1371600" progId="MS_ClipArt_Gallery.5" spid="_x0000_s1">
                  <p:embed/>
                </p:oleObj>
              </mc:Choice>
              <mc:Fallback>
                <p:oleObj r:id="rId5" imgH="1455738" imgW="1371600" progId="MS_ClipArt_Gallery.5">
                  <p:embed/>
                  <p:pic>
                    <p:nvPicPr>
                      <p:cNvPr id="358" name="Google Shape;358;p9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382000" y="5029200"/>
                        <a:ext cx="1371600" cy="145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Striped Border 16x9">
  <a:themeElements>
    <a:clrScheme name="StripedBorder_16x9">
      <a:dk1>
        <a:srgbClr val="404040"/>
      </a:dk1>
      <a:lt1>
        <a:srgbClr val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daniellej</dc:creator>
</cp:coreProperties>
</file>