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hoOyzYGMaTmMy0SICJPQMpdiHz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16" name="Google Shape;16;p93" descr="A picture containing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264" y="364885"/>
            <a:ext cx="2810256" cy="590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045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01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01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01"/>
          <p:cNvSpPr txBox="1">
            <a:spLocks noGrp="1"/>
          </p:cNvSpPr>
          <p:nvPr>
            <p:ph type="title"/>
          </p:nvPr>
        </p:nvSpPr>
        <p:spPr>
          <a:xfrm>
            <a:off x="831850" y="1540784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2" name="Google Shape;62;p10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6604374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5490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741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0" name="Google Shape;70;p103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594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551025" cy="4059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77" name="Google Shape;77;p10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625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337800" cy="4059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2" name="Google Shape;82;p105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5765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417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9365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Google Shape;21;p9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010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Google Shape;21;p9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925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pic>
        <p:nvPicPr>
          <p:cNvPr id="29" name="Google Shape;29;p95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2197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7455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502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261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261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7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7851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7" name="Google Shape;47;p98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2197" y="6336806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592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2" name="Google Shape;52;p99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822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7" name="Google Shape;57;p100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0787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175225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Hosting a </a:t>
            </a:r>
            <a:r>
              <a:rPr lang="en-US" dirty="0" err="1"/>
              <a:t>Shadowship</a:t>
            </a:r>
            <a:r>
              <a:rPr lang="en-US" dirty="0"/>
              <a:t> (Internship)</a:t>
            </a:r>
          </a:p>
        </p:txBody>
      </p:sp>
      <p:sp>
        <p:nvSpPr>
          <p:cNvPr id="94" name="Google Shape;94;p1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/>
              <a:t>American Society for Clinical Pathology , Council of Laboratory Professionals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 err="1"/>
              <a:t>Shadowship</a:t>
            </a:r>
            <a:r>
              <a:rPr lang="en-US" dirty="0"/>
              <a:t> Goals</a:t>
            </a:r>
          </a:p>
        </p:txBody>
      </p:sp>
      <p:sp>
        <p:nvSpPr>
          <p:cNvPr id="101" name="Google Shape;10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lvl="0"/>
            <a:r>
              <a:rPr lang="en-US"/>
              <a:t>Provide students/interested individuals an opportunity to experience an authentic clinical laboratory experience</a:t>
            </a:r>
          </a:p>
          <a:p>
            <a:pPr lvl="0"/>
            <a:r>
              <a:rPr lang="en-US"/>
              <a:t>Aid in students’ decision-making in evaluating their future career endeavors</a:t>
            </a:r>
          </a:p>
          <a:p>
            <a:pPr lvl="0"/>
            <a:r>
              <a:rPr lang="en-US"/>
              <a:t>Promote the future of the clinical laboratory and pathology professions</a:t>
            </a:r>
          </a:p>
          <a:p>
            <a:pPr lvl="0"/>
            <a:r>
              <a:rPr lang="en-US"/>
              <a:t>Empower ASCP Members and Career Ambassadors to aid in Shadowship facilitation</a:t>
            </a:r>
          </a:p>
          <a:p>
            <a:pPr lvl="0"/>
            <a:r>
              <a:rPr lang="en-US"/>
              <a:t>Expose students to state-of-the-art laboratory equipment and instruments</a:t>
            </a:r>
          </a:p>
          <a:p>
            <a:pPr lvl="0"/>
            <a:r>
              <a:rPr lang="en-US"/>
              <a:t>Shadowship should strive to maximize the educational experience of the students by giving an all-encompassing and wide-ranging experience in as many different laboratories/departments as possible</a:t>
            </a:r>
          </a:p>
          <a:p>
            <a:pPr lvl="0"/>
            <a:r>
              <a:rPr lang="en-US"/>
              <a:t>Maintain workflow operations, and minimize risk and guess-work for the organization providing the Shadowship experience</a:t>
            </a:r>
          </a:p>
          <a:p>
            <a:pPr lvl="0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 err="1"/>
              <a:t>Shadowship</a:t>
            </a:r>
            <a:r>
              <a:rPr lang="en-US" dirty="0"/>
              <a:t> Considerations</a:t>
            </a:r>
          </a:p>
        </p:txBody>
      </p:sp>
      <p:sp>
        <p:nvSpPr>
          <p:cNvPr id="108" name="Google Shape;108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/>
              <a:t>Human Resources Requirements</a:t>
            </a:r>
          </a:p>
          <a:p>
            <a:pPr lvl="0"/>
            <a:r>
              <a:rPr lang="en-US"/>
              <a:t>Duration of Shadowship</a:t>
            </a:r>
          </a:p>
          <a:p>
            <a:pPr lvl="0"/>
            <a:r>
              <a:rPr lang="en-US"/>
              <a:t>Is the student given any responsibilities during the Shadowship experience?</a:t>
            </a:r>
          </a:p>
          <a:p>
            <a:pPr lvl="0"/>
            <a:r>
              <a:rPr lang="en-US"/>
              <a:t>Stipend for student to cover Shadowship-related expenses</a:t>
            </a:r>
          </a:p>
          <a:p>
            <a:pPr lvl="0"/>
            <a:r>
              <a:rPr lang="en-US"/>
              <a:t>Benefits to employers</a:t>
            </a:r>
          </a:p>
          <a:p>
            <a:pPr lvl="0"/>
            <a:r>
              <a:rPr lang="en-US"/>
              <a:t>Equipping possible future ASCP members</a:t>
            </a:r>
          </a:p>
          <a:p>
            <a:pPr lvl="0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Common Organizational Roadblocks</a:t>
            </a:r>
          </a:p>
        </p:txBody>
      </p:sp>
      <p:sp>
        <p:nvSpPr>
          <p:cNvPr id="115" name="Google Shape;115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/>
              <a:t>Delays in productivity</a:t>
            </a:r>
          </a:p>
          <a:p>
            <a:pPr lvl="0"/>
            <a:r>
              <a:rPr lang="en-US"/>
              <a:t>Department short-staffing issues</a:t>
            </a:r>
          </a:p>
          <a:p>
            <a:pPr lvl="0"/>
            <a:r>
              <a:rPr lang="en-US"/>
              <a:t>Training time and resources</a:t>
            </a:r>
          </a:p>
          <a:p>
            <a:pPr lvl="0"/>
            <a:r>
              <a:rPr lang="en-US"/>
              <a:t>Employees willingness to train or belief they should be getting paid extra for time spent</a:t>
            </a:r>
          </a:p>
          <a:p>
            <a:pPr lvl="0"/>
            <a:r>
              <a:rPr lang="en-US"/>
              <a:t>Management doesn’t receive immediate return on investment (or any return at all)</a:t>
            </a:r>
          </a:p>
          <a:p>
            <a:pPr lvl="0"/>
            <a:r>
              <a:rPr lang="en-US"/>
              <a:t>Management not realizing full benefits of bringing on interns</a:t>
            </a:r>
          </a:p>
          <a:p>
            <a:pPr lvl="2"/>
            <a:endParaRPr lang="en-US"/>
          </a:p>
          <a:p>
            <a:pPr lvl="0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HR Requirements</a:t>
            </a:r>
          </a:p>
        </p:txBody>
      </p:sp>
      <p:sp>
        <p:nvSpPr>
          <p:cNvPr id="121" name="Google Shape;12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lvl="0"/>
            <a:r>
              <a:rPr lang="en-US"/>
              <a:t>Agreement from accredited education institution</a:t>
            </a:r>
          </a:p>
          <a:p>
            <a:pPr lvl="0"/>
            <a:r>
              <a:rPr lang="en-US"/>
              <a:t>Guidelines regarding what person needs to experience or learn</a:t>
            </a:r>
          </a:p>
          <a:p>
            <a:pPr lvl="0"/>
            <a:r>
              <a:rPr lang="en-US"/>
              <a:t>Anticipated time frame or number of hours then person will need to complete</a:t>
            </a:r>
          </a:p>
          <a:p>
            <a:pPr lvl="0"/>
            <a:r>
              <a:rPr lang="en-US"/>
              <a:t>Background Check</a:t>
            </a:r>
          </a:p>
          <a:p>
            <a:pPr lvl="0"/>
            <a:r>
              <a:rPr lang="en-US"/>
              <a:t>Drug Screen</a:t>
            </a:r>
          </a:p>
          <a:p>
            <a:pPr lvl="0"/>
            <a:r>
              <a:rPr lang="en-US"/>
              <a:t>Compliance Training</a:t>
            </a:r>
          </a:p>
          <a:p>
            <a:pPr lvl="1"/>
            <a:r>
              <a:rPr lang="en-US"/>
              <a:t>Network Agreement</a:t>
            </a:r>
          </a:p>
          <a:p>
            <a:pPr lvl="1"/>
            <a:r>
              <a:rPr lang="en-US"/>
              <a:t>Confidentiality Agreement</a:t>
            </a:r>
          </a:p>
          <a:p>
            <a:pPr lvl="1"/>
            <a:r>
              <a:rPr lang="en-US"/>
              <a:t>Compliance Policies</a:t>
            </a:r>
          </a:p>
          <a:p>
            <a:pPr lvl="1"/>
            <a:r>
              <a:rPr lang="en-US"/>
              <a:t>HIPAA Policy</a:t>
            </a:r>
          </a:p>
          <a:p>
            <a:pPr lvl="1"/>
            <a:r>
              <a:rPr lang="en-US"/>
              <a:t>PPE</a:t>
            </a:r>
          </a:p>
          <a:p>
            <a:pPr lvl="2"/>
            <a:endParaRPr lang="en-US"/>
          </a:p>
          <a:p>
            <a:pPr lvl="0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ASCP Involvement</a:t>
            </a:r>
          </a:p>
        </p:txBody>
      </p:sp>
      <p:sp>
        <p:nvSpPr>
          <p:cNvPr id="128" name="Google Shape;128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lvl="0"/>
            <a:r>
              <a:rPr lang="en-US" dirty="0"/>
              <a:t>How can the ASCP be involved in the facilitation of </a:t>
            </a:r>
            <a:r>
              <a:rPr lang="en-US" dirty="0" err="1"/>
              <a:t>Shadowship</a:t>
            </a:r>
            <a:r>
              <a:rPr lang="en-US" dirty="0"/>
              <a:t> programs?</a:t>
            </a:r>
          </a:p>
          <a:p>
            <a:pPr lvl="1"/>
            <a:r>
              <a:rPr lang="en-US" dirty="0"/>
              <a:t>Provide materials that outline the expectations and items to consider to streamline the set-up of a </a:t>
            </a:r>
            <a:r>
              <a:rPr lang="en-US" dirty="0" err="1"/>
              <a:t>Shadowship</a:t>
            </a:r>
            <a:r>
              <a:rPr lang="en-US" dirty="0"/>
              <a:t> opportunity</a:t>
            </a:r>
          </a:p>
          <a:p>
            <a:pPr lvl="1"/>
            <a:r>
              <a:rPr lang="en-US" dirty="0"/>
              <a:t>Provide contacts, such as members of the Career Ambassadors or Council of Laboratory Professionals, that can answer questions and give resource materials </a:t>
            </a:r>
          </a:p>
          <a:p>
            <a:pPr lvl="0"/>
            <a:r>
              <a:rPr lang="en-US" dirty="0"/>
              <a:t>Provide an avenue to connect interested students and willing organizations</a:t>
            </a:r>
          </a:p>
          <a:p>
            <a:pPr lvl="0"/>
            <a:r>
              <a:rPr lang="en-US" dirty="0"/>
              <a:t>Adequately communicate the industry and workforce shortage to employers as a means to exhibit possible future benefits of </a:t>
            </a:r>
            <a:r>
              <a:rPr lang="en-US" dirty="0" err="1"/>
              <a:t>Shadowships</a:t>
            </a:r>
            <a:endParaRPr lang="en-US" dirty="0"/>
          </a:p>
          <a:p>
            <a:pPr lvl="0"/>
            <a:r>
              <a:rPr lang="en-US" dirty="0"/>
              <a:t>Possible financial assistance or stipend for students taking time to pursue </a:t>
            </a:r>
            <a:r>
              <a:rPr lang="en-US" dirty="0" err="1"/>
              <a:t>Shadowships</a:t>
            </a:r>
            <a:r>
              <a:rPr lang="en-US" dirty="0"/>
              <a:t> to assist with related expenses such as travel, food, possible housing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Marketing </a:t>
            </a:r>
            <a:r>
              <a:rPr lang="en-US" dirty="0" err="1"/>
              <a:t>Shadowships</a:t>
            </a:r>
            <a:endParaRPr lang="en-US" dirty="0"/>
          </a:p>
        </p:txBody>
      </p:sp>
      <p:sp>
        <p:nvSpPr>
          <p:cNvPr id="135" name="Google Shape;13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/>
              <a:t>Career Fairs</a:t>
            </a:r>
          </a:p>
          <a:p>
            <a:pPr lvl="0"/>
            <a:r>
              <a:rPr lang="en-US" dirty="0"/>
              <a:t>Contact with school counselors</a:t>
            </a:r>
          </a:p>
          <a:p>
            <a:pPr lvl="0"/>
            <a:r>
              <a:rPr lang="en-US" dirty="0"/>
              <a:t>ASCP Mentorship Program</a:t>
            </a:r>
          </a:p>
          <a:p>
            <a:pPr lvl="0"/>
            <a:r>
              <a:rPr lang="en-US" dirty="0"/>
              <a:t>Career Ambassador Workshops</a:t>
            </a:r>
          </a:p>
          <a:p>
            <a:pPr lvl="0"/>
            <a:r>
              <a:rPr lang="en-US" dirty="0"/>
              <a:t>Possible ASCP </a:t>
            </a:r>
            <a:r>
              <a:rPr lang="en-US" dirty="0" err="1"/>
              <a:t>Shadowship</a:t>
            </a:r>
            <a:r>
              <a:rPr lang="en-US" dirty="0"/>
              <a:t> Portal to market </a:t>
            </a:r>
            <a:r>
              <a:rPr lang="en-US" dirty="0" err="1"/>
              <a:t>shadowship</a:t>
            </a:r>
            <a:r>
              <a:rPr lang="en-US" dirty="0"/>
              <a:t> opportunities for prospective students</a:t>
            </a:r>
          </a:p>
          <a:p>
            <a:pPr lvl="0"/>
            <a:r>
              <a:rPr lang="en-US" dirty="0"/>
              <a:t>Laboratory HR Departments and Management</a:t>
            </a:r>
          </a:p>
          <a:p>
            <a:pPr lvl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"/>
          <p:cNvSpPr txBox="1">
            <a:spLocks noGrp="1"/>
          </p:cNvSpPr>
          <p:nvPr>
            <p:ph type="ctrTitle"/>
          </p:nvPr>
        </p:nvSpPr>
        <p:spPr>
          <a:xfrm>
            <a:off x="1524000" y="2006600"/>
            <a:ext cx="9144000" cy="2387600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sz="2800" b="0" dirty="0">
                <a:sym typeface="Libre Franklin"/>
              </a:rPr>
              <a:t>A </a:t>
            </a:r>
            <a:r>
              <a:rPr lang="en-US" sz="2800" b="0" dirty="0" err="1">
                <a:sym typeface="Libre Franklin"/>
              </a:rPr>
              <a:t>shadowship</a:t>
            </a:r>
            <a:r>
              <a:rPr lang="en-US" sz="2800" b="0" dirty="0">
                <a:sym typeface="Libre Franklin"/>
              </a:rPr>
              <a:t> experience can be an invaluable resource for perspective laboratory professionals, particularly at a time when the industry is experiencing workforce shortage.</a:t>
            </a:r>
            <a:endParaRPr lang="en-US" sz="2800" b="0" dirty="0"/>
          </a:p>
          <a:p>
            <a:pPr lvl="0"/>
            <a:br>
              <a:rPr lang="en-US" sz="2800" b="0" dirty="0">
                <a:sym typeface="Libre Franklin"/>
              </a:rPr>
            </a:br>
            <a:r>
              <a:rPr lang="en-US" sz="2800" b="0" dirty="0">
                <a:sym typeface="Libre Franklin"/>
              </a:rPr>
              <a:t>The ASCP should be a leading force for facilitating these opportunities, equipping and preparing willing organizations, and connecting interested students</a:t>
            </a:r>
            <a:endParaRPr lang="en-US" sz="2800" b="0" dirty="0"/>
          </a:p>
          <a:p>
            <a:pPr lvl="0"/>
            <a:endParaRPr lang="en-US" sz="2800" b="0" dirty="0">
              <a:sym typeface="Libre Frankli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Combined</Template>
  <TotalTime>0</TotalTime>
  <Words>433</Words>
  <Application>Microsoft Macintosh PowerPoint</Application>
  <PresentationFormat>Widescreen</PresentationFormat>
  <Paragraphs>52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Arial</vt:lpstr>
      <vt:lpstr>23-210340-MT_Executive_Board Meeting_Volunteer Program [54]  -  Read-Only</vt:lpstr>
      <vt:lpstr>Hosting a Shadowship (Internship)</vt:lpstr>
      <vt:lpstr>Shadowship Goals</vt:lpstr>
      <vt:lpstr>Shadowship Considerations</vt:lpstr>
      <vt:lpstr>Common Organizational Roadblocks</vt:lpstr>
      <vt:lpstr>HR Requirements</vt:lpstr>
      <vt:lpstr>ASCP Involvement</vt:lpstr>
      <vt:lpstr>Marketing Shadowships</vt:lpstr>
      <vt:lpstr>A shadowship experience can be an invaluable resource for perspective laboratory professionals, particularly at a time when the industry is experiencing workforce shortage.  The ASCP should be a leading force for facilitating these opportunities, equipping and preparing willing organizations, and connecting interested students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Hosting a Shadowship (Internship)</dc:title>
  <dc:creator>Andrew Stanton</dc:creator>
  <cp:lastModifiedBy>Brinson, Jennifer</cp:lastModifiedBy>
  <cp:revision>1</cp:revision>
  <dcterms:created xsi:type="dcterms:W3CDTF">2020-02-27T08:57:53Z</dcterms:created>
  <dcterms:modified xsi:type="dcterms:W3CDTF">2023-08-09T19:40:18Z</dcterms:modified>
</cp:coreProperties>
</file>