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8" roundtripDataSignature="AMtx7mhoOyzYGMaTmMy0SICJPQMpdiHz+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17" d="100"/>
          <a:sy n="117" d="100"/>
        </p:scale>
        <p:origin x="808" y="1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2" Type="http://schemas.openxmlformats.org/officeDocument/2006/relationships/slide" Target="slides/slide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93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26822" b="12572"/>
          <a:stretch/>
        </p:blipFill>
        <p:spPr>
          <a:xfrm>
            <a:off x="-132080" y="1270000"/>
            <a:ext cx="12535132" cy="427736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93"/>
          <p:cNvSpPr txBox="1">
            <a:spLocks noGrp="1"/>
          </p:cNvSpPr>
          <p:nvPr>
            <p:ph type="ctrTitle"/>
          </p:nvPr>
        </p:nvSpPr>
        <p:spPr>
          <a:xfrm>
            <a:off x="775386" y="1950718"/>
            <a:ext cx="9244914" cy="3332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5" name="Google Shape;15;p93"/>
          <p:cNvSpPr txBox="1">
            <a:spLocks noGrp="1"/>
          </p:cNvSpPr>
          <p:nvPr>
            <p:ph type="subTitle" idx="1"/>
          </p:nvPr>
        </p:nvSpPr>
        <p:spPr>
          <a:xfrm>
            <a:off x="876300" y="5730239"/>
            <a:ext cx="9144000" cy="995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C58963"/>
              </a:buClr>
              <a:buSzPts val="1600"/>
              <a:buFont typeface="Arial"/>
              <a:buNone/>
              <a:defRPr sz="2000">
                <a:solidFill>
                  <a:srgbClr val="25408F"/>
                </a:solidFill>
              </a:defRPr>
            </a:lvl1pPr>
            <a:lvl2pPr lvl="1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2000"/>
            </a:lvl2pPr>
            <a:lvl3pPr lvl="2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800"/>
            </a:lvl3pPr>
            <a:lvl4pPr lvl="3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/>
            </a:lvl4pPr>
            <a:lvl5pPr lvl="4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pic>
        <p:nvPicPr>
          <p:cNvPr id="16" name="Google Shape;16;p93" descr="A picture containing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9264" y="364885"/>
            <a:ext cx="2810256" cy="5901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0453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5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01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2700" y="-12700"/>
            <a:ext cx="12360886" cy="695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01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19854" b="20292"/>
          <a:stretch/>
        </p:blipFill>
        <p:spPr>
          <a:xfrm>
            <a:off x="0" y="0"/>
            <a:ext cx="12360886" cy="41656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01"/>
          <p:cNvSpPr txBox="1">
            <a:spLocks noGrp="1"/>
          </p:cNvSpPr>
          <p:nvPr>
            <p:ph type="title"/>
          </p:nvPr>
        </p:nvSpPr>
        <p:spPr>
          <a:xfrm>
            <a:off x="831850" y="1540784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62" name="Google Shape;62;p10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6604374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25490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 type="blank">
  <p:cSld name="1_Blank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2"/>
          <p:cNvSpPr/>
          <p:nvPr/>
        </p:nvSpPr>
        <p:spPr>
          <a:xfrm>
            <a:off x="487680" y="5303520"/>
            <a:ext cx="2084832" cy="142646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741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3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03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68" name="Google Shape;68;p10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3868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052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914400" lvl="1" indent="-3302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9" name="Google Shape;69;p10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3868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05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914400" lvl="1" indent="-330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0" name="Google Shape;70;p103" descr="A picture containing logo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8200" y="6146800"/>
            <a:ext cx="1759710" cy="3695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594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4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C589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04"/>
          <p:cNvSpPr/>
          <p:nvPr/>
        </p:nvSpPr>
        <p:spPr>
          <a:xfrm>
            <a:off x="7510013" y="1"/>
            <a:ext cx="3648973" cy="6857999"/>
          </a:xfrm>
          <a:prstGeom prst="rect">
            <a:avLst/>
          </a:prstGeom>
          <a:solidFill>
            <a:srgbClr val="F2F2F2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04"/>
          <p:cNvSpPr txBox="1">
            <a:spLocks noGrp="1"/>
          </p:cNvSpPr>
          <p:nvPr>
            <p:ph type="title"/>
          </p:nvPr>
        </p:nvSpPr>
        <p:spPr>
          <a:xfrm>
            <a:off x="838200" y="203129"/>
            <a:ext cx="6671813" cy="1167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75" name="Google Shape;75;p10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551025" cy="4059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914400" lvl="1" indent="-330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Google Shape;76;p104"/>
          <p:cNvSpPr>
            <a:spLocks noGrp="1"/>
          </p:cNvSpPr>
          <p:nvPr>
            <p:ph type="pic" idx="2"/>
          </p:nvPr>
        </p:nvSpPr>
        <p:spPr>
          <a:xfrm>
            <a:off x="7510013" y="0"/>
            <a:ext cx="3648974" cy="6858000"/>
          </a:xfrm>
          <a:prstGeom prst="rect">
            <a:avLst/>
          </a:prstGeom>
          <a:noFill/>
          <a:ln>
            <a:noFill/>
          </a:ln>
        </p:spPr>
      </p:sp>
      <p:pic>
        <p:nvPicPr>
          <p:cNvPr id="77" name="Google Shape;77;p104" descr="A picture containing logo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8200" y="6146800"/>
            <a:ext cx="1759710" cy="3695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625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624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05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05"/>
          <p:cNvSpPr txBox="1">
            <a:spLocks noGrp="1"/>
          </p:cNvSpPr>
          <p:nvPr>
            <p:ph type="title"/>
          </p:nvPr>
        </p:nvSpPr>
        <p:spPr>
          <a:xfrm>
            <a:off x="838199" y="203131"/>
            <a:ext cx="10337801" cy="1167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1" name="Google Shape;81;p10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337800" cy="4059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/>
            </a:lvl1pPr>
            <a:lvl2pPr marL="914400" lvl="1" indent="-330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/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/>
            </a:lvl3pPr>
            <a:lvl4pPr marL="1828800" lvl="3" indent="-30988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/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2" name="Google Shape;82;p105" descr="A picture containing logo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8200" y="6146800"/>
            <a:ext cx="1759710" cy="3695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5765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168">
          <p15:clr>
            <a:srgbClr val="FBAE40"/>
          </p15:clr>
        </p15:guide>
        <p15:guide id="2" pos="52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bg>
      <p:bgPr>
        <a:solidFill>
          <a:srgbClr val="452F80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06"/>
          <p:cNvSpPr/>
          <p:nvPr/>
        </p:nvSpPr>
        <p:spPr>
          <a:xfrm>
            <a:off x="0" y="0"/>
            <a:ext cx="12192000" cy="6877516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74175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lank">
  <p:cSld name="2_Blank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07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2700" y="-12700"/>
            <a:ext cx="12360886" cy="695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07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19854" b="20292"/>
          <a:stretch/>
        </p:blipFill>
        <p:spPr>
          <a:xfrm>
            <a:off x="0" y="0"/>
            <a:ext cx="12360886" cy="41656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07"/>
          <p:cNvSpPr txBox="1"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93658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type="obj">
  <p:cSld name="2_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4"/>
          <p:cNvSpPr/>
          <p:nvPr/>
        </p:nvSpPr>
        <p:spPr>
          <a:xfrm>
            <a:off x="-1" y="0"/>
            <a:ext cx="12192001" cy="3210560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94"/>
          <p:cNvSpPr txBox="1">
            <a:spLocks noGrp="1"/>
          </p:cNvSpPr>
          <p:nvPr>
            <p:ph type="title"/>
          </p:nvPr>
        </p:nvSpPr>
        <p:spPr>
          <a:xfrm>
            <a:off x="838200" y="160528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0" name="Google Shape;20;p94"/>
          <p:cNvSpPr txBox="1">
            <a:spLocks noGrp="1"/>
          </p:cNvSpPr>
          <p:nvPr>
            <p:ph type="body" idx="1"/>
          </p:nvPr>
        </p:nvSpPr>
        <p:spPr>
          <a:xfrm>
            <a:off x="838200" y="3428999"/>
            <a:ext cx="10515600" cy="2311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None/>
              <a:defRPr>
                <a:solidFill>
                  <a:srgbClr val="0C0C0C"/>
                </a:solidFill>
              </a:defRPr>
            </a:lvl1pPr>
            <a:lvl2pPr marL="914400" lvl="1" indent="-22860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None/>
              <a:defRPr>
                <a:solidFill>
                  <a:srgbClr val="0C0C0C"/>
                </a:solidFill>
              </a:defRPr>
            </a:lvl2pPr>
            <a:lvl3pPr marL="1371600" lvl="2" indent="-320039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1" name="Google Shape;21;p94" descr="A picture containing logo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8200" y="6146800"/>
            <a:ext cx="1759710" cy="3695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94" descr="A picture containing text, windmill, devic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1053" t="26822" r="62310" b="63533"/>
          <a:stretch/>
        </p:blipFill>
        <p:spPr>
          <a:xfrm>
            <a:off x="0" y="477758"/>
            <a:ext cx="4592320" cy="68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0106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type="obj" preserve="1">
  <p:cSld name="3_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4"/>
          <p:cNvSpPr/>
          <p:nvPr/>
        </p:nvSpPr>
        <p:spPr>
          <a:xfrm>
            <a:off x="-1" y="0"/>
            <a:ext cx="12192001" cy="3210560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94"/>
          <p:cNvSpPr txBox="1">
            <a:spLocks noGrp="1"/>
          </p:cNvSpPr>
          <p:nvPr>
            <p:ph type="title"/>
          </p:nvPr>
        </p:nvSpPr>
        <p:spPr>
          <a:xfrm>
            <a:off x="838200" y="160528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0" name="Google Shape;20;p94"/>
          <p:cNvSpPr txBox="1">
            <a:spLocks noGrp="1"/>
          </p:cNvSpPr>
          <p:nvPr>
            <p:ph type="body" idx="1"/>
          </p:nvPr>
        </p:nvSpPr>
        <p:spPr>
          <a:xfrm>
            <a:off x="838200" y="3428999"/>
            <a:ext cx="10515600" cy="2311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1113" lvl="0" indent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None/>
              <a:tabLst/>
              <a:defRPr sz="2800">
                <a:solidFill>
                  <a:srgbClr val="0C0C0C"/>
                </a:solidFill>
              </a:defRPr>
            </a:lvl1pPr>
            <a:lvl2pPr marL="914400" lvl="1" indent="-22860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None/>
              <a:defRPr>
                <a:solidFill>
                  <a:srgbClr val="0C0C0C"/>
                </a:solidFill>
              </a:defRPr>
            </a:lvl2pPr>
            <a:lvl3pPr marL="1371600" lvl="2" indent="-320039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1" name="Google Shape;21;p94" descr="A picture containing logo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8200" y="6146800"/>
            <a:ext cx="1759710" cy="3695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94" descr="A picture containing text, windmill, devic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1053" t="26822" r="62310" b="63533"/>
          <a:stretch/>
        </p:blipFill>
        <p:spPr>
          <a:xfrm>
            <a:off x="0" y="477758"/>
            <a:ext cx="4592320" cy="68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9252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5"/>
          <p:cNvSpPr/>
          <p:nvPr/>
        </p:nvSpPr>
        <p:spPr>
          <a:xfrm>
            <a:off x="0" y="0"/>
            <a:ext cx="7966895" cy="6877515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95"/>
          <p:cNvSpPr txBox="1">
            <a:spLocks noGrp="1"/>
          </p:cNvSpPr>
          <p:nvPr>
            <p:ph type="title"/>
          </p:nvPr>
        </p:nvSpPr>
        <p:spPr>
          <a:xfrm>
            <a:off x="757667" y="1152421"/>
            <a:ext cx="492376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6" name="Google Shape;26;p95"/>
          <p:cNvSpPr txBox="1">
            <a:spLocks noGrp="1"/>
          </p:cNvSpPr>
          <p:nvPr>
            <p:ph type="body" idx="1"/>
          </p:nvPr>
        </p:nvSpPr>
        <p:spPr>
          <a:xfrm>
            <a:off x="757667" y="2550275"/>
            <a:ext cx="4923765" cy="342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chemeClr val="lt1"/>
                </a:solidFill>
              </a:defRPr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chemeClr val="lt1"/>
                </a:solidFill>
              </a:defRPr>
            </a:lvl3pPr>
            <a:lvl4pPr marL="1828800" lvl="3" indent="-30988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chemeClr val="lt1"/>
                </a:solidFill>
              </a:defRPr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Google Shape;27;p95"/>
          <p:cNvSpPr/>
          <p:nvPr/>
        </p:nvSpPr>
        <p:spPr>
          <a:xfrm>
            <a:off x="6900076" y="1598753"/>
            <a:ext cx="3648973" cy="366049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95"/>
          <p:cNvSpPr>
            <a:spLocks noGrp="1"/>
          </p:cNvSpPr>
          <p:nvPr>
            <p:ph type="pic" idx="2"/>
          </p:nvPr>
        </p:nvSpPr>
        <p:spPr>
          <a:xfrm>
            <a:off x="6900075" y="1598753"/>
            <a:ext cx="3648974" cy="3660494"/>
          </a:xfrm>
          <a:prstGeom prst="rect">
            <a:avLst/>
          </a:prstGeom>
          <a:noFill/>
          <a:ln w="635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  <p:pic>
        <p:nvPicPr>
          <p:cNvPr id="29" name="Google Shape;29;p95" descr="A picture containing logo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612197" y="6146800"/>
            <a:ext cx="1759710" cy="3695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7455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Blank">
  <p:cSld name="3_Blank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96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2700" y="-12700"/>
            <a:ext cx="12360886" cy="695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96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19854" b="20292"/>
          <a:stretch/>
        </p:blipFill>
        <p:spPr>
          <a:xfrm>
            <a:off x="0" y="0"/>
            <a:ext cx="12360886" cy="41656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96"/>
          <p:cNvSpPr txBox="1"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4" name="Google Shape;34;p96"/>
          <p:cNvSpPr txBox="1">
            <a:spLocks noGrp="1"/>
          </p:cNvSpPr>
          <p:nvPr>
            <p:ph type="body" idx="1"/>
          </p:nvPr>
        </p:nvSpPr>
        <p:spPr>
          <a:xfrm>
            <a:off x="1524000" y="4622800"/>
            <a:ext cx="91440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5502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7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7"/>
          <p:cNvSpPr txBox="1">
            <a:spLocks noGrp="1"/>
          </p:cNvSpPr>
          <p:nvPr>
            <p:ph type="title"/>
          </p:nvPr>
        </p:nvSpPr>
        <p:spPr>
          <a:xfrm>
            <a:off x="839788" y="12387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8" name="Google Shape;38;p9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  <a:defRPr sz="2400" b="1">
                <a:solidFill>
                  <a:srgbClr val="4696D2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Google Shape;39;p9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261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2004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3pPr>
            <a:lvl4pPr marL="1828800" lvl="3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4pPr>
            <a:lvl5pPr marL="2286000" lvl="4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Google Shape;40;p9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  <a:defRPr sz="2400" b="1">
                <a:solidFill>
                  <a:srgbClr val="4696D2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Google Shape;41;p9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261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2004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3pPr>
            <a:lvl4pPr marL="1828800" lvl="3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4pPr>
            <a:lvl5pPr marL="2286000" lvl="4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2" name="Google Shape;42;p97" descr="A picture containing logo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8200" y="6146800"/>
            <a:ext cx="1759710" cy="3695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7851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8"/>
          <p:cNvSpPr/>
          <p:nvPr/>
        </p:nvSpPr>
        <p:spPr>
          <a:xfrm>
            <a:off x="0" y="0"/>
            <a:ext cx="3327400" cy="6857999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98"/>
          <p:cNvSpPr txBox="1">
            <a:spLocks noGrp="1"/>
          </p:cNvSpPr>
          <p:nvPr>
            <p:ph type="title"/>
          </p:nvPr>
        </p:nvSpPr>
        <p:spPr>
          <a:xfrm>
            <a:off x="226203" y="2737189"/>
            <a:ext cx="2874993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2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46" name="Google Shape;46;p98"/>
          <p:cNvSpPr txBox="1">
            <a:spLocks noGrp="1"/>
          </p:cNvSpPr>
          <p:nvPr>
            <p:ph type="body" idx="1"/>
          </p:nvPr>
        </p:nvSpPr>
        <p:spPr>
          <a:xfrm>
            <a:off x="4274288" y="653142"/>
            <a:ext cx="7097619" cy="549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052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7" name="Google Shape;47;p98" descr="A picture containing logo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612197" y="6336806"/>
            <a:ext cx="1759710" cy="3695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592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9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99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1" name="Google Shape;51;p9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914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914400" lvl="1" indent="-330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2" name="Google Shape;52;p99" descr="A picture containing logo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8200" y="6146800"/>
            <a:ext cx="1759710" cy="3695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822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sources">
  <p:cSld name="Resources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0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00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6" name="Google Shape;56;p10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914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None/>
              <a:defRPr sz="1800" i="1">
                <a:solidFill>
                  <a:srgbClr val="3F3F3F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4696D2"/>
              </a:buClr>
              <a:buSzPts val="1600"/>
              <a:buNone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7" name="Google Shape;57;p100" descr="A picture containing logo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8200" y="6146800"/>
            <a:ext cx="1759710" cy="3695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0787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5408F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25408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9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904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052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Font typeface="Arial"/>
              <a:buChar char="•"/>
              <a:defRPr sz="24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Font typeface="Arial"/>
              <a:buChar char="•"/>
              <a:defRPr sz="2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0039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Font typeface="Arial"/>
              <a:buChar char="•"/>
              <a:defRPr sz="1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988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Font typeface="Arial"/>
              <a:buChar char="•"/>
              <a:defRPr sz="16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9879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Font typeface="Arial"/>
              <a:buChar char="•"/>
              <a:defRPr sz="16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175225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"/>
          <p:cNvSpPr txBox="1">
            <a:spLocks noGrp="1"/>
          </p:cNvSpPr>
          <p:nvPr>
            <p:ph type="ctrTitle"/>
          </p:nvPr>
        </p:nvSpPr>
        <p:spPr>
          <a:xfrm>
            <a:off x="775386" y="1950718"/>
            <a:ext cx="9244914" cy="3332481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dirty="0"/>
              <a:t>Hosting a </a:t>
            </a:r>
            <a:r>
              <a:rPr lang="en-US" dirty="0" err="1"/>
              <a:t>Shadowship</a:t>
            </a:r>
            <a:r>
              <a:rPr lang="en-US" dirty="0"/>
              <a:t> (Internship)</a:t>
            </a:r>
          </a:p>
        </p:txBody>
      </p:sp>
      <p:sp>
        <p:nvSpPr>
          <p:cNvPr id="94" name="Google Shape;94;p1"/>
          <p:cNvSpPr txBox="1">
            <a:spLocks noGrp="1"/>
          </p:cNvSpPr>
          <p:nvPr>
            <p:ph type="subTitle" idx="1"/>
          </p:nvPr>
        </p:nvSpPr>
        <p:spPr>
          <a:xfrm>
            <a:off x="876300" y="5730239"/>
            <a:ext cx="9144000" cy="99568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/>
            <a:r>
              <a:rPr lang="en-US" dirty="0"/>
              <a:t>American Society for Clinical Pathology , Council of Laboratory Professionals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en-US" dirty="0" err="1"/>
              <a:t>Shadowship</a:t>
            </a:r>
            <a:r>
              <a:rPr lang="en-US" dirty="0"/>
              <a:t> Goals</a:t>
            </a:r>
          </a:p>
        </p:txBody>
      </p:sp>
      <p:sp>
        <p:nvSpPr>
          <p:cNvPr id="101" name="Google Shape;101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914538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lvl="0"/>
            <a:r>
              <a:rPr lang="en-US"/>
              <a:t>Provide students/interested individuals an opportunity to experience an authentic clinical laboratory experience</a:t>
            </a:r>
          </a:p>
          <a:p>
            <a:pPr lvl="0"/>
            <a:r>
              <a:rPr lang="en-US"/>
              <a:t>Aid in students’ decision-making in evaluating their future career endeavors</a:t>
            </a:r>
          </a:p>
          <a:p>
            <a:pPr lvl="0"/>
            <a:r>
              <a:rPr lang="en-US"/>
              <a:t>Promote the future of the clinical laboratory and pathology professions</a:t>
            </a:r>
          </a:p>
          <a:p>
            <a:pPr lvl="0"/>
            <a:r>
              <a:rPr lang="en-US"/>
              <a:t>Empower ASCP Members and Career Ambassadors to aid in Shadowship facilitation</a:t>
            </a:r>
          </a:p>
          <a:p>
            <a:pPr lvl="0"/>
            <a:r>
              <a:rPr lang="en-US"/>
              <a:t>Expose students to state-of-the-art laboratory equipment and instruments</a:t>
            </a:r>
          </a:p>
          <a:p>
            <a:pPr lvl="0"/>
            <a:r>
              <a:rPr lang="en-US"/>
              <a:t>Shadowship should strive to maximize the educational experience of the students by giving an all-encompassing and wide-ranging experience in as many different laboratories/departments as possible</a:t>
            </a:r>
          </a:p>
          <a:p>
            <a:pPr lvl="0"/>
            <a:r>
              <a:rPr lang="en-US"/>
              <a:t>Maintain workflow operations, and minimize risk and guess-work for the organization providing the Shadowship experience</a:t>
            </a:r>
          </a:p>
          <a:p>
            <a:pPr lvl="0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dirty="0" err="1"/>
              <a:t>Shadowship</a:t>
            </a:r>
            <a:r>
              <a:rPr lang="en-US" dirty="0"/>
              <a:t> Considerations</a:t>
            </a:r>
          </a:p>
        </p:txBody>
      </p:sp>
      <p:sp>
        <p:nvSpPr>
          <p:cNvPr id="108" name="Google Shape;108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914538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/>
            <a:r>
              <a:rPr lang="en-US"/>
              <a:t>Human Resources Requirements</a:t>
            </a:r>
          </a:p>
          <a:p>
            <a:pPr lvl="0"/>
            <a:r>
              <a:rPr lang="en-US"/>
              <a:t>Duration of Shadowship</a:t>
            </a:r>
          </a:p>
          <a:p>
            <a:pPr lvl="0"/>
            <a:r>
              <a:rPr lang="en-US"/>
              <a:t>Is the student given any responsibilities during the Shadowship experience?</a:t>
            </a:r>
          </a:p>
          <a:p>
            <a:pPr lvl="0"/>
            <a:r>
              <a:rPr lang="en-US"/>
              <a:t>Stipend for student to cover Shadowship-related expenses</a:t>
            </a:r>
          </a:p>
          <a:p>
            <a:pPr lvl="0"/>
            <a:r>
              <a:rPr lang="en-US"/>
              <a:t>Benefits to employers</a:t>
            </a:r>
          </a:p>
          <a:p>
            <a:pPr lvl="0"/>
            <a:r>
              <a:rPr lang="en-US"/>
              <a:t>Equipping possible future ASCP members</a:t>
            </a:r>
          </a:p>
          <a:p>
            <a:pPr lvl="0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dirty="0"/>
              <a:t>Common Organizational Roadblocks</a:t>
            </a:r>
          </a:p>
        </p:txBody>
      </p:sp>
      <p:sp>
        <p:nvSpPr>
          <p:cNvPr id="115" name="Google Shape;115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914538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/>
            <a:r>
              <a:rPr lang="en-US"/>
              <a:t>Delays in productivity</a:t>
            </a:r>
          </a:p>
          <a:p>
            <a:pPr lvl="0"/>
            <a:r>
              <a:rPr lang="en-US"/>
              <a:t>Department short-staffing issues</a:t>
            </a:r>
          </a:p>
          <a:p>
            <a:pPr lvl="0"/>
            <a:r>
              <a:rPr lang="en-US"/>
              <a:t>Training time and resources</a:t>
            </a:r>
          </a:p>
          <a:p>
            <a:pPr lvl="0"/>
            <a:r>
              <a:rPr lang="en-US"/>
              <a:t>Employees willingness to train or belief they should be getting paid extra for time spent</a:t>
            </a:r>
          </a:p>
          <a:p>
            <a:pPr lvl="0"/>
            <a:r>
              <a:rPr lang="en-US"/>
              <a:t>Management doesn’t receive immediate return on investment (or any return at all)</a:t>
            </a:r>
          </a:p>
          <a:p>
            <a:pPr lvl="0"/>
            <a:r>
              <a:rPr lang="en-US"/>
              <a:t>Management not realizing full benefits of bringing on interns</a:t>
            </a:r>
          </a:p>
          <a:p>
            <a:pPr lvl="2"/>
            <a:endParaRPr lang="en-US"/>
          </a:p>
          <a:p>
            <a:pPr lvl="0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en-US" dirty="0"/>
              <a:t>HR Requirements</a:t>
            </a:r>
          </a:p>
        </p:txBody>
      </p:sp>
      <p:sp>
        <p:nvSpPr>
          <p:cNvPr id="121" name="Google Shape;12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914538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lvl="0"/>
            <a:r>
              <a:rPr lang="en-US"/>
              <a:t>Agreement from accredited education institution</a:t>
            </a:r>
          </a:p>
          <a:p>
            <a:pPr lvl="0"/>
            <a:r>
              <a:rPr lang="en-US"/>
              <a:t>Guidelines regarding what person needs to experience or learn</a:t>
            </a:r>
          </a:p>
          <a:p>
            <a:pPr lvl="0"/>
            <a:r>
              <a:rPr lang="en-US"/>
              <a:t>Anticipated time frame or number of hours then person will need to complete</a:t>
            </a:r>
          </a:p>
          <a:p>
            <a:pPr lvl="0"/>
            <a:r>
              <a:rPr lang="en-US"/>
              <a:t>Background Check</a:t>
            </a:r>
          </a:p>
          <a:p>
            <a:pPr lvl="0"/>
            <a:r>
              <a:rPr lang="en-US"/>
              <a:t>Drug Screen</a:t>
            </a:r>
          </a:p>
          <a:p>
            <a:pPr lvl="0"/>
            <a:r>
              <a:rPr lang="en-US"/>
              <a:t>Compliance Training</a:t>
            </a:r>
          </a:p>
          <a:p>
            <a:pPr lvl="1"/>
            <a:r>
              <a:rPr lang="en-US"/>
              <a:t>Network Agreement</a:t>
            </a:r>
          </a:p>
          <a:p>
            <a:pPr lvl="1"/>
            <a:r>
              <a:rPr lang="en-US"/>
              <a:t>Confidentiality Agreement</a:t>
            </a:r>
          </a:p>
          <a:p>
            <a:pPr lvl="1"/>
            <a:r>
              <a:rPr lang="en-US"/>
              <a:t>Compliance Policies</a:t>
            </a:r>
          </a:p>
          <a:p>
            <a:pPr lvl="1"/>
            <a:r>
              <a:rPr lang="en-US"/>
              <a:t>HIPAA Policy</a:t>
            </a:r>
          </a:p>
          <a:p>
            <a:pPr lvl="1"/>
            <a:r>
              <a:rPr lang="en-US"/>
              <a:t>PPE</a:t>
            </a:r>
          </a:p>
          <a:p>
            <a:pPr lvl="2"/>
            <a:endParaRPr lang="en-US"/>
          </a:p>
          <a:p>
            <a:pPr lvl="0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en-US" dirty="0"/>
              <a:t>ASCP Involvement</a:t>
            </a:r>
          </a:p>
        </p:txBody>
      </p:sp>
      <p:sp>
        <p:nvSpPr>
          <p:cNvPr id="128" name="Google Shape;128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914538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lvl="0"/>
            <a:r>
              <a:rPr lang="en-US" dirty="0"/>
              <a:t>How can the ASCP be involved in the facilitation of </a:t>
            </a:r>
            <a:r>
              <a:rPr lang="en-US" dirty="0" err="1"/>
              <a:t>Shadowship</a:t>
            </a:r>
            <a:r>
              <a:rPr lang="en-US" dirty="0"/>
              <a:t> programs?</a:t>
            </a:r>
          </a:p>
          <a:p>
            <a:pPr lvl="1"/>
            <a:r>
              <a:rPr lang="en-US" dirty="0"/>
              <a:t>Provide materials that outline the expectations and items to consider to streamline the set-up of a </a:t>
            </a:r>
            <a:r>
              <a:rPr lang="en-US" dirty="0" err="1"/>
              <a:t>Shadowship</a:t>
            </a:r>
            <a:r>
              <a:rPr lang="en-US" dirty="0"/>
              <a:t> opportunity</a:t>
            </a:r>
          </a:p>
          <a:p>
            <a:pPr lvl="1"/>
            <a:r>
              <a:rPr lang="en-US" dirty="0"/>
              <a:t>Provide contacts, such as members of the Career Ambassadors or Council of Laboratory Professionals, that can answer questions and give resource materials </a:t>
            </a:r>
          </a:p>
          <a:p>
            <a:pPr lvl="0"/>
            <a:r>
              <a:rPr lang="en-US" dirty="0"/>
              <a:t>Provide an avenue to connect interested students and willing organizations</a:t>
            </a:r>
          </a:p>
          <a:p>
            <a:pPr lvl="0"/>
            <a:r>
              <a:rPr lang="en-US" dirty="0"/>
              <a:t>Adequately communicate the industry and workforce shortage to employers as a means to exhibit possible future benefits of </a:t>
            </a:r>
            <a:r>
              <a:rPr lang="en-US" dirty="0" err="1"/>
              <a:t>Shadowships</a:t>
            </a:r>
            <a:endParaRPr lang="en-US" dirty="0"/>
          </a:p>
          <a:p>
            <a:pPr lvl="0"/>
            <a:r>
              <a:rPr lang="en-US" dirty="0"/>
              <a:t>Possible financial assistance or stipend for students taking time to pursue </a:t>
            </a:r>
            <a:r>
              <a:rPr lang="en-US" dirty="0" err="1"/>
              <a:t>Shadowships</a:t>
            </a:r>
            <a:r>
              <a:rPr lang="en-US" dirty="0"/>
              <a:t> to assist with related expenses such as travel, food, possible housing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en-US" dirty="0"/>
              <a:t>Marketing </a:t>
            </a:r>
            <a:r>
              <a:rPr lang="en-US" dirty="0" err="1"/>
              <a:t>Shadowships</a:t>
            </a:r>
            <a:endParaRPr lang="en-US" dirty="0"/>
          </a:p>
        </p:txBody>
      </p:sp>
      <p:sp>
        <p:nvSpPr>
          <p:cNvPr id="135" name="Google Shape;135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914538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/>
            <a:r>
              <a:rPr lang="en-US" dirty="0"/>
              <a:t>Career Fairs</a:t>
            </a:r>
          </a:p>
          <a:p>
            <a:pPr lvl="0"/>
            <a:r>
              <a:rPr lang="en-US" dirty="0"/>
              <a:t>Contact with school counselors</a:t>
            </a:r>
          </a:p>
          <a:p>
            <a:pPr lvl="0"/>
            <a:r>
              <a:rPr lang="en-US" dirty="0"/>
              <a:t>ASCP Mentorship Program</a:t>
            </a:r>
          </a:p>
          <a:p>
            <a:pPr lvl="0"/>
            <a:r>
              <a:rPr lang="en-US" dirty="0"/>
              <a:t>Career Ambassador Workshops</a:t>
            </a:r>
          </a:p>
          <a:p>
            <a:pPr lvl="0"/>
            <a:r>
              <a:rPr lang="en-US" dirty="0"/>
              <a:t>Possible ASCP </a:t>
            </a:r>
            <a:r>
              <a:rPr lang="en-US" dirty="0" err="1"/>
              <a:t>Shadowship</a:t>
            </a:r>
            <a:r>
              <a:rPr lang="en-US" dirty="0"/>
              <a:t> Portal to market </a:t>
            </a:r>
            <a:r>
              <a:rPr lang="en-US" dirty="0" err="1"/>
              <a:t>shadowship</a:t>
            </a:r>
            <a:r>
              <a:rPr lang="en-US" dirty="0"/>
              <a:t> opportunities for prospective students</a:t>
            </a:r>
          </a:p>
          <a:p>
            <a:pPr lvl="0"/>
            <a:r>
              <a:rPr lang="en-US" dirty="0"/>
              <a:t>Laboratory HR Departments and Management</a:t>
            </a:r>
          </a:p>
          <a:p>
            <a:pPr lvl="0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8"/>
          <p:cNvSpPr txBox="1">
            <a:spLocks noGrp="1"/>
          </p:cNvSpPr>
          <p:nvPr>
            <p:ph type="ctrTitle"/>
          </p:nvPr>
        </p:nvSpPr>
        <p:spPr>
          <a:xfrm>
            <a:off x="1524000" y="2006600"/>
            <a:ext cx="9144000" cy="238760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US" sz="2800" b="0" dirty="0">
                <a:sym typeface="Libre Franklin"/>
              </a:rPr>
              <a:t>A </a:t>
            </a:r>
            <a:r>
              <a:rPr lang="en-US" sz="2800" b="0" dirty="0" err="1">
                <a:sym typeface="Libre Franklin"/>
              </a:rPr>
              <a:t>shadowship</a:t>
            </a:r>
            <a:r>
              <a:rPr lang="en-US" sz="2800" b="0" dirty="0">
                <a:sym typeface="Libre Franklin"/>
              </a:rPr>
              <a:t> experience can be an invaluable resource for perspective laboratory professionals, particularly at a time when the industry is experiencing workforce shortage.</a:t>
            </a:r>
            <a:endParaRPr lang="en-US" sz="2800" b="0" dirty="0"/>
          </a:p>
          <a:p>
            <a:pPr lvl="0"/>
            <a:br>
              <a:rPr lang="en-US" sz="2800" b="0" dirty="0">
                <a:sym typeface="Libre Franklin"/>
              </a:rPr>
            </a:br>
            <a:r>
              <a:rPr lang="en-US" sz="2800" b="0" dirty="0">
                <a:sym typeface="Libre Franklin"/>
              </a:rPr>
              <a:t>The ASCP should be a leading force for facilitating these opportunities, equipping and preparing willing organizations, and connecting interested students</a:t>
            </a:r>
            <a:endParaRPr lang="en-US" sz="2800" b="0" dirty="0"/>
          </a:p>
          <a:p>
            <a:pPr lvl="0"/>
            <a:endParaRPr lang="en-US" sz="2800" b="0" dirty="0">
              <a:sym typeface="Libre Frankli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23-210340-MT_Executive_Board Meeting_Volunteer Program [54]  -  Read-Only">
  <a:themeElements>
    <a:clrScheme name="Workfor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696D2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Combined</Template>
  <TotalTime>0</TotalTime>
  <Words>433</Words>
  <Application>Microsoft Macintosh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Calibri</vt:lpstr>
      <vt:lpstr>Arial</vt:lpstr>
      <vt:lpstr>23-210340-MT_Executive_Board Meeting_Volunteer Program [54]  -  Read-Only</vt:lpstr>
      <vt:lpstr>Hosting a Shadowship (Internship)</vt:lpstr>
      <vt:lpstr>Shadowship Goals</vt:lpstr>
      <vt:lpstr>Shadowship Considerations</vt:lpstr>
      <vt:lpstr>Common Organizational Roadblocks</vt:lpstr>
      <vt:lpstr>HR Requirements</vt:lpstr>
      <vt:lpstr>ASCP Involvement</vt:lpstr>
      <vt:lpstr>Marketing Shadowships</vt:lpstr>
      <vt:lpstr>A shadowship experience can be an invaluable resource for perspective laboratory professionals, particularly at a time when the industry is experiencing workforce shortage.  The ASCP should be a leading force for facilitating these opportunities, equipping and preparing willing organizations, and connecting interested students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Hosting a Shadowship (Internship)</dc:title>
  <dc:creator>Andrew Stanton</dc:creator>
  <cp:lastModifiedBy>Brinson, Jennifer</cp:lastModifiedBy>
  <cp:revision>1</cp:revision>
  <dcterms:created xsi:type="dcterms:W3CDTF">2020-02-27T08:57:53Z</dcterms:created>
  <dcterms:modified xsi:type="dcterms:W3CDTF">2023-08-09T19:40:18Z</dcterms:modified>
</cp:coreProperties>
</file>