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65" r:id="rId5"/>
    <p:sldId id="266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hldUP1z/w4wgB84EtY20AFswzO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AEC7BE8-FCA9-4D96-A97A-4D6421D687E5}">
  <a:tblStyle styleId="{4AEC7BE8-FCA9-4D96-A97A-4D6421D687E5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46874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0859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22206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0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8" name="Google Shape;68;p10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Google Shape;69;p10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414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4"/>
          <p:cNvSpPr/>
          <p:nvPr/>
        </p:nvSpPr>
        <p:spPr>
          <a:xfrm>
            <a:off x="7510013" y="1"/>
            <a:ext cx="3648973" cy="68579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4"/>
          <p:cNvSpPr txBox="1">
            <a:spLocks noGrp="1"/>
          </p:cNvSpPr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" name="Google Shape;75;p104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5551025" cy="4361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Google Shape;76;p104"/>
          <p:cNvSpPr>
            <a:spLocks noGrp="1"/>
          </p:cNvSpPr>
          <p:nvPr>
            <p:ph type="pic" idx="2"/>
          </p:nvPr>
        </p:nvSpPr>
        <p:spPr>
          <a:xfrm>
            <a:off x="7510013" y="0"/>
            <a:ext cx="3648974" cy="68580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964791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6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5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10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337800" cy="4453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672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168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452F8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4956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07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0483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2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2090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3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9903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0" y="0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7" y="1152421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7" y="2550275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4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27869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96"/>
          <p:cNvSpPr txBox="1">
            <a:spLocks noGrp="1"/>
          </p:cNvSpPr>
          <p:nvPr>
            <p:ph type="body" idx="1"/>
          </p:nvPr>
        </p:nvSpPr>
        <p:spPr>
          <a:xfrm>
            <a:off x="1524000" y="4622800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9261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55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117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31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80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6118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 type="blank">
  <p:cSld name="1_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3864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7776444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lvl="0"/>
            <a:r>
              <a:rPr lang="en-US" dirty="0">
                <a:sym typeface="Lucida Sans"/>
              </a:rPr>
              <a:t>Staff Development Through Experience</a:t>
            </a:r>
            <a:br>
              <a:rPr lang="en-US" dirty="0">
                <a:sym typeface="Lucida Sans"/>
              </a:rPr>
            </a:br>
            <a:endParaRPr lang="en-US" dirty="0"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876299" y="5730875"/>
            <a:ext cx="7037615" cy="995363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 dirty="0">
                <a:sym typeface="Lucida Sans"/>
              </a:rPr>
              <a:t>Utilizing on-the-job experiences and candid feedback to grow leadership and professional skills</a:t>
            </a:r>
          </a:p>
          <a:p>
            <a:pPr lvl="0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Why On-the-Job Development </a:t>
            </a:r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06680" lv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The Definitions </a:t>
            </a:r>
          </a:p>
          <a:p>
            <a:pPr lvl="1"/>
            <a:r>
              <a:rPr lang="en-US" dirty="0">
                <a:sym typeface="Arial"/>
              </a:rPr>
              <a:t>Development is n experience or feedback that enhance and individual’s professional knowledge, skills or abilities</a:t>
            </a:r>
            <a:endParaRPr lang="en-US" dirty="0"/>
          </a:p>
          <a:p>
            <a:pPr lvl="1"/>
            <a:r>
              <a:rPr lang="en-US" dirty="0">
                <a:sym typeface="Arial"/>
              </a:rPr>
              <a:t>On-the-job (OTJ) development provides intentional learning through  experience </a:t>
            </a:r>
            <a:endParaRPr lang="en-US" dirty="0"/>
          </a:p>
          <a:p>
            <a:pPr marL="106680" lv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Why is this important ?</a:t>
            </a:r>
          </a:p>
          <a:p>
            <a:pPr lvl="1"/>
            <a:r>
              <a:rPr lang="en-US" dirty="0">
                <a:sym typeface="Arial"/>
              </a:rPr>
              <a:t>Research shows that key OTJ experiences and candid feedback are often the best approaches to develop leadership and professional skills</a:t>
            </a:r>
            <a:endParaRPr lang="en-US" dirty="0"/>
          </a:p>
          <a:p>
            <a:pPr lvl="1"/>
            <a:r>
              <a:rPr lang="en-US" dirty="0">
                <a:sym typeface="Arial"/>
              </a:rPr>
              <a:t>Unlike formal training programs, conferences or seminars, OTJ development does not need to be costly or time-intensive – it can be used in daily activities</a:t>
            </a:r>
            <a:endParaRPr lang="en-US" dirty="0"/>
          </a:p>
          <a:p>
            <a:pPr lvl="1"/>
            <a:r>
              <a:rPr lang="en-US" dirty="0">
                <a:sym typeface="Arial"/>
              </a:rPr>
              <a:t>By establishing a culture where professional development is fostered and encouraged, collaboration and teamwork will increase as individuals work to support each other’s goals</a:t>
            </a:r>
            <a:endParaRPr lang="en-US" dirty="0"/>
          </a:p>
          <a:p>
            <a:pPr lvl="1"/>
            <a:endParaRPr lang="en-US" dirty="0">
              <a:sym typeface="Arial"/>
            </a:endParaRPr>
          </a:p>
          <a:p>
            <a:pPr lvl="1"/>
            <a:endParaRPr lang="en-US" dirty="0"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/>
            <a:r>
              <a:rPr lang="en-US" dirty="0"/>
              <a:t>Suggestions: Developing Skills on the Job (1 of 3) 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282D5BF-DD40-80D9-7D60-602BAA96C7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724384"/>
              </p:ext>
            </p:extLst>
          </p:nvPr>
        </p:nvGraphicFramePr>
        <p:xfrm>
          <a:off x="4432908" y="1379651"/>
          <a:ext cx="7375046" cy="4632960"/>
        </p:xfrm>
        <a:graphic>
          <a:graphicData uri="http://schemas.openxmlformats.org/drawingml/2006/table">
            <a:tbl>
              <a:tblPr firstRow="1" bandRow="1">
                <a:tableStyleId>{4AEC7BE8-FCA9-4D96-A97A-4D6421D687E5}</a:tableStyleId>
              </a:tblPr>
              <a:tblGrid>
                <a:gridCol w="2101589">
                  <a:extLst>
                    <a:ext uri="{9D8B030D-6E8A-4147-A177-3AD203B41FA5}">
                      <a16:colId xmlns:a16="http://schemas.microsoft.com/office/drawing/2014/main" val="1402816442"/>
                    </a:ext>
                  </a:extLst>
                </a:gridCol>
                <a:gridCol w="5273457">
                  <a:extLst>
                    <a:ext uri="{9D8B030D-6E8A-4147-A177-3AD203B41FA5}">
                      <a16:colId xmlns:a16="http://schemas.microsoft.com/office/drawing/2014/main" val="1992620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Developmental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Developmental Ideas and 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209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>
                          <a:latin typeface="+mj-lt"/>
                        </a:rPr>
                        <a:t>Being Assertive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</a:rPr>
                        <a:t>Set goal to speak up at every meeting, even if just to ask a question or summarize what you heard</a:t>
                      </a:r>
                      <a:endParaRPr lang="en-US" dirty="0">
                        <a:latin typeface="+mj-lt"/>
                      </a:endParaRP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</a:rPr>
                        <a:t>Practice voicing your ideas at smaller sessions or 1:1s</a:t>
                      </a:r>
                      <a:endParaRPr lang="en-US" dirty="0">
                        <a:latin typeface="+mj-lt"/>
                      </a:endParaRP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</a:rPr>
                        <a:t>Ask a peer provide feedback on how your comments are perceived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2734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>
                          <a:latin typeface="+mj-lt"/>
                        </a:rPr>
                        <a:t>Business Acumen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45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</a:rPr>
                        <a:t>Ask your manager to provide business overview sessions, explaining how your department or area fits into Cedars-Sinai’s strategic goals</a:t>
                      </a:r>
                      <a:endParaRPr lang="en-US" dirty="0">
                        <a:latin typeface="+mj-lt"/>
                      </a:endParaRP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</a:rPr>
                        <a:t>Create running log of new terms, acronyms as you hear/learn them</a:t>
                      </a:r>
                    </a:p>
                    <a:p>
                      <a:pPr marL="342900" marR="515619" lvl="0" indent="-342900" algn="l" rtl="0">
                        <a:lnSpc>
                          <a:spcPct val="10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</a:rPr>
                        <a:t>Participate in a cross-functional project team for exposure to other parts of the business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2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>
                          <a:latin typeface="+mj-lt"/>
                        </a:rPr>
                        <a:t>Delegating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515619" lvl="0" indent="-342900" algn="l" rtl="0">
                        <a:lnSpc>
                          <a:spcPct val="10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</a:rPr>
                        <a:t>Seek feedback on the clarity of your assignment instructions; provide clear guidance with appropriate details</a:t>
                      </a:r>
                      <a:endParaRPr lang="en-US" dirty="0">
                        <a:latin typeface="+mj-lt"/>
                      </a:endParaRPr>
                    </a:p>
                    <a:p>
                      <a:pPr marL="342900" marR="515619" lvl="0" indent="-342900" algn="l" rtl="0">
                        <a:lnSpc>
                          <a:spcPct val="10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</a:rPr>
                        <a:t>Confirm understanding of the task: enable follow-ups, clarifications</a:t>
                      </a:r>
                      <a:endParaRPr lang="en-US" dirty="0">
                        <a:latin typeface="+mj-lt"/>
                      </a:endParaRPr>
                    </a:p>
                    <a:p>
                      <a:pPr marL="342900" marR="515619" lvl="0" indent="-342900" algn="l" rtl="0">
                        <a:lnSpc>
                          <a:spcPct val="10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</a:rPr>
                        <a:t>Conduct debriefings after delegating assignments to evaluate both the quality of the completed task and the clarity with which it was given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300421"/>
                  </a:ext>
                </a:extLst>
              </a:tr>
            </a:tbl>
          </a:graphicData>
        </a:graphic>
      </p:graphicFrame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CC0ECB6-E66F-2D9A-780D-45FFF443B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74288" y="653142"/>
            <a:ext cx="7692287" cy="5493658"/>
          </a:xfrm>
        </p:spPr>
        <p:txBody>
          <a:bodyPr anchor="t">
            <a:normAutofit/>
          </a:bodyPr>
          <a:lstStyle/>
          <a:p>
            <a:pPr marL="106680" indent="0">
              <a:buNone/>
            </a:pPr>
            <a:r>
              <a:rPr lang="en-US" sz="1400" dirty="0">
                <a:sym typeface="Lucida Sans"/>
              </a:rPr>
              <a:t>On-the-Job development can take shape in numerous forms. The following options are illustrative of the types of activities one could undertake to enhance skills:</a:t>
            </a:r>
            <a:br>
              <a:rPr lang="en-US" sz="1400" dirty="0">
                <a:sym typeface="Lucida Sans"/>
              </a:rPr>
            </a:br>
            <a:endParaRPr lang="en-US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/>
            <a:r>
              <a:rPr lang="en-US" dirty="0"/>
              <a:t>Suggestions: Developing Skills on the Job (2 of 3) 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282D5BF-DD40-80D9-7D60-602BAA96C7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778942"/>
              </p:ext>
            </p:extLst>
          </p:nvPr>
        </p:nvGraphicFramePr>
        <p:xfrm>
          <a:off x="4432908" y="1379651"/>
          <a:ext cx="7375046" cy="4511040"/>
        </p:xfrm>
        <a:graphic>
          <a:graphicData uri="http://schemas.openxmlformats.org/drawingml/2006/table">
            <a:tbl>
              <a:tblPr firstRow="1" bandRow="1">
                <a:tableStyleId>{4AEC7BE8-FCA9-4D96-A97A-4D6421D687E5}</a:tableStyleId>
              </a:tblPr>
              <a:tblGrid>
                <a:gridCol w="2101589">
                  <a:extLst>
                    <a:ext uri="{9D8B030D-6E8A-4147-A177-3AD203B41FA5}">
                      <a16:colId xmlns:a16="http://schemas.microsoft.com/office/drawing/2014/main" val="1402816442"/>
                    </a:ext>
                  </a:extLst>
                </a:gridCol>
                <a:gridCol w="5273457">
                  <a:extLst>
                    <a:ext uri="{9D8B030D-6E8A-4147-A177-3AD203B41FA5}">
                      <a16:colId xmlns:a16="http://schemas.microsoft.com/office/drawing/2014/main" val="1992620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Developmental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Developmental Ideas and 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209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b="0" dirty="0">
                          <a:latin typeface="+mj-lt"/>
                        </a:rPr>
                        <a:t>Crucial Conversations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86486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Rehearse mock crucial conversations with colleagues</a:t>
                      </a:r>
                      <a:endParaRPr lang="en-US" dirty="0">
                        <a:latin typeface="+mj-lt"/>
                      </a:endParaRP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86486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Identify a role model who excels in handling crucial/difficult conversations and set up recurring time to learn from them</a:t>
                      </a:r>
                      <a:endParaRPr lang="en-US" dirty="0">
                        <a:latin typeface="+mj-lt"/>
                      </a:endParaRP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86486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Plan your crucial conversations ahead of time, and take time to reflect after the fact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2734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None/>
                      </a:pPr>
                      <a:r>
                        <a:rPr lang="en-US" b="0" dirty="0">
                          <a:latin typeface="+mj-lt"/>
                        </a:rPr>
                        <a:t>Financial Acumen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45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86486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Volunteer to track the expenses of a project or committee budget</a:t>
                      </a:r>
                      <a:endParaRPr lang="en-US" dirty="0">
                        <a:latin typeface="+mj-lt"/>
                      </a:endParaRP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86486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Request an overview of your department’s budget and spend from your manager; offer to assist in budget planning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2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None/>
                      </a:pPr>
                      <a:r>
                        <a:rPr lang="en-US" b="0" dirty="0">
                          <a:latin typeface="+mj-lt"/>
                        </a:rPr>
                        <a:t>Giving &amp; Receiving Feedback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86486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Prepare talking points with specific examples and actionable ideas</a:t>
                      </a: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86486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Conduct mock feedback sessions with a partner to practice delivery</a:t>
                      </a:r>
                      <a:endParaRPr lang="en-US" dirty="0">
                        <a:latin typeface="+mj-lt"/>
                      </a:endParaRP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86486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Listen to the feedback message and seek to understand it</a:t>
                      </a: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86486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Regularly request feedback from customers/colleagues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300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None/>
                        <a:tabLst/>
                        <a:defRPr/>
                      </a:pPr>
                      <a:r>
                        <a:rPr lang="en-US" b="0" dirty="0">
                          <a:latin typeface="+mj-lt"/>
                        </a:rPr>
                        <a:t>Improving Accountability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86486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Clearly define expectations and verify others’ understanding</a:t>
                      </a: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86486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Visibly track team assignments (spreadsheet, whiteboard) and regularly assess and update progress</a:t>
                      </a: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86486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Send recurring reminders for regular deadlines</a:t>
                      </a: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86486"/>
                        <a:buFont typeface="Arial"/>
                        <a:buChar char="•"/>
                      </a:pP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097563"/>
                  </a:ext>
                </a:extLst>
              </a:tr>
            </a:tbl>
          </a:graphicData>
        </a:graphic>
      </p:graphicFrame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CC0ECB6-E66F-2D9A-780D-45FFF443B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74288" y="653142"/>
            <a:ext cx="7692287" cy="5493658"/>
          </a:xfrm>
        </p:spPr>
        <p:txBody>
          <a:bodyPr anchor="t">
            <a:normAutofit/>
          </a:bodyPr>
          <a:lstStyle/>
          <a:p>
            <a:pPr marL="106680" indent="0">
              <a:buNone/>
            </a:pPr>
            <a:r>
              <a:rPr lang="en-US" sz="1400" dirty="0">
                <a:sym typeface="Lucida Sans"/>
              </a:rPr>
              <a:t>On-the-Job development can take shape in numerous forms. The following options are illustrative of the types of activities one could undertake to enhance skills:</a:t>
            </a:r>
            <a:br>
              <a:rPr lang="en-US" sz="1400" dirty="0">
                <a:sym typeface="Lucida Sans"/>
              </a:rPr>
            </a:b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71476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CC0ECB6-E66F-2D9A-780D-45FFF443B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74288" y="653142"/>
            <a:ext cx="7692287" cy="5493658"/>
          </a:xfrm>
        </p:spPr>
        <p:txBody>
          <a:bodyPr anchor="t">
            <a:normAutofit/>
          </a:bodyPr>
          <a:lstStyle/>
          <a:p>
            <a:pPr marL="106680" indent="0">
              <a:buNone/>
            </a:pPr>
            <a:r>
              <a:rPr lang="en-US" sz="1400" dirty="0">
                <a:sym typeface="Lucida Sans"/>
              </a:rPr>
              <a:t>On-the-Job development can take shape in numerous forms. The following options are illustrative of the types of activities one could undertake to enhance skills:</a:t>
            </a:r>
            <a:br>
              <a:rPr lang="en-US" sz="1400" dirty="0">
                <a:sym typeface="Lucida Sans"/>
              </a:rPr>
            </a:br>
            <a:endParaRPr lang="en-US" sz="1400" dirty="0"/>
          </a:p>
        </p:txBody>
      </p:sp>
      <p:sp>
        <p:nvSpPr>
          <p:cNvPr id="96" name="Google Shape;96;p3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/>
            <a:r>
              <a:rPr lang="en-US" dirty="0"/>
              <a:t>Suggestions: Developing Skills on the Job (3 of 3) 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282D5BF-DD40-80D9-7D60-602BAA96C7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434993"/>
              </p:ext>
            </p:extLst>
          </p:nvPr>
        </p:nvGraphicFramePr>
        <p:xfrm>
          <a:off x="4432908" y="1379651"/>
          <a:ext cx="7375046" cy="4218432"/>
        </p:xfrm>
        <a:graphic>
          <a:graphicData uri="http://schemas.openxmlformats.org/drawingml/2006/table">
            <a:tbl>
              <a:tblPr firstRow="1" bandRow="1">
                <a:tableStyleId>{4AEC7BE8-FCA9-4D96-A97A-4D6421D687E5}</a:tableStyleId>
              </a:tblPr>
              <a:tblGrid>
                <a:gridCol w="2101589">
                  <a:extLst>
                    <a:ext uri="{9D8B030D-6E8A-4147-A177-3AD203B41FA5}">
                      <a16:colId xmlns:a16="http://schemas.microsoft.com/office/drawing/2014/main" val="1402816442"/>
                    </a:ext>
                  </a:extLst>
                </a:gridCol>
                <a:gridCol w="5273457">
                  <a:extLst>
                    <a:ext uri="{9D8B030D-6E8A-4147-A177-3AD203B41FA5}">
                      <a16:colId xmlns:a16="http://schemas.microsoft.com/office/drawing/2014/main" val="1992620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Developmental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Developmental Ideas and 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209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None/>
                      </a:pPr>
                      <a:r>
                        <a:rPr lang="en-US" dirty="0">
                          <a:latin typeface="+mj-lt"/>
                        </a:rPr>
                        <a:t>Leadership &amp; People Management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76311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Organize and run a team meeting or event</a:t>
                      </a:r>
                      <a:endParaRPr lang="en-US" dirty="0">
                        <a:latin typeface="+mj-lt"/>
                      </a:endParaRP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76311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Lead and manage a project team</a:t>
                      </a: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76311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Mentor or lead an intern, student or new hire</a:t>
                      </a: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76311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Take on a Champion or Ambassador role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2734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None/>
                      </a:pPr>
                      <a:r>
                        <a:rPr lang="en-US" dirty="0">
                          <a:latin typeface="+mj-lt"/>
                        </a:rPr>
                        <a:t>Listening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76311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Practice summarizing and repeating back what you hear  in conversations, meetings</a:t>
                      </a:r>
                      <a:endParaRPr lang="en-US" dirty="0">
                        <a:latin typeface="+mj-lt"/>
                      </a:endParaRP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76311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Ask a trusted partner to observe if you interrupt or talk over people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2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None/>
                      </a:pPr>
                      <a:r>
                        <a:rPr lang="en-US" dirty="0">
                          <a:latin typeface="+mj-lt"/>
                        </a:rPr>
                        <a:t>Presentation Delivery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76311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Present at the next meeting and solicit feedback</a:t>
                      </a:r>
                      <a:endParaRPr lang="en-US" dirty="0">
                        <a:latin typeface="+mj-lt"/>
                      </a:endParaRP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76311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Lead a ‘teaching moment’ – teach a skill or piece of knowledge to a group within the department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300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None/>
                      </a:pPr>
                      <a:r>
                        <a:rPr lang="en-US" dirty="0">
                          <a:latin typeface="+mj-lt"/>
                        </a:rPr>
                        <a:t>Teamwork &amp; Collaboration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45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76311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Participate on a team project or committee, and offer to partner with other teammates to accomplish a task</a:t>
                      </a:r>
                      <a:endParaRPr lang="en-US" dirty="0">
                        <a:latin typeface="+mj-lt"/>
                      </a:endParaRP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76311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Establish a mentoring relationship with a colleague</a:t>
                      </a:r>
                      <a:endParaRPr lang="en-US" dirty="0">
                        <a:latin typeface="+mj-lt"/>
                      </a:endParaRP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76311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Facilitate a team lunch or activity to promote collaboration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097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None/>
                      </a:pPr>
                      <a:r>
                        <a:rPr lang="en-US" dirty="0">
                          <a:latin typeface="+mj-lt"/>
                        </a:rPr>
                        <a:t>Technology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76311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Serve as ambassador for the next CS-Link upgrade</a:t>
                      </a:r>
                    </a:p>
                    <a:p>
                      <a:pPr marL="342900" marR="0" lvl="0" indent="-342900" algn="l" rtl="0">
                        <a:lnSpc>
                          <a:spcPct val="9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76311"/>
                        <a:buFont typeface="Arial"/>
                        <a:buChar char="•"/>
                      </a:pPr>
                      <a:r>
                        <a:rPr lang="en-US" sz="1400" dirty="0">
                          <a:latin typeface="+mj-lt"/>
                          <a:ea typeface="Calibri"/>
                          <a:cs typeface="Calibri"/>
                          <a:sym typeface="Calibri"/>
                        </a:rPr>
                        <a:t>Shadow a peer with a desired skillset (e.g. Excel) and work 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067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3366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OTJ Development In Action: {Your organization}  (1 of 2)</a:t>
            </a:r>
            <a:br>
              <a:rPr lang="en-US" dirty="0"/>
            </a:br>
            <a:r>
              <a:rPr lang="en-US" dirty="0">
                <a:sym typeface="Lucida Sans"/>
              </a:rPr>
              <a:t>Employees have identified creative ways to enhance their skills: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76A4E9-22F3-7C79-B69E-66999B00D5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24" name="Google Shape;124;p6"/>
          <p:cNvGraphicFramePr/>
          <p:nvPr>
            <p:extLst>
              <p:ext uri="{D42A27DB-BD31-4B8C-83A1-F6EECF244321}">
                <p14:modId xmlns:p14="http://schemas.microsoft.com/office/powerpoint/2010/main" val="2096627542"/>
              </p:ext>
            </p:extLst>
          </p:nvPr>
        </p:nvGraphicFramePr>
        <p:xfrm>
          <a:off x="769545" y="1825625"/>
          <a:ext cx="10584250" cy="4790490"/>
        </p:xfrm>
        <a:graphic>
          <a:graphicData uri="http://schemas.openxmlformats.org/drawingml/2006/table">
            <a:tbl>
              <a:tblPr firstRow="1" bandRow="1">
                <a:noFill/>
                <a:tableStyleId>{4AEC7BE8-FCA9-4D96-A97A-4D6421D687E5}</a:tableStyleId>
              </a:tblPr>
              <a:tblGrid>
                <a:gridCol w="357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>
                          <a:latin typeface="+mn-lt"/>
                        </a:rPr>
                        <a:t>The Situation:</a:t>
                      </a:r>
                      <a:endParaRPr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+mn-lt"/>
                        </a:rPr>
                        <a:t>The Approach:</a:t>
                      </a:r>
                      <a:endParaRPr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+mn-lt"/>
                        </a:rPr>
                        <a:t>The Outcome:</a:t>
                      </a:r>
                      <a:endParaRPr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7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u="none" strike="noStrike" cap="none" dirty="0" err="1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Mangement</a:t>
                      </a:r>
                      <a:r>
                        <a:rPr lang="en-US" sz="140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Assistant (MA) was interested in learning how to manipulate and analyze data</a:t>
                      </a:r>
                      <a:endParaRPr dirty="0">
                        <a:latin typeface="+mn-lt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Manager provided the department’s monthly expenditure  data for the MA to analyze and utilize to design a new reporting system</a:t>
                      </a:r>
                      <a:endParaRPr sz="14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The department  implemented  the new budget tracking system, which provided a detailed view of spend by individual and enabled better financial management for the group</a:t>
                      </a:r>
                      <a:endParaRPr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Clinical Nurse III (CNIII) desired</a:t>
                      </a:r>
                      <a:endParaRPr>
                        <a:latin typeface="+mn-lt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more leadership experience</a:t>
                      </a:r>
                      <a:endParaRPr>
                        <a:latin typeface="+mn-lt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Department created a </a:t>
                      </a:r>
                      <a:r>
                        <a:rPr lang="en-US" sz="1400" dirty="0">
                          <a:latin typeface="+mn-lt"/>
                        </a:rPr>
                        <a:t>“Spirit </a:t>
                      </a:r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Committee” responsible for </a:t>
                      </a:r>
                      <a:r>
                        <a:rPr lang="en-US" sz="1400" dirty="0">
                          <a:latin typeface="+mn-lt"/>
                        </a:rPr>
                        <a:t>employee </a:t>
                      </a:r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engagement; CNIII volunteered to </a:t>
                      </a:r>
                      <a:r>
                        <a:rPr lang="en-US" sz="1400" dirty="0">
                          <a:latin typeface="+mn-lt"/>
                        </a:rPr>
                        <a:t>lead</a:t>
                      </a:r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it</a:t>
                      </a:r>
                      <a:r>
                        <a:rPr lang="en-US" sz="1400" dirty="0">
                          <a:latin typeface="+mn-lt"/>
                        </a:rPr>
                        <a:t> </a:t>
                      </a:r>
                      <a:endParaRPr sz="14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Organized department events, milestone celebrations and managed corresponding budgets, improving team engagement</a:t>
                      </a:r>
                      <a:endParaRPr>
                        <a:latin typeface="+mn-lt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New hire desired more healthcare industry knowledge</a:t>
                      </a:r>
                      <a:endParaRPr>
                        <a:latin typeface="+mn-lt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Attended medical center events, subscribed to industry newsletters, scheduled coffee chats with experts</a:t>
                      </a:r>
                      <a:endParaRPr sz="14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Created a log of new terminology learned, events attended (Rounds, all-hands), and practiced utilizing new information on the job</a:t>
                      </a:r>
                      <a:endParaRPr sz="14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Manager needed to improve his delegation skills</a:t>
                      </a:r>
                      <a:endParaRPr sz="14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Asked direct reports how he could better delegate; implemented recommendations</a:t>
                      </a:r>
                      <a:endParaRPr sz="140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b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Dialogue increased between manager and directs; manager utilized formal 1:1s instead of informal drop-</a:t>
                      </a:r>
                      <a:r>
                        <a:rPr lang="en-US" sz="1400" dirty="0" err="1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by’s</a:t>
                      </a:r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to check on projects</a:t>
                      </a:r>
                      <a:endParaRPr dirty="0">
                        <a:latin typeface="+mn-lt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OTJ Development In Action: {Your organization}  (2of 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3B6824-28DC-6BD7-C604-1FD4E6535E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30" name="Google Shape;130;p7"/>
          <p:cNvGraphicFramePr/>
          <p:nvPr>
            <p:extLst>
              <p:ext uri="{D42A27DB-BD31-4B8C-83A1-F6EECF244321}">
                <p14:modId xmlns:p14="http://schemas.microsoft.com/office/powerpoint/2010/main" val="2969103211"/>
              </p:ext>
            </p:extLst>
          </p:nvPr>
        </p:nvGraphicFramePr>
        <p:xfrm>
          <a:off x="769545" y="1825625"/>
          <a:ext cx="10584250" cy="4790490"/>
        </p:xfrm>
        <a:graphic>
          <a:graphicData uri="http://schemas.openxmlformats.org/drawingml/2006/table">
            <a:tbl>
              <a:tblPr firstRow="1" bandRow="1">
                <a:noFill/>
                <a:tableStyleId>{4AEC7BE8-FCA9-4D96-A97A-4D6421D687E5}</a:tableStyleId>
              </a:tblPr>
              <a:tblGrid>
                <a:gridCol w="357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+mn-lt"/>
                        </a:rPr>
                        <a:t>The Situation:</a:t>
                      </a:r>
                      <a:endParaRPr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+mn-lt"/>
                        </a:rPr>
                        <a:t>The Approach:</a:t>
                      </a:r>
                      <a:endParaRPr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+mn-lt"/>
                        </a:rPr>
                        <a:t>The Outcome:</a:t>
                      </a:r>
                      <a:endParaRPr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CNIIIs in a clinic setting desired more leadership experience</a:t>
                      </a:r>
                      <a:endParaRPr dirty="0">
                        <a:latin typeface="+mn-lt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Department created “Lead for the Day” role, responsible for supervising employees and ensuring teammates took breaks</a:t>
                      </a:r>
                      <a:endParaRPr sz="140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Rotating position enabled every CNIII to practice and enhance leadership skills while ensuring better oversight of the clinic</a:t>
                      </a:r>
                      <a:endParaRPr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Specialist interested in developing his Microsoft Excel capabilities</a:t>
                      </a:r>
                      <a:endParaRPr>
                        <a:latin typeface="+mn-lt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Identified a colleague with advanced Excel skills, set up series of shadowing and practice sessions</a:t>
                      </a:r>
                      <a:endParaRPr sz="14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Integrated new functions and formulas into his projects, established ongoing learning relationship with colleague for Excel practice and tips</a:t>
                      </a:r>
                      <a:endParaRPr>
                        <a:latin typeface="+mn-lt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MA interested in developing her people management skills</a:t>
                      </a:r>
                      <a:endParaRPr>
                        <a:latin typeface="+mn-lt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Supervised department’s youth employment &amp; development (YED) student, setting expectations, facilitating 1:1s and leading performance discussions</a:t>
                      </a:r>
                      <a:endParaRPr sz="14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The MA practiced her management and delegation skills while guiding the student toward successful performance at medical center</a:t>
                      </a:r>
                      <a:endParaRPr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>
                        <a:latin typeface="+mn-lt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>
                        <a:latin typeface="+mn-lt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latin typeface="+mn-lt"/>
                        </a:rPr>
                        <a:t>Project Manager wanted to enhance her presentation skills and confidence </a:t>
                      </a:r>
                      <a:endParaRPr sz="140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She paired up with a skilled facilitator in the department for mentoring and practiced speaking in smaller team meetings</a:t>
                      </a:r>
                      <a:endParaRPr sz="140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Employee presented to large, cross- functional audience during project launch and has volunteered for additional speaking engagements</a:t>
                      </a:r>
                      <a:endParaRPr dirty="0">
                        <a:latin typeface="+mn-lt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/>
            <a:r>
              <a:rPr lang="en-US"/>
              <a:t>Continuing the Process: Developing Yourself Outside the Job</a:t>
            </a:r>
          </a:p>
        </p:txBody>
      </p:sp>
      <p:sp>
        <p:nvSpPr>
          <p:cNvPr id="136" name="Google Shape;136;p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06680" lvl="0" indent="0">
              <a:buNone/>
            </a:pPr>
            <a:r>
              <a:rPr lang="en-US" dirty="0">
                <a:sym typeface="Lucida Sans"/>
              </a:rPr>
              <a:t>Your development can continue after-hours! Below are some examples of how to enhance skills “off the job:”</a:t>
            </a:r>
          </a:p>
          <a:p>
            <a:pPr lvl="0"/>
            <a:r>
              <a:rPr lang="en-US" b="1" dirty="0">
                <a:sym typeface="Lucida Sans"/>
              </a:rPr>
              <a:t>Presentation Skills: </a:t>
            </a:r>
            <a:r>
              <a:rPr lang="en-US" dirty="0">
                <a:sym typeface="Lucida Sans"/>
              </a:rPr>
              <a:t>volunteer to speak at church, a community event or a family gathering</a:t>
            </a:r>
          </a:p>
          <a:p>
            <a:pPr lvl="0"/>
            <a:r>
              <a:rPr lang="en-US" b="1" dirty="0">
                <a:sym typeface="Lucida Sans"/>
              </a:rPr>
              <a:t>Teamwork &amp; Collaboration: </a:t>
            </a:r>
            <a:r>
              <a:rPr lang="en-US" dirty="0">
                <a:sym typeface="Lucida Sans"/>
              </a:rPr>
              <a:t>join a group volunteering activity or an adult sports league</a:t>
            </a:r>
            <a:endParaRPr lang="en-US" dirty="0"/>
          </a:p>
          <a:p>
            <a:pPr lvl="0"/>
            <a:r>
              <a:rPr lang="en-US" b="1" dirty="0">
                <a:sym typeface="Lucida Sans"/>
              </a:rPr>
              <a:t>Financial Acumen: </a:t>
            </a:r>
            <a:r>
              <a:rPr lang="en-US" dirty="0">
                <a:sym typeface="Lucida Sans"/>
              </a:rPr>
              <a:t>create a budget for personal expenses, or offer to look over those of a friend or family member</a:t>
            </a:r>
          </a:p>
          <a:p>
            <a:pPr lvl="0"/>
            <a:r>
              <a:rPr lang="en-US" dirty="0">
                <a:sym typeface="Lucida Sans"/>
              </a:rPr>
              <a:t>Delivering Feedback: deliver positive and/or constructive reviews for restaurants, experiences to management, customer service departments</a:t>
            </a:r>
          </a:p>
          <a:p>
            <a:pPr lvl="0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Recommendations for Designing OTJ Experiences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0C4D67-9E10-C805-E3D8-662C85F6FBCA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42" name="Google Shape;142;p9" descr="Recommendations doe Designing OTJ Experiences for People Leaders "/>
          <p:cNvGrpSpPr/>
          <p:nvPr/>
        </p:nvGrpSpPr>
        <p:grpSpPr>
          <a:xfrm>
            <a:off x="1099349" y="1639570"/>
            <a:ext cx="3868420" cy="4929505"/>
            <a:chOff x="907" y="227"/>
            <a:chExt cx="6092" cy="7763"/>
          </a:xfrm>
        </p:grpSpPr>
        <p:sp>
          <p:nvSpPr>
            <p:cNvPr id="143" name="Google Shape;143;p9"/>
            <p:cNvSpPr/>
            <p:nvPr/>
          </p:nvSpPr>
          <p:spPr>
            <a:xfrm>
              <a:off x="907" y="1022"/>
              <a:ext cx="5850" cy="6840"/>
            </a:xfrm>
            <a:custGeom>
              <a:avLst/>
              <a:gdLst/>
              <a:ahLst/>
              <a:cxnLst/>
              <a:rect l="l" t="t" r="r" b="b"/>
              <a:pathLst>
                <a:path w="5850" h="6840" extrusionOk="0">
                  <a:moveTo>
                    <a:pt x="0" y="6840"/>
                  </a:moveTo>
                  <a:lnTo>
                    <a:pt x="5850" y="6840"/>
                  </a:lnTo>
                  <a:lnTo>
                    <a:pt x="5850" y="0"/>
                  </a:lnTo>
                  <a:lnTo>
                    <a:pt x="0" y="0"/>
                  </a:lnTo>
                  <a:lnTo>
                    <a:pt x="0" y="6840"/>
                  </a:lnTo>
                  <a:close/>
                </a:path>
              </a:pathLst>
            </a:custGeom>
            <a:noFill/>
            <a:ln w="9525" cap="flat" cmpd="sng">
              <a:solidFill>
                <a:srgbClr val="69C4B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9"/>
            <p:cNvSpPr/>
            <p:nvPr/>
          </p:nvSpPr>
          <p:spPr>
            <a:xfrm>
              <a:off x="907" y="227"/>
              <a:ext cx="5850" cy="765"/>
            </a:xfrm>
            <a:custGeom>
              <a:avLst/>
              <a:gdLst/>
              <a:ahLst/>
              <a:cxnLst/>
              <a:rect l="l" t="t" r="r" b="b"/>
              <a:pathLst>
                <a:path w="5850" h="765" extrusionOk="0">
                  <a:moveTo>
                    <a:pt x="0" y="765"/>
                  </a:moveTo>
                  <a:lnTo>
                    <a:pt x="5850" y="765"/>
                  </a:lnTo>
                  <a:lnTo>
                    <a:pt x="5850" y="0"/>
                  </a:lnTo>
                  <a:lnTo>
                    <a:pt x="0" y="0"/>
                  </a:lnTo>
                  <a:lnTo>
                    <a:pt x="0" y="765"/>
                  </a:lnTo>
                  <a:close/>
                </a:path>
              </a:pathLst>
            </a:custGeom>
            <a:solidFill>
              <a:srgbClr val="69C4B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9"/>
            <p:cNvSpPr/>
            <p:nvPr/>
          </p:nvSpPr>
          <p:spPr>
            <a:xfrm>
              <a:off x="907" y="227"/>
              <a:ext cx="5850" cy="765"/>
            </a:xfrm>
            <a:custGeom>
              <a:avLst/>
              <a:gdLst/>
              <a:ahLst/>
              <a:cxnLst/>
              <a:rect l="l" t="t" r="r" b="b"/>
              <a:pathLst>
                <a:path w="5850" h="765" extrusionOk="0">
                  <a:moveTo>
                    <a:pt x="0" y="765"/>
                  </a:moveTo>
                  <a:lnTo>
                    <a:pt x="5850" y="765"/>
                  </a:lnTo>
                  <a:lnTo>
                    <a:pt x="5850" y="0"/>
                  </a:lnTo>
                  <a:lnTo>
                    <a:pt x="0" y="0"/>
                  </a:lnTo>
                  <a:lnTo>
                    <a:pt x="0" y="765"/>
                  </a:lnTo>
                  <a:close/>
                </a:path>
              </a:pathLst>
            </a:custGeom>
            <a:noFill/>
            <a:ln w="28575" cap="flat" cmpd="sng">
              <a:solidFill>
                <a:srgbClr val="69C4B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46" name="Google Shape;146;p9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104" y="325"/>
              <a:ext cx="620" cy="54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7" name="Google Shape;147;p9"/>
            <p:cNvSpPr txBox="1"/>
            <p:nvPr/>
          </p:nvSpPr>
          <p:spPr>
            <a:xfrm>
              <a:off x="1104" y="325"/>
              <a:ext cx="5895" cy="7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Lucida Sans"/>
                <a:buNone/>
              </a:pPr>
              <a:r>
                <a:rPr lang="en-US" sz="1800" b="1" i="0" u="none" strike="noStrike" cap="none" dirty="0">
                  <a:solidFill>
                    <a:srgbClr val="FFFFFF"/>
                  </a:solidFill>
                  <a:latin typeface="Lucida Sans"/>
                  <a:ea typeface="Lucida Sans"/>
                  <a:cs typeface="Lucida Sans"/>
                  <a:sym typeface="Lucida Sans"/>
                </a:rPr>
                <a:t>        </a:t>
              </a:r>
              <a:r>
                <a:rPr lang="en-US" sz="1800" i="0" u="none" strike="noStrike" cap="none" dirty="0">
                  <a:solidFill>
                    <a:srgbClr val="FFFFFF"/>
                  </a:solidFill>
                  <a:latin typeface="Lucida Sans"/>
                  <a:ea typeface="Lucida Sans"/>
                  <a:cs typeface="Lucida Sans"/>
                  <a:sym typeface="Lucida Sans"/>
                </a:rPr>
                <a:t>For People Leaders</a:t>
              </a:r>
              <a:endParaRPr lang="en-US" dirty="0"/>
            </a:p>
            <a:p>
              <a:pPr marL="0" marR="922338" lvl="0" indent="-63500" algn="l" rtl="0">
                <a:lnSpc>
                  <a:spcPct val="100000"/>
                </a:lnSpc>
                <a:spcBef>
                  <a:spcPts val="1400"/>
                </a:spcBef>
                <a:spcAft>
                  <a:spcPts val="0"/>
                </a:spcAft>
                <a:buClr>
                  <a:srgbClr val="585858"/>
                </a:buClr>
                <a:buSzPts val="1000"/>
                <a:buFont typeface="Arial"/>
                <a:buChar char="•"/>
              </a:pPr>
              <a:r>
                <a:rPr lang="en-US" sz="1000" b="0" i="0" u="none" strike="noStrike" cap="none" dirty="0">
                  <a:solidFill>
                    <a:srgbClr val="585858"/>
                  </a:solidFill>
                  <a:latin typeface="Lucida Sans"/>
                  <a:ea typeface="Lucida Sans"/>
                  <a:cs typeface="Lucida Sans"/>
                  <a:sym typeface="Lucida Sans"/>
                </a:rPr>
                <a:t>Be thoughtful about how you develop your direct reports: create intentional experiences through stretch assignments</a:t>
              </a:r>
              <a:endParaRPr lang="en-US"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13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alibri"/>
                <a:buNone/>
              </a:pPr>
              <a:endParaRPr lang="en-US" sz="1500" b="0" i="0" u="none" strike="noStrike" cap="none" dirty="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  <a:p>
              <a:pPr marL="0" marR="1177925" lvl="0" indent="-63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85858"/>
                </a:buClr>
                <a:buSzPts val="1000"/>
                <a:buFont typeface="Arial"/>
                <a:buChar char="•"/>
              </a:pPr>
              <a:r>
                <a:rPr lang="en-US" sz="1000" b="0" i="0" u="none" strike="noStrike" cap="none" dirty="0">
                  <a:solidFill>
                    <a:srgbClr val="585858"/>
                  </a:solidFill>
                  <a:latin typeface="Lucida Sans"/>
                  <a:ea typeface="Lucida Sans"/>
                  <a:cs typeface="Lucida Sans"/>
                  <a:sym typeface="Lucida Sans"/>
                </a:rPr>
                <a:t>Identify ‘back-burner’ projects your department needs solved – how could those turn into a development opportunity for a team member?</a:t>
              </a:r>
              <a:endParaRPr lang="en-US"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13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alibri"/>
                <a:buNone/>
              </a:pPr>
              <a:endParaRPr lang="en-US" sz="1500" b="0" i="0" u="none" strike="noStrike" cap="none" dirty="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  <a:p>
              <a:pPr marL="0" marR="433388" lvl="0" indent="-63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85858"/>
                </a:buClr>
                <a:buSzPts val="1000"/>
                <a:buFont typeface="Arial"/>
                <a:buChar char="•"/>
              </a:pPr>
              <a:r>
                <a:rPr lang="en-US" sz="1000" b="0" i="0" u="none" strike="noStrike" cap="none" dirty="0">
                  <a:solidFill>
                    <a:srgbClr val="585858"/>
                  </a:solidFill>
                  <a:latin typeface="Lucida Sans"/>
                  <a:ea typeface="Lucida Sans"/>
                  <a:cs typeface="Lucida Sans"/>
                  <a:sym typeface="Lucida Sans"/>
                </a:rPr>
                <a:t>Identify hidden talents amongst the  team – who has a skill that another teammate might be looking to gain?</a:t>
              </a:r>
              <a:endParaRPr lang="en-US"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alibri"/>
                <a:buNone/>
              </a:pPr>
              <a:endParaRPr lang="en-US" sz="1500" b="0" i="0" u="none" strike="noStrike" cap="none" dirty="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  <a:p>
              <a:pPr marL="0" marR="1241425" lvl="0" indent="-63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85858"/>
                </a:buClr>
                <a:buSzPts val="1000"/>
                <a:buFont typeface="Arial"/>
                <a:buChar char="•"/>
              </a:pPr>
              <a:r>
                <a:rPr lang="en-US" sz="1000" b="0" i="0" u="none" strike="noStrike" cap="none" dirty="0">
                  <a:solidFill>
                    <a:srgbClr val="585858"/>
                  </a:solidFill>
                  <a:latin typeface="Lucida Sans"/>
                  <a:ea typeface="Lucida Sans"/>
                  <a:cs typeface="Lucida Sans"/>
                  <a:sym typeface="Lucida Sans"/>
                </a:rPr>
                <a:t>Build off what the employees have learned in classroom trainings: how can they practice and apply those skills on the job?</a:t>
              </a:r>
              <a:endParaRPr lang="en-US"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25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lang="en-US" sz="1400" b="0" i="0" u="none" strike="noStrike" cap="none" dirty="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  <a:p>
              <a:pPr marL="0" marR="0" lvl="0" indent="-6350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85858"/>
                </a:buClr>
                <a:buSzPts val="1000"/>
                <a:buFont typeface="Arial"/>
                <a:buChar char="•"/>
              </a:pPr>
              <a:r>
                <a:rPr lang="en-US" sz="1000" b="0" i="0" u="none" strike="noStrike" cap="none" dirty="0">
                  <a:solidFill>
                    <a:srgbClr val="585858"/>
                  </a:solidFill>
                  <a:latin typeface="Lucida Sans"/>
                  <a:ea typeface="Lucida Sans"/>
                  <a:cs typeface="Lucida Sans"/>
                  <a:sym typeface="Lucida Sans"/>
                </a:rPr>
                <a:t>Regularly check-in with your employees to gauge the</a:t>
              </a:r>
              <a:endParaRPr lang="en-US" dirty="0"/>
            </a:p>
            <a:p>
              <a:pPr marL="0" marR="1147763" lvl="0" indent="0" algn="just" rtl="0">
                <a:lnSpc>
                  <a:spcPct val="100000"/>
                </a:lnSpc>
                <a:spcBef>
                  <a:spcPts val="25"/>
                </a:spcBef>
                <a:spcAft>
                  <a:spcPts val="0"/>
                </a:spcAft>
                <a:buClr>
                  <a:srgbClr val="585858"/>
                </a:buClr>
                <a:buSzPts val="1000"/>
                <a:buFont typeface="Lucida Sans"/>
                <a:buNone/>
              </a:pPr>
              <a:r>
                <a:rPr lang="en-US" sz="1000" b="0" i="0" u="none" strike="noStrike" cap="none" dirty="0">
                  <a:solidFill>
                    <a:srgbClr val="585858"/>
                  </a:solidFill>
                  <a:latin typeface="Lucida Sans"/>
                  <a:ea typeface="Lucida Sans"/>
                  <a:cs typeface="Lucida Sans"/>
                  <a:sym typeface="Lucida Sans"/>
                </a:rPr>
                <a:t>effectiveness of the development activities, and provide ongoing coaching and support for their initiatives</a:t>
              </a:r>
              <a:endParaRPr lang="en-US"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25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lang="en-US" sz="1400" b="0" i="0" u="none" strike="noStrike" cap="none" dirty="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  <a:p>
              <a:pPr marL="0" marR="266700" lvl="0" indent="-6350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85858"/>
                </a:buClr>
                <a:buSzPts val="1000"/>
                <a:buFont typeface="Arial"/>
                <a:buChar char="•"/>
              </a:pPr>
              <a:r>
                <a:rPr lang="en-US" sz="1000" b="0" i="0" u="none" strike="noStrike" cap="none" dirty="0">
                  <a:solidFill>
                    <a:srgbClr val="585858"/>
                  </a:solidFill>
                  <a:latin typeface="Lucida Sans"/>
                  <a:ea typeface="Lucida Sans"/>
                  <a:cs typeface="Lucida Sans"/>
                  <a:sym typeface="Lucida Sans"/>
                </a:rPr>
                <a:t>Initiate debrief sessions after projects, key events or milestones and invite staff to participate and provide feedback</a:t>
              </a:r>
              <a:endPara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48" name="Google Shape;148;p9" descr="Recommendations doe Designing OTJ Experiences for Individuals 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33557" y="1611605"/>
            <a:ext cx="3761905" cy="48761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 branding</Template>
  <TotalTime>0</TotalTime>
  <Words>1368</Words>
  <Application>Microsoft Macintosh PowerPoint</Application>
  <PresentationFormat>Widescreen</PresentationFormat>
  <Paragraphs>123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Lucida Sans</vt:lpstr>
      <vt:lpstr>23-210340-MT_Executive_Board Meeting_Volunteer Program [54]  -  Read-Only</vt:lpstr>
      <vt:lpstr>Staff Development Through Experience </vt:lpstr>
      <vt:lpstr>Why On-the-Job Development </vt:lpstr>
      <vt:lpstr>Suggestions: Developing Skills on the Job (1 of 3)  </vt:lpstr>
      <vt:lpstr>Suggestions: Developing Skills on the Job (2 of 3)  </vt:lpstr>
      <vt:lpstr>Suggestions: Developing Skills on the Job (3 of 3)  </vt:lpstr>
      <vt:lpstr>OTJ Development In Action: {Your organization}  (1 of 2) Employees have identified creative ways to enhance their skills:</vt:lpstr>
      <vt:lpstr>OTJ Development In Action: {Your organization}  (2of 2)</vt:lpstr>
      <vt:lpstr>Continuing the Process: Developing Yourself Outside the Job</vt:lpstr>
      <vt:lpstr>Recommendations for Designing OTJ Experiences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Staff Development Through Experience </dc:title>
  <dc:creator>Jackson, Danielle</dc:creator>
  <cp:lastModifiedBy>Brinson, Jennifer</cp:lastModifiedBy>
  <cp:revision>1</cp:revision>
  <dcterms:created xsi:type="dcterms:W3CDTF">2023-06-22T15:33:59Z</dcterms:created>
  <dcterms:modified xsi:type="dcterms:W3CDTF">2023-08-10T19:44:09Z</dcterms:modified>
</cp:coreProperties>
</file>