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414AA0-9EFB-9046-BB83-64EC4A2DC287}" type="doc">
      <dgm:prSet loTypeId="urn:microsoft.com/office/officeart/2005/8/layout/hList6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E238D64B-628C-1D4D-AE96-A56BC54E123D}">
      <dgm:prSet phldrT="[Text]"/>
      <dgm:spPr/>
      <dgm:t>
        <a:bodyPr/>
        <a:lstStyle/>
        <a:p>
          <a:r>
            <a:rPr lang="en-US" noProof="0"/>
            <a:t>Key Reasons for a Development Planning Process</a:t>
          </a:r>
          <a:endParaRPr lang="en-US"/>
        </a:p>
      </dgm:t>
    </dgm:pt>
    <dgm:pt modelId="{BFBFE9D0-C9F8-EB4E-AC1C-A725857ED6DD}" type="parTrans" cxnId="{BFDB7BC5-8BBE-A448-8E8F-9E7FB3B431F4}">
      <dgm:prSet/>
      <dgm:spPr/>
      <dgm:t>
        <a:bodyPr/>
        <a:lstStyle/>
        <a:p>
          <a:endParaRPr lang="en-US"/>
        </a:p>
      </dgm:t>
    </dgm:pt>
    <dgm:pt modelId="{29DCED5F-EE13-254A-8504-697ABFBC0824}" type="sibTrans" cxnId="{BFDB7BC5-8BBE-A448-8E8F-9E7FB3B431F4}">
      <dgm:prSet/>
      <dgm:spPr/>
      <dgm:t>
        <a:bodyPr/>
        <a:lstStyle/>
        <a:p>
          <a:endParaRPr lang="en-US"/>
        </a:p>
      </dgm:t>
    </dgm:pt>
    <dgm:pt modelId="{6AFACA05-E266-FF4E-9CFF-277CB06C441C}">
      <dgm:prSet/>
      <dgm:spPr/>
      <dgm:t>
        <a:bodyPr/>
        <a:lstStyle/>
        <a:p>
          <a:r>
            <a:rPr lang="en-US" noProof="0"/>
            <a:t>Important Terms</a:t>
          </a:r>
          <a:endParaRPr lang="en-US" noProof="0" dirty="0"/>
        </a:p>
      </dgm:t>
    </dgm:pt>
    <dgm:pt modelId="{DD13F84E-C573-2F4B-94C7-D8DA38922997}" type="parTrans" cxnId="{472BF4D3-54D7-B64A-8E8E-E73F2F543A31}">
      <dgm:prSet/>
      <dgm:spPr/>
      <dgm:t>
        <a:bodyPr/>
        <a:lstStyle/>
        <a:p>
          <a:endParaRPr lang="en-US"/>
        </a:p>
      </dgm:t>
    </dgm:pt>
    <dgm:pt modelId="{0115C55E-E3CB-A840-9E2F-E1DA6EDFA93D}" type="sibTrans" cxnId="{472BF4D3-54D7-B64A-8E8E-E73F2F543A31}">
      <dgm:prSet/>
      <dgm:spPr/>
      <dgm:t>
        <a:bodyPr/>
        <a:lstStyle/>
        <a:p>
          <a:endParaRPr lang="en-US"/>
        </a:p>
      </dgm:t>
    </dgm:pt>
    <dgm:pt modelId="{C7B37F66-06CD-F64C-832B-E5441DC00F24}">
      <dgm:prSet/>
      <dgm:spPr/>
      <dgm:t>
        <a:bodyPr/>
        <a:lstStyle/>
        <a:p>
          <a:r>
            <a:rPr lang="en-US" noProof="0" dirty="0"/>
            <a:t>Development Plan Process &amp; Template</a:t>
          </a:r>
        </a:p>
      </dgm:t>
    </dgm:pt>
    <dgm:pt modelId="{55588E47-9C1D-934B-8D50-0EA94CF74360}" type="parTrans" cxnId="{722EE07E-F6E5-A648-B756-6086F87870BE}">
      <dgm:prSet/>
      <dgm:spPr/>
      <dgm:t>
        <a:bodyPr/>
        <a:lstStyle/>
        <a:p>
          <a:endParaRPr lang="en-US"/>
        </a:p>
      </dgm:t>
    </dgm:pt>
    <dgm:pt modelId="{9B69FF63-0265-3940-867D-9AF12534759F}" type="sibTrans" cxnId="{722EE07E-F6E5-A648-B756-6086F87870BE}">
      <dgm:prSet/>
      <dgm:spPr/>
      <dgm:t>
        <a:bodyPr/>
        <a:lstStyle/>
        <a:p>
          <a:endParaRPr lang="en-US"/>
        </a:p>
      </dgm:t>
    </dgm:pt>
    <dgm:pt modelId="{58A489D9-F7A9-7247-9A62-CFDB9239BAB7}" type="pres">
      <dgm:prSet presAssocID="{A6414AA0-9EFB-9046-BB83-64EC4A2DC287}" presName="Name0" presStyleCnt="0">
        <dgm:presLayoutVars>
          <dgm:dir/>
          <dgm:resizeHandles val="exact"/>
        </dgm:presLayoutVars>
      </dgm:prSet>
      <dgm:spPr/>
    </dgm:pt>
    <dgm:pt modelId="{187CA3EA-F62D-F74F-9BCB-924862340949}" type="pres">
      <dgm:prSet presAssocID="{E238D64B-628C-1D4D-AE96-A56BC54E123D}" presName="node" presStyleLbl="node1" presStyleIdx="0" presStyleCnt="3">
        <dgm:presLayoutVars>
          <dgm:bulletEnabled val="1"/>
        </dgm:presLayoutVars>
      </dgm:prSet>
      <dgm:spPr/>
    </dgm:pt>
    <dgm:pt modelId="{8A2C8701-0A04-E34F-8250-D2A9BEAD33C0}" type="pres">
      <dgm:prSet presAssocID="{29DCED5F-EE13-254A-8504-697ABFBC0824}" presName="sibTrans" presStyleCnt="0"/>
      <dgm:spPr/>
    </dgm:pt>
    <dgm:pt modelId="{6E9D5DE1-224B-2D4C-8455-F51A9E6F4421}" type="pres">
      <dgm:prSet presAssocID="{6AFACA05-E266-FF4E-9CFF-277CB06C441C}" presName="node" presStyleLbl="node1" presStyleIdx="1" presStyleCnt="3">
        <dgm:presLayoutVars>
          <dgm:bulletEnabled val="1"/>
        </dgm:presLayoutVars>
      </dgm:prSet>
      <dgm:spPr/>
    </dgm:pt>
    <dgm:pt modelId="{3FF8BF43-2C89-3249-8F9F-8217557E7A7A}" type="pres">
      <dgm:prSet presAssocID="{0115C55E-E3CB-A840-9E2F-E1DA6EDFA93D}" presName="sibTrans" presStyleCnt="0"/>
      <dgm:spPr/>
    </dgm:pt>
    <dgm:pt modelId="{E502938B-2244-204A-A77A-5604D9906677}" type="pres">
      <dgm:prSet presAssocID="{C7B37F66-06CD-F64C-832B-E5441DC00F24}" presName="node" presStyleLbl="node1" presStyleIdx="2" presStyleCnt="3">
        <dgm:presLayoutVars>
          <dgm:bulletEnabled val="1"/>
        </dgm:presLayoutVars>
      </dgm:prSet>
      <dgm:spPr/>
    </dgm:pt>
  </dgm:ptLst>
  <dgm:cxnLst>
    <dgm:cxn modelId="{DB104F10-62A3-C145-8A8B-802CEB90D2AD}" type="presOf" srcId="{A6414AA0-9EFB-9046-BB83-64EC4A2DC287}" destId="{58A489D9-F7A9-7247-9A62-CFDB9239BAB7}" srcOrd="0" destOrd="0" presId="urn:microsoft.com/office/officeart/2005/8/layout/hList6"/>
    <dgm:cxn modelId="{DC139938-8A57-1E4A-B1D7-F9E79F2624AB}" type="presOf" srcId="{C7B37F66-06CD-F64C-832B-E5441DC00F24}" destId="{E502938B-2244-204A-A77A-5604D9906677}" srcOrd="0" destOrd="0" presId="urn:microsoft.com/office/officeart/2005/8/layout/hList6"/>
    <dgm:cxn modelId="{B235DD4B-6FCB-564D-9BBC-D2A05D2AD0CC}" type="presOf" srcId="{E238D64B-628C-1D4D-AE96-A56BC54E123D}" destId="{187CA3EA-F62D-F74F-9BCB-924862340949}" srcOrd="0" destOrd="0" presId="urn:microsoft.com/office/officeart/2005/8/layout/hList6"/>
    <dgm:cxn modelId="{722EE07E-F6E5-A648-B756-6086F87870BE}" srcId="{A6414AA0-9EFB-9046-BB83-64EC4A2DC287}" destId="{C7B37F66-06CD-F64C-832B-E5441DC00F24}" srcOrd="2" destOrd="0" parTransId="{55588E47-9C1D-934B-8D50-0EA94CF74360}" sibTransId="{9B69FF63-0265-3940-867D-9AF12534759F}"/>
    <dgm:cxn modelId="{BFDB7BC5-8BBE-A448-8E8F-9E7FB3B431F4}" srcId="{A6414AA0-9EFB-9046-BB83-64EC4A2DC287}" destId="{E238D64B-628C-1D4D-AE96-A56BC54E123D}" srcOrd="0" destOrd="0" parTransId="{BFBFE9D0-C9F8-EB4E-AC1C-A725857ED6DD}" sibTransId="{29DCED5F-EE13-254A-8504-697ABFBC0824}"/>
    <dgm:cxn modelId="{FA7299CA-1CB7-914D-82F1-2A41944275ED}" type="presOf" srcId="{6AFACA05-E266-FF4E-9CFF-277CB06C441C}" destId="{6E9D5DE1-224B-2D4C-8455-F51A9E6F4421}" srcOrd="0" destOrd="0" presId="urn:microsoft.com/office/officeart/2005/8/layout/hList6"/>
    <dgm:cxn modelId="{472BF4D3-54D7-B64A-8E8E-E73F2F543A31}" srcId="{A6414AA0-9EFB-9046-BB83-64EC4A2DC287}" destId="{6AFACA05-E266-FF4E-9CFF-277CB06C441C}" srcOrd="1" destOrd="0" parTransId="{DD13F84E-C573-2F4B-94C7-D8DA38922997}" sibTransId="{0115C55E-E3CB-A840-9E2F-E1DA6EDFA93D}"/>
    <dgm:cxn modelId="{AC0255EB-AABA-5642-901D-EA4F4BF11B60}" type="presParOf" srcId="{58A489D9-F7A9-7247-9A62-CFDB9239BAB7}" destId="{187CA3EA-F62D-F74F-9BCB-924862340949}" srcOrd="0" destOrd="0" presId="urn:microsoft.com/office/officeart/2005/8/layout/hList6"/>
    <dgm:cxn modelId="{DF8D9BC8-5779-D84F-947B-6E1F9FBBC82D}" type="presParOf" srcId="{58A489D9-F7A9-7247-9A62-CFDB9239BAB7}" destId="{8A2C8701-0A04-E34F-8250-D2A9BEAD33C0}" srcOrd="1" destOrd="0" presId="urn:microsoft.com/office/officeart/2005/8/layout/hList6"/>
    <dgm:cxn modelId="{D64E45BB-DC68-7647-B397-394CA5CE0744}" type="presParOf" srcId="{58A489D9-F7A9-7247-9A62-CFDB9239BAB7}" destId="{6E9D5DE1-224B-2D4C-8455-F51A9E6F4421}" srcOrd="2" destOrd="0" presId="urn:microsoft.com/office/officeart/2005/8/layout/hList6"/>
    <dgm:cxn modelId="{7F31CCB3-4CD8-0C40-8A03-8A6739088C39}" type="presParOf" srcId="{58A489D9-F7A9-7247-9A62-CFDB9239BAB7}" destId="{3FF8BF43-2C89-3249-8F9F-8217557E7A7A}" srcOrd="3" destOrd="0" presId="urn:microsoft.com/office/officeart/2005/8/layout/hList6"/>
    <dgm:cxn modelId="{0FA68D9B-6C54-2D4E-B81A-BDEC4ED2A8A0}" type="presParOf" srcId="{58A489D9-F7A9-7247-9A62-CFDB9239BAB7}" destId="{E502938B-2244-204A-A77A-5604D990667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CA3EA-F62D-F74F-9BCB-924862340949}">
      <dsp:nvSpPr>
        <dsp:cNvPr id="0" name=""/>
        <dsp:cNvSpPr/>
      </dsp:nvSpPr>
      <dsp:spPr>
        <a:xfrm rot="16200000">
          <a:off x="-584687" y="585948"/>
          <a:ext cx="4452938" cy="3281040"/>
        </a:xfrm>
        <a:prstGeom prst="flowChartManualOperati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4156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noProof="0"/>
            <a:t>Key Reasons for a Development Planning Process</a:t>
          </a:r>
          <a:endParaRPr lang="en-US" sz="3700" kern="1200"/>
        </a:p>
      </dsp:txBody>
      <dsp:txXfrm rot="5400000">
        <a:off x="1262" y="890587"/>
        <a:ext cx="3281040" cy="2671762"/>
      </dsp:txXfrm>
    </dsp:sp>
    <dsp:sp modelId="{6E9D5DE1-224B-2D4C-8455-F51A9E6F4421}">
      <dsp:nvSpPr>
        <dsp:cNvPr id="0" name=""/>
        <dsp:cNvSpPr/>
      </dsp:nvSpPr>
      <dsp:spPr>
        <a:xfrm rot="16200000">
          <a:off x="2942431" y="585948"/>
          <a:ext cx="4452938" cy="3281040"/>
        </a:xfrm>
        <a:prstGeom prst="flowChartManualOperation">
          <a:avLst/>
        </a:prstGeom>
        <a:solidFill>
          <a:schemeClr val="accent1">
            <a:shade val="80000"/>
            <a:hueOff val="175019"/>
            <a:satOff val="951"/>
            <a:lumOff val="127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4156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noProof="0"/>
            <a:t>Important Terms</a:t>
          </a:r>
          <a:endParaRPr lang="en-US" sz="3700" kern="1200" noProof="0" dirty="0"/>
        </a:p>
      </dsp:txBody>
      <dsp:txXfrm rot="5400000">
        <a:off x="3528380" y="890587"/>
        <a:ext cx="3281040" cy="2671762"/>
      </dsp:txXfrm>
    </dsp:sp>
    <dsp:sp modelId="{E502938B-2244-204A-A77A-5604D9906677}">
      <dsp:nvSpPr>
        <dsp:cNvPr id="0" name=""/>
        <dsp:cNvSpPr/>
      </dsp:nvSpPr>
      <dsp:spPr>
        <a:xfrm rot="16200000">
          <a:off x="6469549" y="585948"/>
          <a:ext cx="4452938" cy="3281040"/>
        </a:xfrm>
        <a:prstGeom prst="flowChartManualOperation">
          <a:avLst/>
        </a:prstGeom>
        <a:solidFill>
          <a:schemeClr val="accent1">
            <a:shade val="80000"/>
            <a:hueOff val="350038"/>
            <a:satOff val="1902"/>
            <a:lumOff val="255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4156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noProof="0" dirty="0"/>
            <a:t>Development Plan Process &amp; Template</a:t>
          </a:r>
        </a:p>
      </dsp:txBody>
      <dsp:txXfrm rot="5400000">
        <a:off x="7055498" y="890587"/>
        <a:ext cx="3281040" cy="267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8392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598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977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6855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17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184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7602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576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563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837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225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779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21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693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463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98518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56B1A-A6D2-CDF7-D98D-392178C19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</p:spPr>
        <p:txBody>
          <a:bodyPr anchor="ctr">
            <a:normAutofit/>
          </a:bodyPr>
          <a:lstStyle/>
          <a:p>
            <a:r>
              <a:rPr lang="en-US" noProof="0" dirty="0"/>
              <a:t>Professional Development Plan Toolkit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9B092-8E42-CD78-07F0-2F10AE82D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</p:spPr>
        <p:txBody>
          <a:bodyPr anchor="b">
            <a:normAutofit/>
          </a:bodyPr>
          <a:lstStyle/>
          <a:p>
            <a:pPr lvl="0"/>
            <a:r>
              <a:rPr lang="en-US" noProof="0" dirty="0"/>
              <a:t>Create and implement your professional development plan successfully</a:t>
            </a:r>
          </a:p>
          <a:p>
            <a:endParaRPr lang="en-US" dirty="0"/>
          </a:p>
        </p:txBody>
      </p: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2BAEE6E2-7EB9-FDEB-0CA6-178272235B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93570" y="-41140"/>
            <a:ext cx="3253460" cy="32534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2139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6E3D3-0EF9-5680-5E6E-1672EF084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ctr">
            <a:normAutofit/>
          </a:bodyPr>
          <a:lstStyle/>
          <a:p>
            <a:r>
              <a:rPr lang="en-US"/>
              <a:t>Example Development Plan # 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676252-2504-35DA-101D-6B5E968CC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3935EA-3065-8FE1-42D4-C08FE3364FC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00502840"/>
              </p:ext>
            </p:extLst>
          </p:nvPr>
        </p:nvGraphicFramePr>
        <p:xfrm>
          <a:off x="838200" y="1784537"/>
          <a:ext cx="10360631" cy="3817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554">
                  <a:extLst>
                    <a:ext uri="{9D8B030D-6E8A-4147-A177-3AD203B41FA5}">
                      <a16:colId xmlns:a16="http://schemas.microsoft.com/office/drawing/2014/main" val="3608185589"/>
                    </a:ext>
                  </a:extLst>
                </a:gridCol>
                <a:gridCol w="2756356">
                  <a:extLst>
                    <a:ext uri="{9D8B030D-6E8A-4147-A177-3AD203B41FA5}">
                      <a16:colId xmlns:a16="http://schemas.microsoft.com/office/drawing/2014/main" val="693698861"/>
                    </a:ext>
                  </a:extLst>
                </a:gridCol>
                <a:gridCol w="2044557">
                  <a:extLst>
                    <a:ext uri="{9D8B030D-6E8A-4147-A177-3AD203B41FA5}">
                      <a16:colId xmlns:a16="http://schemas.microsoft.com/office/drawing/2014/main" val="646940063"/>
                    </a:ext>
                  </a:extLst>
                </a:gridCol>
                <a:gridCol w="1818526">
                  <a:extLst>
                    <a:ext uri="{9D8B030D-6E8A-4147-A177-3AD203B41FA5}">
                      <a16:colId xmlns:a16="http://schemas.microsoft.com/office/drawing/2014/main" val="945665687"/>
                    </a:ext>
                  </a:extLst>
                </a:gridCol>
                <a:gridCol w="1972638">
                  <a:extLst>
                    <a:ext uri="{9D8B030D-6E8A-4147-A177-3AD203B41FA5}">
                      <a16:colId xmlns:a16="http://schemas.microsoft.com/office/drawing/2014/main" val="1155446921"/>
                    </a:ext>
                  </a:extLst>
                </a:gridCol>
              </a:tblGrid>
              <a:tr h="460373">
                <a:tc>
                  <a:txBody>
                    <a:bodyPr/>
                    <a:lstStyle/>
                    <a:p>
                      <a:r>
                        <a:rPr lang="en-US" sz="1200"/>
                        <a:t>Development Goal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Actions To Achieve Goal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Progress Measure / Feedback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Potential</a:t>
                      </a:r>
                      <a:r>
                        <a:rPr lang="en-US" sz="1200" baseline="0"/>
                        <a:t> Barriers </a:t>
                      </a:r>
                      <a:endParaRPr lang="en-US" sz="120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Target</a:t>
                      </a:r>
                      <a:r>
                        <a:rPr lang="en-US" sz="1200" baseline="0"/>
                        <a:t> Completion Date</a:t>
                      </a:r>
                      <a:endParaRPr lang="en-US" sz="1200"/>
                    </a:p>
                  </a:txBody>
                  <a:tcPr marL="75886" marR="75886" marT="37943" marB="37943"/>
                </a:tc>
                <a:extLst>
                  <a:ext uri="{0D108BD9-81ED-4DB2-BD59-A6C34878D82A}">
                    <a16:rowId xmlns:a16="http://schemas.microsoft.com/office/drawing/2014/main" val="3149487607"/>
                  </a:ext>
                </a:extLst>
              </a:tr>
              <a:tr h="523611">
                <a:tc>
                  <a:txBody>
                    <a:bodyPr/>
                    <a:lstStyle/>
                    <a:p>
                      <a:r>
                        <a:rPr lang="en-US" sz="900"/>
                        <a:t>The specific development</a:t>
                      </a:r>
                      <a:r>
                        <a:rPr lang="en-US" sz="900" baseline="0"/>
                        <a:t> goal. </a:t>
                      </a:r>
                      <a:endParaRPr lang="en-US" sz="900" b="1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The 1-3 </a:t>
                      </a:r>
                      <a:r>
                        <a:rPr lang="en-US" sz="900" baseline="0"/>
                        <a:t>vital, </a:t>
                      </a:r>
                      <a:r>
                        <a:rPr lang="en-US" sz="900"/>
                        <a:t>specific actions to achieve the development goal.</a:t>
                      </a:r>
                      <a:endParaRPr lang="en-US" sz="900" b="1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How</a:t>
                      </a:r>
                      <a:r>
                        <a:rPr lang="en-US" sz="900" baseline="0"/>
                        <a:t> will you measure progress? How and from who will you get feedback?</a:t>
                      </a:r>
                      <a:endParaRPr lang="en-US" sz="900" b="1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What could</a:t>
                      </a:r>
                      <a:r>
                        <a:rPr lang="en-US" sz="900" baseline="0" dirty="0"/>
                        <a:t> get in the way?  How will you overcome each potential barrier?</a:t>
                      </a:r>
                      <a:endParaRPr lang="en-US" sz="900" b="1" dirty="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Estimated date</a:t>
                      </a:r>
                      <a:r>
                        <a:rPr lang="en-US" sz="900" baseline="0"/>
                        <a:t> of completion.</a:t>
                      </a:r>
                      <a:endParaRPr lang="en-US" sz="900" b="1"/>
                    </a:p>
                  </a:txBody>
                  <a:tcPr marL="75886" marR="75886" marT="37943" marB="37943"/>
                </a:tc>
                <a:extLst>
                  <a:ext uri="{0D108BD9-81ED-4DB2-BD59-A6C34878D82A}">
                    <a16:rowId xmlns:a16="http://schemas.microsoft.com/office/drawing/2014/main" val="418627567"/>
                  </a:ext>
                </a:extLst>
              </a:tr>
              <a:tr h="1197304">
                <a:tc>
                  <a:txBody>
                    <a:bodyPr/>
                    <a:lstStyle/>
                    <a:p>
                      <a:r>
                        <a:rPr lang="en-US" sz="900"/>
                        <a:t>1)  Onboard effectively</a:t>
                      </a:r>
                      <a:r>
                        <a:rPr lang="en-US" sz="900" baseline="0"/>
                        <a:t> &amp; rapidly into new role</a:t>
                      </a:r>
                      <a:endParaRPr lang="en-US" sz="90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a) Build relationships. Pro-actively schedule &amp; meet in person at least 5x with my manager (</a:t>
                      </a:r>
                      <a:r>
                        <a:rPr lang="en-US" sz="900" baseline="0" dirty="0" err="1"/>
                        <a:t>eg</a:t>
                      </a:r>
                      <a:r>
                        <a:rPr lang="en-US" sz="900" baseline="0" dirty="0"/>
                        <a:t>, on days 1, 30, 60, 90, &amp; 180). Meet with each new key stakeholder (customers, peers) &amp; build rapport. Also use meetings to clarify expectations &amp; seek feedback.</a:t>
                      </a:r>
                    </a:p>
                    <a:p>
                      <a:r>
                        <a:rPr lang="en-US" sz="900" baseline="0" dirty="0"/>
                        <a:t>b) Document a list of crucial terms, definitions, processes, &amp; practices. 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-Meetings conducted</a:t>
                      </a:r>
                      <a:r>
                        <a:rPr lang="en-US" sz="900" baseline="0" dirty="0"/>
                        <a:t> to build a foundation of trust with new key stakeholders.</a:t>
                      </a:r>
                      <a:endParaRPr lang="en-US" sz="900" dirty="0"/>
                    </a:p>
                    <a:p>
                      <a:r>
                        <a:rPr lang="en-US" sz="900" dirty="0"/>
                        <a:t>-List or</a:t>
                      </a:r>
                      <a:r>
                        <a:rPr lang="en-US" sz="900" baseline="0" dirty="0"/>
                        <a:t> </a:t>
                      </a:r>
                      <a:r>
                        <a:rPr lang="en-US" sz="900" dirty="0"/>
                        <a:t>onboarding log created</a:t>
                      </a:r>
                      <a:r>
                        <a:rPr lang="en-US" sz="900" baseline="0" dirty="0"/>
                        <a:t>.</a:t>
                      </a:r>
                      <a:r>
                        <a:rPr lang="en-US" sz="900" dirty="0"/>
                        <a:t> 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-Time demands</a:t>
                      </a:r>
                      <a:r>
                        <a:rPr lang="en-US" sz="900" baseline="0"/>
                        <a:t> and responsibilities.</a:t>
                      </a:r>
                    </a:p>
                    <a:p>
                      <a:r>
                        <a:rPr lang="en-US" sz="900" baseline="0"/>
                        <a:t>-Flood of new information.</a:t>
                      </a:r>
                    </a:p>
                    <a:p>
                      <a:r>
                        <a:rPr lang="en-US" sz="900" baseline="0"/>
                        <a:t>-Availability &amp; competing priorities of manager &amp; colleagues.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June 30</a:t>
                      </a:r>
                    </a:p>
                    <a:p>
                      <a:r>
                        <a:rPr lang="en-US" sz="900"/>
                        <a:t>(8 months</a:t>
                      </a:r>
                      <a:r>
                        <a:rPr lang="en-US" sz="900" baseline="0"/>
                        <a:t> from first day in the role)</a:t>
                      </a:r>
                      <a:endParaRPr lang="en-US" sz="900"/>
                    </a:p>
                  </a:txBody>
                  <a:tcPr marL="75886" marR="75886" marT="37943" marB="37943"/>
                </a:tc>
                <a:extLst>
                  <a:ext uri="{0D108BD9-81ED-4DB2-BD59-A6C34878D82A}">
                    <a16:rowId xmlns:a16="http://schemas.microsoft.com/office/drawing/2014/main" val="1560126652"/>
                  </a:ext>
                </a:extLst>
              </a:tr>
              <a:tr h="1636598">
                <a:tc>
                  <a:txBody>
                    <a:bodyPr/>
                    <a:lstStyle/>
                    <a:p>
                      <a:r>
                        <a:rPr lang="en-US" sz="900"/>
                        <a:t>2) Enhance presentation skills to become</a:t>
                      </a:r>
                      <a:r>
                        <a:rPr lang="en-US" sz="900" baseline="0"/>
                        <a:t> more persuasive</a:t>
                      </a:r>
                      <a:endParaRPr lang="en-US" sz="900"/>
                    </a:p>
                    <a:p>
                      <a:endParaRPr lang="en-US" sz="900"/>
                    </a:p>
                    <a:p>
                      <a:endParaRPr lang="en-US" sz="90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a) Take a presentation skills workshop</a:t>
                      </a:r>
                      <a:r>
                        <a:rPr lang="en-US" sz="900" baseline="0" dirty="0"/>
                        <a:t> or join Toastmasters.</a:t>
                      </a:r>
                    </a:p>
                    <a:p>
                      <a:r>
                        <a:rPr lang="en-US" sz="900" baseline="0" dirty="0"/>
                        <a:t>b) Actively seek opportunities at work to deliver presentations (meetings, lunches, special events).</a:t>
                      </a:r>
                      <a:endParaRPr lang="en-US" sz="900" dirty="0"/>
                    </a:p>
                    <a:p>
                      <a:r>
                        <a:rPr lang="en-US" sz="900" dirty="0"/>
                        <a:t>c) Record</a:t>
                      </a:r>
                      <a:r>
                        <a:rPr lang="en-US" sz="900" baseline="0" dirty="0"/>
                        <a:t> myself delivering presentations a few months apart &amp; review my progress. </a:t>
                      </a:r>
                      <a:endParaRPr lang="en-US" sz="900" dirty="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-Class completed,</a:t>
                      </a:r>
                      <a:r>
                        <a:rPr lang="en-US" sz="900" baseline="0" dirty="0"/>
                        <a:t> or delivery of at least 3 presentations at Toastmasters meetings.</a:t>
                      </a:r>
                    </a:p>
                    <a:p>
                      <a:r>
                        <a:rPr lang="en-US" sz="900" baseline="0" dirty="0"/>
                        <a:t>-Deliver at least 3 voluntary presentations. </a:t>
                      </a:r>
                    </a:p>
                    <a:p>
                      <a:r>
                        <a:rPr lang="en-US" sz="900" baseline="0" dirty="0"/>
                        <a:t>-Review recordings with a colleague for strengths &amp; improvement opportunities. </a:t>
                      </a:r>
                      <a:endParaRPr lang="en-US" sz="900" dirty="0"/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-Time demands</a:t>
                      </a:r>
                      <a:r>
                        <a:rPr lang="en-US" sz="900" baseline="0" dirty="0"/>
                        <a:t> and responsibilities.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-Fear of giving presentations to large groups.</a:t>
                      </a:r>
                    </a:p>
                  </a:txBody>
                  <a:tcPr marL="75886" marR="75886" marT="37943" marB="3794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June 30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(8 months from implementation of plan)</a:t>
                      </a:r>
                    </a:p>
                  </a:txBody>
                  <a:tcPr marL="75886" marR="75886" marT="37943" marB="37943"/>
                </a:tc>
                <a:extLst>
                  <a:ext uri="{0D108BD9-81ED-4DB2-BD59-A6C34878D82A}">
                    <a16:rowId xmlns:a16="http://schemas.microsoft.com/office/drawing/2014/main" val="4244638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79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35512-4464-F007-EACD-DBEE3BF30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>
            <a:normAutofit/>
          </a:bodyPr>
          <a:lstStyle/>
          <a:p>
            <a:r>
              <a:rPr lang="en-US" noProof="0"/>
              <a:t>Table of Contents: Professional Development Planning</a:t>
            </a:r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F02B573-7586-122F-C67F-9D442AD95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857886"/>
              </p:ext>
            </p:extLst>
          </p:nvPr>
        </p:nvGraphicFramePr>
        <p:xfrm>
          <a:off x="838200" y="1825625"/>
          <a:ext cx="10337800" cy="445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547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FB07-545F-243F-8FFC-3F4364850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b">
            <a:normAutofit/>
          </a:bodyPr>
          <a:lstStyle/>
          <a:p>
            <a:r>
              <a:rPr lang="en-US" noProof="0" dirty="0"/>
              <a:t>Key Reasons For a Professional Development Planning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DC3E9-4CD3-24CD-00C1-3C6C1267F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</p:spPr>
        <p:txBody>
          <a:bodyPr>
            <a:normAutofit fontScale="92500"/>
          </a:bodyPr>
          <a:lstStyle/>
          <a:p>
            <a:pPr lvl="0"/>
            <a:r>
              <a:rPr lang="en-US" noProof="0" dirty="0"/>
              <a:t>Leaders are expected to develop their direct reports</a:t>
            </a:r>
          </a:p>
          <a:p>
            <a:pPr lvl="0"/>
            <a:r>
              <a:rPr lang="en-US" noProof="0" dirty="0"/>
              <a:t>Encourage development through on-the-job (OTJ) key experiences and ongoing candid feedback over classroom-based activities (seminars, training, conferences). New experiences often result in vital learning and growth</a:t>
            </a:r>
          </a:p>
          <a:p>
            <a:pPr lvl="0"/>
            <a:r>
              <a:rPr lang="en-US" noProof="0" dirty="0"/>
              <a:t>Development plans are part of a larger culture change – the performance bar is going up, and we want to grow and stretch our talent</a:t>
            </a:r>
          </a:p>
          <a:p>
            <a:pPr lvl="0"/>
            <a:r>
              <a:rPr lang="en-US" noProof="0" dirty="0"/>
              <a:t>People are expected to stay current in their field and actively grow their skills.</a:t>
            </a:r>
          </a:p>
          <a:p>
            <a:pPr lvl="0"/>
            <a:r>
              <a:rPr lang="en-US" noProof="0" dirty="0"/>
              <a:t>In our changing competitive environment, we want to develop our talent faster and more effectively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8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CCAF8-E5D7-3186-CE96-50E23140E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/>
          <a:lstStyle/>
          <a:p>
            <a:r>
              <a:rPr lang="en-US"/>
              <a:t>Important Terms and Conditions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FFAC-0A26-B76A-93C4-FF9266004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b="1" noProof="0" dirty="0"/>
              <a:t>Development – </a:t>
            </a:r>
            <a:r>
              <a:rPr lang="en-US" noProof="0" dirty="0"/>
              <a:t>Involves an experience or feedback that enhances an individual’s professional knowledge, skills, or abilities. The development can be in a technical area or a leadership area.  Some examples of development are: a) take on a new in-role assignment, b) rotate laterally to take a new role in a new department, c) lead the team and meetings while the department leader is away from the office, d) seek candid feedback, e) complete a class and apply the learning, f) give candid feedback. </a:t>
            </a:r>
          </a:p>
          <a:p>
            <a:pPr lvl="0"/>
            <a:r>
              <a:rPr lang="en-US" b="1" noProof="0" dirty="0"/>
              <a:t>Development Plan – </a:t>
            </a:r>
            <a:r>
              <a:rPr lang="en-US" noProof="0" dirty="0"/>
              <a:t>Documented plan based on the mindset that everyone has at least one area where he or she can get better.  A development plan focuses on professional growth and development. Many individuals have a development plan.</a:t>
            </a:r>
          </a:p>
          <a:p>
            <a:pPr lvl="0"/>
            <a:r>
              <a:rPr lang="en-US" b="1" noProof="0" dirty="0"/>
              <a:t>Accountability Partner (AP) – </a:t>
            </a:r>
            <a:r>
              <a:rPr lang="en-US" noProof="0" dirty="0"/>
              <a:t>A respected colleague who helps the development plan author to achieve a goal. Typically, an AP gives ongoing feedback--both positive and constructive (negative) feedback on a development goal--over a specified period. An AP can be your manager, a peer, or a direct report.  When searching for an AP, the plan author needs to consider:  a) Does the person possess the skills and courage to give me candid feedback?  b) Does the person see me “in action” at work on a regular basis?  and c) Does the person have the desire and time to be my AP?  If the answer is yes to all these questions, the person may be a good AP.  Also, you need to share your goals and actions with your AP so that the person knows what to observe.</a:t>
            </a:r>
          </a:p>
          <a:p>
            <a:pPr lvl="0"/>
            <a:r>
              <a:rPr lang="en-US" b="1" noProof="0" dirty="0"/>
              <a:t>Manager – </a:t>
            </a:r>
            <a:r>
              <a:rPr lang="en-US" noProof="0" dirty="0"/>
              <a:t>The person who does your annual review or performance evaluation.</a:t>
            </a:r>
          </a:p>
          <a:p>
            <a:pPr lvl="0"/>
            <a:r>
              <a:rPr lang="en-US" b="1" noProof="0" dirty="0"/>
              <a:t>Corrective Action – </a:t>
            </a:r>
            <a:r>
              <a:rPr lang="en-US" noProof="0" dirty="0"/>
              <a:t>A policy that may include a documented plan based on the mindset that there is a need to close a gap between expectations and current performance. A corrective action focuses on disciplinary intervention. Few individuals have a corrective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83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E0089-FDCB-889A-6049-B9807B104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noProof="0" dirty="0"/>
              <a:t>Comparison (ideal world):  </a:t>
            </a:r>
            <a:br>
              <a:rPr lang="en-US" noProof="0" dirty="0"/>
            </a:br>
            <a:r>
              <a:rPr lang="en-US" noProof="0" dirty="0"/>
              <a:t>Development Plan Versus Corrective Action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7A296-90F9-1AD4-B6B3-4F68BB0B5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>
            <a:normAutofit/>
          </a:bodyPr>
          <a:lstStyle/>
          <a:p>
            <a:r>
              <a:rPr lang="en-US" noProof="0" dirty="0"/>
              <a:t>Development Plan (D.P.)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C10EBD-1D79-0B30-5130-56EE8E46600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</p:spPr>
        <p:txBody>
          <a:bodyPr>
            <a:normAutofit/>
          </a:bodyPr>
          <a:lstStyle/>
          <a:p>
            <a:pPr lvl="0"/>
            <a:r>
              <a:rPr lang="en-US" sz="1500" noProof="0" dirty="0"/>
              <a:t>Mindset and Philosophy:  Everyone has at least one area where he or she can get better</a:t>
            </a:r>
          </a:p>
          <a:p>
            <a:pPr lvl="0"/>
            <a:r>
              <a:rPr lang="en-US" sz="1500" noProof="0" dirty="0"/>
              <a:t>Focus:  Professional growth and development</a:t>
            </a:r>
          </a:p>
          <a:p>
            <a:pPr lvl="0"/>
            <a:r>
              <a:rPr lang="en-US" sz="1500" noProof="0" dirty="0"/>
              <a:t>May be aspirational development of skills and knowledge for a future job</a:t>
            </a:r>
          </a:p>
          <a:p>
            <a:pPr lvl="0"/>
            <a:r>
              <a:rPr lang="en-US" sz="1500" noProof="0" dirty="0"/>
              <a:t>Often conducted on a regular or annual basis</a:t>
            </a:r>
          </a:p>
          <a:p>
            <a:pPr lvl="0"/>
            <a:r>
              <a:rPr lang="en-US" sz="1500" noProof="0" dirty="0"/>
              <a:t>Accountability partner helps the individual make progress and stay on track</a:t>
            </a:r>
          </a:p>
          <a:p>
            <a:pPr lvl="0"/>
            <a:r>
              <a:rPr lang="en-US" sz="1500" noProof="0" dirty="0"/>
              <a:t>Many individuals have a D.P.</a:t>
            </a:r>
            <a:endParaRPr lang="en-US" sz="1500" dirty="0"/>
          </a:p>
          <a:p>
            <a:pPr lvl="0"/>
            <a:endParaRPr lang="en-US" sz="1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81E06-782E-AD3D-2361-6B74629D79CF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/>
          </a:bodyPr>
          <a:lstStyle/>
          <a:p>
            <a:r>
              <a:rPr lang="en-US" noProof="0" dirty="0"/>
              <a:t>Corrective Action (C.A.)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41B262-053B-B435-788F-583A7DB59EC9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noProof="0" dirty="0"/>
              <a:t>Mindset and Philosophy:  Close a gap between expectations and current performance, or remedy an issue ASAP</a:t>
            </a:r>
          </a:p>
          <a:p>
            <a:pPr lvl="0"/>
            <a:r>
              <a:rPr lang="en-US" noProof="0" dirty="0"/>
              <a:t>Focus:  Disciplinary intervention or correct an issue</a:t>
            </a:r>
          </a:p>
          <a:p>
            <a:pPr lvl="0"/>
            <a:r>
              <a:rPr lang="en-US" noProof="0" dirty="0"/>
              <a:t>C.A. is for an individual who is struggling in the current job</a:t>
            </a:r>
          </a:p>
          <a:p>
            <a:pPr lvl="0"/>
            <a:r>
              <a:rPr lang="en-US" noProof="0" dirty="0"/>
              <a:t>Accompanying C.A. memo may be provided to the individual</a:t>
            </a:r>
          </a:p>
          <a:p>
            <a:pPr lvl="0"/>
            <a:r>
              <a:rPr lang="en-US" noProof="0" dirty="0"/>
              <a:t>Only conducted if it’s deemed necessary by the manager</a:t>
            </a:r>
          </a:p>
          <a:p>
            <a:pPr lvl="0"/>
            <a:r>
              <a:rPr lang="en-US" noProof="0" dirty="0"/>
              <a:t>May involve regular meetings between manager and individual</a:t>
            </a:r>
          </a:p>
          <a:p>
            <a:pPr lvl="0"/>
            <a:r>
              <a:rPr lang="en-US" noProof="0" dirty="0"/>
              <a:t>Few individuals have a C.A.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74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A3E68B-795C-FA36-FD02-9B2C8979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Plan Process and Template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5CC3D6-8B9A-5856-2BB2-F5DFD58A2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106680" lvl="0" indent="0">
              <a:buNone/>
            </a:pPr>
            <a:r>
              <a:rPr lang="en-US" b="1" noProof="0" dirty="0">
                <a:solidFill>
                  <a:schemeClr val="accent1"/>
                </a:solidFill>
              </a:rPr>
              <a:t>Recommended Approach</a:t>
            </a:r>
          </a:p>
          <a:p>
            <a:pPr lvl="0"/>
            <a:r>
              <a:rPr lang="en-US" noProof="0" dirty="0"/>
              <a:t>Less is more. In development planning it’s much more beneficial to set a small number of development goals, and achieve them, than to set too many goals and fall short.  It’s acceptable to set only one goal.</a:t>
            </a:r>
          </a:p>
          <a:p>
            <a:pPr lvl="0"/>
            <a:r>
              <a:rPr lang="en-US" noProof="0" dirty="0"/>
              <a:t>Consider key questions as you integrate feedback, career goals, and how to maximize your skills and potential.  The following questions can serve as a brief worksheet to organize your thinking:</a:t>
            </a:r>
          </a:p>
          <a:p>
            <a:pPr lvl="1"/>
            <a:r>
              <a:rPr lang="en-US" noProof="0" dirty="0"/>
              <a:t>During the past few years, what are the major feedback themes I have received?</a:t>
            </a:r>
          </a:p>
          <a:p>
            <a:pPr lvl="1"/>
            <a:r>
              <a:rPr lang="en-US" noProof="0" dirty="0"/>
              <a:t>What are my top 2 strengths?</a:t>
            </a:r>
          </a:p>
          <a:p>
            <a:pPr lvl="1"/>
            <a:r>
              <a:rPr lang="en-US" noProof="0" dirty="0"/>
              <a:t>What are my top 2 development needs?</a:t>
            </a:r>
          </a:p>
          <a:p>
            <a:pPr lvl="1"/>
            <a:r>
              <a:rPr lang="en-US" noProof="0" dirty="0"/>
              <a:t>What skills or leadership behaviors are most important for me to improve?</a:t>
            </a:r>
          </a:p>
          <a:p>
            <a:pPr lvl="0"/>
            <a:r>
              <a:rPr lang="en-US" noProof="0" dirty="0"/>
              <a:t>If you have never received feedback, consider actively seeking it. Many top performers regularly seek feedback.</a:t>
            </a:r>
          </a:p>
          <a:p>
            <a:pPr lvl="0"/>
            <a:r>
              <a:rPr lang="en-US" noProof="0" dirty="0"/>
              <a:t>Prior to completing your plan, request input from your manager on your draft plan.</a:t>
            </a:r>
          </a:p>
          <a:p>
            <a:pPr lvl="0"/>
            <a:r>
              <a:rPr lang="en-US" noProof="0" dirty="0"/>
              <a:t>Your manager needs to approve your plan.  </a:t>
            </a:r>
          </a:p>
          <a:p>
            <a:pPr lvl="0"/>
            <a:r>
              <a:rPr lang="en-US" noProof="0" dirty="0"/>
              <a:t>Focused and intentional on-the-job experiences are often the best way to develop skills and leadership abilities. </a:t>
            </a:r>
          </a:p>
          <a:p>
            <a:pPr lvl="0"/>
            <a:r>
              <a:rPr lang="en-US" noProof="0" dirty="0"/>
              <a:t>Research shows that ongoing candid feedback – both positive and constructive (negative) -- is vital to accomplishing development goals. </a:t>
            </a:r>
          </a:p>
          <a:p>
            <a:pPr lvl="0"/>
            <a:r>
              <a:rPr lang="en-US" noProof="0" dirty="0"/>
              <a:t>For each goal, actively seek feedback from 1-2 accountability partners.  Ideally, one accountability partner is your manager.  However, it’s not required that your manager be an accountability partner.</a:t>
            </a:r>
          </a:p>
          <a:p>
            <a:pPr lvl="0"/>
            <a:r>
              <a:rPr lang="en-US" noProof="0" dirty="0"/>
              <a:t>See the blank template and example plans on the following slides.</a:t>
            </a:r>
          </a:p>
        </p:txBody>
      </p:sp>
    </p:spTree>
    <p:extLst>
      <p:ext uri="{BB962C8B-B14F-4D97-AF65-F5344CB8AC3E}">
        <p14:creationId xmlns:p14="http://schemas.microsoft.com/office/powerpoint/2010/main" val="287781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F9671-5869-B9BD-7CF1-E7251C4C5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ctr">
            <a:normAutofit/>
          </a:bodyPr>
          <a:lstStyle/>
          <a:p>
            <a:r>
              <a:rPr lang="en-US" noProof="0"/>
              <a:t>Development Plan For (insert your name &amp; employee ID #)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B4298E-7959-957E-FC25-35DB5A76E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E1E756-54E5-24D1-365D-5F28B9D9F7D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3565653"/>
              </p:ext>
            </p:extLst>
          </p:nvPr>
        </p:nvGraphicFramePr>
        <p:xfrm>
          <a:off x="838200" y="1784538"/>
          <a:ext cx="10319535" cy="4490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077">
                  <a:extLst>
                    <a:ext uri="{9D8B030D-6E8A-4147-A177-3AD203B41FA5}">
                      <a16:colId xmlns:a16="http://schemas.microsoft.com/office/drawing/2014/main" val="2360779746"/>
                    </a:ext>
                  </a:extLst>
                </a:gridCol>
                <a:gridCol w="2599914">
                  <a:extLst>
                    <a:ext uri="{9D8B030D-6E8A-4147-A177-3AD203B41FA5}">
                      <a16:colId xmlns:a16="http://schemas.microsoft.com/office/drawing/2014/main" val="3626750763"/>
                    </a:ext>
                  </a:extLst>
                </a:gridCol>
                <a:gridCol w="1931542">
                  <a:extLst>
                    <a:ext uri="{9D8B030D-6E8A-4147-A177-3AD203B41FA5}">
                      <a16:colId xmlns:a16="http://schemas.microsoft.com/office/drawing/2014/main" val="4142528843"/>
                    </a:ext>
                  </a:extLst>
                </a:gridCol>
                <a:gridCol w="1921267">
                  <a:extLst>
                    <a:ext uri="{9D8B030D-6E8A-4147-A177-3AD203B41FA5}">
                      <a16:colId xmlns:a16="http://schemas.microsoft.com/office/drawing/2014/main" val="3226655400"/>
                    </a:ext>
                  </a:extLst>
                </a:gridCol>
                <a:gridCol w="2013735">
                  <a:extLst>
                    <a:ext uri="{9D8B030D-6E8A-4147-A177-3AD203B41FA5}">
                      <a16:colId xmlns:a16="http://schemas.microsoft.com/office/drawing/2014/main" val="3830841691"/>
                    </a:ext>
                  </a:extLst>
                </a:gridCol>
              </a:tblGrid>
              <a:tr h="572868">
                <a:tc>
                  <a:txBody>
                    <a:bodyPr/>
                    <a:lstStyle/>
                    <a:p>
                      <a:r>
                        <a:rPr lang="en-US" sz="1300" dirty="0"/>
                        <a:t>Development Goal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Actions To Achieve Goal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Progress Measure / Feedback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Potential</a:t>
                      </a:r>
                      <a:r>
                        <a:rPr lang="en-US" sz="1300" baseline="0"/>
                        <a:t> Barriers </a:t>
                      </a:r>
                      <a:endParaRPr lang="en-US" sz="130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Target</a:t>
                      </a:r>
                      <a:r>
                        <a:rPr lang="en-US" sz="1300" baseline="0" dirty="0"/>
                        <a:t> Completion Date</a:t>
                      </a:r>
                      <a:endParaRPr lang="en-US" sz="1300" dirty="0"/>
                    </a:p>
                  </a:txBody>
                  <a:tcPr marL="83577" marR="83577" marT="41788" marB="41788"/>
                </a:tc>
                <a:extLst>
                  <a:ext uri="{0D108BD9-81ED-4DB2-BD59-A6C34878D82A}">
                    <a16:rowId xmlns:a16="http://schemas.microsoft.com/office/drawing/2014/main" val="2897796245"/>
                  </a:ext>
                </a:extLst>
              </a:tr>
              <a:tr h="889662">
                <a:tc>
                  <a:txBody>
                    <a:bodyPr/>
                    <a:lstStyle/>
                    <a:p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The specific development</a:t>
                      </a:r>
                      <a:r>
                        <a:rPr lang="en-US" sz="1200" cap="none" spc="0" baseline="0" dirty="0">
                          <a:solidFill>
                            <a:schemeClr val="tx1"/>
                          </a:solidFill>
                        </a:rPr>
                        <a:t> goal. </a:t>
                      </a:r>
                      <a:endParaRPr lang="en-US" sz="12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The 1-3 </a:t>
                      </a:r>
                      <a:r>
                        <a:rPr lang="en-US" sz="1200" cap="none" spc="0" baseline="0" dirty="0">
                          <a:solidFill>
                            <a:schemeClr val="tx1"/>
                          </a:solidFill>
                        </a:rPr>
                        <a:t>vital, </a:t>
                      </a:r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specific actions to achieve the development goal.</a:t>
                      </a:r>
                      <a:endParaRPr lang="en-US" sz="12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n-US" sz="1200" cap="none" spc="0" baseline="0">
                          <a:solidFill>
                            <a:schemeClr val="tx1"/>
                          </a:solidFill>
                        </a:rPr>
                        <a:t> will you measure progress? How and from who will you get feedback?</a:t>
                      </a:r>
                      <a:endParaRPr lang="en-US" sz="12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What could</a:t>
                      </a:r>
                      <a:r>
                        <a:rPr lang="en-US" sz="1200" cap="none" spc="0" baseline="0" dirty="0">
                          <a:solidFill>
                            <a:schemeClr val="tx1"/>
                          </a:solidFill>
                        </a:rPr>
                        <a:t> get in the way?  How will you overcome each potential barrier?</a:t>
                      </a:r>
                      <a:endParaRPr lang="en-US" sz="12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Estimated date</a:t>
                      </a:r>
                      <a:r>
                        <a:rPr lang="en-US" sz="1200" cap="none" spc="0" baseline="0">
                          <a:solidFill>
                            <a:schemeClr val="tx1"/>
                          </a:solidFill>
                        </a:rPr>
                        <a:t> of completion.</a:t>
                      </a:r>
                      <a:endParaRPr lang="en-US" sz="12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extLst>
                  <a:ext uri="{0D108BD9-81ED-4DB2-BD59-A6C34878D82A}">
                    <a16:rowId xmlns:a16="http://schemas.microsoft.com/office/drawing/2014/main" val="1405773896"/>
                  </a:ext>
                </a:extLst>
              </a:tr>
              <a:tr h="1037256">
                <a:tc>
                  <a:txBody>
                    <a:bodyPr/>
                    <a:lstStyle/>
                    <a:p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1)</a:t>
                      </a: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pPr marL="228600" indent="-228600">
                        <a:buAutoNum type="alphaLcParenR" startAt="2"/>
                      </a:pPr>
                      <a:endParaRPr lang="en-US" sz="1200" cap="none" spc="0" baseline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extLst>
                  <a:ext uri="{0D108BD9-81ED-4DB2-BD59-A6C34878D82A}">
                    <a16:rowId xmlns:a16="http://schemas.microsoft.com/office/drawing/2014/main" val="2489318580"/>
                  </a:ext>
                </a:extLst>
              </a:tr>
              <a:tr h="1628846">
                <a:tc>
                  <a:txBody>
                    <a:bodyPr/>
                    <a:lstStyle/>
                    <a:p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2)</a:t>
                      </a: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tc>
                  <a:txBody>
                    <a:bodyPr/>
                    <a:lstStyle/>
                    <a:p>
                      <a:endParaRPr lang="en-US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9198" marR="79198" marT="79198" marB="39599"/>
                </a:tc>
                <a:extLst>
                  <a:ext uri="{0D108BD9-81ED-4DB2-BD59-A6C34878D82A}">
                    <a16:rowId xmlns:a16="http://schemas.microsoft.com/office/drawing/2014/main" val="1823688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52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6A2E-736A-A606-3F01-BC827A37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ctr">
            <a:normAutofit/>
          </a:bodyPr>
          <a:lstStyle/>
          <a:p>
            <a:r>
              <a:rPr lang="en-US"/>
              <a:t>Example Development Plan # 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E0B498-CA80-3950-2653-992BBCAA83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AA1E1DF-3402-989C-EFDA-A7C20D7E2A5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20560968"/>
              </p:ext>
            </p:extLst>
          </p:nvPr>
        </p:nvGraphicFramePr>
        <p:xfrm>
          <a:off x="838200" y="1784538"/>
          <a:ext cx="9845504" cy="4535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263">
                  <a:extLst>
                    <a:ext uri="{9D8B030D-6E8A-4147-A177-3AD203B41FA5}">
                      <a16:colId xmlns:a16="http://schemas.microsoft.com/office/drawing/2014/main" val="2107226226"/>
                    </a:ext>
                  </a:extLst>
                </a:gridCol>
                <a:gridCol w="2010193">
                  <a:extLst>
                    <a:ext uri="{9D8B030D-6E8A-4147-A177-3AD203B41FA5}">
                      <a16:colId xmlns:a16="http://schemas.microsoft.com/office/drawing/2014/main" val="677663013"/>
                    </a:ext>
                  </a:extLst>
                </a:gridCol>
                <a:gridCol w="2010193">
                  <a:extLst>
                    <a:ext uri="{9D8B030D-6E8A-4147-A177-3AD203B41FA5}">
                      <a16:colId xmlns:a16="http://schemas.microsoft.com/office/drawing/2014/main" val="2190954606"/>
                    </a:ext>
                  </a:extLst>
                </a:gridCol>
                <a:gridCol w="1976819">
                  <a:extLst>
                    <a:ext uri="{9D8B030D-6E8A-4147-A177-3AD203B41FA5}">
                      <a16:colId xmlns:a16="http://schemas.microsoft.com/office/drawing/2014/main" val="3239262136"/>
                    </a:ext>
                  </a:extLst>
                </a:gridCol>
                <a:gridCol w="1926036">
                  <a:extLst>
                    <a:ext uri="{9D8B030D-6E8A-4147-A177-3AD203B41FA5}">
                      <a16:colId xmlns:a16="http://schemas.microsoft.com/office/drawing/2014/main" val="2713055875"/>
                    </a:ext>
                  </a:extLst>
                </a:gridCol>
              </a:tblGrid>
              <a:tr h="507032">
                <a:tc>
                  <a:txBody>
                    <a:bodyPr/>
                    <a:lstStyle/>
                    <a:p>
                      <a:r>
                        <a:rPr lang="en-US" sz="1300" dirty="0"/>
                        <a:t>Development Goal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Actions To Achieve Goal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Progress Measure / Feedback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Potential</a:t>
                      </a:r>
                      <a:r>
                        <a:rPr lang="en-US" sz="1300" baseline="0"/>
                        <a:t> Barriers </a:t>
                      </a:r>
                      <a:endParaRPr lang="en-US" sz="130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Target</a:t>
                      </a:r>
                      <a:r>
                        <a:rPr lang="en-US" sz="1300" baseline="0" dirty="0"/>
                        <a:t> Completion Date</a:t>
                      </a:r>
                      <a:endParaRPr lang="en-US" sz="1300" dirty="0"/>
                    </a:p>
                  </a:txBody>
                  <a:tcPr marL="83577" marR="83577" marT="41788" marB="41788"/>
                </a:tc>
                <a:extLst>
                  <a:ext uri="{0D108BD9-81ED-4DB2-BD59-A6C34878D82A}">
                    <a16:rowId xmlns:a16="http://schemas.microsoft.com/office/drawing/2014/main" val="3000131258"/>
                  </a:ext>
                </a:extLst>
              </a:tr>
              <a:tr h="576679">
                <a:tc>
                  <a:txBody>
                    <a:bodyPr/>
                    <a:lstStyle/>
                    <a:p>
                      <a:r>
                        <a:rPr lang="en-US" sz="1000"/>
                        <a:t>The specific development</a:t>
                      </a:r>
                      <a:r>
                        <a:rPr lang="en-US" sz="1000" baseline="0"/>
                        <a:t> goal. </a:t>
                      </a:r>
                      <a:endParaRPr lang="en-US" sz="1000" b="1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The 1-3 </a:t>
                      </a:r>
                      <a:r>
                        <a:rPr lang="en-US" sz="1000" baseline="0"/>
                        <a:t>vital, </a:t>
                      </a:r>
                      <a:r>
                        <a:rPr lang="en-US" sz="1000"/>
                        <a:t>specific actions to achieve the development goal.</a:t>
                      </a:r>
                      <a:endParaRPr lang="en-US" sz="1000" b="1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How</a:t>
                      </a:r>
                      <a:r>
                        <a:rPr lang="en-US" sz="1000" baseline="0"/>
                        <a:t> will you measure progress? How and from who will you get feedback?</a:t>
                      </a:r>
                      <a:endParaRPr lang="en-US" sz="1000" b="1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What could</a:t>
                      </a:r>
                      <a:r>
                        <a:rPr lang="en-US" sz="1000" baseline="0"/>
                        <a:t> get in the way?  How will you overcome each potential barrier?</a:t>
                      </a:r>
                      <a:endParaRPr lang="en-US" sz="1000" b="1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Estimated date</a:t>
                      </a:r>
                      <a:r>
                        <a:rPr lang="en-US" sz="1000" baseline="0"/>
                        <a:t> of completion.</a:t>
                      </a:r>
                      <a:endParaRPr lang="en-US" sz="1000" b="1"/>
                    </a:p>
                  </a:txBody>
                  <a:tcPr marL="83577" marR="83577" marT="41788" marB="41788"/>
                </a:tc>
                <a:extLst>
                  <a:ext uri="{0D108BD9-81ED-4DB2-BD59-A6C34878D82A}">
                    <a16:rowId xmlns:a16="http://schemas.microsoft.com/office/drawing/2014/main" val="3669795980"/>
                  </a:ext>
                </a:extLst>
              </a:tr>
              <a:tr h="1342798">
                <a:tc>
                  <a:txBody>
                    <a:bodyPr/>
                    <a:lstStyle/>
                    <a:p>
                      <a:r>
                        <a:rPr lang="en-US" sz="1000"/>
                        <a:t>1)  Consistently</a:t>
                      </a:r>
                      <a:r>
                        <a:rPr lang="en-US" sz="1000" baseline="0"/>
                        <a:t> use active listening skills</a:t>
                      </a:r>
                      <a:endParaRPr lang="en-US" sz="1000"/>
                    </a:p>
                    <a:p>
                      <a:endParaRPr lang="en-US" sz="100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a)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Let people finish their thoughts</a:t>
                      </a:r>
                      <a:r>
                        <a:rPr lang="en-US" sz="1000" baseline="0" dirty="0"/>
                        <a:t> (avoid interrupting or finishing others’ statements).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b) Periodically paraphrase</a:t>
                      </a:r>
                      <a:r>
                        <a:rPr lang="en-US" sz="1000" baseline="0" dirty="0"/>
                        <a:t> or </a:t>
                      </a:r>
                      <a:r>
                        <a:rPr lang="en-US" sz="1000" dirty="0"/>
                        <a:t>summarize </a:t>
                      </a:r>
                      <a:r>
                        <a:rPr lang="en-US" sz="1000" baseline="0" dirty="0"/>
                        <a:t>others’ comments to check my understanding.</a:t>
                      </a:r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-Seek feedback ASAP after key meetings</a:t>
                      </a:r>
                      <a:r>
                        <a:rPr lang="en-US" sz="1000" baseline="0"/>
                        <a:t> or </a:t>
                      </a:r>
                      <a:r>
                        <a:rPr lang="en-US" sz="1000"/>
                        <a:t>events from</a:t>
                      </a:r>
                      <a:r>
                        <a:rPr lang="en-US" sz="1000" baseline="0"/>
                        <a:t> Maria (manager) &amp; Jim (peer)</a:t>
                      </a:r>
                      <a:r>
                        <a:rPr lang="en-US" sz="1000"/>
                        <a:t>.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-Seek feedback from Maria</a:t>
                      </a:r>
                      <a:r>
                        <a:rPr lang="en-US" sz="1000" baseline="0"/>
                        <a:t> &amp; Jim; meet monthly with each of them, if unable to talk ASAP after an event.</a:t>
                      </a:r>
                      <a:endParaRPr lang="en-US" sz="100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-Time demands</a:t>
                      </a:r>
                      <a:r>
                        <a:rPr lang="en-US" sz="1000" baseline="0"/>
                        <a:t> and responsibilities</a:t>
                      </a:r>
                    </a:p>
                    <a:p>
                      <a:endParaRPr lang="en-US" sz="1000" baseline="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March 22</a:t>
                      </a:r>
                    </a:p>
                    <a:p>
                      <a:r>
                        <a:rPr lang="en-US" sz="1000"/>
                        <a:t>(8 months from implementation of plan)</a:t>
                      </a:r>
                    </a:p>
                  </a:txBody>
                  <a:tcPr marL="83577" marR="83577" marT="41788" marB="41788"/>
                </a:tc>
                <a:extLst>
                  <a:ext uri="{0D108BD9-81ED-4DB2-BD59-A6C34878D82A}">
                    <a16:rowId xmlns:a16="http://schemas.microsoft.com/office/drawing/2014/main" val="1037531809"/>
                  </a:ext>
                </a:extLst>
              </a:tr>
              <a:tr h="2108917">
                <a:tc>
                  <a:txBody>
                    <a:bodyPr/>
                    <a:lstStyle/>
                    <a:p>
                      <a:r>
                        <a:rPr lang="en-US" sz="1000"/>
                        <a:t>2) Enhance</a:t>
                      </a:r>
                      <a:r>
                        <a:rPr lang="en-US" sz="1000" baseline="0"/>
                        <a:t> ability to drive for business results</a:t>
                      </a:r>
                      <a:endParaRPr lang="en-US" sz="1000"/>
                    </a:p>
                    <a:p>
                      <a:endParaRPr lang="en-US" sz="100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a) After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key meetings, document &amp; share with team: </a:t>
                      </a:r>
                      <a:r>
                        <a:rPr lang="en-US" sz="1000" baseline="0" dirty="0"/>
                        <a:t> task, deadline, monitoring method, accountable person.  </a:t>
                      </a:r>
                    </a:p>
                    <a:p>
                      <a:r>
                        <a:rPr lang="en-US" sz="1000" dirty="0"/>
                        <a:t>b)</a:t>
                      </a:r>
                      <a:r>
                        <a:rPr lang="en-US" sz="1000" baseline="0" dirty="0"/>
                        <a:t> Hold people accountable; conduct courageous conversations &amp; have candid discussions.</a:t>
                      </a:r>
                    </a:p>
                    <a:p>
                      <a:r>
                        <a:rPr lang="en-US" sz="1000" baseline="0" dirty="0"/>
                        <a:t>c) Conduct team debriefs after all major projects (document lessons learned).</a:t>
                      </a:r>
                      <a:endParaRPr lang="en-US" sz="1000" dirty="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-Seek</a:t>
                      </a:r>
                      <a:r>
                        <a:rPr lang="en-US" sz="1000" baseline="0" dirty="0"/>
                        <a:t> feedback ASAP after key meetings or events from Maria (manager) &amp; Sam (direct report).</a:t>
                      </a:r>
                    </a:p>
                    <a:p>
                      <a:r>
                        <a:rPr lang="en-US" sz="1000" dirty="0"/>
                        <a:t>-Number of team debriefs</a:t>
                      </a:r>
                      <a:r>
                        <a:rPr lang="en-US" sz="1000" baseline="0" dirty="0"/>
                        <a:t> completed (after key initiatives done).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-Performance versus plan on</a:t>
                      </a:r>
                      <a:r>
                        <a:rPr lang="en-US" sz="1000" baseline="0" dirty="0"/>
                        <a:t> key initiatives  (achieve deadline, quality, &amp; budget targets).</a:t>
                      </a:r>
                      <a:endParaRPr lang="en-US" sz="1000" dirty="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-Time demands</a:t>
                      </a:r>
                      <a:r>
                        <a:rPr lang="en-US" sz="1000" baseline="0" dirty="0"/>
                        <a:t> and responsibilities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-Anxious about hard conversations, but know it’s expected by my manager &amp; senior management</a:t>
                      </a:r>
                      <a:endParaRPr lang="en-US" sz="1000" dirty="0"/>
                    </a:p>
                  </a:txBody>
                  <a:tcPr marL="83577" marR="83577" marT="41788" marB="417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March 22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(8 months from implementation of plan)</a:t>
                      </a:r>
                    </a:p>
                  </a:txBody>
                  <a:tcPr marL="83577" marR="83577" marT="41788" marB="41788"/>
                </a:tc>
                <a:extLst>
                  <a:ext uri="{0D108BD9-81ED-4DB2-BD59-A6C34878D82A}">
                    <a16:rowId xmlns:a16="http://schemas.microsoft.com/office/drawing/2014/main" val="1402737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28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1BF65-10B9-EB1E-13FD-595151E10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ctr">
            <a:normAutofit/>
          </a:bodyPr>
          <a:lstStyle/>
          <a:p>
            <a:r>
              <a:rPr lang="en-US"/>
              <a:t>Example Development Plan # 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A311C8A-2992-63A8-C780-D6B2EF38CD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0E5C771-A826-A375-E57C-99D62318C2C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85477162"/>
              </p:ext>
            </p:extLst>
          </p:nvPr>
        </p:nvGraphicFramePr>
        <p:xfrm>
          <a:off x="847342" y="1825624"/>
          <a:ext cx="10506458" cy="435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847">
                  <a:extLst>
                    <a:ext uri="{9D8B030D-6E8A-4147-A177-3AD203B41FA5}">
                      <a16:colId xmlns:a16="http://schemas.microsoft.com/office/drawing/2014/main" val="2116144766"/>
                    </a:ext>
                  </a:extLst>
                </a:gridCol>
                <a:gridCol w="2132543">
                  <a:extLst>
                    <a:ext uri="{9D8B030D-6E8A-4147-A177-3AD203B41FA5}">
                      <a16:colId xmlns:a16="http://schemas.microsoft.com/office/drawing/2014/main" val="2305477604"/>
                    </a:ext>
                  </a:extLst>
                </a:gridCol>
                <a:gridCol w="2132543">
                  <a:extLst>
                    <a:ext uri="{9D8B030D-6E8A-4147-A177-3AD203B41FA5}">
                      <a16:colId xmlns:a16="http://schemas.microsoft.com/office/drawing/2014/main" val="3950315403"/>
                    </a:ext>
                  </a:extLst>
                </a:gridCol>
                <a:gridCol w="2110884">
                  <a:extLst>
                    <a:ext uri="{9D8B030D-6E8A-4147-A177-3AD203B41FA5}">
                      <a16:colId xmlns:a16="http://schemas.microsoft.com/office/drawing/2014/main" val="3789993855"/>
                    </a:ext>
                  </a:extLst>
                </a:gridCol>
                <a:gridCol w="2053641">
                  <a:extLst>
                    <a:ext uri="{9D8B030D-6E8A-4147-A177-3AD203B41FA5}">
                      <a16:colId xmlns:a16="http://schemas.microsoft.com/office/drawing/2014/main" val="2187289692"/>
                    </a:ext>
                  </a:extLst>
                </a:gridCol>
              </a:tblGrid>
              <a:tr h="540624">
                <a:tc>
                  <a:txBody>
                    <a:bodyPr/>
                    <a:lstStyle/>
                    <a:p>
                      <a:r>
                        <a:rPr lang="en-US" sz="1400" dirty="0"/>
                        <a:t>Development Goal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Actions To Achieve Goal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Progress Measure / Feedback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Potential</a:t>
                      </a:r>
                      <a:r>
                        <a:rPr lang="en-US" sz="1400" baseline="0" dirty="0"/>
                        <a:t> Barriers </a:t>
                      </a:r>
                      <a:endParaRPr lang="en-US" sz="1400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</a:t>
                      </a:r>
                      <a:r>
                        <a:rPr lang="en-US" sz="1400" baseline="0" dirty="0"/>
                        <a:t> Completion Date</a:t>
                      </a:r>
                      <a:endParaRPr lang="en-US" sz="1400" dirty="0"/>
                    </a:p>
                  </a:txBody>
                  <a:tcPr marL="89114" marR="89114" marT="44557" marB="44557"/>
                </a:tc>
                <a:extLst>
                  <a:ext uri="{0D108BD9-81ED-4DB2-BD59-A6C34878D82A}">
                    <a16:rowId xmlns:a16="http://schemas.microsoft.com/office/drawing/2014/main" val="163280445"/>
                  </a:ext>
                </a:extLst>
              </a:tr>
              <a:tr h="614886">
                <a:tc>
                  <a:txBody>
                    <a:bodyPr/>
                    <a:lstStyle/>
                    <a:p>
                      <a:r>
                        <a:rPr lang="en-US" sz="1100" dirty="0"/>
                        <a:t>The specific development</a:t>
                      </a:r>
                      <a:r>
                        <a:rPr lang="en-US" sz="1100" baseline="0" dirty="0"/>
                        <a:t> goal. </a:t>
                      </a:r>
                      <a:endParaRPr lang="en-US" sz="1100" b="1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The 1-3 </a:t>
                      </a:r>
                      <a:r>
                        <a:rPr lang="en-US" sz="1100" baseline="0" dirty="0"/>
                        <a:t>vital, </a:t>
                      </a:r>
                      <a:r>
                        <a:rPr lang="en-US" sz="1100" dirty="0"/>
                        <a:t>specific actions to achieve the development goal.</a:t>
                      </a:r>
                      <a:endParaRPr lang="en-US" sz="1100" b="1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will you measure progress? How and from who will you get feedback?</a:t>
                      </a:r>
                      <a:endParaRPr lang="en-US" sz="1100" b="1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What could</a:t>
                      </a:r>
                      <a:r>
                        <a:rPr lang="en-US" sz="1100" baseline="0" dirty="0"/>
                        <a:t> get in the way?  How will you overcome each potential barrier?</a:t>
                      </a:r>
                      <a:endParaRPr lang="en-US" sz="1100" b="1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Estimated date</a:t>
                      </a:r>
                      <a:r>
                        <a:rPr lang="en-US" sz="1100" baseline="0" dirty="0"/>
                        <a:t> of completion.</a:t>
                      </a:r>
                      <a:endParaRPr lang="en-US" sz="1100" b="1" dirty="0"/>
                    </a:p>
                  </a:txBody>
                  <a:tcPr marL="89114" marR="89114" marT="44557" marB="44557"/>
                </a:tc>
                <a:extLst>
                  <a:ext uri="{0D108BD9-81ED-4DB2-BD59-A6C34878D82A}">
                    <a16:rowId xmlns:a16="http://schemas.microsoft.com/office/drawing/2014/main" val="4294927830"/>
                  </a:ext>
                </a:extLst>
              </a:tr>
              <a:tr h="1744978">
                <a:tc>
                  <a:txBody>
                    <a:bodyPr/>
                    <a:lstStyle/>
                    <a:p>
                      <a:r>
                        <a:rPr lang="en-US" sz="1100" dirty="0"/>
                        <a:t>1)</a:t>
                      </a:r>
                      <a:r>
                        <a:rPr lang="en-US" sz="1100" baseline="0" dirty="0"/>
                        <a:t> Increase my knowledge of the Specialist role &amp;  department X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a) O</a:t>
                      </a:r>
                      <a:r>
                        <a:rPr lang="en-US" sz="1100" baseline="0" dirty="0"/>
                        <a:t>btain approval from my manager &amp; the leader of department X.  Then job s</a:t>
                      </a:r>
                      <a:r>
                        <a:rPr lang="en-US" sz="1100" dirty="0"/>
                        <a:t>hadow a Specialist (Pat)</a:t>
                      </a:r>
                      <a:r>
                        <a:rPr lang="en-US" sz="1100" baseline="0" dirty="0"/>
                        <a:t> in department X for 2 hours per week for 6 weeks.</a:t>
                      </a:r>
                    </a:p>
                    <a:p>
                      <a:r>
                        <a:rPr lang="en-US" sz="1100" baseline="0" dirty="0"/>
                        <a:t>b) Summarize &amp; document my new knowledge of practices, processes, terms, &amp; definitions in a learning log.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-Complete</a:t>
                      </a:r>
                      <a:r>
                        <a:rPr lang="en-US" sz="1100" baseline="0" dirty="0"/>
                        <a:t> a brief PowerPoint deck that summarizes my lessons learned (2-3 slides).</a:t>
                      </a:r>
                    </a:p>
                    <a:p>
                      <a:r>
                        <a:rPr lang="en-US" sz="1100" baseline="0" dirty="0"/>
                        <a:t>-Deliver a presentation on new lessons learned to my manager’s team (my peers) in a staff meeting.</a:t>
                      </a:r>
                      <a:endParaRPr lang="en-US" sz="1100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-Honoring my responsibilities for my current role.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-Approval from my manager &amp; the department X leader.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-Pat’s agreement to be shadowed.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May 3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(8 months from implementation of plan)</a:t>
                      </a:r>
                    </a:p>
                  </a:txBody>
                  <a:tcPr marL="89114" marR="89114" marT="44557" marB="44557"/>
                </a:tc>
                <a:extLst>
                  <a:ext uri="{0D108BD9-81ED-4DB2-BD59-A6C34878D82A}">
                    <a16:rowId xmlns:a16="http://schemas.microsoft.com/office/drawing/2014/main" val="4211255431"/>
                  </a:ext>
                </a:extLst>
              </a:tr>
              <a:tr h="1431762">
                <a:tc>
                  <a:txBody>
                    <a:bodyPr/>
                    <a:lstStyle/>
                    <a:p>
                      <a:r>
                        <a:rPr lang="en-US" sz="1100" dirty="0"/>
                        <a:t>2)  Enhance</a:t>
                      </a:r>
                      <a:r>
                        <a:rPr lang="en-US" sz="1100" baseline="0" dirty="0"/>
                        <a:t> computer software skills on Excel</a:t>
                      </a:r>
                      <a:endParaRPr lang="en-US" sz="1100" dirty="0"/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baseline="0" dirty="0"/>
                        <a:t>a) Complete a class on Excel.</a:t>
                      </a:r>
                    </a:p>
                    <a:p>
                      <a:r>
                        <a:rPr lang="en-US" sz="1100" baseline="0" dirty="0"/>
                        <a:t>b) Actively seek projects or opportunities to use Excel. Use Excel  in at least 2 assignments.</a:t>
                      </a:r>
                    </a:p>
                    <a:p>
                      <a:r>
                        <a:rPr lang="en-US" sz="1100" baseline="0" dirty="0"/>
                        <a:t>c) Teach Excel lessons learned &amp; tips to a colleague.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-Class completed.</a:t>
                      </a:r>
                    </a:p>
                    <a:p>
                      <a:r>
                        <a:rPr lang="en-US" sz="1100" dirty="0"/>
                        <a:t>-Complete</a:t>
                      </a:r>
                      <a:r>
                        <a:rPr lang="en-US" sz="1100" baseline="0" dirty="0"/>
                        <a:t> 2 projects that include using Excel.</a:t>
                      </a:r>
                    </a:p>
                    <a:p>
                      <a:r>
                        <a:rPr lang="en-US" sz="1100" baseline="0" dirty="0"/>
                        <a:t>-Share multiple tips and shortcuts with Kim (peer).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-Time demands</a:t>
                      </a:r>
                      <a:r>
                        <a:rPr lang="en-US" sz="1100" baseline="0" dirty="0"/>
                        <a:t> &amp; responsibilities</a:t>
                      </a:r>
                    </a:p>
                  </a:txBody>
                  <a:tcPr marL="89114" marR="89114" marT="44557" marB="44557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 3</a:t>
                      </a:r>
                    </a:p>
                    <a:p>
                      <a:r>
                        <a:rPr lang="en-US" sz="1100" dirty="0"/>
                        <a:t>(8 months from implementation of plan)</a:t>
                      </a:r>
                    </a:p>
                  </a:txBody>
                  <a:tcPr marL="89114" marR="89114" marT="44557" marB="44557"/>
                </a:tc>
                <a:extLst>
                  <a:ext uri="{0D108BD9-81ED-4DB2-BD59-A6C34878D82A}">
                    <a16:rowId xmlns:a16="http://schemas.microsoft.com/office/drawing/2014/main" val="571900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63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20</TotalTime>
  <Words>1934</Words>
  <Application>Microsoft Macintosh PowerPoint</Application>
  <PresentationFormat>Widescreen</PresentationFormat>
  <Paragraphs>170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23-210340-MT_Executive_Board Meeting_Volunteer Program [54]  -  Read-Only</vt:lpstr>
      <vt:lpstr>Professional Development Plan Toolkit</vt:lpstr>
      <vt:lpstr>Table of Contents: Professional Development Planning</vt:lpstr>
      <vt:lpstr>Key Reasons For a Professional Development Planning Process</vt:lpstr>
      <vt:lpstr>Important Terms and Conditions</vt:lpstr>
      <vt:lpstr>Comparison (ideal world):   Development Plan Versus Corrective Action</vt:lpstr>
      <vt:lpstr>Development Plan Process and Template</vt:lpstr>
      <vt:lpstr>Development Plan For (insert your name &amp; employee ID #)</vt:lpstr>
      <vt:lpstr>Example Development Plan # 1</vt:lpstr>
      <vt:lpstr>Example Development Plan # 2</vt:lpstr>
      <vt:lpstr>Example Development Plan #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Development Plan Toolkit</dc:title>
  <dc:creator>Abumuhor, Ihab A</dc:creator>
  <cp:lastModifiedBy>Brinson, Jennifer</cp:lastModifiedBy>
  <cp:revision>6</cp:revision>
  <dcterms:created xsi:type="dcterms:W3CDTF">2023-05-28T18:32:42Z</dcterms:created>
  <dcterms:modified xsi:type="dcterms:W3CDTF">2023-08-09T19:58:04Z</dcterms:modified>
</cp:coreProperties>
</file>