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4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3004800" cy="97536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jAVYzBey/yYrKcWVOQcQiDkFf/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1472" y="3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1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p1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2" name="Google Shape;182;p10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3" name="Google Shape;183;p10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0" name="Google Shape;190;p11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1" name="Google Shape;191;p11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12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9" name="Google Shape;199;p12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6" name="Google Shape;206;p13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7" name="Google Shape;207;p13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" name="Google Shape;89;p2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8" name="Google Shape;118;p3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9" name="Google Shape;119;p3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4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4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8" name="Google Shape;13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6" name="Google Shape;146;p6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7" name="Google Shape;147;p6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p7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p7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8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3" name="Google Shape;163;p8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3" name="Google Shape;173;p9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4" name="Google Shape;174;p9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5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5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>
            <a:spLocks noGrp="1"/>
          </p:cNvSpPr>
          <p:nvPr>
            <p:ph type="title"/>
          </p:nvPr>
        </p:nvSpPr>
        <p:spPr>
          <a:xfrm>
            <a:off x="342900" y="601858"/>
            <a:ext cx="12319000" cy="170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6"/>
          <p:cNvSpPr txBox="1">
            <a:spLocks noGrp="1"/>
          </p:cNvSpPr>
          <p:nvPr>
            <p:ph type="body" idx="1"/>
          </p:nvPr>
        </p:nvSpPr>
        <p:spPr>
          <a:xfrm>
            <a:off x="986027" y="2989298"/>
            <a:ext cx="11032744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6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>
            <a:spLocks noGrp="1"/>
          </p:cNvSpPr>
          <p:nvPr>
            <p:ph type="title"/>
          </p:nvPr>
        </p:nvSpPr>
        <p:spPr>
          <a:xfrm>
            <a:off x="342900" y="601858"/>
            <a:ext cx="12319000" cy="170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body" idx="1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body" idx="2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subTitle" idx="1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1"/>
          <p:cNvSpPr txBox="1">
            <a:spLocks noGrp="1"/>
          </p:cNvSpPr>
          <p:nvPr>
            <p:ph type="title"/>
          </p:nvPr>
        </p:nvSpPr>
        <p:spPr>
          <a:xfrm>
            <a:off x="342900" y="601858"/>
            <a:ext cx="12319000" cy="170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342900" y="601858"/>
            <a:ext cx="12319000" cy="170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body" idx="1"/>
          </p:nvPr>
        </p:nvSpPr>
        <p:spPr>
          <a:xfrm>
            <a:off x="986027" y="2989298"/>
            <a:ext cx="11032744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2"/>
          <p:cNvSpPr txBox="1"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subTitle" idx="1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>
            <a:spLocks noGrp="1"/>
          </p:cNvSpPr>
          <p:nvPr>
            <p:ph type="title"/>
          </p:nvPr>
        </p:nvSpPr>
        <p:spPr>
          <a:xfrm>
            <a:off x="342900" y="601858"/>
            <a:ext cx="12319000" cy="170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body" idx="1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body" idx="2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342900" y="601858"/>
            <a:ext cx="12319000" cy="170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342900" y="601858"/>
            <a:ext cx="12319000" cy="170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986027" y="2989298"/>
            <a:ext cx="11032744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8"/>
          <p:cNvSpPr txBox="1">
            <a:spLocks noGrp="1"/>
          </p:cNvSpPr>
          <p:nvPr>
            <p:ph type="title"/>
          </p:nvPr>
        </p:nvSpPr>
        <p:spPr>
          <a:xfrm>
            <a:off x="342900" y="601858"/>
            <a:ext cx="12319000" cy="1700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7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1"/>
          </p:nvPr>
        </p:nvSpPr>
        <p:spPr>
          <a:xfrm>
            <a:off x="986027" y="2989298"/>
            <a:ext cx="11032744" cy="33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ftr" idx="11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dt" idx="10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"/>
          <p:cNvSpPr txBox="1">
            <a:spLocks noGrp="1"/>
          </p:cNvSpPr>
          <p:nvPr>
            <p:ph type="title" idx="4294967295"/>
          </p:nvPr>
        </p:nvSpPr>
        <p:spPr>
          <a:xfrm>
            <a:off x="325902" y="5029200"/>
            <a:ext cx="3208655" cy="75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n-US" sz="4800" b="1" i="0" u="none" strike="noStrike" cap="none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rPr>
              <a:t>WELCOME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"/>
          <p:cNvSpPr txBox="1"/>
          <p:nvPr/>
        </p:nvSpPr>
        <p:spPr>
          <a:xfrm>
            <a:off x="313397" y="6172200"/>
            <a:ext cx="11353800" cy="2316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0" lvl="0" indent="0" algn="l" rtl="0">
              <a:lnSpc>
                <a:spcPct val="10977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800"/>
              <a:buFont typeface="Arial"/>
              <a:buNone/>
            </a:pPr>
            <a:r>
              <a:rPr lang="en-US" sz="8800" b="1" i="0" u="none" strike="noStrike" cap="none">
                <a:solidFill>
                  <a:srgbClr val="006D8F"/>
                </a:solidFill>
                <a:latin typeface="Arial"/>
                <a:ea typeface="Arial"/>
                <a:cs typeface="Arial"/>
                <a:sym typeface="Arial"/>
              </a:rPr>
              <a:t>Culture of Safety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21954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rgbClr val="006D8F"/>
                </a:solidFill>
                <a:latin typeface="Arial"/>
                <a:ea typeface="Arial"/>
                <a:cs typeface="Arial"/>
                <a:sym typeface="Arial"/>
              </a:rPr>
              <a:t>Survey Debrief for </a:t>
            </a:r>
            <a:r>
              <a:rPr lang="en-US" sz="4400" b="1" i="1" u="none" strike="noStrike" cap="none">
                <a:solidFill>
                  <a:srgbClr val="006D8F"/>
                </a:solidFill>
                <a:latin typeface="Arial"/>
                <a:ea typeface="Arial"/>
                <a:cs typeface="Arial"/>
                <a:sym typeface="Arial"/>
              </a:rPr>
              <a:t>Blood Bank</a:t>
            </a:r>
            <a:endParaRPr sz="4400" b="0" i="1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12271149" y="0"/>
            <a:ext cx="734060" cy="9753600"/>
          </a:xfrm>
          <a:custGeom>
            <a:avLst/>
            <a:gdLst/>
            <a:ahLst/>
            <a:cxnLst/>
            <a:rect l="l" t="t" r="r" b="b"/>
            <a:pathLst>
              <a:path w="734059" h="9753600" extrusionOk="0">
                <a:moveTo>
                  <a:pt x="0" y="9753600"/>
                </a:moveTo>
                <a:lnTo>
                  <a:pt x="733650" y="9753600"/>
                </a:lnTo>
                <a:lnTo>
                  <a:pt x="733650" y="0"/>
                </a:lnTo>
                <a:lnTo>
                  <a:pt x="0" y="0"/>
                </a:lnTo>
                <a:lnTo>
                  <a:pt x="0" y="9753600"/>
                </a:lnTo>
                <a:close/>
              </a:path>
            </a:pathLst>
          </a:custGeom>
          <a:solidFill>
            <a:srgbClr val="44444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2197088" y="0"/>
            <a:ext cx="10795" cy="9753600"/>
          </a:xfrm>
          <a:custGeom>
            <a:avLst/>
            <a:gdLst/>
            <a:ahLst/>
            <a:cxnLst/>
            <a:rect l="l" t="t" r="r" b="b"/>
            <a:pathLst>
              <a:path w="10795" h="9753600" extrusionOk="0">
                <a:moveTo>
                  <a:pt x="-58219" y="4876800"/>
                </a:moveTo>
                <a:lnTo>
                  <a:pt x="68780" y="4876800"/>
                </a:lnTo>
              </a:path>
            </a:pathLst>
          </a:custGeom>
          <a:noFill/>
          <a:ln w="952500" cap="flat" cmpd="sng">
            <a:solidFill>
              <a:srgbClr val="006D8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0"/>
          <p:cNvSpPr/>
          <p:nvPr/>
        </p:nvSpPr>
        <p:spPr>
          <a:xfrm>
            <a:off x="-5080" y="16943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10"/>
          <p:cNvSpPr txBox="1">
            <a:spLocks noGrp="1"/>
          </p:cNvSpPr>
          <p:nvPr>
            <p:ph type="title"/>
          </p:nvPr>
        </p:nvSpPr>
        <p:spPr>
          <a:xfrm>
            <a:off x="-5080" y="104603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Strengths cont.</a:t>
            </a:r>
            <a:endParaRPr/>
          </a:p>
        </p:txBody>
      </p:sp>
      <p:pic>
        <p:nvPicPr>
          <p:cNvPr id="187" name="Google Shape;187;p10" descr="Teamwork Dat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41687" y="3047878"/>
            <a:ext cx="11321425" cy="36578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1"/>
          <p:cNvSpPr/>
          <p:nvPr/>
        </p:nvSpPr>
        <p:spPr>
          <a:xfrm>
            <a:off x="-5080" y="16943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1"/>
          <p:cNvSpPr txBox="1">
            <a:spLocks noGrp="1"/>
          </p:cNvSpPr>
          <p:nvPr>
            <p:ph type="title"/>
          </p:nvPr>
        </p:nvSpPr>
        <p:spPr>
          <a:xfrm>
            <a:off x="-5080" y="104603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Opportunities</a:t>
            </a:r>
            <a:endParaRPr/>
          </a:p>
        </p:txBody>
      </p:sp>
      <p:pic>
        <p:nvPicPr>
          <p:cNvPr id="195" name="Google Shape;195;p11" descr="Local Leadership Dat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9997" y="2962008"/>
            <a:ext cx="10964805" cy="38295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"/>
          <p:cNvSpPr/>
          <p:nvPr/>
        </p:nvSpPr>
        <p:spPr>
          <a:xfrm>
            <a:off x="0" y="0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2"/>
          <p:cNvSpPr txBox="1">
            <a:spLocks noGrp="1"/>
          </p:cNvSpPr>
          <p:nvPr>
            <p:ph type="title"/>
          </p:nvPr>
        </p:nvSpPr>
        <p:spPr>
          <a:xfrm>
            <a:off x="0" y="68623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Summary of Feedback</a:t>
            </a:r>
            <a:endParaRPr/>
          </a:p>
        </p:txBody>
      </p:sp>
      <p:sp>
        <p:nvSpPr>
          <p:cNvPr id="203" name="Google Shape;203;p12"/>
          <p:cNvSpPr txBox="1">
            <a:spLocks noGrp="1"/>
          </p:cNvSpPr>
          <p:nvPr>
            <p:ph type="body" idx="1"/>
          </p:nvPr>
        </p:nvSpPr>
        <p:spPr>
          <a:xfrm>
            <a:off x="986027" y="2989298"/>
            <a:ext cx="11032744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i="1"/>
              <a:t>(Insert Bullet points of most important or discussed points from today’s session.)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3"/>
          <p:cNvSpPr/>
          <p:nvPr/>
        </p:nvSpPr>
        <p:spPr>
          <a:xfrm>
            <a:off x="-1" y="0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3"/>
          <p:cNvSpPr txBox="1">
            <a:spLocks noGrp="1"/>
          </p:cNvSpPr>
          <p:nvPr>
            <p:ph type="title"/>
          </p:nvPr>
        </p:nvSpPr>
        <p:spPr>
          <a:xfrm>
            <a:off x="-1" y="34210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Next Steps</a:t>
            </a:r>
            <a:endParaRPr/>
          </a:p>
        </p:txBody>
      </p:sp>
      <p:grpSp>
        <p:nvGrpSpPr>
          <p:cNvPr id="211" name="Google Shape;211;p13" descr="Next step icons"/>
          <p:cNvGrpSpPr/>
          <p:nvPr/>
        </p:nvGrpSpPr>
        <p:grpSpPr>
          <a:xfrm>
            <a:off x="1030831" y="3886654"/>
            <a:ext cx="11019336" cy="2668170"/>
            <a:chOff x="472031" y="1143454"/>
            <a:chExt cx="11019336" cy="2668170"/>
          </a:xfrm>
        </p:grpSpPr>
        <p:sp>
          <p:nvSpPr>
            <p:cNvPr id="212" name="Google Shape;212;p13"/>
            <p:cNvSpPr/>
            <p:nvPr/>
          </p:nvSpPr>
          <p:spPr>
            <a:xfrm>
              <a:off x="946898" y="1143454"/>
              <a:ext cx="1485479" cy="1485479"/>
            </a:xfrm>
            <a:prstGeom prst="round2DiagRect">
              <a:avLst>
                <a:gd name="adj1" fmla="val 29727"/>
                <a:gd name="adj2" fmla="val 0"/>
              </a:avLst>
            </a:prstGeom>
            <a:solidFill>
              <a:srgbClr val="CFD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13"/>
            <p:cNvSpPr/>
            <p:nvPr/>
          </p:nvSpPr>
          <p:spPr>
            <a:xfrm>
              <a:off x="1263475" y="1460032"/>
              <a:ext cx="852324" cy="852324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/>
              </a:stretch>
            </a:blip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13"/>
            <p:cNvSpPr/>
            <p:nvPr/>
          </p:nvSpPr>
          <p:spPr>
            <a:xfrm>
              <a:off x="472031" y="3091624"/>
              <a:ext cx="2435212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13"/>
            <p:cNvSpPr txBox="1"/>
            <p:nvPr/>
          </p:nvSpPr>
          <p:spPr>
            <a:xfrm>
              <a:off x="472031" y="3091624"/>
              <a:ext cx="2435212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CONFIDENTIAL DATA SHARED WITH MANAGEMENT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13"/>
            <p:cNvSpPr/>
            <p:nvPr/>
          </p:nvSpPr>
          <p:spPr>
            <a:xfrm>
              <a:off x="3808272" y="1143454"/>
              <a:ext cx="1485479" cy="1485479"/>
            </a:xfrm>
            <a:prstGeom prst="round2DiagRect">
              <a:avLst>
                <a:gd name="adj1" fmla="val 29727"/>
                <a:gd name="adj2" fmla="val 0"/>
              </a:avLst>
            </a:prstGeom>
            <a:solidFill>
              <a:srgbClr val="CFD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13"/>
            <p:cNvSpPr/>
            <p:nvPr/>
          </p:nvSpPr>
          <p:spPr>
            <a:xfrm>
              <a:off x="4124850" y="1460032"/>
              <a:ext cx="852324" cy="852324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13"/>
            <p:cNvSpPr/>
            <p:nvPr/>
          </p:nvSpPr>
          <p:spPr>
            <a:xfrm>
              <a:off x="3333406" y="3091624"/>
              <a:ext cx="2435212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13"/>
            <p:cNvSpPr txBox="1"/>
            <p:nvPr/>
          </p:nvSpPr>
          <p:spPr>
            <a:xfrm>
              <a:off x="3333406" y="3091624"/>
              <a:ext cx="2435212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TEAM DEVELOPS ACTION PLANS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13"/>
            <p:cNvSpPr/>
            <p:nvPr/>
          </p:nvSpPr>
          <p:spPr>
            <a:xfrm>
              <a:off x="6669647" y="1143454"/>
              <a:ext cx="1485479" cy="1485479"/>
            </a:xfrm>
            <a:prstGeom prst="round2DiagRect">
              <a:avLst>
                <a:gd name="adj1" fmla="val 29727"/>
                <a:gd name="adj2" fmla="val 0"/>
              </a:avLst>
            </a:prstGeom>
            <a:solidFill>
              <a:srgbClr val="CFD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13"/>
            <p:cNvSpPr/>
            <p:nvPr/>
          </p:nvSpPr>
          <p:spPr>
            <a:xfrm>
              <a:off x="6986225" y="1460032"/>
              <a:ext cx="852324" cy="852324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13"/>
            <p:cNvSpPr/>
            <p:nvPr/>
          </p:nvSpPr>
          <p:spPr>
            <a:xfrm>
              <a:off x="6194781" y="3091624"/>
              <a:ext cx="2435212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13"/>
            <p:cNvSpPr txBox="1"/>
            <p:nvPr/>
          </p:nvSpPr>
          <p:spPr>
            <a:xfrm>
              <a:off x="6194781" y="3091624"/>
              <a:ext cx="2435212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IMPLEMENTATION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13"/>
            <p:cNvSpPr/>
            <p:nvPr/>
          </p:nvSpPr>
          <p:spPr>
            <a:xfrm>
              <a:off x="9531022" y="1143454"/>
              <a:ext cx="1485479" cy="1485479"/>
            </a:xfrm>
            <a:prstGeom prst="round2DiagRect">
              <a:avLst>
                <a:gd name="adj1" fmla="val 29727"/>
                <a:gd name="adj2" fmla="val 0"/>
              </a:avLst>
            </a:prstGeom>
            <a:solidFill>
              <a:srgbClr val="CFD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13"/>
            <p:cNvSpPr/>
            <p:nvPr/>
          </p:nvSpPr>
          <p:spPr>
            <a:xfrm>
              <a:off x="9847599" y="1460032"/>
              <a:ext cx="852324" cy="852324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/>
              </a:stretch>
            </a:blip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13"/>
            <p:cNvSpPr/>
            <p:nvPr/>
          </p:nvSpPr>
          <p:spPr>
            <a:xfrm>
              <a:off x="9056155" y="3091624"/>
              <a:ext cx="2435212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13"/>
            <p:cNvSpPr txBox="1"/>
            <p:nvPr/>
          </p:nvSpPr>
          <p:spPr>
            <a:xfrm>
              <a:off x="9056155" y="3091624"/>
              <a:ext cx="2435212" cy="720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Calibri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FEEDBACK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/>
          <p:nvPr/>
        </p:nvSpPr>
        <p:spPr>
          <a:xfrm>
            <a:off x="0" y="0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0" y="34210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Overview for Today</a:t>
            </a:r>
            <a:endParaRPr/>
          </a:p>
        </p:txBody>
      </p:sp>
      <p:grpSp>
        <p:nvGrpSpPr>
          <p:cNvPr id="93" name="Google Shape;93;p2" descr="Agenda/overview for presentation"/>
          <p:cNvGrpSpPr/>
          <p:nvPr/>
        </p:nvGrpSpPr>
        <p:grpSpPr>
          <a:xfrm>
            <a:off x="444500" y="1984235"/>
            <a:ext cx="12115800" cy="7309127"/>
            <a:chOff x="0" y="3036"/>
            <a:chExt cx="12115800" cy="7309127"/>
          </a:xfrm>
        </p:grpSpPr>
        <p:sp>
          <p:nvSpPr>
            <p:cNvPr id="94" name="Google Shape;94;p2"/>
            <p:cNvSpPr/>
            <p:nvPr/>
          </p:nvSpPr>
          <p:spPr>
            <a:xfrm>
              <a:off x="0" y="3036"/>
              <a:ext cx="12115800" cy="1538763"/>
            </a:xfrm>
            <a:prstGeom prst="roundRect">
              <a:avLst>
                <a:gd name="adj" fmla="val 10000"/>
              </a:avLst>
            </a:prstGeom>
            <a:solidFill>
              <a:srgbClr val="CFD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465476" y="349257"/>
              <a:ext cx="846320" cy="84632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/>
              </a:stretch>
            </a:blip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777272" y="3036"/>
              <a:ext cx="5452110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7" name="Google Shape;97;p2"/>
            <p:cNvSpPr txBox="1"/>
            <p:nvPr/>
          </p:nvSpPr>
          <p:spPr>
            <a:xfrm>
              <a:off x="1777272" y="3036"/>
              <a:ext cx="5452110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2850" tIns="162850" rIns="162850" bIns="1628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None/>
              </a:pPr>
              <a:r>
                <a:rPr lang="en-US" sz="2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Introductions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229382" y="3036"/>
              <a:ext cx="4886417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7229382" y="3036"/>
              <a:ext cx="4886417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2850" tIns="162850" rIns="162850" bIns="1628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Facilitator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Notetaker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Video Chat Guidelines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0" y="1926491"/>
              <a:ext cx="12115800" cy="1538763"/>
            </a:xfrm>
            <a:prstGeom prst="roundRect">
              <a:avLst>
                <a:gd name="adj" fmla="val 10000"/>
              </a:avLst>
            </a:prstGeom>
            <a:solidFill>
              <a:srgbClr val="CFD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465476" y="2272712"/>
              <a:ext cx="846320" cy="84632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1777272" y="1926491"/>
              <a:ext cx="5452110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2"/>
            <p:cNvSpPr txBox="1"/>
            <p:nvPr/>
          </p:nvSpPr>
          <p:spPr>
            <a:xfrm>
              <a:off x="1777272" y="1926491"/>
              <a:ext cx="5452110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2850" tIns="162850" rIns="162850" bIns="1628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None/>
              </a:pPr>
              <a:r>
                <a:rPr lang="en-US" sz="2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2019 COS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7229382" y="1926491"/>
              <a:ext cx="4886417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7229382" y="1926491"/>
              <a:ext cx="4886417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2850" tIns="162850" rIns="162850" bIns="1628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Results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Action Items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0" y="3849945"/>
              <a:ext cx="12115800" cy="1538763"/>
            </a:xfrm>
            <a:prstGeom prst="roundRect">
              <a:avLst>
                <a:gd name="adj" fmla="val 10000"/>
              </a:avLst>
            </a:prstGeom>
            <a:solidFill>
              <a:srgbClr val="CFD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465476" y="4196167"/>
              <a:ext cx="846320" cy="846320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777272" y="3849945"/>
              <a:ext cx="5452110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"/>
            <p:cNvSpPr txBox="1"/>
            <p:nvPr/>
          </p:nvSpPr>
          <p:spPr>
            <a:xfrm>
              <a:off x="1777272" y="3849945"/>
              <a:ext cx="5452110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2850" tIns="162850" rIns="162850" bIns="1628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None/>
              </a:pPr>
              <a:r>
                <a:rPr lang="en-US" sz="2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Feedback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7229382" y="3849945"/>
              <a:ext cx="4886417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7229382" y="3849945"/>
              <a:ext cx="4886417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2850" tIns="162850" rIns="162850" bIns="1628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Open, Honest, Confidential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63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Meaningful Feedback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0" y="5773400"/>
              <a:ext cx="12115800" cy="1538763"/>
            </a:xfrm>
            <a:prstGeom prst="roundRect">
              <a:avLst>
                <a:gd name="adj" fmla="val 10000"/>
              </a:avLst>
            </a:prstGeom>
            <a:solidFill>
              <a:srgbClr val="CFD7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465476" y="6119622"/>
              <a:ext cx="846320" cy="846320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/>
              </a:stretch>
            </a:blip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1777272" y="5773400"/>
              <a:ext cx="10338527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"/>
            <p:cNvSpPr txBox="1"/>
            <p:nvPr/>
          </p:nvSpPr>
          <p:spPr>
            <a:xfrm>
              <a:off x="1777272" y="5773400"/>
              <a:ext cx="10338527" cy="1538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2850" tIns="162850" rIns="162850" bIns="1628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None/>
              </a:pPr>
              <a:r>
                <a:rPr lang="en-US" sz="2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Next Steps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/>
          <p:nvPr/>
        </p:nvSpPr>
        <p:spPr>
          <a:xfrm>
            <a:off x="0" y="0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3"/>
          <p:cNvSpPr txBox="1">
            <a:spLocks noGrp="1"/>
          </p:cNvSpPr>
          <p:nvPr>
            <p:ph type="title"/>
          </p:nvPr>
        </p:nvSpPr>
        <p:spPr>
          <a:xfrm>
            <a:off x="0" y="53875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Purpose</a:t>
            </a:r>
            <a:endParaRPr/>
          </a:p>
        </p:txBody>
      </p:sp>
      <p:sp>
        <p:nvSpPr>
          <p:cNvPr id="123" name="Google Shape;123;p3"/>
          <p:cNvSpPr txBox="1"/>
          <p:nvPr/>
        </p:nvSpPr>
        <p:spPr>
          <a:xfrm>
            <a:off x="1326598" y="2820515"/>
            <a:ext cx="7080801" cy="46135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Culture of Safety is the opportunity to share your thoughts on how safety is impacting you and engage in cultural process improvement.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3" descr="Icon of working together. Putting the pieces together. 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36000" y="5791200"/>
            <a:ext cx="3505200" cy="29124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"/>
          <p:cNvSpPr/>
          <p:nvPr/>
        </p:nvSpPr>
        <p:spPr>
          <a:xfrm>
            <a:off x="-5080" y="16943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/>
          <p:cNvSpPr txBox="1">
            <a:spLocks noGrp="1"/>
          </p:cNvSpPr>
          <p:nvPr>
            <p:ph type="title"/>
          </p:nvPr>
        </p:nvSpPr>
        <p:spPr>
          <a:xfrm>
            <a:off x="-5080" y="104603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2019 COS Results</a:t>
            </a:r>
            <a:endParaRPr/>
          </a:p>
        </p:txBody>
      </p:sp>
      <p:sp>
        <p:nvSpPr>
          <p:cNvPr id="132" name="Google Shape;132;p4"/>
          <p:cNvSpPr txBox="1"/>
          <p:nvPr/>
        </p:nvSpPr>
        <p:spPr>
          <a:xfrm>
            <a:off x="482600" y="2787260"/>
            <a:ext cx="37338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Strengths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4"/>
          <p:cNvSpPr txBox="1">
            <a:spLocks noGrp="1"/>
          </p:cNvSpPr>
          <p:nvPr>
            <p:ph type="body" idx="1"/>
          </p:nvPr>
        </p:nvSpPr>
        <p:spPr>
          <a:xfrm>
            <a:off x="650240" y="3733800"/>
            <a:ext cx="5657088" cy="20005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i="1"/>
              <a:t>Leadership</a:t>
            </a:r>
            <a:endParaRPr/>
          </a:p>
          <a:p>
            <a:pPr marL="28575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i="1"/>
              <a:t>Improvement Readiness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p4"/>
          <p:cNvSpPr txBox="1"/>
          <p:nvPr/>
        </p:nvSpPr>
        <p:spPr>
          <a:xfrm>
            <a:off x="6697472" y="2787261"/>
            <a:ext cx="437692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Opportunities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4"/>
          <p:cNvSpPr txBox="1">
            <a:spLocks noGrp="1"/>
          </p:cNvSpPr>
          <p:nvPr>
            <p:ph type="body" idx="2"/>
          </p:nvPr>
        </p:nvSpPr>
        <p:spPr>
          <a:xfrm>
            <a:off x="6697472" y="3733800"/>
            <a:ext cx="5657088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i="1"/>
              <a:t>Communication with other work settings.</a:t>
            </a:r>
            <a:endParaRPr/>
          </a:p>
          <a:p>
            <a:pPr marL="28575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i="1"/>
              <a:t>Teamwork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"/>
          <p:cNvSpPr txBox="1">
            <a:spLocks noGrp="1"/>
          </p:cNvSpPr>
          <p:nvPr>
            <p:ph type="title"/>
          </p:nvPr>
        </p:nvSpPr>
        <p:spPr>
          <a:xfrm>
            <a:off x="0" y="-28791"/>
            <a:ext cx="13004800" cy="1785104"/>
          </a:xfrm>
          <a:prstGeom prst="rect">
            <a:avLst/>
          </a:pr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Action Items</a:t>
            </a:r>
            <a:br>
              <a:rPr lang="en-US"/>
            </a:br>
            <a:r>
              <a:rPr lang="en-US" sz="4400"/>
              <a:t>COS 2019</a:t>
            </a:r>
            <a:endParaRPr/>
          </a:p>
        </p:txBody>
      </p:sp>
      <p:pic>
        <p:nvPicPr>
          <p:cNvPr id="141" name="Google Shape;141;p5" descr="Action Plan Progress Overview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4287" y="2723849"/>
            <a:ext cx="10802113" cy="425309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5" descr="Team working together to build a system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273800" y="6478080"/>
            <a:ext cx="6019800" cy="23241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0" y="8227703"/>
            <a:ext cx="13004800" cy="15258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"/>
          <p:cNvSpPr/>
          <p:nvPr/>
        </p:nvSpPr>
        <p:spPr>
          <a:xfrm>
            <a:off x="-5080" y="16943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6"/>
          <p:cNvSpPr txBox="1">
            <a:spLocks noGrp="1"/>
          </p:cNvSpPr>
          <p:nvPr>
            <p:ph type="title"/>
          </p:nvPr>
        </p:nvSpPr>
        <p:spPr>
          <a:xfrm>
            <a:off x="-5080" y="104603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2021 COS Results</a:t>
            </a:r>
            <a:endParaRPr/>
          </a:p>
        </p:txBody>
      </p:sp>
      <p:pic>
        <p:nvPicPr>
          <p:cNvPr id="151" name="Google Shape;151;p6" descr="All Culture Domain Dat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42340" y="1500344"/>
            <a:ext cx="9958150" cy="746330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167808-3A00-19FC-EB95-1DCAAF1E628D}"/>
              </a:ext>
            </a:extLst>
          </p:cNvPr>
          <p:cNvSpPr/>
          <p:nvPr/>
        </p:nvSpPr>
        <p:spPr>
          <a:xfrm>
            <a:off x="1905000" y="6964680"/>
            <a:ext cx="3276600" cy="14173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"/>
          <p:cNvSpPr/>
          <p:nvPr/>
        </p:nvSpPr>
        <p:spPr>
          <a:xfrm>
            <a:off x="0" y="0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7"/>
          <p:cNvSpPr txBox="1">
            <a:spLocks noGrp="1"/>
          </p:cNvSpPr>
          <p:nvPr>
            <p:ph type="title"/>
          </p:nvPr>
        </p:nvSpPr>
        <p:spPr>
          <a:xfrm>
            <a:off x="0" y="68623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Summary of Results</a:t>
            </a:r>
            <a:endParaRPr/>
          </a:p>
        </p:txBody>
      </p:sp>
      <p:pic>
        <p:nvPicPr>
          <p:cNvPr id="159" name="Google Shape;159;p7" descr="Percent Positive Respondents by SCOR Domain Data 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6908" y="1061504"/>
            <a:ext cx="11164915" cy="82348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"/>
          <p:cNvSpPr/>
          <p:nvPr/>
        </p:nvSpPr>
        <p:spPr>
          <a:xfrm>
            <a:off x="-5080" y="16943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8"/>
          <p:cNvSpPr txBox="1">
            <a:spLocks noGrp="1"/>
          </p:cNvSpPr>
          <p:nvPr>
            <p:ph type="title"/>
          </p:nvPr>
        </p:nvSpPr>
        <p:spPr>
          <a:xfrm>
            <a:off x="-5080" y="104603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2021 COS Results </a:t>
            </a:r>
            <a:endParaRPr/>
          </a:p>
        </p:txBody>
      </p:sp>
      <p:sp>
        <p:nvSpPr>
          <p:cNvPr id="167" name="Google Shape;167;p8"/>
          <p:cNvSpPr txBox="1"/>
          <p:nvPr/>
        </p:nvSpPr>
        <p:spPr>
          <a:xfrm>
            <a:off x="482600" y="2796920"/>
            <a:ext cx="37338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Strengths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8"/>
          <p:cNvSpPr txBox="1">
            <a:spLocks noGrp="1"/>
          </p:cNvSpPr>
          <p:nvPr>
            <p:ph type="body" idx="1"/>
          </p:nvPr>
        </p:nvSpPr>
        <p:spPr>
          <a:xfrm>
            <a:off x="650240" y="3733800"/>
            <a:ext cx="5657088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i="1"/>
              <a:t>Safety Climate</a:t>
            </a:r>
            <a:endParaRPr/>
          </a:p>
          <a:p>
            <a:pPr marL="28575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i="1"/>
              <a:t>Improvement Readiness</a:t>
            </a:r>
            <a:endParaRPr/>
          </a:p>
          <a:p>
            <a:pPr marL="28575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i="1"/>
              <a:t>Teamwork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9" name="Google Shape;169;p8"/>
          <p:cNvSpPr txBox="1"/>
          <p:nvPr/>
        </p:nvSpPr>
        <p:spPr>
          <a:xfrm>
            <a:off x="6697472" y="2787261"/>
            <a:ext cx="437692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sng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Our Opportunities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8"/>
          <p:cNvSpPr txBox="1">
            <a:spLocks noGrp="1"/>
          </p:cNvSpPr>
          <p:nvPr>
            <p:ph type="body" idx="2"/>
          </p:nvPr>
        </p:nvSpPr>
        <p:spPr>
          <a:xfrm>
            <a:off x="6697472" y="3733800"/>
            <a:ext cx="5657088" cy="1602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8575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i="1"/>
              <a:t>Local Leadership</a:t>
            </a:r>
            <a:endParaRPr/>
          </a:p>
          <a:p>
            <a:pPr marL="285750" lvl="0" indent="-1079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"/>
          <p:cNvSpPr/>
          <p:nvPr/>
        </p:nvSpPr>
        <p:spPr>
          <a:xfrm>
            <a:off x="-5080" y="16943"/>
            <a:ext cx="13004800" cy="1752600"/>
          </a:xfrm>
          <a:custGeom>
            <a:avLst/>
            <a:gdLst/>
            <a:ahLst/>
            <a:cxnLst/>
            <a:rect l="l" t="t" r="r" b="b"/>
            <a:pathLst>
              <a:path w="13004800" h="2908300" extrusionOk="0">
                <a:moveTo>
                  <a:pt x="0" y="2908300"/>
                </a:moveTo>
                <a:lnTo>
                  <a:pt x="13004800" y="2908300"/>
                </a:lnTo>
                <a:lnTo>
                  <a:pt x="13004800" y="0"/>
                </a:lnTo>
                <a:lnTo>
                  <a:pt x="0" y="0"/>
                </a:lnTo>
                <a:lnTo>
                  <a:pt x="0" y="2908300"/>
                </a:lnTo>
                <a:close/>
              </a:path>
            </a:pathLst>
          </a:custGeom>
          <a:solidFill>
            <a:srgbClr val="006D8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9"/>
          <p:cNvSpPr txBox="1">
            <a:spLocks noGrp="1"/>
          </p:cNvSpPr>
          <p:nvPr>
            <p:ph type="title"/>
          </p:nvPr>
        </p:nvSpPr>
        <p:spPr>
          <a:xfrm>
            <a:off x="-5080" y="104603"/>
            <a:ext cx="12319000" cy="842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2700" marR="5080" lvl="0" indent="0" algn="l" rtl="0">
              <a:lnSpc>
                <a:spcPct val="764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Strengths</a:t>
            </a:r>
            <a:endParaRPr/>
          </a:p>
        </p:txBody>
      </p:sp>
      <p:pic>
        <p:nvPicPr>
          <p:cNvPr id="178" name="Google Shape;178;p9" descr="Safety Climate Dat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6000" y="1045977"/>
            <a:ext cx="10487454" cy="3866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9" descr="Improvement Readiness Data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16000" y="5384711"/>
            <a:ext cx="10745700" cy="33151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Custom</PresentationFormat>
  <Paragraphs>56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WELCOME</vt:lpstr>
      <vt:lpstr>Overview for Today</vt:lpstr>
      <vt:lpstr>Purpose</vt:lpstr>
      <vt:lpstr>2019 COS Results</vt:lpstr>
      <vt:lpstr>Action Items COS 2019</vt:lpstr>
      <vt:lpstr>2021 COS Results</vt:lpstr>
      <vt:lpstr>Summary of Results</vt:lpstr>
      <vt:lpstr>2021 COS Results </vt:lpstr>
      <vt:lpstr>Strengths</vt:lpstr>
      <vt:lpstr>Strengths cont.</vt:lpstr>
      <vt:lpstr>Opportunities</vt:lpstr>
      <vt:lpstr>Summary of Feedback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Barrett, Bret C</dc:creator>
  <cp:lastModifiedBy>Jackson, Danielle</cp:lastModifiedBy>
  <cp:revision>1</cp:revision>
  <dcterms:created xsi:type="dcterms:W3CDTF">2021-04-12T22:58:03Z</dcterms:created>
  <dcterms:modified xsi:type="dcterms:W3CDTF">2023-08-28T13:50:50Z</dcterms:modified>
</cp:coreProperties>
</file>