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6bFufrZw/iXhpwU6Z95MaS8kw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4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73893"/>
            <a:ext cx="5608320" cy="3660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01040" y="4473893"/>
            <a:ext cx="5608320" cy="3660457"/>
          </a:xfrm>
          <a:prstGeom prst="rect">
            <a:avLst/>
          </a:prstGeom>
        </p:spPr>
        <p:txBody>
          <a:bodyPr spcFirstLastPara="1" wrap="square" lIns="93150" tIns="46575" rIns="93150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370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1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3300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0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Google Shape;69;p10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9104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5551025" cy="4361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2186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337800" cy="4453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1706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1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57425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2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0378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3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104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1769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96"/>
          <p:cNvSpPr txBox="1">
            <a:spLocks noGrp="1"/>
          </p:cNvSpPr>
          <p:nvPr>
            <p:ph type="body" idx="1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776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7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9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0291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7239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8206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31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2190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971620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>
              <a:buSzPts val="3600"/>
            </a:pPr>
            <a:r>
              <a:rPr lang="en-US" sz="3600"/>
              <a:t>Culture Survey Timeline</a:t>
            </a:r>
            <a:endParaRPr/>
          </a:p>
        </p:txBody>
      </p:sp>
      <p:sp>
        <p:nvSpPr>
          <p:cNvPr id="90" name="Google Shape;90;p1"/>
          <p:cNvSpPr/>
          <p:nvPr/>
        </p:nvSpPr>
        <p:spPr>
          <a:xfrm rot="5400000">
            <a:off x="3641173" y="774603"/>
            <a:ext cx="633500" cy="443450"/>
          </a:xfrm>
          <a:prstGeom prst="chevron">
            <a:avLst>
              <a:gd name="adj" fmla="val 50000"/>
            </a:avLst>
          </a:prstGeom>
          <a:solidFill>
            <a:schemeClr val="accent1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3736198" y="901303"/>
            <a:ext cx="443450" cy="19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" tIns="8875" rIns="8875" bIns="8875" anchor="ctr" anchorCtr="0">
            <a:noAutofit/>
          </a:bodyPr>
          <a:lstStyle/>
          <a:p>
            <a:pPr algn="ctr">
              <a:lnSpc>
                <a:spcPct val="90000"/>
              </a:lnSpc>
              <a:buClr>
                <a:schemeClr val="dk1"/>
              </a:buClr>
              <a:buSzPts val="1400"/>
            </a:pPr>
            <a:endParaRPr sz="1000" b="1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 rot="5400000">
            <a:off x="7981367" y="-2919512"/>
            <a:ext cx="411775" cy="7557083"/>
          </a:xfrm>
          <a:prstGeom prst="round2SameRect">
            <a:avLst>
              <a:gd name="adj1" fmla="val 16667"/>
              <a:gd name="adj2" fmla="val 0"/>
            </a:avLst>
          </a:prstGeom>
          <a:noFill/>
          <a:ln w="25400" cap="flat" cmpd="sng">
            <a:solidFill>
              <a:srgbClr val="26408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4815701" y="673242"/>
            <a:ext cx="7129995" cy="371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775" tIns="10150" rIns="10150" bIns="10150" anchor="ctr" anchorCtr="0">
            <a:noAutofit/>
          </a:bodyPr>
          <a:lstStyle/>
          <a:p>
            <a:pPr marL="171450" lvl="1" indent="-171450">
              <a:lnSpc>
                <a:spcPct val="90000"/>
              </a:lnSpc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Managers to update and 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close out 2021 </a:t>
            </a: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Action Plans in Debriefer Tool             	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DONE</a:t>
            </a:r>
            <a:endParaRPr sz="1000" b="1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 rot="5400000">
            <a:off x="3641173" y="1349505"/>
            <a:ext cx="633500" cy="443450"/>
          </a:xfrm>
          <a:prstGeom prst="chevron">
            <a:avLst>
              <a:gd name="adj" fmla="val 50000"/>
            </a:avLst>
          </a:prstGeom>
          <a:solidFill>
            <a:schemeClr val="accent1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3736198" y="1476205"/>
            <a:ext cx="443450" cy="19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00" tIns="7600" rIns="7600" bIns="7600" anchor="ctr" anchorCtr="0">
            <a:noAutofit/>
          </a:bodyPr>
          <a:lstStyle/>
          <a:p>
            <a:pPr algn="ctr">
              <a:lnSpc>
                <a:spcPct val="90000"/>
              </a:lnSpc>
              <a:buClr>
                <a:schemeClr val="lt1"/>
              </a:buClr>
              <a:buSzPts val="1200"/>
            </a:pPr>
            <a:r>
              <a:rPr lang="en-US" sz="1000" b="1">
                <a:solidFill>
                  <a:schemeClr val="lt1"/>
                </a:solidFill>
                <a:latin typeface="+mn-lt"/>
                <a:ea typeface="Calibri"/>
                <a:cs typeface="Calibri"/>
                <a:sym typeface="Calibri"/>
              </a:rPr>
              <a:t>2/3</a:t>
            </a:r>
            <a:endParaRPr sz="1000" b="1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 rot="5400000">
            <a:off x="7981367" y="-2287731"/>
            <a:ext cx="411775" cy="7557083"/>
          </a:xfrm>
          <a:prstGeom prst="round2SameRect">
            <a:avLst>
              <a:gd name="adj1" fmla="val 16667"/>
              <a:gd name="adj2" fmla="val 0"/>
            </a:avLst>
          </a:prstGeom>
          <a:noFill/>
          <a:ln w="25400" cap="flat" cmpd="sng">
            <a:solidFill>
              <a:srgbClr val="26408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4815701" y="1305023"/>
            <a:ext cx="7129995" cy="371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8225" tIns="6975" rIns="6975" bIns="6975" anchor="ctr" anchorCtr="0">
            <a:noAutofit/>
          </a:bodyPr>
          <a:lstStyle/>
          <a:p>
            <a:pPr marL="171450" lvl="1" indent="-171450">
              <a:lnSpc>
                <a:spcPct val="90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Managers to 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review </a:t>
            </a: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and 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submit</a:t>
            </a: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numbers to Patient Safety for Mapping </a:t>
            </a:r>
            <a:endParaRPr sz="10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171450" lvl="1" indent="-171450">
              <a:lnSpc>
                <a:spcPct val="90000"/>
              </a:lnSpc>
              <a:spcBef>
                <a:spcPts val="165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Debriefing Assignments </a:t>
            </a: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Completed by 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VPs</a:t>
            </a: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and submitted to Patient Safety</a:t>
            </a:r>
            <a:endParaRPr sz="1000" b="1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 rot="5400000">
            <a:off x="3641173" y="1924407"/>
            <a:ext cx="633500" cy="443450"/>
          </a:xfrm>
          <a:prstGeom prst="chevron">
            <a:avLst>
              <a:gd name="adj" fmla="val 50000"/>
            </a:avLst>
          </a:prstGeom>
          <a:solidFill>
            <a:schemeClr val="accent1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3736198" y="2051107"/>
            <a:ext cx="443450" cy="19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" tIns="8875" rIns="8875" bIns="8875" anchor="ctr" anchorCtr="0">
            <a:noAutofit/>
          </a:bodyPr>
          <a:lstStyle/>
          <a:p>
            <a:pPr algn="ctr">
              <a:lnSpc>
                <a:spcPct val="90000"/>
              </a:lnSpc>
              <a:buClr>
                <a:schemeClr val="lt1"/>
              </a:buClr>
              <a:buSzPts val="1400"/>
            </a:pPr>
            <a:r>
              <a:rPr lang="en-US" sz="1000" b="1">
                <a:solidFill>
                  <a:schemeClr val="lt1"/>
                </a:solidFill>
                <a:latin typeface="+mn-lt"/>
                <a:ea typeface="Calibri"/>
                <a:cs typeface="Calibri"/>
                <a:sym typeface="Calibri"/>
              </a:rPr>
              <a:t>2/28</a:t>
            </a:r>
            <a:endParaRPr sz="1000" b="1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/>
          <p:nvPr/>
        </p:nvSpPr>
        <p:spPr>
          <a:xfrm rot="5400000">
            <a:off x="7979779" y="-1773029"/>
            <a:ext cx="411991" cy="7557083"/>
          </a:xfrm>
          <a:prstGeom prst="round2SameRect">
            <a:avLst>
              <a:gd name="adj1" fmla="val 16667"/>
              <a:gd name="adj2" fmla="val 0"/>
            </a:avLst>
          </a:prstGeom>
          <a:noFill/>
          <a:ln w="25400" cap="flat" cmpd="sng">
            <a:solidFill>
              <a:srgbClr val="26408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4814219" y="1819629"/>
            <a:ext cx="7129986" cy="371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8225" tIns="6975" rIns="6975" bIns="6975" anchor="ctr" anchorCtr="0">
            <a:noAutofit/>
          </a:bodyPr>
          <a:lstStyle/>
          <a:p>
            <a:pPr marL="171450" lvl="1" indent="-171450">
              <a:lnSpc>
                <a:spcPct val="90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Survey Window Opens</a:t>
            </a:r>
            <a:endParaRPr sz="1000" b="1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/>
          <p:nvPr/>
        </p:nvSpPr>
        <p:spPr>
          <a:xfrm rot="5400000">
            <a:off x="3641173" y="2575273"/>
            <a:ext cx="633500" cy="443450"/>
          </a:xfrm>
          <a:prstGeom prst="chevron">
            <a:avLst>
              <a:gd name="adj" fmla="val 50000"/>
            </a:avLst>
          </a:prstGeom>
          <a:solidFill>
            <a:schemeClr val="accent1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3736198" y="2701973"/>
            <a:ext cx="443450" cy="19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" tIns="8875" rIns="8875" bIns="8875" anchor="ctr" anchorCtr="0">
            <a:noAutofit/>
          </a:bodyPr>
          <a:lstStyle/>
          <a:p>
            <a:pPr algn="ctr">
              <a:lnSpc>
                <a:spcPct val="90000"/>
              </a:lnSpc>
              <a:buClr>
                <a:schemeClr val="lt1"/>
              </a:buClr>
              <a:buSzPts val="1400"/>
            </a:pPr>
            <a:r>
              <a:rPr lang="en-US" sz="1000" b="1">
                <a:solidFill>
                  <a:schemeClr val="lt1"/>
                </a:solidFill>
                <a:latin typeface="+mn-lt"/>
                <a:ea typeface="Calibri"/>
                <a:cs typeface="Calibri"/>
                <a:sym typeface="Calibri"/>
              </a:rPr>
              <a:t>3/21</a:t>
            </a:r>
            <a:endParaRPr sz="1000" b="1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"/>
          <p:cNvSpPr/>
          <p:nvPr/>
        </p:nvSpPr>
        <p:spPr>
          <a:xfrm rot="5400000">
            <a:off x="7828648" y="-1072232"/>
            <a:ext cx="717213" cy="7557083"/>
          </a:xfrm>
          <a:prstGeom prst="round2SameRect">
            <a:avLst>
              <a:gd name="adj1" fmla="val 16667"/>
              <a:gd name="adj2" fmla="val 0"/>
            </a:avLst>
          </a:prstGeom>
          <a:noFill/>
          <a:ln w="25400" cap="flat" cmpd="sng">
            <a:solidFill>
              <a:srgbClr val="26408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4814480" y="2382713"/>
            <a:ext cx="7116306" cy="64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1100" tIns="6350" rIns="6350" bIns="6350" anchor="ctr" anchorCtr="0">
            <a:noAutofit/>
          </a:bodyPr>
          <a:lstStyle/>
          <a:p>
            <a:pPr marL="171450" lvl="1" indent="-171450">
              <a:lnSpc>
                <a:spcPct val="90000"/>
              </a:lnSpc>
              <a:buClr>
                <a:schemeClr val="dk1"/>
              </a:buClr>
              <a:buSzPts val="1000"/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Schedule Manager/Director debrief 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prep </a:t>
            </a: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meetings to occur between 4/19 -4/29</a:t>
            </a:r>
            <a:endParaRPr sz="1000" dirty="0">
              <a:latin typeface="+mn-lt"/>
            </a:endParaRPr>
          </a:p>
          <a:p>
            <a:pPr marL="171450" lvl="1" indent="-171450">
              <a:lnSpc>
                <a:spcPct val="90000"/>
              </a:lnSpc>
              <a:spcBef>
                <a:spcPts val="150"/>
              </a:spcBef>
              <a:buClr>
                <a:schemeClr val="dk1"/>
              </a:buClr>
              <a:buSzPts val="1000"/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Schedule department 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staff debriefing </a:t>
            </a: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sessions and 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enter dates into Debriefer tool</a:t>
            </a:r>
            <a:endParaRPr sz="1000" dirty="0">
              <a:latin typeface="+mn-lt"/>
            </a:endParaRPr>
          </a:p>
          <a:p>
            <a:pPr marL="171450" lvl="1" indent="-171450">
              <a:lnSpc>
                <a:spcPct val="90000"/>
              </a:lnSpc>
              <a:spcBef>
                <a:spcPts val="150"/>
              </a:spcBef>
              <a:buClr>
                <a:schemeClr val="dk1"/>
              </a:buClr>
              <a:buSzPts val="1000"/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Schedule 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post</a:t>
            </a: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-debrief meetings with unit manager to occur between 05/1-7/31</a:t>
            </a:r>
            <a:endParaRPr sz="10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171450" lvl="1" indent="-171450">
              <a:lnSpc>
                <a:spcPct val="90000"/>
              </a:lnSpc>
              <a:spcBef>
                <a:spcPts val="150"/>
              </a:spcBef>
              <a:buClr>
                <a:schemeClr val="dk1"/>
              </a:buClr>
              <a:buSzPts val="1000"/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Survey closes</a:t>
            </a:r>
            <a:endParaRPr sz="10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"/>
          <p:cNvSpPr/>
          <p:nvPr/>
        </p:nvSpPr>
        <p:spPr>
          <a:xfrm rot="5400000">
            <a:off x="3641173" y="3359809"/>
            <a:ext cx="633500" cy="443450"/>
          </a:xfrm>
          <a:prstGeom prst="chevron">
            <a:avLst>
              <a:gd name="adj" fmla="val 50000"/>
            </a:avLst>
          </a:prstGeom>
          <a:solidFill>
            <a:schemeClr val="accent1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3736198" y="3486509"/>
            <a:ext cx="443450" cy="19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" tIns="8875" rIns="8875" bIns="8875" anchor="ctr" anchorCtr="0">
            <a:noAutofit/>
          </a:bodyPr>
          <a:lstStyle/>
          <a:p>
            <a:pPr algn="ctr">
              <a:lnSpc>
                <a:spcPct val="90000"/>
              </a:lnSpc>
              <a:buClr>
                <a:schemeClr val="lt1"/>
              </a:buClr>
              <a:buSzPts val="1400"/>
            </a:pPr>
            <a:r>
              <a:rPr lang="en-US" sz="1000" b="1">
                <a:solidFill>
                  <a:schemeClr val="lt1"/>
                </a:solidFill>
                <a:latin typeface="+mn-lt"/>
                <a:ea typeface="Calibri"/>
                <a:cs typeface="Calibri"/>
                <a:sym typeface="Calibri"/>
              </a:rPr>
              <a:t>3/21-4/15</a:t>
            </a:r>
            <a:endParaRPr sz="1000" b="1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"/>
          <p:cNvSpPr/>
          <p:nvPr/>
        </p:nvSpPr>
        <p:spPr>
          <a:xfrm rot="5400000">
            <a:off x="7850009" y="-286005"/>
            <a:ext cx="674491" cy="7557083"/>
          </a:xfrm>
          <a:prstGeom prst="round2SameRect">
            <a:avLst>
              <a:gd name="adj1" fmla="val 16667"/>
              <a:gd name="adj2" fmla="val 0"/>
            </a:avLst>
          </a:prstGeom>
          <a:noFill/>
          <a:ln w="25400" cap="flat" cmpd="sng">
            <a:solidFill>
              <a:srgbClr val="26408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4814650" y="3188217"/>
            <a:ext cx="7118221" cy="608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8225" tIns="6975" rIns="6975" bIns="6975" anchor="ctr" anchorCtr="0">
            <a:noAutofit/>
          </a:bodyPr>
          <a:lstStyle/>
          <a:p>
            <a:pPr marL="171450" lvl="1" indent="-171450">
              <a:lnSpc>
                <a:spcPct val="90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Debriefer Training 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March 31 </a:t>
            </a:r>
            <a:r>
              <a:rPr lang="en-US" sz="1000" i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11am-13pm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and April 6  </a:t>
            </a: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2</a:t>
            </a:r>
            <a:r>
              <a:rPr lang="en-US" sz="1000" i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:30pm-4:30pm </a:t>
            </a:r>
            <a:endParaRPr sz="1000" i="1" dirty="0">
              <a:solidFill>
                <a:schemeClr val="dk1"/>
              </a:solidFill>
              <a:highlight>
                <a:srgbClr val="FFFF00"/>
              </a:highlight>
              <a:latin typeface="+mn-lt"/>
              <a:ea typeface="Calibri"/>
              <a:cs typeface="Calibri"/>
              <a:sym typeface="Calibri"/>
            </a:endParaRPr>
          </a:p>
          <a:p>
            <a:pPr marL="171450" lvl="1" indent="-171450">
              <a:lnSpc>
                <a:spcPct val="90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Survey Results Returned 4-11</a:t>
            </a:r>
            <a:endParaRPr sz="1000" b="1" dirty="0">
              <a:solidFill>
                <a:schemeClr val="dk1"/>
              </a:solidFill>
              <a:highlight>
                <a:srgbClr val="FFFF00"/>
              </a:highlight>
              <a:latin typeface="+mn-lt"/>
              <a:ea typeface="Calibri"/>
              <a:cs typeface="Calibri"/>
              <a:sym typeface="Calibri"/>
            </a:endParaRPr>
          </a:p>
          <a:p>
            <a:pPr marL="171450" lvl="1" indent="-171450">
              <a:lnSpc>
                <a:spcPct val="90000"/>
              </a:lnSpc>
              <a:spcBef>
                <a:spcPts val="165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Platform Training Results Access 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Webinar </a:t>
            </a: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4/12 12-1pm</a:t>
            </a:r>
            <a:endParaRPr sz="1000" b="1" dirty="0">
              <a:solidFill>
                <a:schemeClr val="dk1"/>
              </a:solidFill>
              <a:highlight>
                <a:srgbClr val="FFFF00"/>
              </a:highlight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"/>
          <p:cNvSpPr/>
          <p:nvPr/>
        </p:nvSpPr>
        <p:spPr>
          <a:xfrm rot="5400000">
            <a:off x="3641173" y="4114856"/>
            <a:ext cx="633500" cy="443450"/>
          </a:xfrm>
          <a:prstGeom prst="chevron">
            <a:avLst>
              <a:gd name="adj" fmla="val 50000"/>
            </a:avLst>
          </a:prstGeom>
          <a:solidFill>
            <a:schemeClr val="accent1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111" name="Google Shape;111;p1"/>
          <p:cNvSpPr txBox="1"/>
          <p:nvPr/>
        </p:nvSpPr>
        <p:spPr>
          <a:xfrm>
            <a:off x="3736198" y="4241556"/>
            <a:ext cx="443450" cy="19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" tIns="8875" rIns="8875" bIns="8875" anchor="ctr" anchorCtr="0">
            <a:noAutofit/>
          </a:bodyPr>
          <a:lstStyle/>
          <a:p>
            <a:pPr algn="ctr">
              <a:lnSpc>
                <a:spcPct val="90000"/>
              </a:lnSpc>
              <a:buClr>
                <a:schemeClr val="lt1"/>
              </a:buClr>
              <a:buSzPts val="1400"/>
            </a:pPr>
            <a:r>
              <a:rPr lang="en-US" sz="1000" b="1">
                <a:solidFill>
                  <a:schemeClr val="lt1"/>
                </a:solidFill>
                <a:latin typeface="+mn-lt"/>
                <a:ea typeface="Calibri"/>
                <a:cs typeface="Calibri"/>
                <a:sym typeface="Calibri"/>
              </a:rPr>
              <a:t>4/18 -4/29</a:t>
            </a:r>
            <a:endParaRPr sz="1000" b="1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"/>
          <p:cNvSpPr/>
          <p:nvPr/>
        </p:nvSpPr>
        <p:spPr>
          <a:xfrm rot="5400000">
            <a:off x="7863235" y="457673"/>
            <a:ext cx="648039" cy="7557083"/>
          </a:xfrm>
          <a:prstGeom prst="round2SameRect">
            <a:avLst>
              <a:gd name="adj1" fmla="val 16667"/>
              <a:gd name="adj2" fmla="val 0"/>
            </a:avLst>
          </a:prstGeom>
          <a:noFill/>
          <a:ln w="25400" cap="flat" cmpd="sng">
            <a:solidFill>
              <a:srgbClr val="26408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113" name="Google Shape;113;p1"/>
          <p:cNvSpPr txBox="1"/>
          <p:nvPr/>
        </p:nvSpPr>
        <p:spPr>
          <a:xfrm>
            <a:off x="4814757" y="3943829"/>
            <a:ext cx="7119406" cy="584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8225" tIns="6975" rIns="6975" bIns="6975" anchor="ctr" anchorCtr="0">
            <a:noAutofit/>
          </a:bodyPr>
          <a:lstStyle/>
          <a:p>
            <a:pPr marL="171450" lvl="1" indent="-171450">
              <a:lnSpc>
                <a:spcPct val="90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Hold Debrief 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prep</a:t>
            </a: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meetings and complete slides</a:t>
            </a:r>
            <a:endParaRPr sz="1000" dirty="0">
              <a:latin typeface="+mn-lt"/>
            </a:endParaRPr>
          </a:p>
          <a:p>
            <a:pPr marL="171450" lvl="1" indent="-171450">
              <a:lnSpc>
                <a:spcPct val="90000"/>
              </a:lnSpc>
              <a:spcBef>
                <a:spcPts val="165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Executive Leadership Briefing 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Webinar </a:t>
            </a: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4/26 12-1pm                                                                                                                 </a:t>
            </a:r>
            <a:endParaRPr sz="10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171450" lvl="1" indent="-171450">
              <a:lnSpc>
                <a:spcPct val="90000"/>
              </a:lnSpc>
              <a:spcBef>
                <a:spcPts val="165"/>
              </a:spcBef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Debriefing Your Survey Results Training 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Webinar</a:t>
            </a: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4/28 12-1pm</a:t>
            </a:r>
            <a:endParaRPr sz="1000" dirty="0">
              <a:solidFill>
                <a:schemeClr val="dk1"/>
              </a:solidFill>
              <a:highlight>
                <a:srgbClr val="FFFF00"/>
              </a:highlight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"/>
          <p:cNvSpPr/>
          <p:nvPr/>
        </p:nvSpPr>
        <p:spPr>
          <a:xfrm rot="5400000">
            <a:off x="3641173" y="4723134"/>
            <a:ext cx="633500" cy="443450"/>
          </a:xfrm>
          <a:prstGeom prst="chevron">
            <a:avLst>
              <a:gd name="adj" fmla="val 50000"/>
            </a:avLst>
          </a:prstGeom>
          <a:solidFill>
            <a:schemeClr val="accent1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115" name="Google Shape;115;p1"/>
          <p:cNvSpPr txBox="1"/>
          <p:nvPr/>
        </p:nvSpPr>
        <p:spPr>
          <a:xfrm>
            <a:off x="3736198" y="4849834"/>
            <a:ext cx="443450" cy="19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" tIns="8875" rIns="8875" bIns="8875" anchor="ctr" anchorCtr="0">
            <a:noAutofit/>
          </a:bodyPr>
          <a:lstStyle/>
          <a:p>
            <a:pPr algn="ctr">
              <a:lnSpc>
                <a:spcPct val="90000"/>
              </a:lnSpc>
              <a:buClr>
                <a:schemeClr val="lt1"/>
              </a:buClr>
              <a:buSzPts val="1400"/>
            </a:pPr>
            <a:r>
              <a:rPr lang="en-US" sz="1000" b="1">
                <a:solidFill>
                  <a:schemeClr val="lt1"/>
                </a:solidFill>
                <a:latin typeface="+mn-lt"/>
                <a:ea typeface="Calibri"/>
                <a:cs typeface="Calibri"/>
                <a:sym typeface="Calibri"/>
              </a:rPr>
              <a:t>5/2-7/30</a:t>
            </a:r>
            <a:endParaRPr sz="1000" b="1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"/>
          <p:cNvSpPr/>
          <p:nvPr/>
        </p:nvSpPr>
        <p:spPr>
          <a:xfrm rot="5400000">
            <a:off x="7864447" y="1148734"/>
            <a:ext cx="605593" cy="7557083"/>
          </a:xfrm>
          <a:prstGeom prst="round2SameRect">
            <a:avLst>
              <a:gd name="adj1" fmla="val 16667"/>
              <a:gd name="adj2" fmla="val 0"/>
            </a:avLst>
          </a:prstGeom>
          <a:noFill/>
          <a:ln w="25400" cap="flat" cmpd="sng">
            <a:solidFill>
              <a:srgbClr val="26408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117" name="Google Shape;117;p1"/>
          <p:cNvSpPr txBox="1"/>
          <p:nvPr/>
        </p:nvSpPr>
        <p:spPr>
          <a:xfrm>
            <a:off x="4794914" y="4654042"/>
            <a:ext cx="7121309" cy="546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1100" tIns="6350" rIns="6350" bIns="6350" anchor="ctr" anchorCtr="0">
            <a:noAutofit/>
          </a:bodyPr>
          <a:lstStyle/>
          <a:p>
            <a:pPr marL="171450" lvl="1" indent="-171450">
              <a:lnSpc>
                <a:spcPct val="90000"/>
              </a:lnSpc>
              <a:buClr>
                <a:schemeClr val="dk1"/>
              </a:buClr>
              <a:buSzPts val="1000"/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Hold Staff Debriefings and enter notes into the Debriefing tool</a:t>
            </a:r>
            <a:endParaRPr sz="1000" dirty="0">
              <a:latin typeface="+mn-lt"/>
            </a:endParaRPr>
          </a:p>
          <a:p>
            <a:pPr marL="171450" lvl="1" indent="-171450">
              <a:lnSpc>
                <a:spcPct val="90000"/>
              </a:lnSpc>
              <a:spcBef>
                <a:spcPts val="150"/>
              </a:spcBef>
              <a:buClr>
                <a:schemeClr val="dk1"/>
              </a:buClr>
              <a:buSzPts val="1000"/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VPs to hold Divisional touchpoints</a:t>
            </a:r>
            <a:endParaRPr sz="1000" b="1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171450" lvl="1" indent="-171450">
              <a:lnSpc>
                <a:spcPct val="90000"/>
              </a:lnSpc>
              <a:spcBef>
                <a:spcPts val="150"/>
              </a:spcBef>
              <a:buClr>
                <a:schemeClr val="dk1"/>
              </a:buClr>
              <a:buSzPts val="1000"/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Hold 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post</a:t>
            </a: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-debrief  meetings with Unit Manager/Director</a:t>
            </a:r>
            <a:endParaRPr sz="1000" b="1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"/>
          <p:cNvSpPr/>
          <p:nvPr/>
        </p:nvSpPr>
        <p:spPr>
          <a:xfrm rot="5400000">
            <a:off x="3641173" y="5298036"/>
            <a:ext cx="633500" cy="443450"/>
          </a:xfrm>
          <a:prstGeom prst="chevron">
            <a:avLst>
              <a:gd name="adj" fmla="val 50000"/>
            </a:avLst>
          </a:prstGeom>
          <a:solidFill>
            <a:schemeClr val="accent1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119" name="Google Shape;119;p1"/>
          <p:cNvSpPr txBox="1"/>
          <p:nvPr/>
        </p:nvSpPr>
        <p:spPr>
          <a:xfrm>
            <a:off x="3736198" y="5424736"/>
            <a:ext cx="443450" cy="19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" tIns="8875" rIns="8875" bIns="8875" anchor="ctr" anchorCtr="0">
            <a:noAutofit/>
          </a:bodyPr>
          <a:lstStyle/>
          <a:p>
            <a:pPr algn="ctr">
              <a:lnSpc>
                <a:spcPct val="90000"/>
              </a:lnSpc>
              <a:buClr>
                <a:schemeClr val="lt1"/>
              </a:buClr>
              <a:buSzPts val="1400"/>
            </a:pPr>
            <a:r>
              <a:rPr lang="en-US" sz="1000" b="1">
                <a:solidFill>
                  <a:schemeClr val="lt1"/>
                </a:solidFill>
                <a:latin typeface="+mn-lt"/>
                <a:ea typeface="Calibri"/>
                <a:cs typeface="Calibri"/>
                <a:sym typeface="Calibri"/>
              </a:rPr>
              <a:t>9/2</a:t>
            </a:r>
            <a:endParaRPr sz="1000" b="1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"/>
          <p:cNvSpPr/>
          <p:nvPr/>
        </p:nvSpPr>
        <p:spPr>
          <a:xfrm rot="5400000">
            <a:off x="8050039" y="1706337"/>
            <a:ext cx="274431" cy="7557083"/>
          </a:xfrm>
          <a:prstGeom prst="round2SameRect">
            <a:avLst>
              <a:gd name="adj1" fmla="val 16667"/>
              <a:gd name="adj2" fmla="val 0"/>
            </a:avLst>
          </a:prstGeom>
          <a:noFill/>
          <a:ln w="25400" cap="flat" cmpd="sng">
            <a:solidFill>
              <a:srgbClr val="26408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121" name="Google Shape;121;p1"/>
          <p:cNvSpPr txBox="1"/>
          <p:nvPr/>
        </p:nvSpPr>
        <p:spPr>
          <a:xfrm>
            <a:off x="4816249" y="5361060"/>
            <a:ext cx="7136151" cy="247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8225" tIns="6975" rIns="6975" bIns="6975" anchor="ctr" anchorCtr="0">
            <a:noAutofit/>
          </a:bodyPr>
          <a:lstStyle/>
          <a:p>
            <a:pPr marL="171450" lvl="1" indent="-171450">
              <a:lnSpc>
                <a:spcPct val="90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Managers to enter Action Plans into the Debriefing tool</a:t>
            </a:r>
            <a:endParaRPr sz="1000" dirty="0">
              <a:latin typeface="+mn-lt"/>
            </a:endParaRPr>
          </a:p>
        </p:txBody>
      </p:sp>
      <p:sp>
        <p:nvSpPr>
          <p:cNvPr id="122" name="Google Shape;122;p1"/>
          <p:cNvSpPr/>
          <p:nvPr/>
        </p:nvSpPr>
        <p:spPr>
          <a:xfrm rot="5400000">
            <a:off x="3641173" y="5872938"/>
            <a:ext cx="633500" cy="443450"/>
          </a:xfrm>
          <a:prstGeom prst="chevron">
            <a:avLst>
              <a:gd name="adj" fmla="val 50000"/>
            </a:avLst>
          </a:prstGeom>
          <a:solidFill>
            <a:schemeClr val="accent1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123" name="Google Shape;123;p1"/>
          <p:cNvSpPr txBox="1"/>
          <p:nvPr/>
        </p:nvSpPr>
        <p:spPr>
          <a:xfrm>
            <a:off x="3736198" y="5999638"/>
            <a:ext cx="443450" cy="19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" tIns="8875" rIns="8875" bIns="8875" anchor="ctr" anchorCtr="0">
            <a:noAutofit/>
          </a:bodyPr>
          <a:lstStyle/>
          <a:p>
            <a:pPr algn="ctr">
              <a:lnSpc>
                <a:spcPct val="90000"/>
              </a:lnSpc>
              <a:buClr>
                <a:schemeClr val="lt1"/>
              </a:buClr>
              <a:buSzPts val="1400"/>
            </a:pPr>
            <a:r>
              <a:rPr lang="en-US" sz="1000" b="1">
                <a:solidFill>
                  <a:schemeClr val="lt1"/>
                </a:solidFill>
                <a:latin typeface="+mn-lt"/>
                <a:ea typeface="Calibri"/>
                <a:cs typeface="Calibri"/>
                <a:sym typeface="Calibri"/>
              </a:rPr>
              <a:t>9/5-12-5</a:t>
            </a:r>
            <a:endParaRPr sz="1000" b="1">
              <a:solidFill>
                <a:schemeClr val="lt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"/>
          <p:cNvSpPr/>
          <p:nvPr/>
        </p:nvSpPr>
        <p:spPr>
          <a:xfrm rot="5400000">
            <a:off x="7981367" y="2222594"/>
            <a:ext cx="411775" cy="7557083"/>
          </a:xfrm>
          <a:prstGeom prst="round2SameRect">
            <a:avLst>
              <a:gd name="adj1" fmla="val 16667"/>
              <a:gd name="adj2" fmla="val 0"/>
            </a:avLst>
          </a:prstGeom>
          <a:noFill/>
          <a:ln w="25400" cap="flat" cmpd="sng">
            <a:solidFill>
              <a:srgbClr val="26408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000">
              <a:latin typeface="+mn-lt"/>
            </a:endParaRPr>
          </a:p>
        </p:txBody>
      </p:sp>
      <p:sp>
        <p:nvSpPr>
          <p:cNvPr id="125" name="Google Shape;125;p1"/>
          <p:cNvSpPr txBox="1"/>
          <p:nvPr/>
        </p:nvSpPr>
        <p:spPr>
          <a:xfrm>
            <a:off x="4815701" y="5815349"/>
            <a:ext cx="7129995" cy="371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775" tIns="10150" rIns="10150" bIns="10150" anchor="ctr" anchorCtr="0">
            <a:noAutofit/>
          </a:bodyPr>
          <a:lstStyle/>
          <a:p>
            <a:pPr marL="171450" lvl="1" indent="-171450">
              <a:lnSpc>
                <a:spcPct val="90000"/>
              </a:lnSpc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Managers to update and </a:t>
            </a:r>
            <a:r>
              <a:rPr lang="en-US" sz="10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close out 2022 </a:t>
            </a:r>
            <a:r>
              <a:rPr lang="en-US" sz="10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Action Plans in Debriefer Tool</a:t>
            </a:r>
            <a:endParaRPr sz="1000" dirty="0">
              <a:latin typeface="+mn-lt"/>
            </a:endParaRPr>
          </a:p>
        </p:txBody>
      </p:sp>
      <p:pic>
        <p:nvPicPr>
          <p:cNvPr id="126" name="Google Shape;126;p1" descr="Smiling face with no fill"/>
          <p:cNvPicPr preferRelativeResize="0"/>
          <p:nvPr/>
        </p:nvPicPr>
        <p:blipFill rotWithShape="1">
          <a:blip r:embed="rId3">
            <a:alphaModFix/>
            <a:lum bright="70000" contrast="-70000"/>
          </a:blip>
          <a:srcRect/>
          <a:stretch/>
        </p:blipFill>
        <p:spPr>
          <a:xfrm>
            <a:off x="3809534" y="920793"/>
            <a:ext cx="318789" cy="3187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" descr="Checkmark"/>
          <p:cNvPicPr preferRelativeResize="0"/>
          <p:nvPr/>
        </p:nvPicPr>
        <p:blipFill rotWithShape="1">
          <a:blip r:embed="rId4">
            <a:alphaModFix/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11516174" y="618372"/>
            <a:ext cx="40005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 branding</Template>
  <TotalTime>0</TotalTime>
  <Words>172</Words>
  <Application>Microsoft Macintosh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23-210340-MT_Executive_Board Meeting_Volunteer Program [54]  -  Read-Only</vt:lpstr>
      <vt:lpstr>Culture Survey Timeline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Culture Survey Timeline</dc:title>
  <dc:creator>admin</dc:creator>
  <cp:lastModifiedBy>Brinson, Jennifer</cp:lastModifiedBy>
  <cp:revision>1</cp:revision>
  <dcterms:created xsi:type="dcterms:W3CDTF">2019-02-25T21:17:43Z</dcterms:created>
  <dcterms:modified xsi:type="dcterms:W3CDTF">2023-08-09T18:52:32Z</dcterms:modified>
</cp:coreProperties>
</file>