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2"/>
  </p:notesMasterIdLst>
  <p:sldIdLst>
    <p:sldId id="276" r:id="rId2"/>
    <p:sldId id="277" r:id="rId3"/>
    <p:sldId id="278" r:id="rId4"/>
    <p:sldId id="279" r:id="rId5"/>
    <p:sldId id="280" r:id="rId6"/>
    <p:sldId id="281" r:id="rId7"/>
    <p:sldId id="282" r:id="rId8"/>
    <p:sldId id="283" r:id="rId9"/>
    <p:sldId id="284" r:id="rId10"/>
    <p:sldId id="285" r:id="rId11"/>
    <p:sldId id="286" r:id="rId12"/>
    <p:sldId id="287" r:id="rId13"/>
    <p:sldId id="342" r:id="rId14"/>
    <p:sldId id="288" r:id="rId15"/>
    <p:sldId id="341"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Pillar2" id="{102207BA-74A4-8249-98C8-4CC42CF61B92}">
          <p14:sldIdLst>
            <p14:sldId id="276"/>
            <p14:sldId id="277"/>
            <p14:sldId id="278"/>
            <p14:sldId id="279"/>
            <p14:sldId id="280"/>
            <p14:sldId id="281"/>
            <p14:sldId id="282"/>
            <p14:sldId id="283"/>
            <p14:sldId id="284"/>
            <p14:sldId id="285"/>
            <p14:sldId id="286"/>
            <p14:sldId id="287"/>
            <p14:sldId id="342"/>
            <p14:sldId id="288"/>
            <p14:sldId id="341"/>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Lst>
        </p14:section>
      </p14:sectionLst>
    </p:ex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1" roundtripDataSignature="AMtx7mhz/bqDFFk1kvD5oOglXiv3RYY/q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SCP Center for Global Health" initials="" lastIdx="13" clrIdx="0"/>
  <p:cmAuthor id="1" name="Aaron Odegard" initial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0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8"/>
    <p:restoredTop sz="94694"/>
  </p:normalViewPr>
  <p:slideViewPr>
    <p:cSldViewPr snapToGrid="0">
      <p:cViewPr>
        <p:scale>
          <a:sx n="60" d="100"/>
          <a:sy n="60" d="100"/>
        </p:scale>
        <p:origin x="270" y="3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9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9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91" Type="http://customschemas.google.com/relationships/presentationmetadata" Target="metadata"/><Relationship Id="rId9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extLst>
    <p:ext uri="{620B2872-D7B9-4A21-9093-7833F8D536E1}">
      <p15:sldGuideLst xmlns:p15="http://schemas.microsoft.com/office/powerpoint/2012/main">
        <p15:guide id="1" orient="horz" pos="2880">
          <p15:clr>
            <a:srgbClr val="F26B43"/>
          </p15:clr>
        </p15:guide>
        <p15:guide id="2" pos="2160">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91" name="Google Shape;9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4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46" name="Google Shape;146;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4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52" name="Google Shape;152;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4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9" name="Google Shape;159;p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4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9" name="Google Shape;159;p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35155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4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66" name="Google Shape;166;p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5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72" name="Google Shape;172;p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199739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5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72" name="Google Shape;172;p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5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78" name="Google Shape;178;p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5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84" name="Google Shape;184;p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5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91" name="Google Shape;191;p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97" name="Google Shape;9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2588228191d_0_2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98" name="Google Shape;198;g2588228191d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5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04" name="Google Shape;204;p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5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10" name="Google Shape;210;p5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5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8" name="Google Shape;228;p5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29" name="Google Shape;229;p5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5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35" name="Google Shape;235;p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2588228191d_0_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41" name="Google Shape;241;g2588228191d_0_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6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47" name="Google Shape;247;p6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6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53" name="Google Shape;253;p6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60" name="Google Shape;26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66" name="Google Shape;26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03" name="Google Shape;103;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6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p:txBody>
      </p:sp>
      <p:sp>
        <p:nvSpPr>
          <p:cNvPr id="272" name="Google Shape;272;p6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6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79" name="Google Shape;279;p6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6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85" name="Google Shape;285;p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2588228191d_0_4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91" name="Google Shape;291;g2588228191d_0_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6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97" name="Google Shape;297;p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6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03" name="Google Shape;303;p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6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09" name="Google Shape;309;p6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2588228191d_0_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6" name="Google Shape;316;g2588228191d_0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317" name="Google Shape;317;g2588228191d_0_1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37</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2588228191d_0_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3" name="Google Shape;323;g2588228191d_0_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324" name="Google Shape;324;g2588228191d_0_1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2588228191d_0_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0" name="Google Shape;330;g2588228191d_0_3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331" name="Google Shape;331;g2588228191d_0_3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39</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09" name="Google Shape;109;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2588228191d_0_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7" name="Google Shape;337;g2588228191d_0_4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338" name="Google Shape;338;g2588228191d_0_4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40</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15" name="Google Shape;115;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21" name="Google Shape;121;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4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27" name="Google Shape;127;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4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34" name="Google Shape;134;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4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40" name="Google Shape;140;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pic>
        <p:nvPicPr>
          <p:cNvPr id="13" name="Google Shape;13;p93" descr="A picture containing text, windmill, device&#10;&#10;Description automatically generated"/>
          <p:cNvPicPr preferRelativeResize="0"/>
          <p:nvPr/>
        </p:nvPicPr>
        <p:blipFill rotWithShape="1">
          <a:blip r:embed="rId2">
            <a:alphaModFix/>
          </a:blip>
          <a:srcRect t="26822" b="12572"/>
          <a:stretch/>
        </p:blipFill>
        <p:spPr>
          <a:xfrm>
            <a:off x="-132080" y="1270000"/>
            <a:ext cx="12535132" cy="4277360"/>
          </a:xfrm>
          <a:prstGeom prst="rect">
            <a:avLst/>
          </a:prstGeom>
          <a:noFill/>
          <a:ln>
            <a:noFill/>
          </a:ln>
        </p:spPr>
      </p:pic>
      <p:sp>
        <p:nvSpPr>
          <p:cNvPr id="14" name="Google Shape;14;p93"/>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6000"/>
              <a:buFont typeface="Arial"/>
              <a:buNone/>
              <a:defRPr sz="60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3"/>
          <p:cNvSpPr txBox="1">
            <a:spLocks noGrp="1"/>
          </p:cNvSpPr>
          <p:nvPr>
            <p:ph type="subTitle" idx="1"/>
          </p:nvPr>
        </p:nvSpPr>
        <p:spPr>
          <a:xfrm>
            <a:off x="876300" y="5730239"/>
            <a:ext cx="9144000" cy="99568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6" name="Google Shape;16;p93" descr="A picture containing logo&#10;&#10;Description automatically generated"/>
          <p:cNvPicPr preferRelativeResize="0"/>
          <p:nvPr/>
        </p:nvPicPr>
        <p:blipFill rotWithShape="1">
          <a:blip r:embed="rId3">
            <a:alphaModFix/>
          </a:blip>
          <a:srcRect/>
          <a:stretch/>
        </p:blipFill>
        <p:spPr>
          <a:xfrm>
            <a:off x="969264" y="364885"/>
            <a:ext cx="2810256" cy="5901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55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8"/>
        <p:cNvGrpSpPr/>
        <p:nvPr/>
      </p:nvGrpSpPr>
      <p:grpSpPr>
        <a:xfrm>
          <a:off x="0" y="0"/>
          <a:ext cx="0" cy="0"/>
          <a:chOff x="0" y="0"/>
          <a:chExt cx="0" cy="0"/>
        </a:xfrm>
      </p:grpSpPr>
      <p:sp>
        <p:nvSpPr>
          <p:cNvPr id="79" name="Google Shape;79;p105"/>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p105"/>
          <p:cNvSpPr txBox="1">
            <a:spLocks noGrp="1"/>
          </p:cNvSpPr>
          <p:nvPr>
            <p:ph type="title"/>
          </p:nvPr>
        </p:nvSpPr>
        <p:spPr>
          <a:xfrm>
            <a:off x="838199" y="203131"/>
            <a:ext cx="10337801"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05"/>
          <p:cNvSpPr txBox="1">
            <a:spLocks noGrp="1"/>
          </p:cNvSpPr>
          <p:nvPr>
            <p:ph type="body" idx="1"/>
          </p:nvPr>
        </p:nvSpPr>
        <p:spPr>
          <a:xfrm>
            <a:off x="838200" y="1825625"/>
            <a:ext cx="10337800" cy="4059142"/>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lvl1pPr>
            <a:lvl2pPr marL="914400" lvl="1" indent="-330200" algn="l">
              <a:lnSpc>
                <a:spcPct val="110000"/>
              </a:lnSpc>
              <a:spcBef>
                <a:spcPts val="600"/>
              </a:spcBef>
              <a:spcAft>
                <a:spcPts val="0"/>
              </a:spcAft>
              <a:buClr>
                <a:srgbClr val="4696D2"/>
              </a:buClr>
              <a:buSzPts val="1600"/>
              <a:buChar char="•"/>
              <a:defRPr/>
            </a:lvl2pPr>
            <a:lvl3pPr marL="1371600" lvl="2" indent="-320039" algn="l">
              <a:lnSpc>
                <a:spcPct val="110000"/>
              </a:lnSpc>
              <a:spcBef>
                <a:spcPts val="600"/>
              </a:spcBef>
              <a:spcAft>
                <a:spcPts val="0"/>
              </a:spcAft>
              <a:buClr>
                <a:srgbClr val="4696D2"/>
              </a:buClr>
              <a:buSzPts val="1440"/>
              <a:buChar char="•"/>
              <a:defRPr/>
            </a:lvl3pPr>
            <a:lvl4pPr marL="1828800" lvl="3" indent="-309880" algn="l">
              <a:lnSpc>
                <a:spcPct val="110000"/>
              </a:lnSpc>
              <a:spcBef>
                <a:spcPts val="600"/>
              </a:spcBef>
              <a:spcAft>
                <a:spcPts val="0"/>
              </a:spcAft>
              <a:buClr>
                <a:srgbClr val="4696D2"/>
              </a:buClr>
              <a:buSzPts val="1280"/>
              <a:buChar char="•"/>
              <a:defRPr/>
            </a:lvl4pPr>
            <a:lvl5pPr marL="2286000" lvl="4" indent="-309879" algn="l">
              <a:lnSpc>
                <a:spcPct val="110000"/>
              </a:lnSpc>
              <a:spcBef>
                <a:spcPts val="600"/>
              </a:spcBef>
              <a:spcAft>
                <a:spcPts val="0"/>
              </a:spcAft>
              <a:buClr>
                <a:srgbClr val="4696D2"/>
              </a:buClr>
              <a:buSzPts val="128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82" name="Google Shape;82;p105"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168">
          <p15:clr>
            <a:srgbClr val="FBAE40"/>
          </p15:clr>
        </p15:guide>
        <p15:guide id="2" pos="52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452F80"/>
        </a:solidFill>
        <a:effectLst/>
      </p:bgPr>
    </p:bg>
    <p:spTree>
      <p:nvGrpSpPr>
        <p:cNvPr id="1" name="Shape 83"/>
        <p:cNvGrpSpPr/>
        <p:nvPr/>
      </p:nvGrpSpPr>
      <p:grpSpPr>
        <a:xfrm>
          <a:off x="0" y="0"/>
          <a:ext cx="0" cy="0"/>
          <a:chOff x="0" y="0"/>
          <a:chExt cx="0" cy="0"/>
        </a:xfrm>
      </p:grpSpPr>
      <p:sp>
        <p:nvSpPr>
          <p:cNvPr id="84" name="Google Shape;84;p106"/>
          <p:cNvSpPr/>
          <p:nvPr/>
        </p:nvSpPr>
        <p:spPr>
          <a:xfrm>
            <a:off x="0" y="0"/>
            <a:ext cx="12192000" cy="6877516"/>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5"/>
        <p:cNvGrpSpPr/>
        <p:nvPr/>
      </p:nvGrpSpPr>
      <p:grpSpPr>
        <a:xfrm>
          <a:off x="0" y="0"/>
          <a:ext cx="0" cy="0"/>
          <a:chOff x="0" y="0"/>
          <a:chExt cx="0" cy="0"/>
        </a:xfrm>
      </p:grpSpPr>
      <p:pic>
        <p:nvPicPr>
          <p:cNvPr id="86" name="Google Shape;86;p107"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87" name="Google Shape;87;p107"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88" name="Google Shape;88;p107"/>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type="obj">
  <p:cSld name="OBJEC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457200" lvl="0" indent="-228600" algn="ctr">
              <a:lnSpc>
                <a:spcPct val="110000"/>
              </a:lnSpc>
              <a:spcBef>
                <a:spcPts val="600"/>
              </a:spcBef>
              <a:spcAft>
                <a:spcPts val="0"/>
              </a:spcAft>
              <a:buClr>
                <a:srgbClr val="4696D2"/>
              </a:buClr>
              <a:buSzPts val="1920"/>
              <a:buNone/>
              <a:defRPr>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and Content" type="obj" preserve="1">
  <p:cSld name="Goal with Large tex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11113" lvl="0" indent="0" algn="ctr">
              <a:lnSpc>
                <a:spcPct val="100000"/>
              </a:lnSpc>
              <a:spcBef>
                <a:spcPts val="600"/>
              </a:spcBef>
              <a:spcAft>
                <a:spcPts val="0"/>
              </a:spcAft>
              <a:buClr>
                <a:srgbClr val="4696D2"/>
              </a:buClr>
              <a:buSzPts val="1920"/>
              <a:buNone/>
              <a:tabLst/>
              <a:defRPr sz="2800">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81618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3"/>
        <p:cNvGrpSpPr/>
        <p:nvPr/>
      </p:nvGrpSpPr>
      <p:grpSpPr>
        <a:xfrm>
          <a:off x="0" y="0"/>
          <a:ext cx="0" cy="0"/>
          <a:chOff x="0" y="0"/>
          <a:chExt cx="0" cy="0"/>
        </a:xfrm>
      </p:grpSpPr>
      <p:sp>
        <p:nvSpPr>
          <p:cNvPr id="44" name="Google Shape;44;p98"/>
          <p:cNvSpPr/>
          <p:nvPr/>
        </p:nvSpPr>
        <p:spPr>
          <a:xfrm>
            <a:off x="0" y="0"/>
            <a:ext cx="3327400" cy="6857999"/>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p98"/>
          <p:cNvSpPr txBox="1">
            <a:spLocks noGrp="1"/>
          </p:cNvSpPr>
          <p:nvPr>
            <p:ph type="title"/>
          </p:nvPr>
        </p:nvSpPr>
        <p:spPr>
          <a:xfrm>
            <a:off x="226203" y="2737189"/>
            <a:ext cx="2874993" cy="1325563"/>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Arial"/>
              <a:buNone/>
              <a:defRPr sz="32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6" name="Google Shape;46;p98"/>
          <p:cNvSpPr txBox="1">
            <a:spLocks noGrp="1"/>
          </p:cNvSpPr>
          <p:nvPr>
            <p:ph type="body" idx="1"/>
          </p:nvPr>
        </p:nvSpPr>
        <p:spPr>
          <a:xfrm>
            <a:off x="4274288" y="653142"/>
            <a:ext cx="7097619" cy="5493658"/>
          </a:xfrm>
          <a:prstGeom prst="rect">
            <a:avLst/>
          </a:prstGeom>
          <a:noFill/>
          <a:ln>
            <a:noFill/>
          </a:ln>
        </p:spPr>
        <p:txBody>
          <a:bodyPr spcFirstLastPara="1" wrap="square" lIns="91425" tIns="45700" rIns="91425" bIns="45700" anchor="ctr" anchorCtr="0">
            <a:normAutofit/>
          </a:bodyPr>
          <a:lstStyle>
            <a:lvl1pPr marL="457200" lvl="0" indent="-350520" algn="l">
              <a:lnSpc>
                <a:spcPct val="100000"/>
              </a:lnSpc>
              <a:spcBef>
                <a:spcPts val="600"/>
              </a:spcBef>
              <a:spcAft>
                <a:spcPts val="0"/>
              </a:spcAft>
              <a:buClr>
                <a:srgbClr val="4696D2"/>
              </a:buClr>
              <a:buSzPts val="1920"/>
              <a:buChar char="•"/>
              <a:defRPr>
                <a:solidFill>
                  <a:srgbClr val="0C0C0C"/>
                </a:solidFill>
              </a:defRPr>
            </a:lvl1pPr>
            <a:lvl2pPr marL="914400" lvl="1" indent="-330200" algn="l">
              <a:lnSpc>
                <a:spcPct val="100000"/>
              </a:lnSpc>
              <a:spcBef>
                <a:spcPts val="600"/>
              </a:spcBef>
              <a:spcAft>
                <a:spcPts val="0"/>
              </a:spcAft>
              <a:buClr>
                <a:srgbClr val="4696D2"/>
              </a:buClr>
              <a:buSzPts val="1600"/>
              <a:buChar char="•"/>
              <a:defRPr>
                <a:solidFill>
                  <a:srgbClr val="0C0C0C"/>
                </a:solidFill>
              </a:defRPr>
            </a:lvl2pPr>
            <a:lvl3pPr marL="1371600" lvl="2" indent="-320039" algn="l">
              <a:lnSpc>
                <a:spcPct val="100000"/>
              </a:lnSpc>
              <a:spcBef>
                <a:spcPts val="600"/>
              </a:spcBef>
              <a:spcAft>
                <a:spcPts val="0"/>
              </a:spcAft>
              <a:buClr>
                <a:srgbClr val="4696D2"/>
              </a:buClr>
              <a:buSzPts val="1440"/>
              <a:buChar char="•"/>
              <a:defRPr>
                <a:solidFill>
                  <a:srgbClr val="0C0C0C"/>
                </a:solidFill>
              </a:defRPr>
            </a:lvl3pPr>
            <a:lvl4pPr marL="1828800" lvl="3" indent="-309880" algn="l">
              <a:lnSpc>
                <a:spcPct val="100000"/>
              </a:lnSpc>
              <a:spcBef>
                <a:spcPts val="600"/>
              </a:spcBef>
              <a:spcAft>
                <a:spcPts val="0"/>
              </a:spcAft>
              <a:buClr>
                <a:srgbClr val="4696D2"/>
              </a:buClr>
              <a:buSzPts val="1280"/>
              <a:buChar char="•"/>
              <a:defRPr>
                <a:solidFill>
                  <a:srgbClr val="0C0C0C"/>
                </a:solidFill>
              </a:defRPr>
            </a:lvl4pPr>
            <a:lvl5pPr marL="2286000" lvl="4" indent="-309879" algn="l">
              <a:lnSpc>
                <a:spcPct val="10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7" name="Google Shape;47;p98" descr="A picture containing logo&#10;&#10;Description automatically generated"/>
          <p:cNvPicPr preferRelativeResize="0"/>
          <p:nvPr/>
        </p:nvPicPr>
        <p:blipFill rotWithShape="1">
          <a:blip r:embed="rId2">
            <a:alphaModFix/>
          </a:blip>
          <a:srcRect/>
          <a:stretch/>
        </p:blipFill>
        <p:spPr>
          <a:xfrm>
            <a:off x="9612197" y="6336806"/>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48"/>
        <p:cNvGrpSpPr/>
        <p:nvPr/>
      </p:nvGrpSpPr>
      <p:grpSpPr>
        <a:xfrm>
          <a:off x="0" y="0"/>
          <a:ext cx="0" cy="0"/>
          <a:chOff x="0" y="0"/>
          <a:chExt cx="0" cy="0"/>
        </a:xfrm>
      </p:grpSpPr>
      <p:sp>
        <p:nvSpPr>
          <p:cNvPr id="49" name="Google Shape;49;p99"/>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0" name="Google Shape;50;p99"/>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99"/>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99"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53"/>
        <p:cNvGrpSpPr/>
        <p:nvPr/>
      </p:nvGrpSpPr>
      <p:grpSpPr>
        <a:xfrm>
          <a:off x="0" y="0"/>
          <a:ext cx="0" cy="0"/>
          <a:chOff x="0" y="0"/>
          <a:chExt cx="0" cy="0"/>
        </a:xfrm>
      </p:grpSpPr>
      <p:sp>
        <p:nvSpPr>
          <p:cNvPr id="54" name="Google Shape;54;p100"/>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100"/>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0"/>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600"/>
              </a:spcBef>
              <a:spcAft>
                <a:spcPts val="0"/>
              </a:spcAft>
              <a:buClr>
                <a:srgbClr val="4696D2"/>
              </a:buClr>
              <a:buSzPts val="1440"/>
              <a:buNone/>
              <a:defRPr sz="1800" i="1">
                <a:solidFill>
                  <a:srgbClr val="3F3F3F"/>
                </a:solidFill>
              </a:defRPr>
            </a:lvl1pPr>
            <a:lvl2pPr marL="914400" lvl="1" indent="-228600" algn="l">
              <a:lnSpc>
                <a:spcPct val="110000"/>
              </a:lnSpc>
              <a:spcBef>
                <a:spcPts val="1800"/>
              </a:spcBef>
              <a:spcAft>
                <a:spcPts val="0"/>
              </a:spcAft>
              <a:buClr>
                <a:srgbClr val="4696D2"/>
              </a:buClr>
              <a:buSzPts val="1600"/>
              <a:buNone/>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7" name="Google Shape;57;p100"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pic>
        <p:nvPicPr>
          <p:cNvPr id="59" name="Google Shape;59;p101"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60" name="Google Shape;60;p101"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61" name="Google Shape;61;p101"/>
          <p:cNvSpPr txBox="1">
            <a:spLocks noGrp="1"/>
          </p:cNvSpPr>
          <p:nvPr>
            <p:ph type="title"/>
          </p:nvPr>
        </p:nvSpPr>
        <p:spPr>
          <a:xfrm>
            <a:off x="831850" y="1540784"/>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01"/>
          <p:cNvSpPr txBox="1">
            <a:spLocks noGrp="1"/>
          </p:cNvSpPr>
          <p:nvPr>
            <p:ph type="body" idx="1"/>
          </p:nvPr>
        </p:nvSpPr>
        <p:spPr>
          <a:xfrm>
            <a:off x="831850" y="4589463"/>
            <a:ext cx="6604374"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Blank" type="blank">
  <p:cSld name="BLANK">
    <p:spTree>
      <p:nvGrpSpPr>
        <p:cNvPr id="1" name="Shape 63"/>
        <p:cNvGrpSpPr/>
        <p:nvPr/>
      </p:nvGrpSpPr>
      <p:grpSpPr>
        <a:xfrm>
          <a:off x="0" y="0"/>
          <a:ext cx="0" cy="0"/>
          <a:chOff x="0" y="0"/>
          <a:chExt cx="0" cy="0"/>
        </a:xfrm>
      </p:grpSpPr>
      <p:sp>
        <p:nvSpPr>
          <p:cNvPr id="64" name="Google Shape;64;p102"/>
          <p:cNvSpPr/>
          <p:nvPr/>
        </p:nvSpPr>
        <p:spPr>
          <a:xfrm>
            <a:off x="487680" y="5303520"/>
            <a:ext cx="2084832" cy="142646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03"/>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7" name="Google Shape;67;p103"/>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03"/>
          <p:cNvSpPr txBox="1">
            <a:spLocks noGrp="1"/>
          </p:cNvSpPr>
          <p:nvPr>
            <p:ph type="body" idx="1"/>
          </p:nvPr>
        </p:nvSpPr>
        <p:spPr>
          <a:xfrm>
            <a:off x="838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20000"/>
              </a:lnSpc>
              <a:spcBef>
                <a:spcPts val="600"/>
              </a:spcBef>
              <a:spcAft>
                <a:spcPts val="0"/>
              </a:spcAft>
              <a:buClr>
                <a:srgbClr val="4696D2"/>
              </a:buClr>
              <a:buSzPts val="1920"/>
              <a:buChar char="•"/>
              <a:defRPr>
                <a:solidFill>
                  <a:srgbClr val="0C0C0C"/>
                </a:solidFill>
              </a:defRPr>
            </a:lvl1pPr>
            <a:lvl2pPr marL="914400" lvl="1" indent="-330200" algn="l">
              <a:lnSpc>
                <a:spcPct val="120000"/>
              </a:lnSpc>
              <a:spcBef>
                <a:spcPts val="600"/>
              </a:spcBef>
              <a:spcAft>
                <a:spcPts val="0"/>
              </a:spcAft>
              <a:buClr>
                <a:srgbClr val="4696D2"/>
              </a:buClr>
              <a:buSzPts val="1600"/>
              <a:buChar char="•"/>
              <a:defRPr>
                <a:solidFill>
                  <a:srgbClr val="0C0C0C"/>
                </a:solidFill>
              </a:defRPr>
            </a:lvl2pPr>
            <a:lvl3pPr marL="1371600" lvl="2" indent="-320039" algn="l">
              <a:lnSpc>
                <a:spcPct val="12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2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03"/>
          <p:cNvSpPr txBox="1">
            <a:spLocks noGrp="1"/>
          </p:cNvSpPr>
          <p:nvPr>
            <p:ph type="body" idx="2"/>
          </p:nvPr>
        </p:nvSpPr>
        <p:spPr>
          <a:xfrm>
            <a:off x="6172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0" name="Google Shape;70;p103"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5408F"/>
              </a:buClr>
              <a:buSzPts val="3600"/>
              <a:buFont typeface="Arial"/>
              <a:buNone/>
              <a:defRPr sz="3600" b="1" i="0" u="none" strike="noStrike" cap="none">
                <a:solidFill>
                  <a:srgbClr val="25408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2"/>
          <p:cNvSpPr txBox="1">
            <a:spLocks noGrp="1"/>
          </p:cNvSpPr>
          <p:nvPr>
            <p:ph type="body" idx="1"/>
          </p:nvPr>
        </p:nvSpPr>
        <p:spPr>
          <a:xfrm>
            <a:off x="838200" y="1825625"/>
            <a:ext cx="10515600" cy="3904615"/>
          </a:xfrm>
          <a:prstGeom prst="rect">
            <a:avLst/>
          </a:prstGeom>
          <a:noFill/>
          <a:ln>
            <a:noFill/>
          </a:ln>
        </p:spPr>
        <p:txBody>
          <a:bodyPr spcFirstLastPara="1" wrap="square" lIns="91425" tIns="45700" rIns="91425" bIns="45700" anchor="t" anchorCtr="0">
            <a:normAutofit/>
          </a:bodyPr>
          <a:lstStyle>
            <a:lvl1pPr marL="457200" marR="0" lvl="0" indent="-350520" algn="l" rtl="0">
              <a:lnSpc>
                <a:spcPct val="110000"/>
              </a:lnSpc>
              <a:spcBef>
                <a:spcPts val="600"/>
              </a:spcBef>
              <a:spcAft>
                <a:spcPts val="0"/>
              </a:spcAft>
              <a:buClr>
                <a:srgbClr val="4696D2"/>
              </a:buClr>
              <a:buSzPts val="1920"/>
              <a:buFont typeface="Arial"/>
              <a:buChar char="•"/>
              <a:defRPr sz="2400" b="0" i="0" u="none" strike="noStrike" cap="none">
                <a:solidFill>
                  <a:srgbClr val="0C0C0C"/>
                </a:solidFill>
                <a:latin typeface="Arial"/>
                <a:ea typeface="Arial"/>
                <a:cs typeface="Arial"/>
                <a:sym typeface="Arial"/>
              </a:defRPr>
            </a:lvl1pPr>
            <a:lvl2pPr marL="914400" marR="0" lvl="1" indent="-330200" algn="l" rtl="0">
              <a:lnSpc>
                <a:spcPct val="110000"/>
              </a:lnSpc>
              <a:spcBef>
                <a:spcPts val="600"/>
              </a:spcBef>
              <a:spcAft>
                <a:spcPts val="0"/>
              </a:spcAft>
              <a:buClr>
                <a:srgbClr val="4696D2"/>
              </a:buClr>
              <a:buSzPts val="1600"/>
              <a:buFont typeface="Arial"/>
              <a:buChar char="•"/>
              <a:defRPr sz="2000" b="0" i="0" u="none" strike="noStrike" cap="none">
                <a:solidFill>
                  <a:srgbClr val="0C0C0C"/>
                </a:solidFill>
                <a:latin typeface="Arial"/>
                <a:ea typeface="Arial"/>
                <a:cs typeface="Arial"/>
                <a:sym typeface="Arial"/>
              </a:defRPr>
            </a:lvl2pPr>
            <a:lvl3pPr marL="1371600" marR="0" lvl="2" indent="-320039" algn="l" rtl="0">
              <a:lnSpc>
                <a:spcPct val="110000"/>
              </a:lnSpc>
              <a:spcBef>
                <a:spcPts val="600"/>
              </a:spcBef>
              <a:spcAft>
                <a:spcPts val="0"/>
              </a:spcAft>
              <a:buClr>
                <a:srgbClr val="4696D2"/>
              </a:buClr>
              <a:buSzPts val="1440"/>
              <a:buFont typeface="Arial"/>
              <a:buChar char="•"/>
              <a:defRPr sz="1800" b="0" i="0" u="none" strike="noStrike" cap="none">
                <a:solidFill>
                  <a:srgbClr val="0C0C0C"/>
                </a:solidFill>
                <a:latin typeface="Arial"/>
                <a:ea typeface="Arial"/>
                <a:cs typeface="Arial"/>
                <a:sym typeface="Arial"/>
              </a:defRPr>
            </a:lvl3pPr>
            <a:lvl4pPr marL="1828800" marR="0" lvl="3" indent="-309880"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4pPr>
            <a:lvl5pPr marL="2286000" marR="0" lvl="4" indent="-309879"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64" r:id="rId3"/>
    <p:sldLayoutId id="2147483654" r:id="rId4"/>
    <p:sldLayoutId id="2147483655" r:id="rId5"/>
    <p:sldLayoutId id="2147483656" r:id="rId6"/>
    <p:sldLayoutId id="2147483657" r:id="rId7"/>
    <p:sldLayoutId id="2147483658" r:id="rId8"/>
    <p:sldLayoutId id="2147483659" r:id="rId9"/>
    <p:sldLayoutId id="2147483661" r:id="rId10"/>
    <p:sldLayoutId id="2147483662" r:id="rId11"/>
    <p:sldLayoutId id="2147483663" r:id="rId12"/>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ascp.org/content/get-involved/ambassadors"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hyperlink" Target="https://www.supportcdconelab.org/toolbox/pillar-2/"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whatsmynext.org/wp-content/uploads/2023/07/Career-Roadmap-Final-Version-7.3.23.pdf"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5" Type="http://schemas.openxmlformats.org/officeDocument/2006/relationships/hyperlink" Target="https://www.supportcdconelab.org/toolbox/pillar-2/" TargetMode="External"/><Relationship Id="rId4" Type="http://schemas.openxmlformats.org/officeDocument/2006/relationships/hyperlink" Target="http://www.whatsmynext.org/)"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whatsmynext.org/)"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https://www.whatsmynext.org/wp-content/uploads/2023/07/Career-Roadmap-Final-Version-7.3.23.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ascls.org/addressing-the-clinical-laboratory-workforce-shortage/"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hyperlink" Target="https://www.supportcdconelab.org/toolbox/pillar-2/"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https://academic.oup.com/ajcp/article/153/4/470/5741819" TargetMode="External"/><Relationship Id="rId2" Type="http://schemas.openxmlformats.org/officeDocument/2006/relationships/notesSlide" Target="../notesSlides/notesSlide23.xml"/><Relationship Id="rId1" Type="http://schemas.openxmlformats.org/officeDocument/2006/relationships/slideLayout" Target="../slideLayouts/slideLayout5.xml"/><Relationship Id="rId4" Type="http://schemas.openxmlformats.org/officeDocument/2006/relationships/hyperlink" Target="https://ascpcdn.s3.amazonaws.com/static/ISTP/ASCP-ISTP_Stress+and+Burnout.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ncbi.nlm.nih.gov/pmc/articles/PMC6625689/"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https://www.clinicallab.com/trends/clinical-laboratory-leadership/7-steps-to-succession-planning-in-clinical-labs-26899"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hyperlink" Target="https://www.supportcdconelab.org/toolbox/pillar-2/"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s://www.supportcdconelab.org/toolbox/pillar-2/"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hyperlink" Target="http://clsjournal.ascls.org/content/30/1/51" TargetMode="External"/><Relationship Id="rId2" Type="http://schemas.openxmlformats.org/officeDocument/2006/relationships/notesSlide" Target="../notesSlides/notesSlide35.xml"/><Relationship Id="rId1" Type="http://schemas.openxmlformats.org/officeDocument/2006/relationships/slideLayout" Target="../slideLayouts/slideLayout4.xml"/><Relationship Id="rId5" Type="http://schemas.openxmlformats.org/officeDocument/2006/relationships/hyperlink" Target="https://www.ascp.org/content/get-involved/diversity-and-inclusion" TargetMode="External"/><Relationship Id="rId4" Type="http://schemas.openxmlformats.org/officeDocument/2006/relationships/hyperlink" Target="https://doi.org/10.29074/ascls.30.1.51"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s://www.labmanager.com/creating-an-inclusive-lab-environment-29058" TargetMode="External"/><Relationship Id="rId2" Type="http://schemas.openxmlformats.org/officeDocument/2006/relationships/notesSlide" Target="../notesSlides/notesSlide36.xml"/><Relationship Id="rId1" Type="http://schemas.openxmlformats.org/officeDocument/2006/relationships/slideLayout" Target="../slideLayouts/slideLayout4.xml"/><Relationship Id="rId4" Type="http://schemas.openxmlformats.org/officeDocument/2006/relationships/hyperlink" Target="https://www.supportcdconelab.org/toolbox/pillar-2/"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pubmed.ncbi.nlm.nih.gov/22693775/" TargetMode="External"/><Relationship Id="rId2" Type="http://schemas.openxmlformats.org/officeDocument/2006/relationships/notesSlide" Target="../notesSlides/notesSlide37.xml"/><Relationship Id="rId1" Type="http://schemas.openxmlformats.org/officeDocument/2006/relationships/slideLayout" Target="../slideLayouts/slideLayout6.xml"/><Relationship Id="rId5" Type="http://schemas.openxmlformats.org/officeDocument/2006/relationships/hyperlink" Target="https://www.labmanager.com/big-picture/the-importance-of-training-and-development-in-the-lab/the-benefits-of-continuing-education-for-personal-growth-and-team-effectiveness-28507" TargetMode="External"/><Relationship Id="rId4" Type="http://schemas.openxmlformats.org/officeDocument/2006/relationships/hyperlink" Target="https://www.labmanager.com/big-picture/the-importance-of-training-and-development-in-the-lab/cross-training-in-a-lab-22460"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www.mlo-online.com/21125838" TargetMode="External"/><Relationship Id="rId2" Type="http://schemas.openxmlformats.org/officeDocument/2006/relationships/notesSlide" Target="../notesSlides/notesSlide38.xml"/><Relationship Id="rId1" Type="http://schemas.openxmlformats.org/officeDocument/2006/relationships/slideLayout" Target="../slideLayouts/slideLayout6.xml"/><Relationship Id="rId5" Type="http://schemas.openxmlformats.org/officeDocument/2006/relationships/hyperlink" Target="https://arup.utah.edu/education/workforce-2022.php" TargetMode="External"/><Relationship Id="rId4" Type="http://schemas.openxmlformats.org/officeDocument/2006/relationships/hyperlink" Target="https://www.mlo-online.com/21230894"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s://clpmag.com/lab-management/" TargetMode="External"/><Relationship Id="rId7" Type="http://schemas.openxmlformats.org/officeDocument/2006/relationships/hyperlink" Target="https://hbr.org/2023/05/6-pitching-techniques-to-use-when-budgets-are-tight" TargetMode="External"/><Relationship Id="rId2" Type="http://schemas.openxmlformats.org/officeDocument/2006/relationships/notesSlide" Target="../notesSlides/notesSlide39.xml"/><Relationship Id="rId1" Type="http://schemas.openxmlformats.org/officeDocument/2006/relationships/slideLayout" Target="../slideLayouts/slideLayout6.xml"/><Relationship Id="rId6" Type="http://schemas.openxmlformats.org/officeDocument/2006/relationships/hyperlink" Target="https://www.aacc.org/cln/articles/2022/janfeb/new-paths-to-leadership-for-the-clinical-laboratorian" TargetMode="External"/><Relationship Id="rId5" Type="http://schemas.openxmlformats.org/officeDocument/2006/relationships/hyperlink" Target="https://ascls.org/knowledge-sharing-and-succession-planning-in-the-lab/" TargetMode="External"/><Relationship Id="rId4" Type="http://schemas.openxmlformats.org/officeDocument/2006/relationships/hyperlink" Target="https://www.labmanager.com/leadership-and-staffing/succession-planning-in-a-lab-what-why-who-and-how-2184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8" Type="http://schemas.openxmlformats.org/officeDocument/2006/relationships/hyperlink" Target="https://www.clinicallab.com/trends/diversity-equity-and-inclusion-in-the-clinical-lab/celebrating-diversity-equity-and-inclusion-in-the-lab-25899" TargetMode="External"/><Relationship Id="rId3" Type="http://schemas.openxmlformats.org/officeDocument/2006/relationships/hyperlink" Target="https://www.ascp.org/content/get-involved/diversity-and-inclusion" TargetMode="External"/><Relationship Id="rId7" Type="http://schemas.openxmlformats.org/officeDocument/2006/relationships/hyperlink" Target="https://pubmed.ncbi.nlm.nih.gov/12776778/" TargetMode="External"/><Relationship Id="rId2" Type="http://schemas.openxmlformats.org/officeDocument/2006/relationships/notesSlide" Target="../notesSlides/notesSlide40.xml"/><Relationship Id="rId1" Type="http://schemas.openxmlformats.org/officeDocument/2006/relationships/slideLayout" Target="../slideLayouts/slideLayout6.xml"/><Relationship Id="rId6" Type="http://schemas.openxmlformats.org/officeDocument/2006/relationships/hyperlink" Target="https://pubmed.ncbi.nlm.nih.gov/?term=Caskey+CR&amp;cauthor_id=12776778" TargetMode="External"/><Relationship Id="rId5" Type="http://schemas.openxmlformats.org/officeDocument/2006/relationships/hyperlink" Target="http://clsjournal.ascls.org/content/30/1/43" TargetMode="External"/><Relationship Id="rId4" Type="http://schemas.openxmlformats.org/officeDocument/2006/relationships/hyperlink" Target="https://doi.org/10.29074/ascls.30.1.43"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jointcommission.org/-/media/tjc/documents/resources/patient-safety-topics/sentinel-event/sea_60_reporting_culture_final.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hyperlink" Target="https://www.supportcdconelab.org/toolbox/pillar-2/" TargetMode="External"/><Relationship Id="rId4" Type="http://schemas.openxmlformats.org/officeDocument/2006/relationships/hyperlink" Target="https://www.torrancememorialfoundation.org/news/reason-all-you"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lt1"/>
              </a:buClr>
              <a:buSzPts val="6000"/>
              <a:buFont typeface="Arial"/>
              <a:buNone/>
            </a:pPr>
            <a:r>
              <a:rPr lang="en-US"/>
              <a:t>ASCP Negotiation &amp; Advocacy Toolbox</a:t>
            </a:r>
            <a:endParaRPr/>
          </a:p>
        </p:txBody>
      </p:sp>
      <p:sp>
        <p:nvSpPr>
          <p:cNvPr id="94" name="Google Shape;94;p1"/>
          <p:cNvSpPr txBox="1">
            <a:spLocks noGrp="1"/>
          </p:cNvSpPr>
          <p:nvPr>
            <p:ph type="subTitle" idx="1"/>
          </p:nvPr>
        </p:nvSpPr>
        <p:spPr>
          <a:xfrm>
            <a:off x="876300" y="5384800"/>
            <a:ext cx="7457803" cy="1341119"/>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C58963"/>
              </a:buClr>
              <a:buSzPts val="1600"/>
              <a:buFont typeface="Arial"/>
              <a:buNone/>
            </a:pPr>
            <a:r>
              <a:rPr lang="en-US"/>
              <a:t>A </a:t>
            </a:r>
            <a:r>
              <a:rPr lang="en-US" b="1" i="1"/>
              <a:t>roadmap</a:t>
            </a:r>
            <a:r>
              <a:rPr lang="en-US"/>
              <a:t> to advocating for the needs of your laboratory</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46"/>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Laboratory Learning </a:t>
            </a:r>
            <a:br>
              <a:rPr lang="en-US" dirty="0"/>
            </a:br>
            <a:r>
              <a:rPr lang="en-US" dirty="0"/>
              <a:t>and Skills-Building</a:t>
            </a:r>
          </a:p>
        </p:txBody>
      </p:sp>
      <p:sp>
        <p:nvSpPr>
          <p:cNvPr id="149" name="Google Shape;149;p46"/>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fontScale="92500" lnSpcReduction="10000"/>
          </a:bodyPr>
          <a:lstStyle/>
          <a:p>
            <a:pPr lvl="0"/>
            <a:r>
              <a:rPr lang="en-US" dirty="0"/>
              <a:t>Enroll staff in other supporting courses </a:t>
            </a:r>
          </a:p>
          <a:p>
            <a:pPr lvl="1"/>
            <a:r>
              <a:rPr lang="en-US" dirty="0"/>
              <a:t>(Lean Six Sigma certification, Manager Certification Program, IT, Excel, writing skills, etc.)</a:t>
            </a:r>
          </a:p>
          <a:p>
            <a:pPr lvl="0"/>
            <a:r>
              <a:rPr lang="en-US" dirty="0"/>
              <a:t>Involve staff with special skills in lab projects </a:t>
            </a:r>
          </a:p>
          <a:p>
            <a:pPr lvl="1"/>
            <a:r>
              <a:rPr lang="en-US" dirty="0"/>
              <a:t>(Equipment validation, SOP writing, writing validation protocols, etc.) </a:t>
            </a:r>
          </a:p>
          <a:p>
            <a:pPr lvl="0"/>
            <a:r>
              <a:rPr lang="en-US" dirty="0"/>
              <a:t>Involve staff in preparing for inspections </a:t>
            </a:r>
          </a:p>
          <a:p>
            <a:pPr lvl="0"/>
            <a:r>
              <a:rPr lang="en-US" dirty="0"/>
              <a:t>Train staff to be super-users of an instrument, software, or LIS system </a:t>
            </a:r>
          </a:p>
          <a:p>
            <a:pPr lvl="0"/>
            <a:r>
              <a:rPr lang="en-US" dirty="0"/>
              <a:t>Include staff in interdisciplinary quality projects so that they can see and get to know other departments</a:t>
            </a:r>
          </a:p>
          <a:p>
            <a:pPr lvl="0"/>
            <a:r>
              <a:rPr lang="en-US" dirty="0"/>
              <a:t>Invite staff with leadership potential and organizational skills to attend certain hospital and departmental committees (help them to realize they are the advocates/leaders for the lab)</a:t>
            </a:r>
          </a:p>
        </p:txBody>
      </p:sp>
      <p:grpSp>
        <p:nvGrpSpPr>
          <p:cNvPr id="11" name="Group 10">
            <a:extLst>
              <a:ext uri="{FF2B5EF4-FFF2-40B4-BE49-F238E27FC236}">
                <a16:creationId xmlns:a16="http://schemas.microsoft.com/office/drawing/2014/main" id="{28EDCE79-10EC-EC49-A708-70F9E60AE28B}"/>
              </a:ext>
            </a:extLst>
          </p:cNvPr>
          <p:cNvGrpSpPr/>
          <p:nvPr/>
        </p:nvGrpSpPr>
        <p:grpSpPr>
          <a:xfrm>
            <a:off x="553719" y="5930153"/>
            <a:ext cx="2219959" cy="914400"/>
            <a:chOff x="8524241" y="0"/>
            <a:chExt cx="2219959" cy="914400"/>
          </a:xfrm>
        </p:grpSpPr>
        <p:sp>
          <p:nvSpPr>
            <p:cNvPr id="12" name="Rectangle 11">
              <a:extLst>
                <a:ext uri="{FF2B5EF4-FFF2-40B4-BE49-F238E27FC236}">
                  <a16:creationId xmlns:a16="http://schemas.microsoft.com/office/drawing/2014/main" id="{31F94EC2-ECF5-07D0-F3D6-880545A4FB61}"/>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95FAA5EF-1254-7CCF-5D51-A04B42284D61}"/>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14" name="Group 13">
              <a:extLst>
                <a:ext uri="{FF2B5EF4-FFF2-40B4-BE49-F238E27FC236}">
                  <a16:creationId xmlns:a16="http://schemas.microsoft.com/office/drawing/2014/main" id="{6E91604D-457F-1423-A776-FD8454B074C6}"/>
                </a:ext>
              </a:extLst>
            </p:cNvPr>
            <p:cNvGrpSpPr/>
            <p:nvPr/>
          </p:nvGrpSpPr>
          <p:grpSpPr>
            <a:xfrm>
              <a:off x="8678473" y="110300"/>
              <a:ext cx="692497" cy="692497"/>
              <a:chOff x="8678473" y="110300"/>
              <a:chExt cx="692497" cy="692497"/>
            </a:xfrm>
          </p:grpSpPr>
          <p:sp>
            <p:nvSpPr>
              <p:cNvPr id="15" name="Oval 14">
                <a:extLst>
                  <a:ext uri="{FF2B5EF4-FFF2-40B4-BE49-F238E27FC236}">
                    <a16:creationId xmlns:a16="http://schemas.microsoft.com/office/drawing/2014/main" id="{E5516763-7931-5701-A4C9-59DB92B7AC22}"/>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1CA5E738-B04E-8490-0AC6-F5DC53E28354}"/>
                  </a:ext>
                </a:extLst>
              </p:cNvPr>
              <p:cNvGrpSpPr/>
              <p:nvPr/>
            </p:nvGrpSpPr>
            <p:grpSpPr>
              <a:xfrm>
                <a:off x="8859520" y="242390"/>
                <a:ext cx="316230" cy="449636"/>
                <a:chOff x="8859520" y="242389"/>
                <a:chExt cx="365760" cy="520061"/>
              </a:xfrm>
            </p:grpSpPr>
            <p:sp>
              <p:nvSpPr>
                <p:cNvPr id="17" name="Down Arrow 16">
                  <a:extLst>
                    <a:ext uri="{FF2B5EF4-FFF2-40B4-BE49-F238E27FC236}">
                      <a16:creationId xmlns:a16="http://schemas.microsoft.com/office/drawing/2014/main" id="{1F765B53-D709-585C-6A20-DE11983430F6}"/>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D9F32C9-7353-1119-475D-957B97375DB2}"/>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45"/>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Professional Development Resources</a:t>
            </a:r>
          </a:p>
        </p:txBody>
      </p:sp>
      <p:sp>
        <p:nvSpPr>
          <p:cNvPr id="155" name="Google Shape;155;p45"/>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a:bodyPr>
          <a:lstStyle/>
          <a:p>
            <a:pPr marL="106680" lvl="0" indent="0">
              <a:buNone/>
            </a:pPr>
            <a:r>
              <a:rPr lang="en-US" b="1" dirty="0">
                <a:solidFill>
                  <a:schemeClr val="accent1"/>
                </a:solidFill>
              </a:rPr>
              <a:t>Coach and mentor</a:t>
            </a:r>
          </a:p>
          <a:p>
            <a:r>
              <a:rPr lang="en-US" dirty="0"/>
              <a:t>For example, e</a:t>
            </a:r>
            <a:r>
              <a:rPr lang="en-US" dirty="0">
                <a:sym typeface="Arial"/>
              </a:rPr>
              <a:t>ach </a:t>
            </a:r>
            <a:r>
              <a:rPr lang="en-US" dirty="0"/>
              <a:t>trainee</a:t>
            </a:r>
            <a:r>
              <a:rPr lang="en-US" dirty="0">
                <a:sym typeface="Arial"/>
              </a:rPr>
              <a:t> is paired with a senior leader (mentor) and is required to meet with t</a:t>
            </a:r>
            <a:r>
              <a:rPr lang="en-US" dirty="0"/>
              <a:t>hem</a:t>
            </a:r>
            <a:r>
              <a:rPr lang="en-US" dirty="0">
                <a:sym typeface="Arial"/>
              </a:rPr>
              <a:t> for at least one hour each month for 12 months. </a:t>
            </a:r>
          </a:p>
          <a:p>
            <a:pPr marL="106680" lvl="0" indent="0">
              <a:buNone/>
            </a:pPr>
            <a:r>
              <a:rPr lang="en-US" b="1" dirty="0">
                <a:solidFill>
                  <a:schemeClr val="accent1"/>
                </a:solidFill>
              </a:rPr>
              <a:t>Share internal learning resources </a:t>
            </a:r>
          </a:p>
          <a:p>
            <a:r>
              <a:rPr lang="en-US" dirty="0"/>
              <a:t>Small library of books and scientific journals</a:t>
            </a:r>
          </a:p>
          <a:p>
            <a:r>
              <a:rPr lang="en-US" dirty="0"/>
              <a:t>Presentations from the laboratory</a:t>
            </a:r>
          </a:p>
          <a:p>
            <a:r>
              <a:rPr lang="en-US" dirty="0"/>
              <a:t>Ask peers to present on meeting highlights after attending conferences </a:t>
            </a:r>
          </a:p>
          <a:p>
            <a:pPr lvl="0"/>
            <a:endParaRPr lang="en-US" dirty="0"/>
          </a:p>
        </p:txBody>
      </p:sp>
      <p:grpSp>
        <p:nvGrpSpPr>
          <p:cNvPr id="10" name="Group 9">
            <a:extLst>
              <a:ext uri="{FF2B5EF4-FFF2-40B4-BE49-F238E27FC236}">
                <a16:creationId xmlns:a16="http://schemas.microsoft.com/office/drawing/2014/main" id="{6137BD09-FAC9-3F5F-7DEA-7CE5F5F60B0C}"/>
              </a:ext>
            </a:extLst>
          </p:cNvPr>
          <p:cNvGrpSpPr/>
          <p:nvPr/>
        </p:nvGrpSpPr>
        <p:grpSpPr>
          <a:xfrm>
            <a:off x="553719" y="5930153"/>
            <a:ext cx="2219959" cy="914400"/>
            <a:chOff x="8524241" y="0"/>
            <a:chExt cx="2219959" cy="914400"/>
          </a:xfrm>
        </p:grpSpPr>
        <p:sp>
          <p:nvSpPr>
            <p:cNvPr id="11" name="Rectangle 10">
              <a:extLst>
                <a:ext uri="{FF2B5EF4-FFF2-40B4-BE49-F238E27FC236}">
                  <a16:creationId xmlns:a16="http://schemas.microsoft.com/office/drawing/2014/main" id="{A6D65E8F-33AF-FEE4-42A5-607D09D051CE}"/>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3752869-B739-76BD-5B65-4427ADE6CC27}"/>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13" name="Group 12">
              <a:extLst>
                <a:ext uri="{FF2B5EF4-FFF2-40B4-BE49-F238E27FC236}">
                  <a16:creationId xmlns:a16="http://schemas.microsoft.com/office/drawing/2014/main" id="{09FCCEE3-58FA-8852-F28C-2017FAD962BD}"/>
                </a:ext>
              </a:extLst>
            </p:cNvPr>
            <p:cNvGrpSpPr/>
            <p:nvPr/>
          </p:nvGrpSpPr>
          <p:grpSpPr>
            <a:xfrm>
              <a:off x="8678473" y="110300"/>
              <a:ext cx="692497" cy="692497"/>
              <a:chOff x="8678473" y="110300"/>
              <a:chExt cx="692497" cy="692497"/>
            </a:xfrm>
          </p:grpSpPr>
          <p:sp>
            <p:nvSpPr>
              <p:cNvPr id="14" name="Oval 13">
                <a:extLst>
                  <a:ext uri="{FF2B5EF4-FFF2-40B4-BE49-F238E27FC236}">
                    <a16:creationId xmlns:a16="http://schemas.microsoft.com/office/drawing/2014/main" id="{8B448B98-6ABD-3335-7E45-E1E6927B6913}"/>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92C28F78-06FF-7798-4E03-739C90F84401}"/>
                  </a:ext>
                </a:extLst>
              </p:cNvPr>
              <p:cNvGrpSpPr/>
              <p:nvPr/>
            </p:nvGrpSpPr>
            <p:grpSpPr>
              <a:xfrm>
                <a:off x="8859520" y="242390"/>
                <a:ext cx="316230" cy="449636"/>
                <a:chOff x="8859520" y="242389"/>
                <a:chExt cx="365760" cy="520061"/>
              </a:xfrm>
            </p:grpSpPr>
            <p:sp>
              <p:nvSpPr>
                <p:cNvPr id="16" name="Down Arrow 15">
                  <a:extLst>
                    <a:ext uri="{FF2B5EF4-FFF2-40B4-BE49-F238E27FC236}">
                      <a16:creationId xmlns:a16="http://schemas.microsoft.com/office/drawing/2014/main" id="{D7B469C5-BC43-7513-BF60-D5F851FB2C48}"/>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892FB611-41D1-796C-7471-8E8C844504E1}"/>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48"/>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 Retention and Promotion Strategies</a:t>
            </a:r>
          </a:p>
        </p:txBody>
      </p:sp>
      <p:sp>
        <p:nvSpPr>
          <p:cNvPr id="162" name="Google Shape;162;p48"/>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fontScale="92500" lnSpcReduction="10000"/>
          </a:bodyPr>
          <a:lstStyle/>
          <a:p>
            <a:pPr lvl="0"/>
            <a:r>
              <a:rPr lang="en-US" dirty="0"/>
              <a:t>Hire the right people - include behavioral interview questions </a:t>
            </a:r>
          </a:p>
          <a:p>
            <a:pPr lvl="0"/>
            <a:r>
              <a:rPr lang="en-US" dirty="0"/>
              <a:t>Support flexible scheduling and accommodate time off requests </a:t>
            </a:r>
          </a:p>
          <a:p>
            <a:r>
              <a:rPr lang="en-US" dirty="0"/>
              <a:t>Perform internal equity adjustment </a:t>
            </a:r>
          </a:p>
          <a:p>
            <a:r>
              <a:rPr lang="en-US" dirty="0"/>
              <a:t>Support safe and open feedback from staff through Employee Engagement Surveys </a:t>
            </a:r>
          </a:p>
          <a:p>
            <a:pPr lvl="0"/>
            <a:r>
              <a:rPr lang="en-US" dirty="0"/>
              <a:t>Conduct staff rounding with “Stop Light Report” - a list of staff requests (changes to processes, new equipment, etc.) and outcome (complete, in progress, can’t do now and here’s why) - shared with staff. which includes opportunities that can be answered right away, opportunities that are in progress and requests that we can not do right now and the reason why</a:t>
            </a:r>
          </a:p>
        </p:txBody>
      </p:sp>
      <p:grpSp>
        <p:nvGrpSpPr>
          <p:cNvPr id="10" name="Group 9">
            <a:extLst>
              <a:ext uri="{FF2B5EF4-FFF2-40B4-BE49-F238E27FC236}">
                <a16:creationId xmlns:a16="http://schemas.microsoft.com/office/drawing/2014/main" id="{4DD8C858-AAAC-7472-AFA9-5A0A7ECB5177}"/>
              </a:ext>
            </a:extLst>
          </p:cNvPr>
          <p:cNvGrpSpPr/>
          <p:nvPr/>
        </p:nvGrpSpPr>
        <p:grpSpPr>
          <a:xfrm>
            <a:off x="553719" y="5930153"/>
            <a:ext cx="2219959" cy="914400"/>
            <a:chOff x="8524241" y="0"/>
            <a:chExt cx="2219959" cy="914400"/>
          </a:xfrm>
        </p:grpSpPr>
        <p:sp>
          <p:nvSpPr>
            <p:cNvPr id="11" name="Rectangle 10">
              <a:extLst>
                <a:ext uri="{FF2B5EF4-FFF2-40B4-BE49-F238E27FC236}">
                  <a16:creationId xmlns:a16="http://schemas.microsoft.com/office/drawing/2014/main" id="{1560327F-C99A-4587-FEDF-049F8BE5299B}"/>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9605C980-6946-49C8-4147-31851764AE62}"/>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13" name="Group 12">
              <a:extLst>
                <a:ext uri="{FF2B5EF4-FFF2-40B4-BE49-F238E27FC236}">
                  <a16:creationId xmlns:a16="http://schemas.microsoft.com/office/drawing/2014/main" id="{77FC4B37-00E2-58EB-1995-FDF433A5C5C2}"/>
                </a:ext>
              </a:extLst>
            </p:cNvPr>
            <p:cNvGrpSpPr/>
            <p:nvPr/>
          </p:nvGrpSpPr>
          <p:grpSpPr>
            <a:xfrm>
              <a:off x="8678473" y="110300"/>
              <a:ext cx="692497" cy="692497"/>
              <a:chOff x="8678473" y="110300"/>
              <a:chExt cx="692497" cy="692497"/>
            </a:xfrm>
          </p:grpSpPr>
          <p:sp>
            <p:nvSpPr>
              <p:cNvPr id="14" name="Oval 13">
                <a:extLst>
                  <a:ext uri="{FF2B5EF4-FFF2-40B4-BE49-F238E27FC236}">
                    <a16:creationId xmlns:a16="http://schemas.microsoft.com/office/drawing/2014/main" id="{1EC2128C-C467-AF8F-CC84-DD7CE29D0A8F}"/>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6F668B3F-26BC-FCF9-AE99-2EA8DC78E015}"/>
                  </a:ext>
                </a:extLst>
              </p:cNvPr>
              <p:cNvGrpSpPr/>
              <p:nvPr/>
            </p:nvGrpSpPr>
            <p:grpSpPr>
              <a:xfrm>
                <a:off x="8859520" y="242390"/>
                <a:ext cx="316230" cy="449636"/>
                <a:chOff x="8859520" y="242389"/>
                <a:chExt cx="365760" cy="520061"/>
              </a:xfrm>
            </p:grpSpPr>
            <p:sp>
              <p:nvSpPr>
                <p:cNvPr id="16" name="Down Arrow 15">
                  <a:extLst>
                    <a:ext uri="{FF2B5EF4-FFF2-40B4-BE49-F238E27FC236}">
                      <a16:creationId xmlns:a16="http://schemas.microsoft.com/office/drawing/2014/main" id="{0078A5CF-D951-FE5D-B0C0-C7A31F19AA37}"/>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3CBB7B9-F98D-B998-AC58-E22BF6D43200}"/>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48"/>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 Retention and Promotion Strategies</a:t>
            </a:r>
            <a:br>
              <a:rPr lang="en-US" dirty="0"/>
            </a:br>
            <a:r>
              <a:rPr lang="en-US" dirty="0"/>
              <a:t> </a:t>
            </a:r>
            <a:r>
              <a:rPr lang="en-US" b="0" dirty="0"/>
              <a:t>Continued</a:t>
            </a:r>
          </a:p>
        </p:txBody>
      </p:sp>
      <p:sp>
        <p:nvSpPr>
          <p:cNvPr id="162" name="Google Shape;162;p48"/>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a:bodyPr>
          <a:lstStyle/>
          <a:p>
            <a:r>
              <a:rPr lang="en-US" dirty="0"/>
              <a:t>Ensure a transparent approach to annual performance reviews</a:t>
            </a:r>
          </a:p>
          <a:p>
            <a:r>
              <a:rPr lang="en-US" dirty="0"/>
              <a:t>Use templates to justify promotions include additional responsibilities, projects</a:t>
            </a:r>
          </a:p>
          <a:p>
            <a:r>
              <a:rPr lang="en-US" dirty="0"/>
              <a:t>Advocate for salary increases </a:t>
            </a:r>
          </a:p>
          <a:p>
            <a:r>
              <a:rPr lang="en-US" dirty="0"/>
              <a:t>Review salaries and salary ranges to ensure we are competitive with others in the community</a:t>
            </a:r>
          </a:p>
          <a:p>
            <a:pPr lvl="0"/>
            <a:r>
              <a:rPr lang="en-US" dirty="0"/>
              <a:t>Request a salary adjustment by including internal salary comparison for the same position, years of experience, etc.  </a:t>
            </a:r>
          </a:p>
        </p:txBody>
      </p:sp>
      <p:grpSp>
        <p:nvGrpSpPr>
          <p:cNvPr id="10" name="Group 9">
            <a:extLst>
              <a:ext uri="{FF2B5EF4-FFF2-40B4-BE49-F238E27FC236}">
                <a16:creationId xmlns:a16="http://schemas.microsoft.com/office/drawing/2014/main" id="{4DD8C858-AAAC-7472-AFA9-5A0A7ECB5177}"/>
              </a:ext>
            </a:extLst>
          </p:cNvPr>
          <p:cNvGrpSpPr/>
          <p:nvPr/>
        </p:nvGrpSpPr>
        <p:grpSpPr>
          <a:xfrm>
            <a:off x="553719" y="5930153"/>
            <a:ext cx="2219959" cy="914400"/>
            <a:chOff x="8524241" y="0"/>
            <a:chExt cx="2219959" cy="914400"/>
          </a:xfrm>
        </p:grpSpPr>
        <p:sp>
          <p:nvSpPr>
            <p:cNvPr id="11" name="Rectangle 10">
              <a:extLst>
                <a:ext uri="{FF2B5EF4-FFF2-40B4-BE49-F238E27FC236}">
                  <a16:creationId xmlns:a16="http://schemas.microsoft.com/office/drawing/2014/main" id="{1560327F-C99A-4587-FEDF-049F8BE5299B}"/>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9605C980-6946-49C8-4147-31851764AE62}"/>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13" name="Group 12">
              <a:extLst>
                <a:ext uri="{FF2B5EF4-FFF2-40B4-BE49-F238E27FC236}">
                  <a16:creationId xmlns:a16="http://schemas.microsoft.com/office/drawing/2014/main" id="{77FC4B37-00E2-58EB-1995-FDF433A5C5C2}"/>
                </a:ext>
              </a:extLst>
            </p:cNvPr>
            <p:cNvGrpSpPr/>
            <p:nvPr/>
          </p:nvGrpSpPr>
          <p:grpSpPr>
            <a:xfrm>
              <a:off x="8678473" y="110300"/>
              <a:ext cx="692497" cy="692497"/>
              <a:chOff x="8678473" y="110300"/>
              <a:chExt cx="692497" cy="692497"/>
            </a:xfrm>
          </p:grpSpPr>
          <p:sp>
            <p:nvSpPr>
              <p:cNvPr id="14" name="Oval 13">
                <a:extLst>
                  <a:ext uri="{FF2B5EF4-FFF2-40B4-BE49-F238E27FC236}">
                    <a16:creationId xmlns:a16="http://schemas.microsoft.com/office/drawing/2014/main" id="{1EC2128C-C467-AF8F-CC84-DD7CE29D0A8F}"/>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6F668B3F-26BC-FCF9-AE99-2EA8DC78E015}"/>
                  </a:ext>
                </a:extLst>
              </p:cNvPr>
              <p:cNvGrpSpPr/>
              <p:nvPr/>
            </p:nvGrpSpPr>
            <p:grpSpPr>
              <a:xfrm>
                <a:off x="8859520" y="242390"/>
                <a:ext cx="316230" cy="449636"/>
                <a:chOff x="8859520" y="242389"/>
                <a:chExt cx="365760" cy="520061"/>
              </a:xfrm>
            </p:grpSpPr>
            <p:sp>
              <p:nvSpPr>
                <p:cNvPr id="16" name="Down Arrow 15">
                  <a:extLst>
                    <a:ext uri="{FF2B5EF4-FFF2-40B4-BE49-F238E27FC236}">
                      <a16:creationId xmlns:a16="http://schemas.microsoft.com/office/drawing/2014/main" id="{0078A5CF-D951-FE5D-B0C0-C7A31F19AA37}"/>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3CBB7B9-F98D-B998-AC58-E22BF6D43200}"/>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extLst>
      <p:ext uri="{BB962C8B-B14F-4D97-AF65-F5344CB8AC3E}">
        <p14:creationId xmlns:p14="http://schemas.microsoft.com/office/powerpoint/2010/main" val="2544769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49"/>
          <p:cNvSpPr txBox="1">
            <a:spLocks noGrp="1"/>
          </p:cNvSpPr>
          <p:nvPr>
            <p:ph type="title"/>
          </p:nvPr>
        </p:nvSpPr>
        <p:spPr>
          <a:noFill/>
          <a:ln>
            <a:noFill/>
          </a:ln>
        </p:spPr>
        <p:txBody>
          <a:bodyPr spcFirstLastPara="1" wrap="square" lIns="91425" tIns="45700" rIns="91425" bIns="45700" anchor="ctr" anchorCtr="0">
            <a:normAutofit/>
          </a:bodyPr>
          <a:lstStyle/>
          <a:p>
            <a:pPr lvl="0"/>
            <a:r>
              <a:rPr lang="en-US"/>
              <a:t>Part 3: Recruitment Goal</a:t>
            </a:r>
          </a:p>
        </p:txBody>
      </p:sp>
      <p:sp>
        <p:nvSpPr>
          <p:cNvPr id="169" name="Google Shape;169;p49"/>
          <p:cNvSpPr txBox="1">
            <a:spLocks noGrp="1"/>
          </p:cNvSpPr>
          <p:nvPr>
            <p:ph type="body" idx="1"/>
          </p:nvPr>
        </p:nvSpPr>
        <p:spPr>
          <a:xfrm>
            <a:off x="1931224" y="3428999"/>
            <a:ext cx="8329551" cy="2311163"/>
          </a:xfrm>
          <a:noFill/>
          <a:ln>
            <a:noFill/>
          </a:ln>
        </p:spPr>
        <p:txBody>
          <a:bodyPr spcFirstLastPara="1" wrap="square" lIns="91425" tIns="45700" rIns="91425" bIns="45700" anchor="t" anchorCtr="0">
            <a:normAutofit/>
          </a:bodyPr>
          <a:lstStyle/>
          <a:p>
            <a:pPr lvl="0"/>
            <a:r>
              <a:rPr lang="en-US" dirty="0"/>
              <a:t>Recruit the best and most talented medical laboratory scientists and laboratory leaders</a:t>
            </a:r>
          </a:p>
          <a:p>
            <a:pPr lvl="0"/>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50"/>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High-School and College Student Recruitment Strategies</a:t>
            </a:r>
          </a:p>
        </p:txBody>
      </p:sp>
      <p:sp>
        <p:nvSpPr>
          <p:cNvPr id="175" name="Google Shape;175;p50"/>
          <p:cNvSpPr txBox="1">
            <a:spLocks noGrp="1"/>
          </p:cNvSpPr>
          <p:nvPr>
            <p:ph type="body" idx="1"/>
          </p:nvPr>
        </p:nvSpPr>
        <p:spPr>
          <a:xfrm>
            <a:off x="4274288" y="653142"/>
            <a:ext cx="7097619" cy="5493658"/>
          </a:xfrm>
          <a:noFill/>
          <a:ln>
            <a:noFill/>
          </a:ln>
        </p:spPr>
        <p:txBody>
          <a:bodyPr spcFirstLastPara="1" wrap="square" lIns="91425" tIns="45700" rIns="91425" bIns="45700" anchor="t" anchorCtr="0">
            <a:normAutofit lnSpcReduction="10000"/>
          </a:bodyPr>
          <a:lstStyle/>
          <a:p>
            <a:pPr lvl="0"/>
            <a:r>
              <a:rPr lang="en-US" dirty="0"/>
              <a:t>Create “</a:t>
            </a:r>
            <a:r>
              <a:rPr lang="en-US" dirty="0">
                <a:hlinkClick r:id="rId3"/>
              </a:rPr>
              <a:t>Career Ambassadors</a:t>
            </a:r>
            <a:r>
              <a:rPr lang="en-US" dirty="0"/>
              <a:t>” to give talks and/or presentations at career day or other recruitment events for elementary, middle, high school, or college-age students especially students majoring in Biological Sciences.</a:t>
            </a:r>
          </a:p>
          <a:p>
            <a:pPr lvl="1"/>
            <a:r>
              <a:rPr lang="en-US" dirty="0"/>
              <a:t>Provide awareness about Healthcare professions, including information about workforce shortages, salaries, and  list of accredited educational program by state </a:t>
            </a:r>
          </a:p>
          <a:p>
            <a:pPr lvl="1"/>
            <a:r>
              <a:rPr lang="en-US" dirty="0"/>
              <a:t>Build a professional relationship with high school counselors and/or biology and chemistry instructors in your area</a:t>
            </a:r>
          </a:p>
          <a:p>
            <a:pPr lvl="0"/>
            <a:r>
              <a:rPr lang="en-US" dirty="0"/>
              <a:t>Attend career fairs at high schools and colleges; offer to exhibit or present information or a demonstration about clinical laboratory science and other allied healthcare.</a:t>
            </a:r>
          </a:p>
        </p:txBody>
      </p:sp>
      <p:grpSp>
        <p:nvGrpSpPr>
          <p:cNvPr id="2" name="Group 1">
            <a:extLst>
              <a:ext uri="{FF2B5EF4-FFF2-40B4-BE49-F238E27FC236}">
                <a16:creationId xmlns:a16="http://schemas.microsoft.com/office/drawing/2014/main" id="{57ED1C4A-A18D-A98A-A51D-68B7FFFB70F2}"/>
              </a:ext>
            </a:extLst>
          </p:cNvPr>
          <p:cNvGrpSpPr/>
          <p:nvPr/>
        </p:nvGrpSpPr>
        <p:grpSpPr>
          <a:xfrm>
            <a:off x="553719" y="5930153"/>
            <a:ext cx="2219959" cy="914400"/>
            <a:chOff x="8524241" y="0"/>
            <a:chExt cx="2219959" cy="914400"/>
          </a:xfrm>
        </p:grpSpPr>
        <p:sp>
          <p:nvSpPr>
            <p:cNvPr id="3" name="Rectangle 2">
              <a:extLst>
                <a:ext uri="{FF2B5EF4-FFF2-40B4-BE49-F238E27FC236}">
                  <a16:creationId xmlns:a16="http://schemas.microsoft.com/office/drawing/2014/main" id="{FD38E019-FE58-71E6-CC3F-D6F83B8506C2}"/>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1DF04D0-4131-2C0E-12E5-6A0A82CD7E51}"/>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4"/>
                </a:rPr>
                <a:t>RESOURCE AVAILABLE</a:t>
              </a:r>
              <a:br>
                <a:rPr lang="en-US" sz="1100" b="1" dirty="0">
                  <a:solidFill>
                    <a:schemeClr val="bg1"/>
                  </a:solidFill>
                  <a:hlinkClick r:id="rId4"/>
                </a:rPr>
              </a:br>
              <a:r>
                <a:rPr lang="en-US" sz="1100" b="1" dirty="0">
                  <a:solidFill>
                    <a:schemeClr val="bg1"/>
                  </a:solidFill>
                  <a:hlinkClick r:id="rId4"/>
                </a:rPr>
                <a:t>on website</a:t>
              </a:r>
              <a:endParaRPr lang="en-US" sz="1100" b="1" dirty="0">
                <a:solidFill>
                  <a:schemeClr val="bg1"/>
                </a:solidFill>
              </a:endParaRPr>
            </a:p>
          </p:txBody>
        </p:sp>
        <p:grpSp>
          <p:nvGrpSpPr>
            <p:cNvPr id="6" name="Group 5">
              <a:extLst>
                <a:ext uri="{FF2B5EF4-FFF2-40B4-BE49-F238E27FC236}">
                  <a16:creationId xmlns:a16="http://schemas.microsoft.com/office/drawing/2014/main" id="{15932448-709F-7589-39EC-A8FA9B1314BD}"/>
                </a:ext>
              </a:extLst>
            </p:cNvPr>
            <p:cNvGrpSpPr/>
            <p:nvPr/>
          </p:nvGrpSpPr>
          <p:grpSpPr>
            <a:xfrm>
              <a:off x="8678473" y="110300"/>
              <a:ext cx="692497" cy="692497"/>
              <a:chOff x="8678473" y="110300"/>
              <a:chExt cx="692497" cy="692497"/>
            </a:xfrm>
          </p:grpSpPr>
          <p:sp>
            <p:nvSpPr>
              <p:cNvPr id="7" name="Oval 6">
                <a:extLst>
                  <a:ext uri="{FF2B5EF4-FFF2-40B4-BE49-F238E27FC236}">
                    <a16:creationId xmlns:a16="http://schemas.microsoft.com/office/drawing/2014/main" id="{C885E4C5-FE79-752D-BB9A-D33E12958251}"/>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462E7F3A-1752-217C-5682-98C4F09480AF}"/>
                  </a:ext>
                </a:extLst>
              </p:cNvPr>
              <p:cNvGrpSpPr/>
              <p:nvPr/>
            </p:nvGrpSpPr>
            <p:grpSpPr>
              <a:xfrm>
                <a:off x="8859520" y="242390"/>
                <a:ext cx="316230" cy="449636"/>
                <a:chOff x="8859520" y="242389"/>
                <a:chExt cx="365760" cy="520061"/>
              </a:xfrm>
            </p:grpSpPr>
            <p:sp>
              <p:nvSpPr>
                <p:cNvPr id="9" name="Down Arrow 8">
                  <a:extLst>
                    <a:ext uri="{FF2B5EF4-FFF2-40B4-BE49-F238E27FC236}">
                      <a16:creationId xmlns:a16="http://schemas.microsoft.com/office/drawing/2014/main" id="{405C86AC-F59F-D4DD-4848-2799C0D6413A}"/>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AAF3507-C2CA-C0EF-8ED3-841127785BCF}"/>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extLst>
      <p:ext uri="{BB962C8B-B14F-4D97-AF65-F5344CB8AC3E}">
        <p14:creationId xmlns:p14="http://schemas.microsoft.com/office/powerpoint/2010/main" val="2274129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50"/>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High-School and College Student Recruitment Strategies</a:t>
            </a:r>
            <a:br>
              <a:rPr lang="en-US" dirty="0"/>
            </a:br>
            <a:r>
              <a:rPr lang="en-US" b="0" dirty="0"/>
              <a:t>Continued</a:t>
            </a:r>
          </a:p>
        </p:txBody>
      </p:sp>
      <p:sp>
        <p:nvSpPr>
          <p:cNvPr id="175" name="Google Shape;175;p50"/>
          <p:cNvSpPr txBox="1">
            <a:spLocks noGrp="1"/>
          </p:cNvSpPr>
          <p:nvPr>
            <p:ph type="body" idx="1"/>
          </p:nvPr>
        </p:nvSpPr>
        <p:spPr>
          <a:xfrm>
            <a:off x="4274288" y="653142"/>
            <a:ext cx="7097619" cy="5493658"/>
          </a:xfrm>
          <a:noFill/>
          <a:ln>
            <a:noFill/>
          </a:ln>
        </p:spPr>
        <p:txBody>
          <a:bodyPr spcFirstLastPara="1" wrap="square" lIns="91425" tIns="45700" rIns="91425" bIns="45700" anchor="t" anchorCtr="0">
            <a:normAutofit/>
          </a:bodyPr>
          <a:lstStyle/>
          <a:p>
            <a:pPr lvl="0"/>
            <a:r>
              <a:rPr lang="en-US" dirty="0"/>
              <a:t>Share the </a:t>
            </a:r>
            <a:r>
              <a:rPr lang="en-US" dirty="0">
                <a:hlinkClick r:id="rId3"/>
              </a:rPr>
              <a:t>ASCP Medical Laboratory Career Roadmap</a:t>
            </a:r>
            <a:r>
              <a:rPr lang="en-US" dirty="0"/>
              <a:t> with high school and college students interested in lab professions</a:t>
            </a:r>
          </a:p>
          <a:p>
            <a:pPr lvl="0"/>
            <a:r>
              <a:rPr lang="en-US" dirty="0"/>
              <a:t>Provide laboratory tours and hands-on activities for YMCA, career days, health fairs, Boy Scout or Girl Scout groups, or high school advanced science classes</a:t>
            </a:r>
          </a:p>
          <a:p>
            <a:pPr lvl="0"/>
            <a:r>
              <a:rPr lang="en-US" dirty="0"/>
              <a:t>Create </a:t>
            </a:r>
            <a:r>
              <a:rPr lang="en-US" dirty="0">
                <a:hlinkClick r:id="rId4"/>
              </a:rPr>
              <a:t>2-minute career videos</a:t>
            </a:r>
            <a:endParaRPr lang="en-US" dirty="0"/>
          </a:p>
          <a:p>
            <a:pPr lvl="0"/>
            <a:r>
              <a:rPr lang="en-US" dirty="0"/>
              <a:t>Provide lab tours to high school students and college students</a:t>
            </a:r>
          </a:p>
          <a:p>
            <a:pPr lvl="0"/>
            <a:r>
              <a:rPr lang="en-US" dirty="0"/>
              <a:t>Provide </a:t>
            </a:r>
            <a:r>
              <a:rPr lang="en-US" dirty="0" err="1"/>
              <a:t>shadowship</a:t>
            </a:r>
            <a:r>
              <a:rPr lang="en-US" dirty="0"/>
              <a:t>, mentorship or internship opportunities</a:t>
            </a:r>
          </a:p>
          <a:p>
            <a:pPr lvl="0"/>
            <a:r>
              <a:rPr lang="en-US" dirty="0"/>
              <a:t>Create “Young Lab” club/group </a:t>
            </a:r>
          </a:p>
        </p:txBody>
      </p:sp>
      <p:grpSp>
        <p:nvGrpSpPr>
          <p:cNvPr id="11" name="Group 10">
            <a:extLst>
              <a:ext uri="{FF2B5EF4-FFF2-40B4-BE49-F238E27FC236}">
                <a16:creationId xmlns:a16="http://schemas.microsoft.com/office/drawing/2014/main" id="{FAD62294-3174-DC06-0463-4DC37F0B2140}"/>
              </a:ext>
            </a:extLst>
          </p:cNvPr>
          <p:cNvGrpSpPr/>
          <p:nvPr/>
        </p:nvGrpSpPr>
        <p:grpSpPr>
          <a:xfrm>
            <a:off x="553719" y="5930153"/>
            <a:ext cx="2219959" cy="914400"/>
            <a:chOff x="8524241" y="0"/>
            <a:chExt cx="2219959" cy="914400"/>
          </a:xfrm>
        </p:grpSpPr>
        <p:sp>
          <p:nvSpPr>
            <p:cNvPr id="12" name="Rectangle 11">
              <a:extLst>
                <a:ext uri="{FF2B5EF4-FFF2-40B4-BE49-F238E27FC236}">
                  <a16:creationId xmlns:a16="http://schemas.microsoft.com/office/drawing/2014/main" id="{DC75A1BE-9DE9-9B44-37F4-CEC95633C6DA}"/>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D856509-C2CE-2EDB-CFF5-2D1EBF01806A}"/>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5"/>
                </a:rPr>
                <a:t>RESOURCE AVAILABLE</a:t>
              </a:r>
              <a:br>
                <a:rPr lang="en-US" sz="1100" b="1" dirty="0">
                  <a:solidFill>
                    <a:schemeClr val="bg1"/>
                  </a:solidFill>
                  <a:hlinkClick r:id="rId5"/>
                </a:rPr>
              </a:br>
              <a:r>
                <a:rPr lang="en-US" sz="1100" b="1" dirty="0">
                  <a:solidFill>
                    <a:schemeClr val="bg1"/>
                  </a:solidFill>
                  <a:hlinkClick r:id="rId5"/>
                </a:rPr>
                <a:t>on website</a:t>
              </a:r>
              <a:endParaRPr lang="en-US" sz="1100" b="1" dirty="0">
                <a:solidFill>
                  <a:schemeClr val="bg1"/>
                </a:solidFill>
              </a:endParaRPr>
            </a:p>
          </p:txBody>
        </p:sp>
        <p:grpSp>
          <p:nvGrpSpPr>
            <p:cNvPr id="14" name="Group 13">
              <a:extLst>
                <a:ext uri="{FF2B5EF4-FFF2-40B4-BE49-F238E27FC236}">
                  <a16:creationId xmlns:a16="http://schemas.microsoft.com/office/drawing/2014/main" id="{CE215BFE-064B-10CA-E1E4-673D14F321EB}"/>
                </a:ext>
              </a:extLst>
            </p:cNvPr>
            <p:cNvGrpSpPr/>
            <p:nvPr/>
          </p:nvGrpSpPr>
          <p:grpSpPr>
            <a:xfrm>
              <a:off x="8678473" y="110300"/>
              <a:ext cx="692497" cy="692497"/>
              <a:chOff x="8678473" y="110300"/>
              <a:chExt cx="692497" cy="692497"/>
            </a:xfrm>
          </p:grpSpPr>
          <p:sp>
            <p:nvSpPr>
              <p:cNvPr id="15" name="Oval 14">
                <a:extLst>
                  <a:ext uri="{FF2B5EF4-FFF2-40B4-BE49-F238E27FC236}">
                    <a16:creationId xmlns:a16="http://schemas.microsoft.com/office/drawing/2014/main" id="{89F223C0-FDC5-3226-2031-DD493E5D096E}"/>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74D8CC85-544F-E605-166A-301F750F82E1}"/>
                  </a:ext>
                </a:extLst>
              </p:cNvPr>
              <p:cNvGrpSpPr/>
              <p:nvPr/>
            </p:nvGrpSpPr>
            <p:grpSpPr>
              <a:xfrm>
                <a:off x="8859520" y="242390"/>
                <a:ext cx="316230" cy="449636"/>
                <a:chOff x="8859520" y="242389"/>
                <a:chExt cx="365760" cy="520061"/>
              </a:xfrm>
            </p:grpSpPr>
            <p:sp>
              <p:nvSpPr>
                <p:cNvPr id="17" name="Down Arrow 16">
                  <a:extLst>
                    <a:ext uri="{FF2B5EF4-FFF2-40B4-BE49-F238E27FC236}">
                      <a16:creationId xmlns:a16="http://schemas.microsoft.com/office/drawing/2014/main" id="{DFBE3DA6-5586-BE91-01F9-76A7EB47C66E}"/>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5536F78-7B43-0840-9AB2-DBC16682B786}"/>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51"/>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Laboratory Staff Recruitment Strategies</a:t>
            </a:r>
          </a:p>
        </p:txBody>
      </p:sp>
      <p:sp>
        <p:nvSpPr>
          <p:cNvPr id="181" name="Google Shape;181;p51"/>
          <p:cNvSpPr txBox="1">
            <a:spLocks noGrp="1"/>
          </p:cNvSpPr>
          <p:nvPr>
            <p:ph type="body" idx="1"/>
          </p:nvPr>
        </p:nvSpPr>
        <p:spPr>
          <a:xfrm>
            <a:off x="4274288" y="653142"/>
            <a:ext cx="7097619" cy="5493658"/>
          </a:xfrm>
          <a:noFill/>
          <a:ln>
            <a:noFill/>
          </a:ln>
        </p:spPr>
        <p:txBody>
          <a:bodyPr spcFirstLastPara="1" wrap="square" lIns="91425" tIns="45700" rIns="91425" bIns="45700" anchor="t" anchorCtr="0">
            <a:normAutofit lnSpcReduction="10000"/>
          </a:bodyPr>
          <a:lstStyle/>
          <a:p>
            <a:pPr lvl="0"/>
            <a:r>
              <a:rPr lang="en-US" dirty="0"/>
              <a:t>Increase public awareness of laboratory professionals</a:t>
            </a:r>
          </a:p>
          <a:p>
            <a:pPr lvl="0"/>
            <a:r>
              <a:rPr lang="en-US" dirty="0"/>
              <a:t>Affiliate with accredited colleges</a:t>
            </a:r>
          </a:p>
          <a:p>
            <a:pPr lvl="0"/>
            <a:r>
              <a:rPr lang="en-US" dirty="0"/>
              <a:t>Contract with agencies for short term, if needed </a:t>
            </a:r>
          </a:p>
          <a:p>
            <a:pPr lvl="0"/>
            <a:r>
              <a:rPr lang="en-US" dirty="0"/>
              <a:t>Set up tuition reimbursement and scholarship for employees who are attending MLS, Histology or phlebotomy programs </a:t>
            </a:r>
          </a:p>
          <a:p>
            <a:pPr lvl="0"/>
            <a:r>
              <a:rPr lang="en-US" dirty="0"/>
              <a:t>Work with the marketing department to advertise on social media (Instagram, LinkedIn, Facebook)</a:t>
            </a:r>
          </a:p>
          <a:p>
            <a:pPr lvl="0"/>
            <a:r>
              <a:rPr lang="en-US" dirty="0"/>
              <a:t>Provide </a:t>
            </a:r>
            <a:r>
              <a:rPr lang="en-US" dirty="0">
                <a:hlinkClick r:id="rId3"/>
              </a:rPr>
              <a:t>career information online </a:t>
            </a:r>
            <a:endParaRPr lang="en-US" dirty="0"/>
          </a:p>
          <a:p>
            <a:pPr lvl="1"/>
            <a:r>
              <a:rPr lang="en-US" dirty="0">
                <a:hlinkClick r:id="rId4"/>
              </a:rPr>
              <a:t>ASCP Medical Laboratory Career Roadmap</a:t>
            </a:r>
            <a:endParaRPr lang="en-US" dirty="0"/>
          </a:p>
          <a:p>
            <a:pPr lvl="0"/>
            <a:r>
              <a:rPr lang="en-US" dirty="0"/>
              <a:t>Develop an MLS training program (multi-year process)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52"/>
          <p:cNvSpPr txBox="1">
            <a:spLocks noGrp="1"/>
          </p:cNvSpPr>
          <p:nvPr>
            <p:ph type="title"/>
          </p:nvPr>
        </p:nvSpPr>
        <p:spPr>
          <a:xfrm>
            <a:off x="-322729" y="2736850"/>
            <a:ext cx="3424704" cy="1325563"/>
          </a:xfrm>
          <a:noFill/>
          <a:ln>
            <a:noFill/>
          </a:ln>
        </p:spPr>
        <p:txBody>
          <a:bodyPr spcFirstLastPara="1" wrap="square" lIns="91425" tIns="45700" rIns="91425" bIns="45700" anchor="ctr" anchorCtr="0">
            <a:noAutofit/>
          </a:bodyPr>
          <a:lstStyle/>
          <a:p>
            <a:pPr lvl="0"/>
            <a:r>
              <a:rPr lang="en-US" dirty="0"/>
              <a:t>MLS interview questions organizational </a:t>
            </a:r>
          </a:p>
        </p:txBody>
      </p:sp>
      <p:graphicFrame>
        <p:nvGraphicFramePr>
          <p:cNvPr id="187" name="Google Shape;187;p52"/>
          <p:cNvGraphicFramePr/>
          <p:nvPr>
            <p:extLst>
              <p:ext uri="{D42A27DB-BD31-4B8C-83A1-F6EECF244321}">
                <p14:modId xmlns:p14="http://schemas.microsoft.com/office/powerpoint/2010/main" val="453687978"/>
              </p:ext>
            </p:extLst>
          </p:nvPr>
        </p:nvGraphicFramePr>
        <p:xfrm>
          <a:off x="4168270" y="657500"/>
          <a:ext cx="7099345" cy="5489300"/>
        </p:xfrm>
        <a:graphic>
          <a:graphicData uri="http://schemas.openxmlformats.org/drawingml/2006/table">
            <a:tbl>
              <a:tblPr firstRow="1" firstCol="1" bandRow="1">
                <a:tableStyleId>{BC89EF96-8CEA-46FF-86C4-4CE0E7609802}</a:tableStyleId>
              </a:tblPr>
              <a:tblGrid>
                <a:gridCol w="1858750">
                  <a:extLst>
                    <a:ext uri="{9D8B030D-6E8A-4147-A177-3AD203B41FA5}">
                      <a16:colId xmlns:a16="http://schemas.microsoft.com/office/drawing/2014/main" val="20000"/>
                    </a:ext>
                  </a:extLst>
                </a:gridCol>
                <a:gridCol w="3017525">
                  <a:extLst>
                    <a:ext uri="{9D8B030D-6E8A-4147-A177-3AD203B41FA5}">
                      <a16:colId xmlns:a16="http://schemas.microsoft.com/office/drawing/2014/main" val="20001"/>
                    </a:ext>
                  </a:extLst>
                </a:gridCol>
                <a:gridCol w="2223070">
                  <a:extLst>
                    <a:ext uri="{9D8B030D-6E8A-4147-A177-3AD203B41FA5}">
                      <a16:colId xmlns:a16="http://schemas.microsoft.com/office/drawing/2014/main" val="20002"/>
                    </a:ext>
                  </a:extLst>
                </a:gridCol>
              </a:tblGrid>
              <a:tr h="377925">
                <a:tc>
                  <a:txBody>
                    <a:bodyPr/>
                    <a:lstStyle/>
                    <a:p>
                      <a:pPr marL="0" marR="0" lvl="0" indent="0" algn="ctr" rtl="0">
                        <a:lnSpc>
                          <a:spcPct val="107000"/>
                        </a:lnSpc>
                        <a:spcBef>
                          <a:spcPts val="0"/>
                        </a:spcBef>
                        <a:spcAft>
                          <a:spcPts val="0"/>
                        </a:spcAft>
                        <a:buClr>
                          <a:srgbClr val="000000"/>
                        </a:buClr>
                        <a:buSzPts val="1000"/>
                        <a:buFont typeface="Arial"/>
                        <a:buNone/>
                      </a:pPr>
                      <a:r>
                        <a:rPr lang="en-US" sz="1000" u="none" strike="noStrike" cap="none">
                          <a:sym typeface="Arial"/>
                        </a:rPr>
                        <a:t>Critical Competency</a:t>
                      </a:r>
                      <a:endParaRPr sz="1000" u="none" strike="noStrike" cap="none">
                        <a:latin typeface="Arial"/>
                        <a:ea typeface="Arial"/>
                        <a:cs typeface="Arial"/>
                        <a:sym typeface="Arial"/>
                      </a:endParaRPr>
                    </a:p>
                  </a:txBody>
                  <a:tcPr marL="26050" marR="26050" marT="0" marB="0" anchor="ctr"/>
                </a:tc>
                <a:tc>
                  <a:txBody>
                    <a:bodyPr/>
                    <a:lstStyle/>
                    <a:p>
                      <a:pPr marL="0" marR="0" lvl="0" indent="0" algn="l" rtl="0">
                        <a:lnSpc>
                          <a:spcPct val="107000"/>
                        </a:lnSpc>
                        <a:spcBef>
                          <a:spcPts val="0"/>
                        </a:spcBef>
                        <a:spcAft>
                          <a:spcPts val="0"/>
                        </a:spcAft>
                        <a:buClr>
                          <a:srgbClr val="000000"/>
                        </a:buClr>
                        <a:buSzPts val="1000"/>
                        <a:buFont typeface="Arial"/>
                        <a:buNone/>
                      </a:pPr>
                      <a:r>
                        <a:rPr lang="en-US" sz="1000" u="none" strike="noStrike" cap="none">
                          <a:sym typeface="Arial"/>
                        </a:rPr>
                        <a:t>Questions and Follow-up</a:t>
                      </a:r>
                      <a:endParaRPr sz="1000" u="none" strike="noStrike" cap="none">
                        <a:latin typeface="Arial"/>
                        <a:ea typeface="Arial"/>
                        <a:cs typeface="Arial"/>
                        <a:sym typeface="Arial"/>
                      </a:endParaRPr>
                    </a:p>
                  </a:txBody>
                  <a:tcPr marL="26050" marR="26050" marT="0" marB="0" anchor="ctr"/>
                </a:tc>
                <a:tc>
                  <a:txBody>
                    <a:bodyPr/>
                    <a:lstStyle/>
                    <a:p>
                      <a:pPr marL="0" marR="0" lvl="0" indent="0" algn="l" rtl="0">
                        <a:lnSpc>
                          <a:spcPct val="107000"/>
                        </a:lnSpc>
                        <a:spcBef>
                          <a:spcPts val="0"/>
                        </a:spcBef>
                        <a:spcAft>
                          <a:spcPts val="0"/>
                        </a:spcAft>
                        <a:buClr>
                          <a:srgbClr val="000000"/>
                        </a:buClr>
                        <a:buSzPts val="1000"/>
                        <a:buFont typeface="Arial"/>
                        <a:buNone/>
                      </a:pPr>
                      <a:r>
                        <a:rPr lang="en-US" sz="1000" u="none" strike="noStrike" cap="none">
                          <a:sym typeface="Arial"/>
                        </a:rPr>
                        <a:t>Ideal Response and Red Flags</a:t>
                      </a:r>
                      <a:endParaRPr sz="1000" u="none" strike="noStrike" cap="none">
                        <a:latin typeface="Arial"/>
                        <a:ea typeface="Arial"/>
                        <a:cs typeface="Arial"/>
                        <a:sym typeface="Arial"/>
                      </a:endParaRPr>
                    </a:p>
                  </a:txBody>
                  <a:tcPr marL="26050" marR="26050" marT="0" marB="0" anchor="ctr"/>
                </a:tc>
                <a:extLst>
                  <a:ext uri="{0D108BD9-81ED-4DB2-BD59-A6C34878D82A}">
                    <a16:rowId xmlns:a16="http://schemas.microsoft.com/office/drawing/2014/main" val="10000"/>
                  </a:ext>
                </a:extLst>
              </a:tr>
              <a:tr h="2434525">
                <a:tc>
                  <a:txBody>
                    <a:bodyPr/>
                    <a:lstStyle/>
                    <a:p>
                      <a:pPr marL="0" marR="0" lvl="0" indent="0" algn="ctr" rtl="0">
                        <a:lnSpc>
                          <a:spcPct val="107000"/>
                        </a:lnSpc>
                        <a:spcBef>
                          <a:spcPts val="0"/>
                        </a:spcBef>
                        <a:spcAft>
                          <a:spcPts val="0"/>
                        </a:spcAft>
                        <a:buClr>
                          <a:srgbClr val="000000"/>
                        </a:buClr>
                        <a:buSzPts val="1200"/>
                        <a:buFont typeface="Arial"/>
                        <a:buNone/>
                      </a:pPr>
                      <a:r>
                        <a:rPr lang="en-US" sz="1200" u="none" strike="noStrike" cap="none">
                          <a:sym typeface="Arial"/>
                        </a:rPr>
                        <a:t>Values:</a:t>
                      </a:r>
                      <a:endParaRPr sz="1400" u="none" strike="noStrike" cap="none"/>
                    </a:p>
                    <a:p>
                      <a:pPr marL="0" marR="0" lvl="0" indent="0" algn="ctr" rtl="0">
                        <a:lnSpc>
                          <a:spcPct val="107000"/>
                        </a:lnSpc>
                        <a:spcBef>
                          <a:spcPts val="0"/>
                        </a:spcBef>
                        <a:spcAft>
                          <a:spcPts val="0"/>
                        </a:spcAft>
                        <a:buClr>
                          <a:srgbClr val="000000"/>
                        </a:buClr>
                        <a:buSzPts val="1200"/>
                        <a:buFont typeface="Arial"/>
                        <a:buNone/>
                      </a:pPr>
                      <a:r>
                        <a:rPr lang="en-US" sz="1200" u="none" strike="noStrike" cap="none">
                          <a:sym typeface="Arial"/>
                        </a:rPr>
                        <a:t>Contributes to the vision, mission and values of the organization by modeling behavior, motivating employees and delivering quality results </a:t>
                      </a:r>
                      <a:endParaRPr sz="1200" u="none" strike="noStrike" cap="none">
                        <a:latin typeface="Arial"/>
                        <a:ea typeface="Arial"/>
                        <a:cs typeface="Arial"/>
                        <a:sym typeface="Arial"/>
                      </a:endParaRPr>
                    </a:p>
                  </a:txBody>
                  <a:tcPr marL="26050" marR="26050" marT="0" marB="0" anchor="ctr"/>
                </a:tc>
                <a:tc>
                  <a:txBody>
                    <a:bodyPr/>
                    <a:lstStyle/>
                    <a:p>
                      <a:pPr marL="0" marR="0" lvl="0" indent="0" algn="l" rtl="0">
                        <a:lnSpc>
                          <a:spcPct val="107000"/>
                        </a:lnSpc>
                        <a:spcBef>
                          <a:spcPts val="0"/>
                        </a:spcBef>
                        <a:spcAft>
                          <a:spcPts val="0"/>
                        </a:spcAft>
                        <a:buClr>
                          <a:schemeClr val="dk1"/>
                        </a:buClr>
                        <a:buSzPts val="900"/>
                        <a:buFont typeface="Arial"/>
                        <a:buNone/>
                      </a:pPr>
                      <a:r>
                        <a:rPr lang="en-US" sz="900" b="1" u="none" strike="noStrike" cap="none" dirty="0">
                          <a:sym typeface="Arial"/>
                        </a:rPr>
                        <a:t>Questions</a:t>
                      </a:r>
                      <a:endParaRPr sz="900" u="none" strike="noStrike" cap="none" dirty="0">
                        <a:sym typeface="Arial"/>
                      </a:endParaRPr>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Describe a situation when you worked with a person whose personal beliefs were the opposite of yours. How did you deal with it?</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Tell me about a time one of your co-workers was not modeling the vision and values of the organization. How did you deal with it? </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Tell me about a time you helped to motivate other employees. What did you do? What were the outcomes?</a:t>
                      </a:r>
                      <a:endParaRPr sz="1400" u="none" strike="noStrike" cap="none" dirty="0"/>
                    </a:p>
                    <a:p>
                      <a:pPr marL="0" marR="0" lvl="0" indent="0" algn="l" rtl="0">
                        <a:lnSpc>
                          <a:spcPct val="107000"/>
                        </a:lnSpc>
                        <a:spcBef>
                          <a:spcPts val="0"/>
                        </a:spcBef>
                        <a:spcAft>
                          <a:spcPts val="0"/>
                        </a:spcAft>
                        <a:buClr>
                          <a:srgbClr val="000000"/>
                        </a:buClr>
                        <a:buSzPts val="900"/>
                        <a:buFont typeface="Arial"/>
                        <a:buNone/>
                      </a:pPr>
                      <a:endParaRPr sz="900" b="1" u="none" strike="noStrike" cap="none" dirty="0">
                        <a:sym typeface="Arial"/>
                      </a:endParaRPr>
                    </a:p>
                    <a:p>
                      <a:pPr marL="0" marR="0" lvl="0" indent="0" algn="l" rtl="0">
                        <a:lnSpc>
                          <a:spcPct val="107000"/>
                        </a:lnSpc>
                        <a:spcBef>
                          <a:spcPts val="0"/>
                        </a:spcBef>
                        <a:spcAft>
                          <a:spcPts val="0"/>
                        </a:spcAft>
                        <a:buClr>
                          <a:srgbClr val="000000"/>
                        </a:buClr>
                        <a:buSzPts val="900"/>
                        <a:buFont typeface="Arial"/>
                        <a:buNone/>
                      </a:pPr>
                      <a:r>
                        <a:rPr lang="en-US" sz="900" b="1" u="none" strike="noStrike" cap="none" dirty="0">
                          <a:sym typeface="Arial"/>
                        </a:rPr>
                        <a:t>Follow-up Questions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What happened?</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What did you do?</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What was the result?</a:t>
                      </a:r>
                      <a:endParaRPr sz="1400" u="none" strike="noStrike" cap="none" dirty="0"/>
                    </a:p>
                  </a:txBody>
                  <a:tcPr marL="26050" marR="26050" marT="0" marB="0" anchor="ctr"/>
                </a:tc>
                <a:tc>
                  <a:txBody>
                    <a:bodyPr/>
                    <a:lstStyle/>
                    <a:p>
                      <a:pPr marL="0" marR="0" lvl="0" indent="0" algn="l" rtl="0">
                        <a:lnSpc>
                          <a:spcPct val="107000"/>
                        </a:lnSpc>
                        <a:spcBef>
                          <a:spcPts val="0"/>
                        </a:spcBef>
                        <a:spcAft>
                          <a:spcPts val="0"/>
                        </a:spcAft>
                        <a:buClr>
                          <a:srgbClr val="000000"/>
                        </a:buClr>
                        <a:buSzPts val="900"/>
                        <a:buFont typeface="Arial"/>
                        <a:buNone/>
                      </a:pPr>
                      <a:r>
                        <a:rPr lang="en-US" sz="900" b="1" u="none" strike="noStrike" cap="none" dirty="0">
                          <a:sym typeface="Arial"/>
                        </a:rPr>
                        <a:t>Ideal Responses </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Has incorporated the organizations visions and values into their own </a:t>
                      </a:r>
                      <a:endParaRPr sz="1400" u="none" strike="noStrike" cap="none" dirty="0"/>
                    </a:p>
                    <a:p>
                      <a:pPr marL="0" marR="0" lvl="0" indent="0" algn="l" rtl="0">
                        <a:lnSpc>
                          <a:spcPct val="107000"/>
                        </a:lnSpc>
                        <a:spcBef>
                          <a:spcPts val="0"/>
                        </a:spcBef>
                        <a:spcAft>
                          <a:spcPts val="0"/>
                        </a:spcAft>
                        <a:buClr>
                          <a:srgbClr val="000000"/>
                        </a:buClr>
                        <a:buSzPts val="900"/>
                        <a:buFont typeface="Arial"/>
                        <a:buNone/>
                      </a:pPr>
                      <a:endParaRPr sz="900" b="1" u="none" strike="noStrike" cap="none" dirty="0">
                        <a:sym typeface="Arial"/>
                      </a:endParaRPr>
                    </a:p>
                    <a:p>
                      <a:pPr marL="0" marR="0" lvl="0" indent="0" algn="l" rtl="0">
                        <a:lnSpc>
                          <a:spcPct val="107000"/>
                        </a:lnSpc>
                        <a:spcBef>
                          <a:spcPts val="0"/>
                        </a:spcBef>
                        <a:spcAft>
                          <a:spcPts val="0"/>
                        </a:spcAft>
                        <a:buClr>
                          <a:srgbClr val="000000"/>
                        </a:buClr>
                        <a:buSzPts val="900"/>
                        <a:buFont typeface="Arial"/>
                        <a:buNone/>
                      </a:pPr>
                      <a:r>
                        <a:rPr lang="en-US" sz="900" b="1" u="none" strike="noStrike" cap="none" dirty="0">
                          <a:sym typeface="Arial"/>
                        </a:rPr>
                        <a:t>Red Flags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Avoids addressing value issues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Blames others</a:t>
                      </a:r>
                      <a:endParaRPr sz="900" u="none" strike="noStrike" cap="none" dirty="0">
                        <a:latin typeface="Arial"/>
                        <a:ea typeface="Arial"/>
                        <a:cs typeface="Arial"/>
                        <a:sym typeface="Arial"/>
                      </a:endParaRPr>
                    </a:p>
                  </a:txBody>
                  <a:tcPr marL="26050" marR="26050" marT="0" marB="0" anchor="ctr"/>
                </a:tc>
                <a:extLst>
                  <a:ext uri="{0D108BD9-81ED-4DB2-BD59-A6C34878D82A}">
                    <a16:rowId xmlns:a16="http://schemas.microsoft.com/office/drawing/2014/main" val="10001"/>
                  </a:ext>
                </a:extLst>
              </a:tr>
              <a:tr h="2676850">
                <a:tc>
                  <a:txBody>
                    <a:bodyPr/>
                    <a:lstStyle/>
                    <a:p>
                      <a:pPr marL="0" marR="0" lvl="0" indent="0" algn="ctr" rtl="0">
                        <a:lnSpc>
                          <a:spcPct val="107000"/>
                        </a:lnSpc>
                        <a:spcBef>
                          <a:spcPts val="0"/>
                        </a:spcBef>
                        <a:spcAft>
                          <a:spcPts val="0"/>
                        </a:spcAft>
                        <a:buClr>
                          <a:srgbClr val="000000"/>
                        </a:buClr>
                        <a:buSzPts val="1200"/>
                        <a:buFont typeface="Arial"/>
                        <a:buNone/>
                      </a:pPr>
                      <a:r>
                        <a:rPr lang="en-US" sz="1200" u="none" strike="noStrike" cap="none" dirty="0">
                          <a:sym typeface="Arial"/>
                        </a:rPr>
                        <a:t>Teamwork: </a:t>
                      </a:r>
                      <a:br>
                        <a:rPr lang="en-US" sz="1200" u="none" strike="noStrike" cap="none" dirty="0">
                          <a:sym typeface="Arial"/>
                        </a:rPr>
                      </a:br>
                      <a:r>
                        <a:rPr lang="en-US" sz="1200" u="none" strike="noStrike" cap="none" dirty="0">
                          <a:sym typeface="Arial"/>
                        </a:rPr>
                        <a:t>Demonstrate individual commitment to cooperation and collaboration among staff.</a:t>
                      </a:r>
                      <a:endParaRPr sz="1200" u="none" strike="noStrike" cap="none" dirty="0">
                        <a:latin typeface="Arial"/>
                        <a:ea typeface="Arial"/>
                        <a:cs typeface="Arial"/>
                        <a:sym typeface="Arial"/>
                      </a:endParaRPr>
                    </a:p>
                  </a:txBody>
                  <a:tcPr marL="26050" marR="26050" marT="0" marB="0" anchor="ctr"/>
                </a:tc>
                <a:tc>
                  <a:txBody>
                    <a:bodyPr/>
                    <a:lstStyle/>
                    <a:p>
                      <a:pPr marL="0" marR="0" lvl="0" indent="0" algn="l" rtl="0">
                        <a:lnSpc>
                          <a:spcPct val="107000"/>
                        </a:lnSpc>
                        <a:spcBef>
                          <a:spcPts val="0"/>
                        </a:spcBef>
                        <a:spcAft>
                          <a:spcPts val="0"/>
                        </a:spcAft>
                        <a:buClr>
                          <a:schemeClr val="dk1"/>
                        </a:buClr>
                        <a:buSzPts val="900"/>
                        <a:buFont typeface="Arial"/>
                        <a:buNone/>
                      </a:pPr>
                      <a:r>
                        <a:rPr lang="en-US" sz="900" b="1" u="none" strike="noStrike" cap="none">
                          <a:sym typeface="Arial"/>
                        </a:rPr>
                        <a:t>Questions</a:t>
                      </a:r>
                      <a:endParaRPr sz="900" u="none" strike="noStrike" cap="none">
                        <a:sym typeface="Arial"/>
                      </a:endParaRPr>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Share an example of a problem created for you by someone else. How did you handle it? What were the results?</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 Describe a time when you were able to help a co-worker solve a problem or improve his or her performance.</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What is the main strength or natural style that you bring to a team? Describe a specific situation and how your work style affected the team’s decision. </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Sometimes it is necessary to work in unsettled or rapidly changing circumstances. When have you found yourself in this situation? Tell me what you did. </a:t>
                      </a:r>
                      <a:endParaRPr sz="1400" u="none" strike="noStrike" cap="none"/>
                    </a:p>
                    <a:p>
                      <a:pPr marL="0" marR="0" lvl="0" indent="0" algn="l" rtl="0">
                        <a:lnSpc>
                          <a:spcPct val="107000"/>
                        </a:lnSpc>
                        <a:spcBef>
                          <a:spcPts val="0"/>
                        </a:spcBef>
                        <a:spcAft>
                          <a:spcPts val="0"/>
                        </a:spcAft>
                        <a:buClr>
                          <a:srgbClr val="000000"/>
                        </a:buClr>
                        <a:buSzPts val="900"/>
                        <a:buFont typeface="Arial"/>
                        <a:buNone/>
                      </a:pPr>
                      <a:r>
                        <a:rPr lang="en-US" sz="900" u="none" strike="noStrike" cap="none">
                          <a:sym typeface="Arial"/>
                        </a:rPr>
                        <a:t> </a:t>
                      </a:r>
                      <a:endParaRPr sz="1400" u="none" strike="noStrike" cap="none"/>
                    </a:p>
                    <a:p>
                      <a:pPr marL="0" marR="0" lvl="0" indent="0" algn="l" rtl="0">
                        <a:lnSpc>
                          <a:spcPct val="107000"/>
                        </a:lnSpc>
                        <a:spcBef>
                          <a:spcPts val="0"/>
                        </a:spcBef>
                        <a:spcAft>
                          <a:spcPts val="0"/>
                        </a:spcAft>
                        <a:buClr>
                          <a:srgbClr val="000000"/>
                        </a:buClr>
                        <a:buSzPts val="900"/>
                        <a:buFont typeface="Arial"/>
                        <a:buNone/>
                      </a:pPr>
                      <a:r>
                        <a:rPr lang="en-US" sz="900" b="1" u="none" strike="noStrike" cap="none">
                          <a:sym typeface="Arial"/>
                        </a:rPr>
                        <a:t>Follow-up Questions</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What happened?</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What did you do?</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What was the result? </a:t>
                      </a:r>
                      <a:endParaRPr sz="900" u="none" strike="noStrike" cap="none">
                        <a:latin typeface="Arial"/>
                        <a:ea typeface="Arial"/>
                        <a:cs typeface="Arial"/>
                        <a:sym typeface="Arial"/>
                      </a:endParaRPr>
                    </a:p>
                  </a:txBody>
                  <a:tcPr marL="26050" marR="26050" marT="0" marB="0" anchor="ctr"/>
                </a:tc>
                <a:tc>
                  <a:txBody>
                    <a:bodyPr/>
                    <a:lstStyle/>
                    <a:p>
                      <a:pPr marL="0" marR="0" lvl="0" indent="0" algn="l" rtl="0">
                        <a:lnSpc>
                          <a:spcPct val="107000"/>
                        </a:lnSpc>
                        <a:spcBef>
                          <a:spcPts val="0"/>
                        </a:spcBef>
                        <a:spcAft>
                          <a:spcPts val="0"/>
                        </a:spcAft>
                        <a:buClr>
                          <a:srgbClr val="000000"/>
                        </a:buClr>
                        <a:buSzPts val="900"/>
                        <a:buFont typeface="Arial"/>
                        <a:buNone/>
                      </a:pPr>
                      <a:r>
                        <a:rPr lang="en-US" sz="900" b="1" u="none" strike="noStrike" cap="none" dirty="0">
                          <a:sym typeface="Arial"/>
                        </a:rPr>
                        <a:t>Ideal Responses </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Takes personal accountability for his it her actions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Is proud of team accomplishment </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Is able to personally resolve conflicts.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Shares critical information up down and across the organization.</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Is adaptable to change. Is proactive when facing a challenge. </a:t>
                      </a:r>
                      <a:endParaRPr sz="1400" u="none" strike="noStrike" cap="none" dirty="0"/>
                    </a:p>
                    <a:p>
                      <a:pPr marL="0" marR="0" lvl="0" indent="0" algn="l" rtl="0">
                        <a:lnSpc>
                          <a:spcPct val="107000"/>
                        </a:lnSpc>
                        <a:spcBef>
                          <a:spcPts val="0"/>
                        </a:spcBef>
                        <a:spcAft>
                          <a:spcPts val="0"/>
                        </a:spcAft>
                        <a:buClr>
                          <a:srgbClr val="000000"/>
                        </a:buClr>
                        <a:buSzPts val="900"/>
                        <a:buFont typeface="Arial"/>
                        <a:buNone/>
                      </a:pPr>
                      <a:endParaRPr sz="900" b="1" u="none" strike="noStrike" cap="none" dirty="0">
                        <a:sym typeface="Arial"/>
                      </a:endParaRPr>
                    </a:p>
                    <a:p>
                      <a:pPr marL="0" marR="0" lvl="0" indent="0" algn="l" rtl="0">
                        <a:lnSpc>
                          <a:spcPct val="107000"/>
                        </a:lnSpc>
                        <a:spcBef>
                          <a:spcPts val="0"/>
                        </a:spcBef>
                        <a:spcAft>
                          <a:spcPts val="0"/>
                        </a:spcAft>
                        <a:buClr>
                          <a:srgbClr val="000000"/>
                        </a:buClr>
                        <a:buSzPts val="900"/>
                        <a:buFont typeface="Arial"/>
                        <a:buNone/>
                      </a:pPr>
                      <a:r>
                        <a:rPr lang="en-US" sz="900" b="1" u="none" strike="noStrike" cap="none" dirty="0">
                          <a:sym typeface="Arial"/>
                        </a:rPr>
                        <a:t>Red Flags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Cannot describe any interactions with team members.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 Seems like they forced their ideas on others.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 Dependent in other to solves  </a:t>
                      </a:r>
                      <a:endParaRPr sz="1400" u="none" strike="noStrike" cap="none" dirty="0"/>
                    </a:p>
                    <a:p>
                      <a:pPr marL="0" marR="0" lvl="0" indent="0" algn="l" rtl="0">
                        <a:lnSpc>
                          <a:spcPct val="107000"/>
                        </a:lnSpc>
                        <a:spcBef>
                          <a:spcPts val="0"/>
                        </a:spcBef>
                        <a:spcAft>
                          <a:spcPts val="0"/>
                        </a:spcAft>
                        <a:buClr>
                          <a:srgbClr val="000000"/>
                        </a:buClr>
                        <a:buSzPts val="900"/>
                        <a:buFont typeface="Arial"/>
                        <a:buNone/>
                      </a:pPr>
                      <a:r>
                        <a:rPr lang="en-US" sz="900" u="none" strike="noStrike" cap="none" dirty="0">
                          <a:sym typeface="Arial"/>
                        </a:rPr>
                        <a:t> </a:t>
                      </a:r>
                      <a:endParaRPr sz="900" u="none" strike="noStrike" cap="none" dirty="0">
                        <a:latin typeface="Arial"/>
                        <a:ea typeface="Arial"/>
                        <a:cs typeface="Arial"/>
                        <a:sym typeface="Arial"/>
                      </a:endParaRPr>
                    </a:p>
                  </a:txBody>
                  <a:tcPr marL="26050" marR="26050" marT="0" marB="0" anchor="ctr"/>
                </a:tc>
                <a:extLst>
                  <a:ext uri="{0D108BD9-81ED-4DB2-BD59-A6C34878D82A}">
                    <a16:rowId xmlns:a16="http://schemas.microsoft.com/office/drawing/2014/main" val="10002"/>
                  </a:ext>
                </a:extLst>
              </a:tr>
            </a:tbl>
          </a:graphicData>
        </a:graphic>
      </p:graphicFrame>
      <p:grpSp>
        <p:nvGrpSpPr>
          <p:cNvPr id="20" name="Group 19">
            <a:extLst>
              <a:ext uri="{FF2B5EF4-FFF2-40B4-BE49-F238E27FC236}">
                <a16:creationId xmlns:a16="http://schemas.microsoft.com/office/drawing/2014/main" id="{80496323-7879-F702-C90B-5121CCF7BC37}"/>
              </a:ext>
            </a:extLst>
          </p:cNvPr>
          <p:cNvGrpSpPr/>
          <p:nvPr/>
        </p:nvGrpSpPr>
        <p:grpSpPr>
          <a:xfrm>
            <a:off x="553719" y="5930153"/>
            <a:ext cx="2219959" cy="914400"/>
            <a:chOff x="8524241" y="0"/>
            <a:chExt cx="2219959" cy="914400"/>
          </a:xfrm>
        </p:grpSpPr>
        <p:sp>
          <p:nvSpPr>
            <p:cNvPr id="21" name="Rectangle 20">
              <a:extLst>
                <a:ext uri="{FF2B5EF4-FFF2-40B4-BE49-F238E27FC236}">
                  <a16:creationId xmlns:a16="http://schemas.microsoft.com/office/drawing/2014/main" id="{96F391DF-88F5-80E1-52B4-2B272C7BD52E}"/>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269E920F-F850-D505-A5AB-9E1BA4BA7373}"/>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23" name="Group 22">
              <a:extLst>
                <a:ext uri="{FF2B5EF4-FFF2-40B4-BE49-F238E27FC236}">
                  <a16:creationId xmlns:a16="http://schemas.microsoft.com/office/drawing/2014/main" id="{49814701-67B9-6083-8C03-5B06510F6BFB}"/>
                </a:ext>
              </a:extLst>
            </p:cNvPr>
            <p:cNvGrpSpPr/>
            <p:nvPr/>
          </p:nvGrpSpPr>
          <p:grpSpPr>
            <a:xfrm>
              <a:off x="8678473" y="110300"/>
              <a:ext cx="692497" cy="692497"/>
              <a:chOff x="8678473" y="110300"/>
              <a:chExt cx="692497" cy="692497"/>
            </a:xfrm>
          </p:grpSpPr>
          <p:sp>
            <p:nvSpPr>
              <p:cNvPr id="24" name="Oval 23">
                <a:extLst>
                  <a:ext uri="{FF2B5EF4-FFF2-40B4-BE49-F238E27FC236}">
                    <a16:creationId xmlns:a16="http://schemas.microsoft.com/office/drawing/2014/main" id="{4B42CABA-E080-9672-DD68-C52217457418}"/>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CC29C3D3-91F0-5F28-A167-EFBE09FC93E0}"/>
                  </a:ext>
                </a:extLst>
              </p:cNvPr>
              <p:cNvGrpSpPr/>
              <p:nvPr/>
            </p:nvGrpSpPr>
            <p:grpSpPr>
              <a:xfrm>
                <a:off x="8859520" y="242390"/>
                <a:ext cx="316230" cy="449636"/>
                <a:chOff x="8859520" y="242389"/>
                <a:chExt cx="365760" cy="520061"/>
              </a:xfrm>
            </p:grpSpPr>
            <p:sp>
              <p:nvSpPr>
                <p:cNvPr id="26" name="Down Arrow 25">
                  <a:extLst>
                    <a:ext uri="{FF2B5EF4-FFF2-40B4-BE49-F238E27FC236}">
                      <a16:creationId xmlns:a16="http://schemas.microsoft.com/office/drawing/2014/main" id="{63862CDF-914C-95A4-BC4A-787B6EF9D487}"/>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E554D53-FA74-AF7E-5FE7-9852F99EE9E1}"/>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53"/>
          <p:cNvSpPr txBox="1">
            <a:spLocks noGrp="1"/>
          </p:cNvSpPr>
          <p:nvPr>
            <p:ph type="title"/>
          </p:nvPr>
        </p:nvSpPr>
        <p:spPr>
          <a:xfrm>
            <a:off x="226203" y="2515394"/>
            <a:ext cx="2874993" cy="1325563"/>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Arial"/>
              <a:buNone/>
            </a:pPr>
            <a:r>
              <a:rPr lang="en-US"/>
              <a:t>MLS interview questions - behavioral </a:t>
            </a:r>
            <a:endParaRPr/>
          </a:p>
        </p:txBody>
      </p:sp>
      <p:graphicFrame>
        <p:nvGraphicFramePr>
          <p:cNvPr id="195" name="Google Shape;195;p53"/>
          <p:cNvGraphicFramePr/>
          <p:nvPr/>
        </p:nvGraphicFramePr>
        <p:xfrm>
          <a:off x="3946150" y="734006"/>
          <a:ext cx="7416250" cy="5140877"/>
        </p:xfrm>
        <a:graphic>
          <a:graphicData uri="http://schemas.openxmlformats.org/drawingml/2006/table">
            <a:tbl>
              <a:tblPr firstRow="1" firstCol="1" bandRow="1">
                <a:tableStyleId>{BC89EF96-8CEA-46FF-86C4-4CE0E7609802}</a:tableStyleId>
              </a:tblPr>
              <a:tblGrid>
                <a:gridCol w="1656700">
                  <a:extLst>
                    <a:ext uri="{9D8B030D-6E8A-4147-A177-3AD203B41FA5}">
                      <a16:colId xmlns:a16="http://schemas.microsoft.com/office/drawing/2014/main" val="20000"/>
                    </a:ext>
                  </a:extLst>
                </a:gridCol>
                <a:gridCol w="2841975">
                  <a:extLst>
                    <a:ext uri="{9D8B030D-6E8A-4147-A177-3AD203B41FA5}">
                      <a16:colId xmlns:a16="http://schemas.microsoft.com/office/drawing/2014/main" val="20001"/>
                    </a:ext>
                  </a:extLst>
                </a:gridCol>
                <a:gridCol w="2917575">
                  <a:extLst>
                    <a:ext uri="{9D8B030D-6E8A-4147-A177-3AD203B41FA5}">
                      <a16:colId xmlns:a16="http://schemas.microsoft.com/office/drawing/2014/main" val="20002"/>
                    </a:ext>
                  </a:extLst>
                </a:gridCol>
              </a:tblGrid>
              <a:tr h="388075">
                <a:tc>
                  <a:txBody>
                    <a:bodyPr/>
                    <a:lstStyle/>
                    <a:p>
                      <a:pPr marL="0" marR="0" lvl="0" indent="0" algn="ctr" rtl="0">
                        <a:lnSpc>
                          <a:spcPct val="107000"/>
                        </a:lnSpc>
                        <a:spcBef>
                          <a:spcPts val="0"/>
                        </a:spcBef>
                        <a:spcAft>
                          <a:spcPts val="0"/>
                        </a:spcAft>
                        <a:buClr>
                          <a:srgbClr val="000000"/>
                        </a:buClr>
                        <a:buSzPts val="1000"/>
                        <a:buFont typeface="Arial"/>
                        <a:buNone/>
                      </a:pPr>
                      <a:r>
                        <a:rPr lang="en-US" sz="1000" u="none" strike="noStrike" cap="none">
                          <a:sym typeface="Arial"/>
                        </a:rPr>
                        <a:t>Critical Competency</a:t>
                      </a:r>
                      <a:endParaRPr sz="1000" u="none" strike="noStrike" cap="none">
                        <a:latin typeface="Arial"/>
                        <a:ea typeface="Arial"/>
                        <a:cs typeface="Arial"/>
                        <a:sym typeface="Arial"/>
                      </a:endParaRPr>
                    </a:p>
                  </a:txBody>
                  <a:tcPr marL="26050" marR="26050" marT="0" marB="0" anchor="ctr"/>
                </a:tc>
                <a:tc>
                  <a:txBody>
                    <a:bodyPr/>
                    <a:lstStyle/>
                    <a:p>
                      <a:pPr marL="0" marR="0" lvl="0" indent="0" algn="l" rtl="0">
                        <a:lnSpc>
                          <a:spcPct val="107000"/>
                        </a:lnSpc>
                        <a:spcBef>
                          <a:spcPts val="0"/>
                        </a:spcBef>
                        <a:spcAft>
                          <a:spcPts val="0"/>
                        </a:spcAft>
                        <a:buClr>
                          <a:srgbClr val="000000"/>
                        </a:buClr>
                        <a:buSzPts val="1000"/>
                        <a:buFont typeface="Arial"/>
                        <a:buNone/>
                      </a:pPr>
                      <a:r>
                        <a:rPr lang="en-US" sz="1000" u="none" strike="noStrike" cap="none">
                          <a:sym typeface="Arial"/>
                        </a:rPr>
                        <a:t>Questions and Follow-up</a:t>
                      </a:r>
                      <a:endParaRPr sz="1000" u="none" strike="noStrike" cap="none">
                        <a:latin typeface="Arial"/>
                        <a:ea typeface="Arial"/>
                        <a:cs typeface="Arial"/>
                        <a:sym typeface="Arial"/>
                      </a:endParaRPr>
                    </a:p>
                  </a:txBody>
                  <a:tcPr marL="26050" marR="26050" marT="0" marB="0" anchor="ctr"/>
                </a:tc>
                <a:tc>
                  <a:txBody>
                    <a:bodyPr/>
                    <a:lstStyle/>
                    <a:p>
                      <a:pPr marL="0" marR="0" lvl="0" indent="0" algn="l" rtl="0">
                        <a:lnSpc>
                          <a:spcPct val="107000"/>
                        </a:lnSpc>
                        <a:spcBef>
                          <a:spcPts val="0"/>
                        </a:spcBef>
                        <a:spcAft>
                          <a:spcPts val="0"/>
                        </a:spcAft>
                        <a:buClr>
                          <a:srgbClr val="000000"/>
                        </a:buClr>
                        <a:buSzPts val="1000"/>
                        <a:buFont typeface="Arial"/>
                        <a:buNone/>
                      </a:pPr>
                      <a:r>
                        <a:rPr lang="en-US" sz="1000" u="none" strike="noStrike" cap="none">
                          <a:sym typeface="Arial"/>
                        </a:rPr>
                        <a:t>Ideal Response and Red Flags</a:t>
                      </a:r>
                      <a:endParaRPr sz="1000" u="none" strike="noStrike" cap="none">
                        <a:latin typeface="Arial"/>
                        <a:ea typeface="Arial"/>
                        <a:cs typeface="Arial"/>
                        <a:sym typeface="Arial"/>
                      </a:endParaRPr>
                    </a:p>
                  </a:txBody>
                  <a:tcPr marL="26050" marR="26050" marT="0" marB="0" anchor="ctr"/>
                </a:tc>
                <a:extLst>
                  <a:ext uri="{0D108BD9-81ED-4DB2-BD59-A6C34878D82A}">
                    <a16:rowId xmlns:a16="http://schemas.microsoft.com/office/drawing/2014/main" val="10000"/>
                  </a:ext>
                </a:extLst>
              </a:tr>
              <a:tr h="2539700">
                <a:tc>
                  <a:txBody>
                    <a:bodyPr/>
                    <a:lstStyle/>
                    <a:p>
                      <a:pPr marL="0" marR="0" lvl="0" indent="0" algn="ctr" rtl="0">
                        <a:lnSpc>
                          <a:spcPct val="107000"/>
                        </a:lnSpc>
                        <a:spcBef>
                          <a:spcPts val="0"/>
                        </a:spcBef>
                        <a:spcAft>
                          <a:spcPts val="0"/>
                        </a:spcAft>
                        <a:buClr>
                          <a:srgbClr val="000000"/>
                        </a:buClr>
                        <a:buSzPts val="1050"/>
                        <a:buFont typeface="Arial"/>
                        <a:buNone/>
                      </a:pPr>
                      <a:r>
                        <a:rPr lang="en-US" sz="1050" u="none" strike="noStrike" cap="none" dirty="0">
                          <a:sym typeface="Arial"/>
                        </a:rPr>
                        <a:t>Review and ensures reliability of results personally performed and checks other analysts work based on quality control and assurance mechanisms, specimen integrity, known clinical history or delta checks and takes corrective action as necessary. </a:t>
                      </a:r>
                      <a:endParaRPr sz="1050" u="none" strike="noStrike" cap="none" dirty="0">
                        <a:latin typeface="Arial"/>
                        <a:ea typeface="Arial"/>
                        <a:cs typeface="Arial"/>
                        <a:sym typeface="Arial"/>
                      </a:endParaRPr>
                    </a:p>
                  </a:txBody>
                  <a:tcPr marL="40750" marR="40750" marT="0" marB="0" anchor="ctr"/>
                </a:tc>
                <a:tc>
                  <a:txBody>
                    <a:bodyPr/>
                    <a:lstStyle/>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Tell me about a time you were asked to perform testing on an unacceptable specimen?</a:t>
                      </a:r>
                      <a:endParaRPr sz="1400" u="none" strike="noStrike" cap="none" dirty="0"/>
                    </a:p>
                    <a:p>
                      <a:pPr marL="171450" marR="0" lvl="0" indent="-114300" algn="l" rtl="0">
                        <a:lnSpc>
                          <a:spcPct val="107000"/>
                        </a:lnSpc>
                        <a:spcBef>
                          <a:spcPts val="0"/>
                        </a:spcBef>
                        <a:spcAft>
                          <a:spcPts val="0"/>
                        </a:spcAft>
                        <a:buClr>
                          <a:schemeClr val="dk1"/>
                        </a:buClr>
                        <a:buSzPts val="900"/>
                        <a:buFont typeface="Arial"/>
                        <a:buNone/>
                      </a:pPr>
                      <a:endParaRPr sz="900" u="none" strike="noStrike" cap="none" dirty="0">
                        <a:sym typeface="Arial"/>
                      </a:endParaRPr>
                    </a:p>
                    <a:p>
                      <a:pPr marL="0" marR="0" lvl="0" indent="0" algn="l" rtl="0">
                        <a:lnSpc>
                          <a:spcPct val="107000"/>
                        </a:lnSpc>
                        <a:spcBef>
                          <a:spcPts val="0"/>
                        </a:spcBef>
                        <a:spcAft>
                          <a:spcPts val="0"/>
                        </a:spcAft>
                        <a:buClr>
                          <a:schemeClr val="dk1"/>
                        </a:buClr>
                        <a:buSzPts val="900"/>
                        <a:buFont typeface="Arial"/>
                        <a:buNone/>
                      </a:pPr>
                      <a:r>
                        <a:rPr lang="en-US" sz="900" b="1" u="none" strike="noStrike" cap="none" dirty="0">
                          <a:sym typeface="Arial"/>
                        </a:rPr>
                        <a:t>Follow-up Questions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What happened?</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What did you do?</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What was the result?</a:t>
                      </a:r>
                      <a:endParaRPr sz="900" u="none" strike="noStrike" cap="none" dirty="0">
                        <a:latin typeface="Arial"/>
                        <a:ea typeface="Arial"/>
                        <a:cs typeface="Arial"/>
                        <a:sym typeface="Arial"/>
                      </a:endParaRPr>
                    </a:p>
                  </a:txBody>
                  <a:tcPr marL="40750" marR="40750" marT="0" marB="0" anchor="ctr"/>
                </a:tc>
                <a:tc>
                  <a:txBody>
                    <a:bodyPr/>
                    <a:lstStyle/>
                    <a:p>
                      <a:pPr marL="0" marR="0" lvl="0" indent="0" algn="l" rtl="0">
                        <a:lnSpc>
                          <a:spcPct val="107000"/>
                        </a:lnSpc>
                        <a:spcBef>
                          <a:spcPts val="0"/>
                        </a:spcBef>
                        <a:spcAft>
                          <a:spcPts val="0"/>
                        </a:spcAft>
                        <a:buClr>
                          <a:schemeClr val="dk1"/>
                        </a:buClr>
                        <a:buSzPts val="900"/>
                        <a:buFont typeface="Arial"/>
                        <a:buNone/>
                      </a:pPr>
                      <a:r>
                        <a:rPr lang="en-US" sz="900" b="1" u="none" strike="noStrike" cap="none">
                          <a:sym typeface="Arial"/>
                        </a:rPr>
                        <a:t>Ideal Responses</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Called for a consultation with the supervisor or manager.</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Performed the requested test but well documented the specimen integrity issue. </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Found an alternative solution that ensured the validity of the test result. </a:t>
                      </a:r>
                      <a:endParaRPr sz="1400" u="none" strike="noStrike" cap="none"/>
                    </a:p>
                    <a:p>
                      <a:pPr marL="0" marR="0" lvl="0" indent="0" algn="l" rtl="0">
                        <a:lnSpc>
                          <a:spcPct val="107000"/>
                        </a:lnSpc>
                        <a:spcBef>
                          <a:spcPts val="0"/>
                        </a:spcBef>
                        <a:spcAft>
                          <a:spcPts val="0"/>
                        </a:spcAft>
                        <a:buClr>
                          <a:schemeClr val="dk1"/>
                        </a:buClr>
                        <a:buSzPts val="900"/>
                        <a:buFont typeface="Arial"/>
                        <a:buNone/>
                      </a:pPr>
                      <a:endParaRPr sz="900" u="none" strike="noStrike" cap="none">
                        <a:sym typeface="Arial"/>
                      </a:endParaRPr>
                    </a:p>
                    <a:p>
                      <a:pPr marL="0" marR="0" lvl="0" indent="0" algn="l" rtl="0">
                        <a:lnSpc>
                          <a:spcPct val="107000"/>
                        </a:lnSpc>
                        <a:spcBef>
                          <a:spcPts val="0"/>
                        </a:spcBef>
                        <a:spcAft>
                          <a:spcPts val="0"/>
                        </a:spcAft>
                        <a:buClr>
                          <a:schemeClr val="dk1"/>
                        </a:buClr>
                        <a:buSzPts val="900"/>
                        <a:buFont typeface="Arial"/>
                        <a:buNone/>
                      </a:pPr>
                      <a:r>
                        <a:rPr lang="en-US" sz="900" u="none" strike="noStrike" cap="none">
                          <a:sym typeface="Arial"/>
                        </a:rPr>
                        <a:t>Red Flags</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Did analysis without questioning integrity of the results. </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Did not document specimen issue.</a:t>
                      </a:r>
                      <a:endParaRPr sz="1400" u="none" strike="noStrike" cap="none"/>
                    </a:p>
                    <a:p>
                      <a:pPr marL="171450" marR="0" lvl="0" indent="-114300" algn="l" rtl="0">
                        <a:lnSpc>
                          <a:spcPct val="107000"/>
                        </a:lnSpc>
                        <a:spcBef>
                          <a:spcPts val="0"/>
                        </a:spcBef>
                        <a:spcAft>
                          <a:spcPts val="0"/>
                        </a:spcAft>
                        <a:buClr>
                          <a:schemeClr val="dk1"/>
                        </a:buClr>
                        <a:buSzPts val="900"/>
                        <a:buFont typeface="Arial"/>
                        <a:buNone/>
                      </a:pPr>
                      <a:endParaRPr sz="900" u="none" strike="noStrike" cap="none">
                        <a:latin typeface="Arial"/>
                        <a:ea typeface="Arial"/>
                        <a:cs typeface="Arial"/>
                        <a:sym typeface="Arial"/>
                      </a:endParaRPr>
                    </a:p>
                  </a:txBody>
                  <a:tcPr marL="40750" marR="40750" marT="0" marB="0" anchor="ctr"/>
                </a:tc>
                <a:extLst>
                  <a:ext uri="{0D108BD9-81ED-4DB2-BD59-A6C34878D82A}">
                    <a16:rowId xmlns:a16="http://schemas.microsoft.com/office/drawing/2014/main" val="10001"/>
                  </a:ext>
                </a:extLst>
              </a:tr>
              <a:tr h="1861200">
                <a:tc>
                  <a:txBody>
                    <a:bodyPr/>
                    <a:lstStyle/>
                    <a:p>
                      <a:pPr marL="0" marR="0" lvl="0" indent="0" algn="ctr" rtl="0">
                        <a:lnSpc>
                          <a:spcPct val="107000"/>
                        </a:lnSpc>
                        <a:spcBef>
                          <a:spcPts val="0"/>
                        </a:spcBef>
                        <a:spcAft>
                          <a:spcPts val="0"/>
                        </a:spcAft>
                        <a:buClr>
                          <a:srgbClr val="000000"/>
                        </a:buClr>
                        <a:buSzPts val="1050"/>
                        <a:buFont typeface="Arial"/>
                        <a:buNone/>
                      </a:pPr>
                      <a:endParaRPr sz="1050" u="none" strike="noStrike" cap="none">
                        <a:sym typeface="Arial"/>
                      </a:endParaRPr>
                    </a:p>
                    <a:p>
                      <a:pPr marL="0" marR="0" lvl="0" indent="0" algn="ctr" rtl="0">
                        <a:lnSpc>
                          <a:spcPct val="107000"/>
                        </a:lnSpc>
                        <a:spcBef>
                          <a:spcPts val="0"/>
                        </a:spcBef>
                        <a:spcAft>
                          <a:spcPts val="0"/>
                        </a:spcAft>
                        <a:buClr>
                          <a:srgbClr val="000000"/>
                        </a:buClr>
                        <a:buSzPts val="1050"/>
                        <a:buFont typeface="Arial"/>
                        <a:buNone/>
                      </a:pPr>
                      <a:r>
                        <a:rPr lang="en-US" sz="1050" u="none" strike="noStrike" cap="none">
                          <a:sym typeface="Arial"/>
                        </a:rPr>
                        <a:t>Uses established QA protocols to ensure proper functioning of instruments, reagents and analytical procedures including assaying appropriate standards and controls, performing instrument function verifications and recording control </a:t>
                      </a:r>
                      <a:endParaRPr sz="1400" u="none" strike="noStrike" cap="none"/>
                    </a:p>
                    <a:p>
                      <a:pPr marL="0" marR="0" lvl="0" indent="0" algn="ctr" rtl="0">
                        <a:lnSpc>
                          <a:spcPct val="107000"/>
                        </a:lnSpc>
                        <a:spcBef>
                          <a:spcPts val="0"/>
                        </a:spcBef>
                        <a:spcAft>
                          <a:spcPts val="0"/>
                        </a:spcAft>
                        <a:buClr>
                          <a:srgbClr val="000000"/>
                        </a:buClr>
                        <a:buSzPts val="1050"/>
                        <a:buFont typeface="Arial"/>
                        <a:buNone/>
                      </a:pPr>
                      <a:endParaRPr sz="1050" u="none" strike="noStrike" cap="none">
                        <a:latin typeface="Arial"/>
                        <a:ea typeface="Arial"/>
                        <a:cs typeface="Arial"/>
                        <a:sym typeface="Arial"/>
                      </a:endParaRPr>
                    </a:p>
                  </a:txBody>
                  <a:tcPr marL="40750" marR="40750" marT="0" marB="0" anchor="ctr"/>
                </a:tc>
                <a:tc>
                  <a:txBody>
                    <a:bodyPr/>
                    <a:lstStyle/>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Give me an example of a test you were working on that did not go the way you thought it should.</a:t>
                      </a:r>
                      <a:endParaRPr sz="1400" u="none" strike="noStrike" cap="none"/>
                    </a:p>
                    <a:p>
                      <a:pPr marL="0" marR="0" lvl="0" indent="0" algn="l" rtl="0">
                        <a:lnSpc>
                          <a:spcPct val="107000"/>
                        </a:lnSpc>
                        <a:spcBef>
                          <a:spcPts val="0"/>
                        </a:spcBef>
                        <a:spcAft>
                          <a:spcPts val="0"/>
                        </a:spcAft>
                        <a:buClr>
                          <a:srgbClr val="000000"/>
                        </a:buClr>
                        <a:buSzPts val="900"/>
                        <a:buFont typeface="Arial"/>
                        <a:buNone/>
                      </a:pPr>
                      <a:endParaRPr sz="900" b="1" u="none" strike="noStrike" cap="none">
                        <a:sym typeface="Arial"/>
                      </a:endParaRPr>
                    </a:p>
                    <a:p>
                      <a:pPr marL="0" marR="0" lvl="0" indent="0" algn="l" rtl="0">
                        <a:lnSpc>
                          <a:spcPct val="107000"/>
                        </a:lnSpc>
                        <a:spcBef>
                          <a:spcPts val="0"/>
                        </a:spcBef>
                        <a:spcAft>
                          <a:spcPts val="0"/>
                        </a:spcAft>
                        <a:buClr>
                          <a:srgbClr val="000000"/>
                        </a:buClr>
                        <a:buSzPts val="900"/>
                        <a:buFont typeface="Arial"/>
                        <a:buNone/>
                      </a:pPr>
                      <a:r>
                        <a:rPr lang="en-US" sz="900" b="1" u="none" strike="noStrike" cap="none">
                          <a:sym typeface="Arial"/>
                        </a:rPr>
                        <a:t>Follow-up Question </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What happened?</a:t>
                      </a:r>
                      <a:endParaRPr sz="1400" u="none" strike="noStrike" cap="none"/>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a:sym typeface="Arial"/>
                        </a:rPr>
                        <a:t>What were your next steps?</a:t>
                      </a:r>
                      <a:endParaRPr sz="900" u="none" strike="noStrike" cap="none">
                        <a:sym typeface="Arial"/>
                      </a:endParaRPr>
                    </a:p>
                    <a:p>
                      <a:pPr marL="0" marR="0" lvl="0" indent="0" algn="l" rtl="0">
                        <a:lnSpc>
                          <a:spcPct val="107000"/>
                        </a:lnSpc>
                        <a:spcBef>
                          <a:spcPts val="0"/>
                        </a:spcBef>
                        <a:spcAft>
                          <a:spcPts val="0"/>
                        </a:spcAft>
                        <a:buClr>
                          <a:srgbClr val="000000"/>
                        </a:buClr>
                        <a:buSzPts val="900"/>
                        <a:buFont typeface="Arial"/>
                        <a:buNone/>
                      </a:pPr>
                      <a:endParaRPr sz="900" u="none" strike="noStrike" cap="none">
                        <a:latin typeface="Arial"/>
                        <a:ea typeface="Arial"/>
                        <a:cs typeface="Arial"/>
                        <a:sym typeface="Arial"/>
                      </a:endParaRPr>
                    </a:p>
                  </a:txBody>
                  <a:tcPr marL="40750" marR="40750" marT="0" marB="0" anchor="ctr"/>
                </a:tc>
                <a:tc>
                  <a:txBody>
                    <a:bodyPr/>
                    <a:lstStyle/>
                    <a:p>
                      <a:pPr marL="0" marR="0" lvl="0" indent="0" algn="l" rtl="0">
                        <a:lnSpc>
                          <a:spcPct val="107000"/>
                        </a:lnSpc>
                        <a:spcBef>
                          <a:spcPts val="0"/>
                        </a:spcBef>
                        <a:spcAft>
                          <a:spcPts val="0"/>
                        </a:spcAft>
                        <a:buClr>
                          <a:srgbClr val="000000"/>
                        </a:buClr>
                        <a:buSzPts val="900"/>
                        <a:buFont typeface="Arial"/>
                        <a:buNone/>
                      </a:pPr>
                      <a:r>
                        <a:rPr lang="en-US" sz="900" b="1" u="none" strike="noStrike" cap="none" dirty="0">
                          <a:sym typeface="Arial"/>
                        </a:rPr>
                        <a:t>Ideal Responses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Was able to logically work through the issues to ensure the reliability of the test.</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Asked a supervisor for help.</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Found an alternative solution that ensured the validity of the rest result. </a:t>
                      </a:r>
                      <a:endParaRPr sz="1400" u="none" strike="noStrike" cap="none" dirty="0"/>
                    </a:p>
                    <a:p>
                      <a:pPr marL="0" marR="0" lvl="0" indent="0" algn="l" rtl="0">
                        <a:lnSpc>
                          <a:spcPct val="107000"/>
                        </a:lnSpc>
                        <a:spcBef>
                          <a:spcPts val="0"/>
                        </a:spcBef>
                        <a:spcAft>
                          <a:spcPts val="0"/>
                        </a:spcAft>
                        <a:buClr>
                          <a:srgbClr val="000000"/>
                        </a:buClr>
                        <a:buSzPts val="900"/>
                        <a:buFont typeface="Arial"/>
                        <a:buNone/>
                      </a:pPr>
                      <a:r>
                        <a:rPr lang="en-US" sz="900" u="none" strike="noStrike" cap="none" dirty="0">
                          <a:sym typeface="Arial"/>
                        </a:rPr>
                        <a:t> </a:t>
                      </a:r>
                      <a:endParaRPr sz="1400" u="none" strike="noStrike" cap="none" dirty="0"/>
                    </a:p>
                    <a:p>
                      <a:pPr marL="0" marR="0" lvl="0" indent="0" algn="l" rtl="0">
                        <a:lnSpc>
                          <a:spcPct val="107000"/>
                        </a:lnSpc>
                        <a:spcBef>
                          <a:spcPts val="0"/>
                        </a:spcBef>
                        <a:spcAft>
                          <a:spcPts val="0"/>
                        </a:spcAft>
                        <a:buClr>
                          <a:srgbClr val="000000"/>
                        </a:buClr>
                        <a:buSzPts val="900"/>
                        <a:buFont typeface="Arial"/>
                        <a:buNone/>
                      </a:pPr>
                      <a:r>
                        <a:rPr lang="en-US" sz="900" b="1" u="none" strike="noStrike" cap="none" dirty="0">
                          <a:sym typeface="Arial"/>
                        </a:rPr>
                        <a:t>Red Flags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Asked no questions</a:t>
                      </a:r>
                      <a:endParaRPr sz="1400" u="none" strike="noStrike" cap="none" dirty="0"/>
                    </a:p>
                    <a:p>
                      <a:pPr marL="171450" marR="0" lvl="0" indent="-171450" algn="l" rtl="0">
                        <a:lnSpc>
                          <a:spcPct val="107000"/>
                        </a:lnSpc>
                        <a:spcBef>
                          <a:spcPts val="0"/>
                        </a:spcBef>
                        <a:spcAft>
                          <a:spcPts val="0"/>
                        </a:spcAft>
                        <a:buClr>
                          <a:schemeClr val="dk1"/>
                        </a:buClr>
                        <a:buSzPts val="900"/>
                        <a:buFont typeface="Arial"/>
                        <a:buChar char="•"/>
                      </a:pPr>
                      <a:r>
                        <a:rPr lang="en-US" sz="900" u="none" strike="noStrike" cap="none" dirty="0">
                          <a:sym typeface="Arial"/>
                        </a:rPr>
                        <a:t>Did no investigation </a:t>
                      </a:r>
                      <a:endParaRPr sz="900" u="none" strike="noStrike" cap="none" dirty="0">
                        <a:latin typeface="Arial"/>
                        <a:ea typeface="Arial"/>
                        <a:cs typeface="Arial"/>
                        <a:sym typeface="Arial"/>
                      </a:endParaRPr>
                    </a:p>
                  </a:txBody>
                  <a:tcPr marL="40750" marR="40750" marT="0" marB="0" anchor="ctr"/>
                </a:tc>
                <a:extLst>
                  <a:ext uri="{0D108BD9-81ED-4DB2-BD59-A6C34878D82A}">
                    <a16:rowId xmlns:a16="http://schemas.microsoft.com/office/drawing/2014/main" val="10002"/>
                  </a:ext>
                </a:extLst>
              </a:tr>
            </a:tbl>
          </a:graphicData>
        </a:graphic>
      </p:graphicFrame>
      <p:grpSp>
        <p:nvGrpSpPr>
          <p:cNvPr id="2" name="Group 1">
            <a:extLst>
              <a:ext uri="{FF2B5EF4-FFF2-40B4-BE49-F238E27FC236}">
                <a16:creationId xmlns:a16="http://schemas.microsoft.com/office/drawing/2014/main" id="{B56A07AF-1405-2053-3A2E-23A87861FBFE}"/>
              </a:ext>
            </a:extLst>
          </p:cNvPr>
          <p:cNvGrpSpPr/>
          <p:nvPr/>
        </p:nvGrpSpPr>
        <p:grpSpPr>
          <a:xfrm>
            <a:off x="553719" y="5930153"/>
            <a:ext cx="2219959" cy="914400"/>
            <a:chOff x="8524241" y="0"/>
            <a:chExt cx="2219959" cy="914400"/>
          </a:xfrm>
        </p:grpSpPr>
        <p:sp>
          <p:nvSpPr>
            <p:cNvPr id="3" name="Rectangle 2">
              <a:extLst>
                <a:ext uri="{FF2B5EF4-FFF2-40B4-BE49-F238E27FC236}">
                  <a16:creationId xmlns:a16="http://schemas.microsoft.com/office/drawing/2014/main" id="{A3EBBC41-B840-0C56-CE9C-77B81CC7769F}"/>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46D86C7-70A0-DE75-7428-2498063CA78D}"/>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5" name="Group 4">
              <a:extLst>
                <a:ext uri="{FF2B5EF4-FFF2-40B4-BE49-F238E27FC236}">
                  <a16:creationId xmlns:a16="http://schemas.microsoft.com/office/drawing/2014/main" id="{6D356D1D-4CE2-B430-5698-29C12FAAA658}"/>
                </a:ext>
              </a:extLst>
            </p:cNvPr>
            <p:cNvGrpSpPr/>
            <p:nvPr/>
          </p:nvGrpSpPr>
          <p:grpSpPr>
            <a:xfrm>
              <a:off x="8678473" y="110300"/>
              <a:ext cx="692497" cy="692497"/>
              <a:chOff x="8678473" y="110300"/>
              <a:chExt cx="692497" cy="692497"/>
            </a:xfrm>
          </p:grpSpPr>
          <p:sp>
            <p:nvSpPr>
              <p:cNvPr id="6" name="Oval 5">
                <a:extLst>
                  <a:ext uri="{FF2B5EF4-FFF2-40B4-BE49-F238E27FC236}">
                    <a16:creationId xmlns:a16="http://schemas.microsoft.com/office/drawing/2014/main" id="{95BD9213-7B45-0878-C62D-7A842A6A3F19}"/>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36206A24-F6E3-AB89-F0F0-F87458A8003F}"/>
                  </a:ext>
                </a:extLst>
              </p:cNvPr>
              <p:cNvGrpSpPr/>
              <p:nvPr/>
            </p:nvGrpSpPr>
            <p:grpSpPr>
              <a:xfrm>
                <a:off x="8859520" y="242390"/>
                <a:ext cx="316230" cy="449636"/>
                <a:chOff x="8859520" y="242389"/>
                <a:chExt cx="365760" cy="520061"/>
              </a:xfrm>
            </p:grpSpPr>
            <p:sp>
              <p:nvSpPr>
                <p:cNvPr id="8" name="Down Arrow 7">
                  <a:extLst>
                    <a:ext uri="{FF2B5EF4-FFF2-40B4-BE49-F238E27FC236}">
                      <a16:creationId xmlns:a16="http://schemas.microsoft.com/office/drawing/2014/main" id="{11A2F96E-F001-8237-9225-87D87EAA4FF4}"/>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7451A28-54ED-7A77-330C-C4F93B9B0707}"/>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2800"/>
              <a:buFont typeface="Arial"/>
              <a:buNone/>
            </a:pPr>
            <a:r>
              <a:rPr lang="en-US"/>
              <a:t>Funding statement</a:t>
            </a:r>
          </a:p>
        </p:txBody>
      </p:sp>
      <p:sp>
        <p:nvSpPr>
          <p:cNvPr id="100" name="Google Shape;100;p2"/>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fontScale="92500"/>
          </a:bodyPr>
          <a:lstStyle/>
          <a:p>
            <a:pPr marL="0" lvl="0" indent="0" algn="ctr" rtl="0">
              <a:lnSpc>
                <a:spcPct val="150000"/>
              </a:lnSpc>
              <a:spcBef>
                <a:spcPts val="0"/>
              </a:spcBef>
              <a:spcAft>
                <a:spcPts val="0"/>
              </a:spcAft>
              <a:buSzPct val="80000"/>
              <a:buNone/>
            </a:pPr>
            <a:r>
              <a:rPr lang="en-US">
                <a:latin typeface="Arial"/>
                <a:ea typeface="Arial"/>
                <a:cs typeface="Arial"/>
                <a:sym typeface="Arial"/>
              </a:rPr>
              <a:t>This resource was made possible by cooperative agreement </a:t>
            </a:r>
            <a:r>
              <a:rPr lang="en-US"/>
              <a:t>NU47OE000107</a:t>
            </a:r>
            <a:r>
              <a:rPr lang="en-US">
                <a:latin typeface="Arial"/>
                <a:ea typeface="Arial"/>
                <a:cs typeface="Arial"/>
                <a:sym typeface="Arial"/>
              </a:rPr>
              <a:t> from the Centers for Disease Control and Prevention (CDC). Its contents are solely the responsibility of the American Society for Clinical Pathology (ASCP) and do not necessarily represent the official views of the CDC.</a:t>
            </a:r>
            <a:endParaRPr lang="en-US"/>
          </a:p>
          <a:p>
            <a:pPr marL="0" lvl="0" indent="0" algn="ctr" rtl="0">
              <a:lnSpc>
                <a:spcPct val="110000"/>
              </a:lnSpc>
              <a:spcBef>
                <a:spcPts val="1200"/>
              </a:spcBef>
              <a:spcAft>
                <a:spcPts val="0"/>
              </a:spcAft>
              <a:buClr>
                <a:srgbClr val="4696D2"/>
              </a:buClr>
              <a:buSzPct val="80000"/>
              <a:buNone/>
            </a:pP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g2588228191d_0_23"/>
          <p:cNvSpPr txBox="1">
            <a:spLocks noGrp="1"/>
          </p:cNvSpPr>
          <p:nvPr>
            <p:ph type="title"/>
          </p:nvPr>
        </p:nvSpPr>
        <p:spPr>
          <a:noFill/>
          <a:ln>
            <a:noFill/>
          </a:ln>
        </p:spPr>
        <p:txBody>
          <a:bodyPr spcFirstLastPara="1" wrap="square" lIns="91425" tIns="45700" rIns="91425" bIns="45700" anchor="ctr" anchorCtr="0">
            <a:normAutofit/>
          </a:bodyPr>
          <a:lstStyle/>
          <a:p>
            <a:pPr lvl="0"/>
            <a:r>
              <a:rPr lang="en-US"/>
              <a:t>Part 4: Hiring and Justification Goal</a:t>
            </a:r>
          </a:p>
        </p:txBody>
      </p:sp>
      <p:sp>
        <p:nvSpPr>
          <p:cNvPr id="201" name="Google Shape;201;g2588228191d_0_23"/>
          <p:cNvSpPr txBox="1">
            <a:spLocks noGrp="1"/>
          </p:cNvSpPr>
          <p:nvPr>
            <p:ph type="body" idx="1"/>
          </p:nvPr>
        </p:nvSpPr>
        <p:spPr>
          <a:xfrm>
            <a:off x="2049978" y="3428999"/>
            <a:ext cx="8092044" cy="2311163"/>
          </a:xfrm>
          <a:noFill/>
          <a:ln>
            <a:noFill/>
          </a:ln>
        </p:spPr>
        <p:txBody>
          <a:bodyPr spcFirstLastPara="1" wrap="square" lIns="91425" tIns="45700" rIns="91425" bIns="45700" anchor="t" anchorCtr="0">
            <a:normAutofit/>
          </a:bodyPr>
          <a:lstStyle/>
          <a:p>
            <a:pPr lvl="0"/>
            <a:r>
              <a:rPr lang="en-US" dirty="0"/>
              <a:t>Provide justification through data to support hiring qualified medical laboratory scientists and laboratory leaders</a:t>
            </a:r>
          </a:p>
          <a:p>
            <a:pPr lvl="0"/>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59"/>
          <p:cNvSpPr txBox="1">
            <a:spLocks noGrp="1"/>
          </p:cNvSpPr>
          <p:nvPr>
            <p:ph type="title"/>
          </p:nvPr>
        </p:nvSpPr>
        <p:spPr>
          <a:xfrm>
            <a:off x="226203" y="2515394"/>
            <a:ext cx="2874993" cy="1325563"/>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Arial"/>
              <a:buNone/>
            </a:pPr>
            <a:r>
              <a:rPr lang="en-US" dirty="0"/>
              <a:t>How to Build </a:t>
            </a:r>
            <a:br>
              <a:rPr lang="en-US" dirty="0"/>
            </a:br>
            <a:r>
              <a:rPr lang="en-US" dirty="0"/>
              <a:t>Your Case for a New Hire</a:t>
            </a:r>
            <a:endParaRPr dirty="0"/>
          </a:p>
        </p:txBody>
      </p:sp>
      <p:sp>
        <p:nvSpPr>
          <p:cNvPr id="207" name="Google Shape;207;p59"/>
          <p:cNvSpPr txBox="1">
            <a:spLocks noGrp="1"/>
          </p:cNvSpPr>
          <p:nvPr>
            <p:ph type="body" idx="1"/>
          </p:nvPr>
        </p:nvSpPr>
        <p:spPr>
          <a:xfrm>
            <a:off x="4274288" y="1255257"/>
            <a:ext cx="7097619" cy="4351338"/>
          </a:xfrm>
          <a:prstGeom prst="rect">
            <a:avLst/>
          </a:prstGeom>
          <a:noFill/>
          <a:ln>
            <a:noFill/>
          </a:ln>
        </p:spPr>
        <p:txBody>
          <a:bodyPr spcFirstLastPara="1" wrap="square" lIns="91425" tIns="45700" rIns="91425" bIns="45700" anchor="ctr" anchorCtr="0">
            <a:normAutofit fontScale="92500" lnSpcReduction="20000"/>
          </a:bodyPr>
          <a:lstStyle/>
          <a:p>
            <a:pPr marL="1033463" lvl="0" indent="-1019175" algn="l" rtl="0">
              <a:lnSpc>
                <a:spcPct val="100000"/>
              </a:lnSpc>
              <a:spcBef>
                <a:spcPts val="0"/>
              </a:spcBef>
              <a:spcAft>
                <a:spcPts val="0"/>
              </a:spcAft>
              <a:buSzPct val="80000"/>
              <a:buNone/>
            </a:pPr>
            <a:r>
              <a:rPr lang="en-US" b="1" dirty="0">
                <a:solidFill>
                  <a:schemeClr val="accent1"/>
                </a:solidFill>
              </a:rPr>
              <a:t>Step 1: </a:t>
            </a:r>
            <a:r>
              <a:rPr lang="en-US" dirty="0"/>
              <a:t>Identify your needs</a:t>
            </a:r>
            <a:endParaRPr dirty="0"/>
          </a:p>
          <a:p>
            <a:pPr marL="1033463" lvl="0" indent="-1019175" algn="l" rtl="0">
              <a:lnSpc>
                <a:spcPct val="100000"/>
              </a:lnSpc>
              <a:spcBef>
                <a:spcPts val="1200"/>
              </a:spcBef>
              <a:spcAft>
                <a:spcPts val="0"/>
              </a:spcAft>
              <a:buSzPct val="80000"/>
              <a:buNone/>
            </a:pPr>
            <a:r>
              <a:rPr lang="en-US" b="1" dirty="0">
                <a:solidFill>
                  <a:schemeClr val="accent1"/>
                </a:solidFill>
              </a:rPr>
              <a:t>Step 2: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Be specific about what you'll be asking for in a new hire</a:t>
            </a:r>
            <a:endParaRPr dirty="0"/>
          </a:p>
          <a:p>
            <a:pPr marL="1033463" lvl="0" indent="-1019175" algn="l" rtl="0">
              <a:lnSpc>
                <a:spcPct val="100000"/>
              </a:lnSpc>
              <a:spcBef>
                <a:spcPts val="1200"/>
              </a:spcBef>
              <a:spcAft>
                <a:spcPts val="0"/>
              </a:spcAft>
              <a:buSzPct val="80000"/>
              <a:buNone/>
            </a:pPr>
            <a:r>
              <a:rPr lang="en-US" b="1" dirty="0">
                <a:solidFill>
                  <a:schemeClr val="accent1"/>
                </a:solidFill>
              </a:rPr>
              <a:t>Step 3: </a:t>
            </a:r>
            <a:r>
              <a:rPr lang="en-US" dirty="0"/>
              <a:t>Collect the right data or plan to offset the expense of additional hire (e.g. additional revenue, UOS, reduction in OT, etc.)</a:t>
            </a:r>
            <a:endParaRPr dirty="0"/>
          </a:p>
          <a:p>
            <a:pPr marL="1033463" lvl="0" indent="-1019175" algn="l" rtl="0">
              <a:lnSpc>
                <a:spcPct val="100000"/>
              </a:lnSpc>
              <a:spcBef>
                <a:spcPts val="1200"/>
              </a:spcBef>
              <a:spcAft>
                <a:spcPts val="0"/>
              </a:spcAft>
              <a:buSzPct val="80000"/>
              <a:buNone/>
            </a:pPr>
            <a:r>
              <a:rPr lang="en-US" b="1" dirty="0">
                <a:solidFill>
                  <a:schemeClr val="accent1"/>
                </a:solidFill>
              </a:rPr>
              <a:t>Step 4: </a:t>
            </a:r>
            <a:r>
              <a:rPr lang="en-US" dirty="0"/>
              <a:t>Show your current state and the consequences of not hiring </a:t>
            </a:r>
          </a:p>
          <a:p>
            <a:pPr marL="1033463" lvl="0" indent="-1019175" algn="l" rtl="0">
              <a:lnSpc>
                <a:spcPct val="100000"/>
              </a:lnSpc>
              <a:spcBef>
                <a:spcPts val="1200"/>
              </a:spcBef>
              <a:spcAft>
                <a:spcPts val="0"/>
              </a:spcAft>
              <a:buSzPct val="80000"/>
              <a:buNone/>
            </a:pPr>
            <a:r>
              <a:rPr lang="en-US" b="1" dirty="0">
                <a:solidFill>
                  <a:schemeClr val="accent1"/>
                </a:solidFill>
              </a:rPr>
              <a:t>Step 5: </a:t>
            </a:r>
            <a:r>
              <a:rPr lang="en-US" dirty="0"/>
              <a:t>Exhibit the positive impacts of hiring </a:t>
            </a:r>
            <a:br>
              <a:rPr lang="en-US" dirty="0"/>
            </a:br>
            <a:r>
              <a:rPr lang="en-US" dirty="0"/>
              <a:t>(for the customers, employees, and business)</a:t>
            </a:r>
            <a:endParaRPr dirty="0"/>
          </a:p>
          <a:p>
            <a:pPr marL="228600" lvl="0" indent="-115824" algn="l" rtl="0">
              <a:lnSpc>
                <a:spcPct val="100000"/>
              </a:lnSpc>
              <a:spcBef>
                <a:spcPts val="1200"/>
              </a:spcBef>
              <a:spcAft>
                <a:spcPts val="0"/>
              </a:spcAft>
              <a:buSzPct val="80000"/>
              <a:buNone/>
            </a:pPr>
            <a:endParaRPr dirty="0"/>
          </a:p>
          <a:p>
            <a:pPr marL="0" lvl="0" indent="0" algn="l" rtl="0">
              <a:lnSpc>
                <a:spcPct val="100000"/>
              </a:lnSpc>
              <a:spcBef>
                <a:spcPts val="1200"/>
              </a:spcBef>
              <a:spcAft>
                <a:spcPts val="0"/>
              </a:spcAft>
              <a:buSzPct val="80000"/>
              <a:buNone/>
            </a:pPr>
            <a:r>
              <a:rPr lang="en-US" sz="1500" i="1" dirty="0">
                <a:hlinkClick r:id="rId3"/>
              </a:rPr>
              <a:t>Addressing the Lab workforce shortages ASCLS July 2nd 2020</a:t>
            </a:r>
            <a:endParaRPr dirty="0"/>
          </a:p>
        </p:txBody>
      </p:sp>
      <p:grpSp>
        <p:nvGrpSpPr>
          <p:cNvPr id="11" name="Group 10">
            <a:extLst>
              <a:ext uri="{FF2B5EF4-FFF2-40B4-BE49-F238E27FC236}">
                <a16:creationId xmlns:a16="http://schemas.microsoft.com/office/drawing/2014/main" id="{B3C261C9-7C52-01BB-F6CC-DA67AE9160BC}"/>
              </a:ext>
            </a:extLst>
          </p:cNvPr>
          <p:cNvGrpSpPr/>
          <p:nvPr/>
        </p:nvGrpSpPr>
        <p:grpSpPr>
          <a:xfrm>
            <a:off x="553719" y="5930153"/>
            <a:ext cx="2219959" cy="914400"/>
            <a:chOff x="8524241" y="0"/>
            <a:chExt cx="2219959" cy="914400"/>
          </a:xfrm>
        </p:grpSpPr>
        <p:sp>
          <p:nvSpPr>
            <p:cNvPr id="12" name="Rectangle 11">
              <a:extLst>
                <a:ext uri="{FF2B5EF4-FFF2-40B4-BE49-F238E27FC236}">
                  <a16:creationId xmlns:a16="http://schemas.microsoft.com/office/drawing/2014/main" id="{D40DA62E-6C41-4476-8A39-615F61F99D54}"/>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416CC20-3883-5297-0E3D-1C319D0E4C32}"/>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4"/>
                </a:rPr>
                <a:t>RESOURCE AVAILABLE</a:t>
              </a:r>
              <a:br>
                <a:rPr lang="en-US" sz="1100" b="1" dirty="0">
                  <a:solidFill>
                    <a:schemeClr val="bg1"/>
                  </a:solidFill>
                  <a:hlinkClick r:id="rId4"/>
                </a:rPr>
              </a:br>
              <a:r>
                <a:rPr lang="en-US" sz="1100" b="1" dirty="0">
                  <a:solidFill>
                    <a:schemeClr val="bg1"/>
                  </a:solidFill>
                  <a:hlinkClick r:id="rId4"/>
                </a:rPr>
                <a:t>on website</a:t>
              </a:r>
              <a:endParaRPr lang="en-US" sz="1100" b="1" dirty="0">
                <a:solidFill>
                  <a:schemeClr val="bg1"/>
                </a:solidFill>
              </a:endParaRPr>
            </a:p>
          </p:txBody>
        </p:sp>
        <p:grpSp>
          <p:nvGrpSpPr>
            <p:cNvPr id="14" name="Group 13">
              <a:extLst>
                <a:ext uri="{FF2B5EF4-FFF2-40B4-BE49-F238E27FC236}">
                  <a16:creationId xmlns:a16="http://schemas.microsoft.com/office/drawing/2014/main" id="{67866B81-0E27-19EF-534F-55A2E17873BA}"/>
                </a:ext>
              </a:extLst>
            </p:cNvPr>
            <p:cNvGrpSpPr/>
            <p:nvPr/>
          </p:nvGrpSpPr>
          <p:grpSpPr>
            <a:xfrm>
              <a:off x="8678473" y="110300"/>
              <a:ext cx="692497" cy="692497"/>
              <a:chOff x="8678473" y="110300"/>
              <a:chExt cx="692497" cy="692497"/>
            </a:xfrm>
          </p:grpSpPr>
          <p:sp>
            <p:nvSpPr>
              <p:cNvPr id="15" name="Oval 14">
                <a:extLst>
                  <a:ext uri="{FF2B5EF4-FFF2-40B4-BE49-F238E27FC236}">
                    <a16:creationId xmlns:a16="http://schemas.microsoft.com/office/drawing/2014/main" id="{32146610-C69B-5243-4FC6-E17A62F0387F}"/>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078CDA52-97C9-63B4-5875-EDA1D6CF3C65}"/>
                  </a:ext>
                </a:extLst>
              </p:cNvPr>
              <p:cNvGrpSpPr/>
              <p:nvPr/>
            </p:nvGrpSpPr>
            <p:grpSpPr>
              <a:xfrm>
                <a:off x="8859520" y="242390"/>
                <a:ext cx="316230" cy="449636"/>
                <a:chOff x="8859520" y="242389"/>
                <a:chExt cx="365760" cy="520061"/>
              </a:xfrm>
            </p:grpSpPr>
            <p:sp>
              <p:nvSpPr>
                <p:cNvPr id="17" name="Down Arrow 16">
                  <a:extLst>
                    <a:ext uri="{FF2B5EF4-FFF2-40B4-BE49-F238E27FC236}">
                      <a16:creationId xmlns:a16="http://schemas.microsoft.com/office/drawing/2014/main" id="{2AF711A2-DE9D-DBFC-B9E6-9F968EAE3DE4}"/>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F720D40-B79F-56D9-9696-3B33BDA60A20}"/>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55"/>
          <p:cNvSpPr txBox="1">
            <a:spLocks noGrp="1"/>
          </p:cNvSpPr>
          <p:nvPr>
            <p:ph type="title"/>
          </p:nvPr>
        </p:nvSpPr>
        <p:spPr>
          <a:xfrm>
            <a:off x="838200" y="123873"/>
            <a:ext cx="67525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800"/>
              <a:buFont typeface="Arial"/>
              <a:buNone/>
            </a:pPr>
            <a:r>
              <a:rPr lang="en-US" dirty="0"/>
              <a:t>Gathering Data to Support Justification of New Hires</a:t>
            </a:r>
            <a:endParaRPr dirty="0"/>
          </a:p>
        </p:txBody>
      </p:sp>
      <p:grpSp>
        <p:nvGrpSpPr>
          <p:cNvPr id="213" name="Google Shape;213;p55" descr="chart on gathering data to support justification of new hires "/>
          <p:cNvGrpSpPr/>
          <p:nvPr/>
        </p:nvGrpSpPr>
        <p:grpSpPr>
          <a:xfrm>
            <a:off x="841486" y="2062066"/>
            <a:ext cx="10509027" cy="3872868"/>
            <a:chOff x="3286" y="20953"/>
            <a:chExt cx="10509027" cy="3872868"/>
          </a:xfrm>
        </p:grpSpPr>
        <p:sp>
          <p:nvSpPr>
            <p:cNvPr id="214" name="Google Shape;214;p55"/>
            <p:cNvSpPr/>
            <p:nvPr/>
          </p:nvSpPr>
          <p:spPr>
            <a:xfrm>
              <a:off x="3286" y="20953"/>
              <a:ext cx="3203971" cy="1281588"/>
            </a:xfrm>
            <a:prstGeom prst="rect">
              <a:avLst/>
            </a:prstGeom>
            <a:solidFill>
              <a:srgbClr val="00B0F0"/>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 name="Google Shape;215;p55"/>
            <p:cNvSpPr txBox="1"/>
            <p:nvPr/>
          </p:nvSpPr>
          <p:spPr>
            <a:xfrm>
              <a:off x="3286" y="20953"/>
              <a:ext cx="3203971" cy="1281588"/>
            </a:xfrm>
            <a:prstGeom prst="rect">
              <a:avLst/>
            </a:prstGeom>
            <a:solidFill>
              <a:schemeClr val="accent1"/>
            </a:solidFill>
            <a:ln>
              <a:noFill/>
            </a:ln>
          </p:spPr>
          <p:txBody>
            <a:bodyPr spcFirstLastPara="1" wrap="square" lIns="128000" tIns="73150" rIns="128000" bIns="73150"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en-US" sz="1800" b="1" i="0" u="none" strike="noStrike" cap="none" dirty="0">
                  <a:solidFill>
                    <a:schemeClr val="lt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Use </a:t>
              </a:r>
              <a:r>
                <a:rPr lang="en-US" sz="1800" b="1" i="0" u="none" strike="noStrike" cap="none" dirty="0">
                  <a:solidFill>
                    <a:schemeClr val="lt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metrics </a:t>
              </a:r>
              <a:r>
                <a:rPr lang="en-US" sz="1800" b="1" i="0" u="none" strike="noStrike" cap="none" dirty="0">
                  <a:solidFill>
                    <a:schemeClr val="lt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to </a:t>
              </a:r>
              <a:br>
                <a:rPr lang="en-US" sz="1800" b="1" i="0" u="none" strike="noStrike" cap="none" dirty="0">
                  <a:solidFill>
                    <a:schemeClr val="lt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br>
              <a:r>
                <a:rPr lang="en-US" sz="1800" b="1" i="0" u="none" strike="noStrike" cap="none" dirty="0">
                  <a:solidFill>
                    <a:schemeClr val="lt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justify staffing</a:t>
              </a:r>
              <a:endParaRPr sz="1800" b="1" i="0" u="none" strike="noStrike" cap="none" dirty="0">
                <a:solidFill>
                  <a:schemeClr val="lt1"/>
                </a:solidFill>
                <a:latin typeface="Arial"/>
                <a:ea typeface="Arial"/>
                <a:cs typeface="Arial"/>
                <a:sym typeface="Arial"/>
              </a:endParaRPr>
            </a:p>
          </p:txBody>
        </p:sp>
        <p:sp>
          <p:nvSpPr>
            <p:cNvPr id="216" name="Google Shape;216;p55"/>
            <p:cNvSpPr/>
            <p:nvPr/>
          </p:nvSpPr>
          <p:spPr>
            <a:xfrm>
              <a:off x="3286" y="1302541"/>
              <a:ext cx="3203971" cy="2591280"/>
            </a:xfrm>
            <a:prstGeom prst="rect">
              <a:avLst/>
            </a:prstGeom>
            <a:solidFill>
              <a:srgbClr val="00B0F0">
                <a:alpha val="16078"/>
              </a:srgbClr>
            </a:solidFill>
            <a:ln w="12700" cap="flat" cmpd="sng">
              <a:solidFill>
                <a:srgbClr val="CCD3EA">
                  <a:alpha val="89019"/>
                </a:srgbClr>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7" name="Google Shape;217;p55"/>
            <p:cNvSpPr txBox="1"/>
            <p:nvPr/>
          </p:nvSpPr>
          <p:spPr>
            <a:xfrm>
              <a:off x="3286" y="1302541"/>
              <a:ext cx="3203971" cy="2591280"/>
            </a:xfrm>
            <a:prstGeom prst="rect">
              <a:avLst/>
            </a:prstGeom>
            <a:solidFill>
              <a:schemeClr val="accent1">
                <a:lumMod val="20000"/>
                <a:lumOff val="80000"/>
              </a:schemeClr>
            </a:solidFill>
            <a:ln>
              <a:noFill/>
            </a:ln>
          </p:spPr>
          <p:txBody>
            <a:bodyPr spcFirstLastPara="1" wrap="square" lIns="96000" tIns="96000" rIns="128000" bIns="144000" anchor="t" anchorCtr="0">
              <a:noAutofit/>
            </a:bodyPr>
            <a:lstStyle/>
            <a:p>
              <a:pPr marL="285750" marR="0" lvl="1" indent="-285750" algn="l" rtl="0">
                <a:lnSpc>
                  <a:spcPct val="90000"/>
                </a:lnSpc>
                <a:spcBef>
                  <a:spcPts val="0"/>
                </a:spcBef>
                <a:spcAft>
                  <a:spcPts val="0"/>
                </a:spcAft>
                <a:buClr>
                  <a:srgbClr val="000000"/>
                </a:buClr>
                <a:buSzPts val="21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UOS/Volume</a:t>
              </a:r>
              <a:endParaRPr sz="1800" b="0" i="0" u="none" strike="noStrike" cap="none" dirty="0">
                <a:solidFill>
                  <a:schemeClr val="dk1"/>
                </a:solidFill>
                <a:latin typeface="Arial"/>
                <a:ea typeface="Arial"/>
                <a:cs typeface="Arial"/>
                <a:sym typeface="Arial"/>
              </a:endParaRPr>
            </a:p>
            <a:p>
              <a:pPr marL="285750" marR="0" lvl="1" indent="-285750" algn="l" rtl="0">
                <a:lnSpc>
                  <a:spcPct val="90000"/>
                </a:lnSpc>
                <a:spcBef>
                  <a:spcPts val="270"/>
                </a:spcBef>
                <a:spcAft>
                  <a:spcPts val="0"/>
                </a:spcAft>
                <a:buClr>
                  <a:srgbClr val="404040"/>
                </a:buClr>
                <a:buSzPts val="16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Collections per hour </a:t>
              </a:r>
              <a:endParaRPr sz="1800" b="0" i="0" u="none" strike="noStrike" cap="none" dirty="0">
                <a:solidFill>
                  <a:schemeClr val="dk1"/>
                </a:solidFill>
                <a:latin typeface="Arial"/>
                <a:ea typeface="Arial"/>
                <a:cs typeface="Arial"/>
                <a:sym typeface="Arial"/>
              </a:endParaRPr>
            </a:p>
            <a:p>
              <a:pPr marL="285750" marR="0" lvl="1" indent="-285750" algn="l" rtl="0">
                <a:lnSpc>
                  <a:spcPct val="90000"/>
                </a:lnSpc>
                <a:spcBef>
                  <a:spcPts val="270"/>
                </a:spcBef>
                <a:spcAft>
                  <a:spcPts val="0"/>
                </a:spcAft>
                <a:buClr>
                  <a:srgbClr val="404040"/>
                </a:buClr>
                <a:buSzPts val="16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 AM Draws by 8 AM, by 9 AM </a:t>
              </a:r>
              <a:endParaRPr sz="1800" b="0" i="0" u="none" strike="noStrike" cap="none" dirty="0">
                <a:solidFill>
                  <a:srgbClr val="000000"/>
                </a:solidFill>
                <a:latin typeface="Arial"/>
                <a:ea typeface="Arial"/>
                <a:cs typeface="Arial"/>
                <a:sym typeface="Arial"/>
              </a:endParaRPr>
            </a:p>
            <a:p>
              <a:pPr marL="285750" marR="0" lvl="1" indent="-285750" algn="l" rtl="0">
                <a:lnSpc>
                  <a:spcPct val="90000"/>
                </a:lnSpc>
                <a:spcBef>
                  <a:spcPts val="270"/>
                </a:spcBef>
                <a:spcAft>
                  <a:spcPts val="0"/>
                </a:spcAft>
                <a:buClr>
                  <a:srgbClr val="404040"/>
                </a:buClr>
                <a:buSzPts val="16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 resulted by 8 AM, 9 AM*</a:t>
              </a:r>
              <a:endParaRPr sz="1800" b="0" i="0" u="none" strike="noStrike" cap="none" dirty="0">
                <a:solidFill>
                  <a:srgbClr val="000000"/>
                </a:solidFill>
                <a:latin typeface="Arial"/>
                <a:ea typeface="Arial"/>
                <a:cs typeface="Arial"/>
                <a:sym typeface="Arial"/>
              </a:endParaRPr>
            </a:p>
            <a:p>
              <a:pPr marL="285750" marR="0" lvl="1" indent="-285750" algn="l" rtl="0">
                <a:lnSpc>
                  <a:spcPct val="90000"/>
                </a:lnSpc>
                <a:spcBef>
                  <a:spcPts val="270"/>
                </a:spcBef>
                <a:spcAft>
                  <a:spcPts val="0"/>
                </a:spcAft>
                <a:buClr>
                  <a:srgbClr val="404040"/>
                </a:buClr>
                <a:buSzPts val="16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TAT</a:t>
              </a:r>
              <a:endParaRPr sz="1800" b="0" i="0" u="none" strike="noStrike" cap="none" dirty="0">
                <a:solidFill>
                  <a:srgbClr val="000000"/>
                </a:solidFill>
                <a:latin typeface="Arial"/>
                <a:ea typeface="Arial"/>
                <a:cs typeface="Arial"/>
                <a:sym typeface="Arial"/>
              </a:endParaRPr>
            </a:p>
            <a:p>
              <a:pPr marL="285750" marR="0" lvl="1" indent="-285750" algn="l" rtl="0">
                <a:lnSpc>
                  <a:spcPct val="90000"/>
                </a:lnSpc>
                <a:spcBef>
                  <a:spcPts val="270"/>
                </a:spcBef>
                <a:spcAft>
                  <a:spcPts val="0"/>
                </a:spcAft>
                <a:buClr>
                  <a:srgbClr val="404040"/>
                </a:buClr>
                <a:buSzPts val="16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Impact of TAT on LOS</a:t>
              </a:r>
              <a:endParaRPr sz="1800" b="0" i="0" u="none" strike="noStrike" cap="none" dirty="0">
                <a:solidFill>
                  <a:srgbClr val="000000"/>
                </a:solidFill>
                <a:latin typeface="Arial"/>
                <a:ea typeface="Arial"/>
                <a:cs typeface="Arial"/>
                <a:sym typeface="Arial"/>
              </a:endParaRPr>
            </a:p>
          </p:txBody>
        </p:sp>
        <p:sp>
          <p:nvSpPr>
            <p:cNvPr id="218" name="Google Shape;218;p55"/>
            <p:cNvSpPr/>
            <p:nvPr/>
          </p:nvSpPr>
          <p:spPr>
            <a:xfrm>
              <a:off x="3655814" y="20953"/>
              <a:ext cx="3203971" cy="1281588"/>
            </a:xfrm>
            <a:prstGeom prst="rect">
              <a:avLst/>
            </a:prstGeom>
            <a:solidFill>
              <a:srgbClr val="00B0F0"/>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9" name="Google Shape;219;p55"/>
            <p:cNvSpPr txBox="1"/>
            <p:nvPr/>
          </p:nvSpPr>
          <p:spPr>
            <a:xfrm>
              <a:off x="3655814" y="20953"/>
              <a:ext cx="3203971" cy="1281588"/>
            </a:xfrm>
            <a:prstGeom prst="rect">
              <a:avLst/>
            </a:prstGeom>
            <a:solidFill>
              <a:schemeClr val="accent1"/>
            </a:solidFill>
            <a:ln>
              <a:noFill/>
            </a:ln>
          </p:spPr>
          <p:txBody>
            <a:bodyPr spcFirstLastPara="1" wrap="square" lIns="128000" tIns="73150" rIns="128000" bIns="73150"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en-US" sz="1800" b="1" i="0" u="none" strike="noStrike" cap="none" dirty="0">
                  <a:solidFill>
                    <a:schemeClr val="lt1"/>
                  </a:solidFill>
                  <a:latin typeface="Arial"/>
                  <a:ea typeface="Arial"/>
                  <a:cs typeface="Arial"/>
                  <a:sym typeface="Arial"/>
                </a:rPr>
                <a:t>Use productivity reports </a:t>
              </a:r>
              <a:br>
                <a:rPr lang="en-US" sz="1800" b="1" i="0" u="none" strike="noStrike" cap="none" dirty="0">
                  <a:solidFill>
                    <a:schemeClr val="lt1"/>
                  </a:solidFill>
                  <a:latin typeface="Arial"/>
                  <a:ea typeface="Arial"/>
                  <a:cs typeface="Arial"/>
                  <a:sym typeface="Arial"/>
                </a:rPr>
              </a:br>
              <a:r>
                <a:rPr lang="en-US" sz="1800" b="1" i="0" u="none" strike="noStrike" cap="none" dirty="0">
                  <a:solidFill>
                    <a:schemeClr val="lt1"/>
                  </a:solidFill>
                  <a:latin typeface="Arial"/>
                  <a:ea typeface="Arial"/>
                  <a:cs typeface="Arial"/>
                  <a:sym typeface="Arial"/>
                </a:rPr>
                <a:t>and overtime data to </a:t>
              </a:r>
              <a:br>
                <a:rPr lang="en-US" sz="1800" b="1" i="0" u="none" strike="noStrike" cap="none" dirty="0">
                  <a:solidFill>
                    <a:schemeClr val="lt1"/>
                  </a:solidFill>
                  <a:latin typeface="Arial"/>
                  <a:ea typeface="Arial"/>
                  <a:cs typeface="Arial"/>
                  <a:sym typeface="Arial"/>
                </a:rPr>
              </a:br>
              <a:r>
                <a:rPr lang="en-US" sz="1800" b="1" i="0" u="none" strike="noStrike" cap="none" dirty="0">
                  <a:solidFill>
                    <a:schemeClr val="lt1"/>
                  </a:solidFill>
                  <a:latin typeface="Arial"/>
                  <a:ea typeface="Arial"/>
                  <a:cs typeface="Arial"/>
                  <a:sym typeface="Arial"/>
                </a:rPr>
                <a:t>justify the need</a:t>
              </a:r>
              <a:endParaRPr sz="1800" b="1" i="0" u="none" strike="noStrike" cap="none" dirty="0">
                <a:solidFill>
                  <a:schemeClr val="lt1"/>
                </a:solidFill>
                <a:latin typeface="Arial"/>
                <a:ea typeface="Arial"/>
                <a:cs typeface="Arial"/>
                <a:sym typeface="Arial"/>
              </a:endParaRPr>
            </a:p>
          </p:txBody>
        </p:sp>
        <p:sp>
          <p:nvSpPr>
            <p:cNvPr id="220" name="Google Shape;220;p55"/>
            <p:cNvSpPr/>
            <p:nvPr/>
          </p:nvSpPr>
          <p:spPr>
            <a:xfrm>
              <a:off x="3655814" y="1302541"/>
              <a:ext cx="3203971" cy="2591280"/>
            </a:xfrm>
            <a:prstGeom prst="rect">
              <a:avLst/>
            </a:prstGeom>
            <a:solidFill>
              <a:srgbClr val="00B0F0">
                <a:alpha val="16078"/>
              </a:srgbClr>
            </a:solidFill>
            <a:ln w="12700" cap="flat" cmpd="sng">
              <a:solidFill>
                <a:srgbClr val="CCD3EA">
                  <a:alpha val="89019"/>
                </a:srgbClr>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1" name="Google Shape;221;p55"/>
            <p:cNvSpPr txBox="1"/>
            <p:nvPr/>
          </p:nvSpPr>
          <p:spPr>
            <a:xfrm>
              <a:off x="3655814" y="1302541"/>
              <a:ext cx="3203971" cy="2591280"/>
            </a:xfrm>
            <a:prstGeom prst="rect">
              <a:avLst/>
            </a:prstGeom>
            <a:solidFill>
              <a:schemeClr val="accent1">
                <a:lumMod val="20000"/>
                <a:lumOff val="80000"/>
              </a:schemeClr>
            </a:solidFill>
            <a:ln>
              <a:noFill/>
            </a:ln>
          </p:spPr>
          <p:txBody>
            <a:bodyPr spcFirstLastPara="1" wrap="square" lIns="96000" tIns="96000" rIns="128000" bIns="144000" anchor="t" anchorCtr="0">
              <a:noAutofit/>
            </a:bodyPr>
            <a:lstStyle/>
            <a:p>
              <a:pPr marL="285750" marR="0" lvl="1" indent="-285750" algn="l" rtl="0">
                <a:lnSpc>
                  <a:spcPct val="90000"/>
                </a:lnSpc>
                <a:spcBef>
                  <a:spcPts val="0"/>
                </a:spcBef>
                <a:spcAft>
                  <a:spcPts val="0"/>
                </a:spcAft>
                <a:buClr>
                  <a:schemeClr val="dk1"/>
                </a:buClr>
                <a:buSzPts val="18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Non-productive hours </a:t>
              </a:r>
              <a:br>
                <a:rPr lang="en-US" sz="1800" b="0" i="0" u="none" strike="noStrike" cap="none" dirty="0">
                  <a:solidFill>
                    <a:schemeClr val="dk1"/>
                  </a:solidFill>
                  <a:latin typeface="Arial"/>
                  <a:ea typeface="Arial"/>
                  <a:cs typeface="Arial"/>
                  <a:sym typeface="Arial"/>
                </a:rPr>
              </a:br>
              <a:r>
                <a:rPr lang="en-US" sz="1800" b="0" i="0" u="none" strike="noStrike" cap="none" dirty="0">
                  <a:solidFill>
                    <a:schemeClr val="dk1"/>
                  </a:solidFill>
                  <a:latin typeface="Arial"/>
                  <a:ea typeface="Arial"/>
                  <a:cs typeface="Arial"/>
                  <a:sym typeface="Arial"/>
                </a:rPr>
                <a:t>(QC, maintenance, troubleshooting)</a:t>
              </a:r>
              <a:endParaRPr sz="1800" b="1" i="0" u="none" strike="noStrike" cap="none" dirty="0">
                <a:solidFill>
                  <a:schemeClr val="dk1"/>
                </a:solidFill>
                <a:latin typeface="Arial"/>
                <a:ea typeface="Arial"/>
                <a:cs typeface="Arial"/>
                <a:sym typeface="Arial"/>
              </a:endParaRPr>
            </a:p>
            <a:p>
              <a:pPr marL="285750" marR="0" lvl="1" indent="-285750" algn="l" rtl="0">
                <a:lnSpc>
                  <a:spcPct val="90000"/>
                </a:lnSpc>
                <a:spcBef>
                  <a:spcPts val="270"/>
                </a:spcBef>
                <a:spcAft>
                  <a:spcPts val="0"/>
                </a:spcAft>
                <a:buClr>
                  <a:srgbClr val="404040"/>
                </a:buClr>
                <a:buSzPts val="16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Statistical charges (Thawing Plasma, Irradiation, regrouping blood)</a:t>
              </a:r>
              <a:endParaRPr sz="1800" b="0" i="0" u="none" strike="noStrike" cap="none" dirty="0">
                <a:solidFill>
                  <a:srgbClr val="000000"/>
                </a:solidFill>
                <a:latin typeface="Arial"/>
                <a:ea typeface="Arial"/>
                <a:cs typeface="Arial"/>
                <a:sym typeface="Arial"/>
              </a:endParaRPr>
            </a:p>
          </p:txBody>
        </p:sp>
        <p:sp>
          <p:nvSpPr>
            <p:cNvPr id="222" name="Google Shape;222;p55"/>
            <p:cNvSpPr/>
            <p:nvPr/>
          </p:nvSpPr>
          <p:spPr>
            <a:xfrm>
              <a:off x="7308342" y="20953"/>
              <a:ext cx="3203971" cy="1281588"/>
            </a:xfrm>
            <a:prstGeom prst="rect">
              <a:avLst/>
            </a:prstGeom>
            <a:solidFill>
              <a:srgbClr val="00B0F0"/>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3" name="Google Shape;223;p55"/>
            <p:cNvSpPr txBox="1"/>
            <p:nvPr/>
          </p:nvSpPr>
          <p:spPr>
            <a:xfrm>
              <a:off x="7308342" y="20953"/>
              <a:ext cx="3203971" cy="1281588"/>
            </a:xfrm>
            <a:prstGeom prst="rect">
              <a:avLst/>
            </a:prstGeom>
            <a:solidFill>
              <a:schemeClr val="accent1"/>
            </a:solidFill>
            <a:ln>
              <a:noFill/>
            </a:ln>
          </p:spPr>
          <p:txBody>
            <a:bodyPr spcFirstLastPara="1" wrap="square" lIns="128000" tIns="73150" rIns="128000" bIns="73150"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en-US" sz="1800" b="1" i="0" u="none" strike="noStrike" cap="none">
                  <a:solidFill>
                    <a:schemeClr val="lt1"/>
                  </a:solidFill>
                  <a:latin typeface="Arial"/>
                  <a:ea typeface="Arial"/>
                  <a:cs typeface="Arial"/>
                  <a:sym typeface="Arial"/>
                </a:rPr>
                <a:t>Use nonconforming </a:t>
              </a:r>
              <a:br>
                <a:rPr lang="en-US" sz="1800" b="1" i="0" u="none" strike="noStrike" cap="none">
                  <a:solidFill>
                    <a:schemeClr val="lt1"/>
                  </a:solidFill>
                  <a:latin typeface="Arial"/>
                  <a:ea typeface="Arial"/>
                  <a:cs typeface="Arial"/>
                  <a:sym typeface="Arial"/>
                </a:rPr>
              </a:br>
              <a:r>
                <a:rPr lang="en-US" sz="1800" b="1" i="0" u="none" strike="noStrike" cap="none">
                  <a:solidFill>
                    <a:schemeClr val="lt1"/>
                  </a:solidFill>
                  <a:latin typeface="Arial"/>
                  <a:ea typeface="Arial"/>
                  <a:cs typeface="Arial"/>
                  <a:sym typeface="Arial"/>
                </a:rPr>
                <a:t>events data/errors to </a:t>
              </a:r>
              <a:br>
                <a:rPr lang="en-US" sz="1800" b="1" i="0" u="none" strike="noStrike" cap="none">
                  <a:solidFill>
                    <a:schemeClr val="lt1"/>
                  </a:solidFill>
                  <a:latin typeface="Arial"/>
                  <a:ea typeface="Arial"/>
                  <a:cs typeface="Arial"/>
                  <a:sym typeface="Arial"/>
                </a:rPr>
              </a:br>
              <a:r>
                <a:rPr lang="en-US" sz="1800" b="1" i="0" u="none" strike="noStrike" cap="none">
                  <a:solidFill>
                    <a:schemeClr val="lt1"/>
                  </a:solidFill>
                  <a:latin typeface="Arial"/>
                  <a:ea typeface="Arial"/>
                  <a:cs typeface="Arial"/>
                  <a:sym typeface="Arial"/>
                </a:rPr>
                <a:t>justify the need </a:t>
              </a:r>
              <a:endParaRPr sz="1800" b="1" i="0" u="none" strike="noStrike" cap="none">
                <a:solidFill>
                  <a:schemeClr val="lt1"/>
                </a:solidFill>
                <a:latin typeface="Arial"/>
                <a:ea typeface="Arial"/>
                <a:cs typeface="Arial"/>
                <a:sym typeface="Arial"/>
              </a:endParaRPr>
            </a:p>
          </p:txBody>
        </p:sp>
        <p:sp>
          <p:nvSpPr>
            <p:cNvPr id="224" name="Google Shape;224;p55"/>
            <p:cNvSpPr/>
            <p:nvPr/>
          </p:nvSpPr>
          <p:spPr>
            <a:xfrm>
              <a:off x="7308342" y="1302541"/>
              <a:ext cx="3203971" cy="2591280"/>
            </a:xfrm>
            <a:prstGeom prst="rect">
              <a:avLst/>
            </a:prstGeom>
            <a:solidFill>
              <a:srgbClr val="00B0F0">
                <a:alpha val="16078"/>
              </a:srgbClr>
            </a:solidFill>
            <a:ln w="12700" cap="flat" cmpd="sng">
              <a:solidFill>
                <a:srgbClr val="CCD3EA">
                  <a:alpha val="89019"/>
                </a:srgbClr>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p55"/>
            <p:cNvSpPr txBox="1"/>
            <p:nvPr/>
          </p:nvSpPr>
          <p:spPr>
            <a:xfrm>
              <a:off x="7308342" y="1302541"/>
              <a:ext cx="3203971" cy="2591280"/>
            </a:xfrm>
            <a:prstGeom prst="rect">
              <a:avLst/>
            </a:prstGeom>
            <a:solidFill>
              <a:schemeClr val="accent1">
                <a:lumMod val="20000"/>
                <a:lumOff val="80000"/>
              </a:schemeClr>
            </a:solidFill>
            <a:ln>
              <a:noFill/>
            </a:ln>
          </p:spPr>
          <p:txBody>
            <a:bodyPr spcFirstLastPara="1" wrap="square" lIns="96000" tIns="96000" rIns="128000" bIns="144000" anchor="t" anchorCtr="0">
              <a:noAutofit/>
            </a:bodyPr>
            <a:lstStyle/>
            <a:p>
              <a:pPr marL="285750" marR="0" lvl="1" indent="-285750" algn="l" rtl="0">
                <a:lnSpc>
                  <a:spcPct val="90000"/>
                </a:lnSpc>
                <a:spcBef>
                  <a:spcPts val="0"/>
                </a:spcBef>
                <a:spcAft>
                  <a:spcPts val="0"/>
                </a:spcAft>
                <a:buClr>
                  <a:srgbClr val="404040"/>
                </a:buClr>
                <a:buSzPts val="1600"/>
                <a:buFont typeface="Arial" panose="020B0604020202020204" pitchFamily="34" charset="0"/>
                <a:buChar char="•"/>
              </a:pPr>
              <a:r>
                <a:rPr lang="en-US" sz="1800" b="0" i="0" u="none" strike="noStrike" cap="none" dirty="0">
                  <a:solidFill>
                    <a:schemeClr val="dk1"/>
                  </a:solidFill>
                  <a:latin typeface="Arial"/>
                  <a:ea typeface="Arial"/>
                  <a:cs typeface="Arial"/>
                  <a:sym typeface="Arial"/>
                </a:rPr>
                <a:t>For example: </a:t>
              </a:r>
              <a:br>
                <a:rPr lang="en-US" sz="1800" b="0" i="0" u="none" strike="noStrike" cap="none" dirty="0">
                  <a:solidFill>
                    <a:schemeClr val="dk1"/>
                  </a:solidFill>
                  <a:latin typeface="Arial"/>
                  <a:ea typeface="Arial"/>
                  <a:cs typeface="Arial"/>
                  <a:sym typeface="Arial"/>
                </a:rPr>
              </a:br>
              <a:r>
                <a:rPr lang="en-US" sz="1800" b="0" i="0" u="none" strike="noStrike" cap="none" dirty="0">
                  <a:solidFill>
                    <a:schemeClr val="dk1"/>
                  </a:solidFill>
                  <a:latin typeface="Arial"/>
                  <a:ea typeface="Arial"/>
                  <a:cs typeface="Arial"/>
                  <a:sym typeface="Arial"/>
                </a:rPr>
                <a:t># of </a:t>
              </a:r>
              <a:r>
                <a:rPr lang="en-US" sz="1800" b="0" i="0" u="none" strike="noStrike" cap="none" dirty="0" err="1">
                  <a:solidFill>
                    <a:schemeClr val="dk1"/>
                  </a:solidFill>
                  <a:latin typeface="Arial"/>
                  <a:ea typeface="Arial"/>
                  <a:cs typeface="Arial"/>
                  <a:sym typeface="Arial"/>
                </a:rPr>
                <a:t>hemolyzed</a:t>
              </a:r>
              <a:r>
                <a:rPr lang="en-US" sz="1800" b="0" i="0" u="none" strike="noStrike" cap="none" dirty="0">
                  <a:solidFill>
                    <a:schemeClr val="dk1"/>
                  </a:solidFill>
                  <a:latin typeface="Arial"/>
                  <a:ea typeface="Arial"/>
                  <a:cs typeface="Arial"/>
                  <a:sym typeface="Arial"/>
                </a:rPr>
                <a:t>, contaminated, QNS, clotted specimens collected by nurses Vs. Lab phlebotomists </a:t>
              </a:r>
              <a:endParaRPr sz="1800" b="1" i="0" u="none" strike="noStrike" cap="none" dirty="0">
                <a:solidFill>
                  <a:schemeClr val="dk1"/>
                </a:solidFill>
                <a:latin typeface="Arial"/>
                <a:ea typeface="Arial"/>
                <a:cs typeface="Arial"/>
                <a:sym typeface="Arial"/>
              </a:endParaRPr>
            </a:p>
          </p:txBody>
        </p:sp>
      </p:grpSp>
      <p:sp>
        <p:nvSpPr>
          <p:cNvPr id="2" name="TextBox 1"/>
          <p:cNvSpPr txBox="1"/>
          <p:nvPr/>
        </p:nvSpPr>
        <p:spPr>
          <a:xfrm>
            <a:off x="3779284" y="6149352"/>
            <a:ext cx="7837402" cy="584775"/>
          </a:xfrm>
          <a:prstGeom prst="rect">
            <a:avLst/>
          </a:prstGeom>
          <a:noFill/>
        </p:spPr>
        <p:txBody>
          <a:bodyPr wrap="none" rtlCol="0">
            <a:spAutoFit/>
          </a:bodyPr>
          <a:lstStyle/>
          <a:p>
            <a:r>
              <a:rPr lang="en-US" sz="1600" i="1" dirty="0"/>
              <a:t>For support on generating and presenting key laboratory metrics, see:</a:t>
            </a:r>
            <a:br>
              <a:rPr lang="en-US" sz="1600" i="1" dirty="0"/>
            </a:br>
            <a:r>
              <a:rPr lang="en-US" sz="1600" i="1" dirty="0"/>
              <a:t>ASCP’s Negotiation and Advocacy Toolbox: Promoting Lab Visibility (Pillar 1)Toolkit</a:t>
            </a:r>
          </a:p>
        </p:txBody>
      </p:sp>
      <p:grpSp>
        <p:nvGrpSpPr>
          <p:cNvPr id="3" name="Group 2">
            <a:extLst>
              <a:ext uri="{FF2B5EF4-FFF2-40B4-BE49-F238E27FC236}">
                <a16:creationId xmlns:a16="http://schemas.microsoft.com/office/drawing/2014/main" id="{D019EDAB-BD68-C24C-6905-A6501992EAC9}"/>
              </a:ext>
            </a:extLst>
          </p:cNvPr>
          <p:cNvGrpSpPr/>
          <p:nvPr/>
        </p:nvGrpSpPr>
        <p:grpSpPr>
          <a:xfrm>
            <a:off x="9972041" y="0"/>
            <a:ext cx="2219959" cy="914400"/>
            <a:chOff x="8524241" y="0"/>
            <a:chExt cx="2219959" cy="914400"/>
          </a:xfrm>
        </p:grpSpPr>
        <p:sp>
          <p:nvSpPr>
            <p:cNvPr id="4" name="Rectangle 3">
              <a:extLst>
                <a:ext uri="{FF2B5EF4-FFF2-40B4-BE49-F238E27FC236}">
                  <a16:creationId xmlns:a16="http://schemas.microsoft.com/office/drawing/2014/main" id="{62063755-7803-2C7A-72E7-59965DDCDA02}"/>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0AA5163-64B5-AEAB-E070-EDFE06A7AB7A}"/>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6" name="Group 5">
              <a:extLst>
                <a:ext uri="{FF2B5EF4-FFF2-40B4-BE49-F238E27FC236}">
                  <a16:creationId xmlns:a16="http://schemas.microsoft.com/office/drawing/2014/main" id="{BF7DC3E8-9543-BBA4-7848-9C3376BB9B3B}"/>
                </a:ext>
              </a:extLst>
            </p:cNvPr>
            <p:cNvGrpSpPr/>
            <p:nvPr/>
          </p:nvGrpSpPr>
          <p:grpSpPr>
            <a:xfrm>
              <a:off x="8678473" y="110300"/>
              <a:ext cx="692497" cy="692497"/>
              <a:chOff x="8678473" y="110300"/>
              <a:chExt cx="692497" cy="692497"/>
            </a:xfrm>
          </p:grpSpPr>
          <p:sp>
            <p:nvSpPr>
              <p:cNvPr id="7" name="Oval 6">
                <a:extLst>
                  <a:ext uri="{FF2B5EF4-FFF2-40B4-BE49-F238E27FC236}">
                    <a16:creationId xmlns:a16="http://schemas.microsoft.com/office/drawing/2014/main" id="{EE6B1602-3C44-0156-46C3-5405E4B85233}"/>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7A0C4E49-43FA-F551-1962-6488C678A079}"/>
                  </a:ext>
                </a:extLst>
              </p:cNvPr>
              <p:cNvGrpSpPr/>
              <p:nvPr/>
            </p:nvGrpSpPr>
            <p:grpSpPr>
              <a:xfrm>
                <a:off x="8859520" y="242390"/>
                <a:ext cx="316230" cy="449636"/>
                <a:chOff x="8859520" y="242389"/>
                <a:chExt cx="365760" cy="520061"/>
              </a:xfrm>
            </p:grpSpPr>
            <p:sp>
              <p:nvSpPr>
                <p:cNvPr id="9" name="Down Arrow 8">
                  <a:extLst>
                    <a:ext uri="{FF2B5EF4-FFF2-40B4-BE49-F238E27FC236}">
                      <a16:creationId xmlns:a16="http://schemas.microsoft.com/office/drawing/2014/main" id="{5DEECF34-01F2-6953-5B96-C588A7797F4E}"/>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87D4D3B-159D-9B80-2DC3-8BA1B983E8CB}"/>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56"/>
          <p:cNvSpPr txBox="1">
            <a:spLocks noGrp="1"/>
          </p:cNvSpPr>
          <p:nvPr>
            <p:ph type="title"/>
          </p:nvPr>
        </p:nvSpPr>
        <p:spPr>
          <a:noFill/>
          <a:ln>
            <a:noFill/>
          </a:ln>
        </p:spPr>
        <p:txBody>
          <a:bodyPr spcFirstLastPara="1" wrap="square" lIns="91425" tIns="45700" rIns="91425" bIns="45700" anchor="ctr" anchorCtr="0">
            <a:noAutofit/>
          </a:bodyPr>
          <a:lstStyle/>
          <a:p>
            <a:pPr lvl="0"/>
            <a:r>
              <a:rPr lang="en-US" dirty="0"/>
              <a:t>Hiring and Justification - Other Considerations</a:t>
            </a:r>
          </a:p>
        </p:txBody>
      </p:sp>
      <p:sp>
        <p:nvSpPr>
          <p:cNvPr id="232" name="Google Shape;232;p56"/>
          <p:cNvSpPr txBox="1">
            <a:spLocks noGrp="1"/>
          </p:cNvSpPr>
          <p:nvPr>
            <p:ph type="body" idx="1"/>
          </p:nvPr>
        </p:nvSpPr>
        <p:spPr>
          <a:noFill/>
          <a:ln>
            <a:noFill/>
          </a:ln>
        </p:spPr>
        <p:txBody>
          <a:bodyPr spcFirstLastPara="1" wrap="square" lIns="91425" tIns="45700" rIns="91425" bIns="45700" anchor="ctr" anchorCtr="0">
            <a:normAutofit/>
          </a:bodyPr>
          <a:lstStyle/>
          <a:p>
            <a:pPr lvl="0"/>
            <a:r>
              <a:rPr lang="en-US" dirty="0"/>
              <a:t>Benchmarking data, if available </a:t>
            </a:r>
          </a:p>
          <a:p>
            <a:pPr lvl="0"/>
            <a:r>
              <a:rPr lang="en-US" dirty="0"/>
              <a:t>Increase in non-revenue departments like POCT</a:t>
            </a:r>
          </a:p>
          <a:p>
            <a:pPr lvl="0"/>
            <a:r>
              <a:rPr lang="en-US" dirty="0"/>
              <a:t>Increase in CLIA laboratories, clinics, or other oversight requirements</a:t>
            </a:r>
          </a:p>
          <a:p>
            <a:pPr lvl="0"/>
            <a:r>
              <a:rPr lang="en-US" dirty="0"/>
              <a:t>Burnout (implications of not hiring)</a:t>
            </a:r>
          </a:p>
          <a:p>
            <a:pPr lvl="1"/>
            <a:r>
              <a:rPr lang="en-US" sz="1400" i="1" dirty="0">
                <a:hlinkClick r:id="rId3"/>
              </a:rPr>
              <a:t>https://academic.oup.com/ajcp/article/153/4/422/5741821</a:t>
            </a:r>
          </a:p>
          <a:p>
            <a:pPr lvl="1"/>
            <a:r>
              <a:rPr lang="en-US" sz="1400" i="1" dirty="0">
                <a:hlinkClick r:id="rId3"/>
              </a:rPr>
              <a:t>https://academic.oup.com/ajcp/article/153/4/470/5741819</a:t>
            </a:r>
            <a:endParaRPr lang="en-US" sz="1400" i="1" dirty="0"/>
          </a:p>
          <a:p>
            <a:pPr lvl="1"/>
            <a:r>
              <a:rPr lang="en-US" sz="1400" i="1" dirty="0">
                <a:hlinkClick r:id="rId4"/>
              </a:rPr>
              <a:t>https://ascpcdn.s3.amazonaws.com/static/ISTP/ASCP-ISTP_Stress+and+Burnout.pdf</a:t>
            </a:r>
            <a:endParaRPr lang="en-US" sz="1400" i="1" dirty="0"/>
          </a:p>
          <a:p>
            <a:pPr lvl="1"/>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57"/>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800"/>
              <a:buFont typeface="Arial"/>
              <a:buNone/>
            </a:pPr>
            <a:r>
              <a:rPr lang="en-US"/>
              <a:t>Article</a:t>
            </a:r>
            <a:endParaRPr/>
          </a:p>
        </p:txBody>
      </p:sp>
      <p:sp>
        <p:nvSpPr>
          <p:cNvPr id="238" name="Google Shape;238;p57"/>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1920"/>
              <a:buChar char="•"/>
            </a:pPr>
            <a:r>
              <a:rPr lang="en-US" dirty="0"/>
              <a:t>Dedicated ED phlebotomists offer additional advantages to patient care. Prior studies have demonstrated an increase in the rate of effective phlebotomy, improved patient satisfaction, a reduction in hemolysis, contamination, and specimen-misidentification rates.</a:t>
            </a:r>
            <a:endParaRPr dirty="0"/>
          </a:p>
          <a:p>
            <a:pPr marL="228600" lvl="0" indent="-228600" algn="l" rtl="0">
              <a:lnSpc>
                <a:spcPct val="110000"/>
              </a:lnSpc>
              <a:spcBef>
                <a:spcPts val="1200"/>
              </a:spcBef>
              <a:spcAft>
                <a:spcPts val="0"/>
              </a:spcAft>
              <a:buSzPts val="1920"/>
              <a:buChar char="•"/>
            </a:pPr>
            <a:r>
              <a:rPr lang="en-US" dirty="0"/>
              <a:t>Further, phlebotomy utilization has been shown to result in a reduction in cost to the patient and hospital system, decreased needle-stick injury rates among providers, and a potential reduction in ED length-of-stay (LOS).</a:t>
            </a:r>
            <a:endParaRPr dirty="0"/>
          </a:p>
          <a:p>
            <a:pPr marL="0" marR="0" lvl="0" indent="0" algn="l" rtl="0">
              <a:lnSpc>
                <a:spcPct val="100000"/>
              </a:lnSpc>
              <a:spcBef>
                <a:spcPts val="600"/>
              </a:spcBef>
              <a:spcAft>
                <a:spcPts val="0"/>
              </a:spcAft>
              <a:buClr>
                <a:srgbClr val="000000"/>
              </a:buClr>
              <a:buSzPts val="1700"/>
              <a:buFont typeface="Cambria"/>
              <a:buNone/>
            </a:pPr>
            <a:endParaRPr sz="13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700"/>
              <a:buFont typeface="Cambria"/>
              <a:buNone/>
            </a:pPr>
            <a:r>
              <a:rPr lang="en-US" sz="1300" b="0" i="1" u="none" strike="noStrike" cap="none" dirty="0">
                <a:solidFill>
                  <a:srgbClr val="000000"/>
                </a:solidFill>
                <a:latin typeface="Arial"/>
                <a:ea typeface="Arial"/>
                <a:cs typeface="Arial"/>
                <a:sym typeface="Arial"/>
                <a:hlinkClick r:id="rId3"/>
              </a:rPr>
              <a:t>Impact of Emergency Department Phlebotomists on Left-Before-Treatment-Completion Rates.</a:t>
            </a:r>
            <a:endParaRPr dirty="0"/>
          </a:p>
          <a:p>
            <a:pPr marL="228600" lvl="0" indent="-106679" algn="l" rtl="0">
              <a:lnSpc>
                <a:spcPct val="110000"/>
              </a:lnSpc>
              <a:spcBef>
                <a:spcPts val="600"/>
              </a:spcBef>
              <a:spcAft>
                <a:spcPts val="0"/>
              </a:spcAft>
              <a:buSzPts val="1920"/>
              <a:buNone/>
            </a:pPr>
            <a:endParaRPr dirty="0"/>
          </a:p>
          <a:p>
            <a:pPr marL="228600" lvl="0" indent="-106679" algn="l" rtl="0">
              <a:lnSpc>
                <a:spcPct val="110000"/>
              </a:lnSpc>
              <a:spcBef>
                <a:spcPts val="1200"/>
              </a:spcBef>
              <a:spcAft>
                <a:spcPts val="0"/>
              </a:spcAft>
              <a:buSzPts val="1920"/>
              <a:buNone/>
            </a:pPr>
            <a:endParaRPr dirty="0"/>
          </a:p>
          <a:p>
            <a:pPr marL="228600" lvl="0" indent="-106679" algn="l" rtl="0">
              <a:lnSpc>
                <a:spcPct val="110000"/>
              </a:lnSpc>
              <a:spcBef>
                <a:spcPts val="1200"/>
              </a:spcBef>
              <a:spcAft>
                <a:spcPts val="0"/>
              </a:spcAft>
              <a:buSzPts val="1920"/>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g2588228191d_0_28"/>
          <p:cNvSpPr txBox="1">
            <a:spLocks noGrp="1"/>
          </p:cNvSpPr>
          <p:nvPr>
            <p:ph type="title"/>
          </p:nvPr>
        </p:nvSpPr>
        <p:spPr>
          <a:xfrm>
            <a:off x="838200" y="1605280"/>
            <a:ext cx="10515600" cy="1325563"/>
          </a:xfrm>
          <a:noFill/>
          <a:ln>
            <a:noFill/>
          </a:ln>
        </p:spPr>
        <p:txBody>
          <a:bodyPr spcFirstLastPara="1" wrap="square" lIns="91425" tIns="45700" rIns="91425" bIns="45700" anchor="ctr" anchorCtr="0">
            <a:normAutofit/>
          </a:bodyPr>
          <a:lstStyle/>
          <a:p>
            <a:pPr lvl="0"/>
            <a:r>
              <a:rPr lang="en-US"/>
              <a:t>Part 5: Succession Planning Goal</a:t>
            </a:r>
          </a:p>
        </p:txBody>
      </p:sp>
      <p:sp>
        <p:nvSpPr>
          <p:cNvPr id="244" name="Google Shape;244;g2588228191d_0_28"/>
          <p:cNvSpPr txBox="1">
            <a:spLocks noGrp="1"/>
          </p:cNvSpPr>
          <p:nvPr>
            <p:ph type="body" idx="1"/>
          </p:nvPr>
        </p:nvSpPr>
        <p:spPr>
          <a:xfrm>
            <a:off x="2519053" y="3429000"/>
            <a:ext cx="7153894" cy="2311400"/>
          </a:xfrm>
          <a:noFill/>
          <a:ln>
            <a:noFill/>
          </a:ln>
        </p:spPr>
        <p:txBody>
          <a:bodyPr spcFirstLastPara="1" wrap="square" lIns="91425" tIns="45700" rIns="91425" bIns="45700" anchor="t" anchorCtr="0">
            <a:normAutofit/>
          </a:bodyPr>
          <a:lstStyle/>
          <a:p>
            <a:pPr lvl="0"/>
            <a:r>
              <a:rPr lang="en-US" dirty="0"/>
              <a:t>Develop a plan to ensure adequate staffing to support future laboratory operations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60"/>
          <p:cNvSpPr txBox="1">
            <a:spLocks noGrp="1"/>
          </p:cNvSpPr>
          <p:nvPr>
            <p:ph type="title"/>
          </p:nvPr>
        </p:nvSpPr>
        <p:spPr>
          <a:xfrm>
            <a:off x="226203" y="2515394"/>
            <a:ext cx="2874993" cy="1325563"/>
          </a:xfrm>
          <a:noFill/>
          <a:ln>
            <a:noFill/>
          </a:ln>
        </p:spPr>
        <p:txBody>
          <a:bodyPr spcFirstLastPara="1" wrap="square" lIns="91425" tIns="45700" rIns="91425" bIns="45700" anchor="ctr" anchorCtr="0">
            <a:noAutofit/>
          </a:bodyPr>
          <a:lstStyle/>
          <a:p>
            <a:pPr lvl="0"/>
            <a:r>
              <a:rPr lang="en-US" dirty="0"/>
              <a:t>Succession Planning</a:t>
            </a:r>
          </a:p>
        </p:txBody>
      </p:sp>
      <p:sp>
        <p:nvSpPr>
          <p:cNvPr id="250" name="Google Shape;250;p60"/>
          <p:cNvSpPr txBox="1">
            <a:spLocks noGrp="1"/>
          </p:cNvSpPr>
          <p:nvPr>
            <p:ph type="body" idx="1"/>
          </p:nvPr>
        </p:nvSpPr>
        <p:spPr>
          <a:xfrm>
            <a:off x="4274288" y="1255257"/>
            <a:ext cx="7097619" cy="4351338"/>
          </a:xfrm>
          <a:noFill/>
          <a:ln>
            <a:noFill/>
          </a:ln>
        </p:spPr>
        <p:txBody>
          <a:bodyPr spcFirstLastPara="1" wrap="square" lIns="91425" tIns="45700" rIns="91425" bIns="45700" anchor="ctr" anchorCtr="0">
            <a:normAutofit/>
          </a:bodyPr>
          <a:lstStyle/>
          <a:p>
            <a:pPr lvl="0"/>
            <a:r>
              <a:rPr lang="en-US" dirty="0"/>
              <a:t>Review laboratory positions needed for current and future workload</a:t>
            </a:r>
          </a:p>
          <a:p>
            <a:pPr lvl="0"/>
            <a:r>
              <a:rPr lang="en-US" dirty="0"/>
              <a:t>Prioritize those that have high retirement risk and strategic value – both are equally important</a:t>
            </a:r>
          </a:p>
          <a:p>
            <a:pPr lvl="1"/>
            <a:r>
              <a:rPr lang="en-US" dirty="0"/>
              <a:t>Focus on those likely to retire in the next 2 years</a:t>
            </a:r>
          </a:p>
          <a:p>
            <a:pPr lvl="1"/>
            <a:r>
              <a:rPr lang="en-US" dirty="0"/>
              <a:t>Focus on the critical, hard-to-fill positions</a:t>
            </a:r>
          </a:p>
          <a:p>
            <a:pPr lvl="1"/>
            <a:r>
              <a:rPr lang="en-US" dirty="0"/>
              <a:t>Special technical talents or those requiring more experience to be successful in the role</a:t>
            </a:r>
          </a:p>
          <a:p>
            <a:r>
              <a:rPr lang="en-US" dirty="0"/>
              <a:t>Create plans for a small number of positions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61"/>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a:t>Succession Planning for Retirement</a:t>
            </a:r>
            <a:endParaRPr lang="en-US" dirty="0"/>
          </a:p>
        </p:txBody>
      </p:sp>
      <p:sp>
        <p:nvSpPr>
          <p:cNvPr id="256" name="Google Shape;256;p61"/>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a:bodyPr>
          <a:lstStyle/>
          <a:p>
            <a:pPr lvl="0"/>
            <a:r>
              <a:rPr lang="en-US" dirty="0"/>
              <a:t>Calculate the average age by job title</a:t>
            </a:r>
          </a:p>
          <a:p>
            <a:pPr lvl="0"/>
            <a:r>
              <a:rPr lang="en-US" dirty="0"/>
              <a:t>Sort titles in descending order of age</a:t>
            </a:r>
          </a:p>
          <a:p>
            <a:pPr lvl="0"/>
            <a:r>
              <a:rPr lang="en-US" dirty="0"/>
              <a:t>Pick the top 2 or 3 titles</a:t>
            </a:r>
          </a:p>
          <a:p>
            <a:pPr lvl="0"/>
            <a:r>
              <a:rPr lang="en-US" dirty="0"/>
              <a:t>Interview these employees to determine likelihood of retirement in 2 years</a:t>
            </a:r>
          </a:p>
          <a:p>
            <a:pPr lvl="0"/>
            <a:r>
              <a:rPr lang="en-US" dirty="0"/>
              <a:t>Determine percentage likely to retire</a:t>
            </a:r>
          </a:p>
          <a:p>
            <a:pPr lvl="0"/>
            <a:endParaRPr lang="en-US" dirty="0"/>
          </a:p>
          <a:p>
            <a:pPr marL="106680" lvl="0" indent="0">
              <a:buNone/>
            </a:pPr>
            <a:r>
              <a:rPr lang="en-US" sz="1300" i="1" dirty="0">
                <a:solidFill>
                  <a:schemeClr val="tx2">
                    <a:lumMod val="50000"/>
                  </a:schemeClr>
                </a:solidFill>
              </a:rPr>
              <a:t>7 Steps to Succession Planning in Clinical Labs: A detailed step-by-step guide to succession planning for clinical laboratory leaders. March 08, 2023. Kathryn </a:t>
            </a:r>
            <a:r>
              <a:rPr lang="en-US" sz="1300" i="1" dirty="0" err="1">
                <a:solidFill>
                  <a:schemeClr val="tx2">
                    <a:lumMod val="50000"/>
                  </a:schemeClr>
                </a:solidFill>
              </a:rPr>
              <a:t>Golab</a:t>
            </a:r>
            <a:r>
              <a:rPr lang="en-US" sz="1300" i="1" dirty="0">
                <a:solidFill>
                  <a:schemeClr val="tx2">
                    <a:lumMod val="50000"/>
                  </a:schemeClr>
                </a:solidFill>
              </a:rPr>
              <a:t>, MLS(ASCP)</a:t>
            </a:r>
            <a:r>
              <a:rPr lang="en-US" sz="1300" i="1" baseline="30000" dirty="0">
                <a:solidFill>
                  <a:schemeClr val="tx2">
                    <a:lumMod val="50000"/>
                  </a:schemeClr>
                </a:solidFill>
              </a:rPr>
              <a:t>CM</a:t>
            </a:r>
          </a:p>
          <a:p>
            <a:pPr marL="106680" lvl="0" indent="0">
              <a:buNone/>
            </a:pPr>
            <a:r>
              <a:rPr lang="en-US" sz="1300" i="1" dirty="0">
                <a:solidFill>
                  <a:schemeClr val="tx2">
                    <a:lumMod val="50000"/>
                  </a:schemeClr>
                </a:solidFill>
                <a:hlinkClick r:id="rId3">
                  <a:extLst>
                    <a:ext uri="{A12FA001-AC4F-418D-AE19-62706E023703}">
                      <ahyp:hlinkClr xmlns:ahyp="http://schemas.microsoft.com/office/drawing/2018/hyperlinkcolor" val="tx"/>
                    </a:ext>
                  </a:extLst>
                </a:hlinkClick>
              </a:rPr>
              <a:t>https://www.clinicallab.com/trends/clinical-laboratory-leadership/7-steps-to-succession-planning-in-clinical-labs-26899</a:t>
            </a:r>
            <a:endParaRPr lang="en-US" sz="1300" i="1" dirty="0">
              <a:solidFill>
                <a:schemeClr val="tx2">
                  <a:lumMod val="50000"/>
                </a:schemeClr>
              </a:solidFill>
            </a:endParaRPr>
          </a:p>
        </p:txBody>
      </p:sp>
      <p:grpSp>
        <p:nvGrpSpPr>
          <p:cNvPr id="10" name="Group 9">
            <a:extLst>
              <a:ext uri="{FF2B5EF4-FFF2-40B4-BE49-F238E27FC236}">
                <a16:creationId xmlns:a16="http://schemas.microsoft.com/office/drawing/2014/main" id="{C048ACC4-E5FA-C477-36D9-79E5C3D84185}"/>
              </a:ext>
            </a:extLst>
          </p:cNvPr>
          <p:cNvGrpSpPr/>
          <p:nvPr/>
        </p:nvGrpSpPr>
        <p:grpSpPr>
          <a:xfrm>
            <a:off x="553719" y="5930153"/>
            <a:ext cx="2219959" cy="914400"/>
            <a:chOff x="8524241" y="0"/>
            <a:chExt cx="2219959" cy="914400"/>
          </a:xfrm>
        </p:grpSpPr>
        <p:sp>
          <p:nvSpPr>
            <p:cNvPr id="11" name="Rectangle 10">
              <a:extLst>
                <a:ext uri="{FF2B5EF4-FFF2-40B4-BE49-F238E27FC236}">
                  <a16:creationId xmlns:a16="http://schemas.microsoft.com/office/drawing/2014/main" id="{63397288-7866-EB16-75C4-8D0FB7299DF2}"/>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DE461A7-5D4E-C916-F14F-8FD4843E92CE}"/>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4"/>
                </a:rPr>
                <a:t>RESOURCE AVAILABLE</a:t>
              </a:r>
              <a:br>
                <a:rPr lang="en-US" sz="1100" b="1" dirty="0">
                  <a:solidFill>
                    <a:schemeClr val="bg1"/>
                  </a:solidFill>
                  <a:hlinkClick r:id="rId4"/>
                </a:rPr>
              </a:br>
              <a:r>
                <a:rPr lang="en-US" sz="1100" b="1" dirty="0">
                  <a:solidFill>
                    <a:schemeClr val="bg1"/>
                  </a:solidFill>
                  <a:hlinkClick r:id="rId4"/>
                </a:rPr>
                <a:t>on website</a:t>
              </a:r>
              <a:endParaRPr lang="en-US" sz="1100" b="1" dirty="0">
                <a:solidFill>
                  <a:schemeClr val="bg1"/>
                </a:solidFill>
              </a:endParaRPr>
            </a:p>
          </p:txBody>
        </p:sp>
        <p:grpSp>
          <p:nvGrpSpPr>
            <p:cNvPr id="13" name="Group 12">
              <a:extLst>
                <a:ext uri="{FF2B5EF4-FFF2-40B4-BE49-F238E27FC236}">
                  <a16:creationId xmlns:a16="http://schemas.microsoft.com/office/drawing/2014/main" id="{66182ADC-7010-4992-4517-832BA7D2837A}"/>
                </a:ext>
              </a:extLst>
            </p:cNvPr>
            <p:cNvGrpSpPr/>
            <p:nvPr/>
          </p:nvGrpSpPr>
          <p:grpSpPr>
            <a:xfrm>
              <a:off x="8678473" y="110300"/>
              <a:ext cx="692497" cy="692497"/>
              <a:chOff x="8678473" y="110300"/>
              <a:chExt cx="692497" cy="692497"/>
            </a:xfrm>
          </p:grpSpPr>
          <p:sp>
            <p:nvSpPr>
              <p:cNvPr id="14" name="Oval 13">
                <a:extLst>
                  <a:ext uri="{FF2B5EF4-FFF2-40B4-BE49-F238E27FC236}">
                    <a16:creationId xmlns:a16="http://schemas.microsoft.com/office/drawing/2014/main" id="{B467D248-F33A-D263-A148-67979C9CC3BD}"/>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158CF3BF-E3C8-1ECD-EA6E-1E1217BA75BC}"/>
                  </a:ext>
                </a:extLst>
              </p:cNvPr>
              <p:cNvGrpSpPr/>
              <p:nvPr/>
            </p:nvGrpSpPr>
            <p:grpSpPr>
              <a:xfrm>
                <a:off x="8859520" y="242390"/>
                <a:ext cx="316230" cy="449636"/>
                <a:chOff x="8859520" y="242389"/>
                <a:chExt cx="365760" cy="520061"/>
              </a:xfrm>
            </p:grpSpPr>
            <p:sp>
              <p:nvSpPr>
                <p:cNvPr id="16" name="Down Arrow 15">
                  <a:extLst>
                    <a:ext uri="{FF2B5EF4-FFF2-40B4-BE49-F238E27FC236}">
                      <a16:creationId xmlns:a16="http://schemas.microsoft.com/office/drawing/2014/main" id="{2FB6C4B2-FDDB-F276-6799-9348389A5B90}"/>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947C7E7-2115-5E6F-C16C-AEC2BBCBE2B8}"/>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3"/>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Grow Your Own Future Laboratory Leaders</a:t>
            </a:r>
          </a:p>
        </p:txBody>
      </p:sp>
      <p:sp>
        <p:nvSpPr>
          <p:cNvPr id="263" name="Google Shape;263;p3"/>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fontScale="92500" lnSpcReduction="10000"/>
          </a:bodyPr>
          <a:lstStyle/>
          <a:p>
            <a:pPr lvl="0"/>
            <a:r>
              <a:rPr lang="en-US" dirty="0"/>
              <a:t>Develop a mentorship program to develop in-house leaders</a:t>
            </a:r>
          </a:p>
          <a:p>
            <a:pPr lvl="0"/>
            <a:r>
              <a:rPr lang="en-US" dirty="0"/>
              <a:t>Support higher education (MS, PhD, etc.)</a:t>
            </a:r>
          </a:p>
          <a:p>
            <a:pPr lvl="0"/>
            <a:r>
              <a:rPr lang="en-US" dirty="0"/>
              <a:t>College internships (also connecting into laboratory workforce pathways)</a:t>
            </a:r>
          </a:p>
          <a:p>
            <a:pPr lvl="0"/>
            <a:r>
              <a:rPr lang="en-US" dirty="0"/>
              <a:t>Enroll laboratory leaders in talent development programs (i.e. advisory board)</a:t>
            </a:r>
          </a:p>
          <a:p>
            <a:pPr lvl="0"/>
            <a:r>
              <a:rPr lang="en-US" dirty="0"/>
              <a:t>Administer talent potential surveys to identify gaps in leadership</a:t>
            </a:r>
          </a:p>
          <a:p>
            <a:pPr lvl="0"/>
            <a:r>
              <a:rPr lang="en-US" dirty="0"/>
              <a:t>Enroll potential laboratory leaders in management courses or management certification programs</a:t>
            </a:r>
          </a:p>
          <a:p>
            <a:pPr lvl="0"/>
            <a:r>
              <a:rPr lang="en-US" dirty="0"/>
              <a:t>Provide networking opportunities (conferences, local chapters, ACHE)</a:t>
            </a:r>
          </a:p>
          <a:p>
            <a:pPr lvl="0"/>
            <a:r>
              <a:rPr lang="en-US" dirty="0"/>
              <a:t>Work with the staff development office to support potential leaders financially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4"/>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Hiring Tips for Future Laboratory Leaders</a:t>
            </a:r>
          </a:p>
        </p:txBody>
      </p:sp>
      <p:sp>
        <p:nvSpPr>
          <p:cNvPr id="269" name="Google Shape;269;p4"/>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a:bodyPr>
          <a:lstStyle/>
          <a:p>
            <a:pPr lvl="0"/>
            <a:r>
              <a:rPr lang="en-US" dirty="0"/>
              <a:t>Hire employees with leadership potential</a:t>
            </a:r>
          </a:p>
          <a:p>
            <a:pPr lvl="0"/>
            <a:r>
              <a:rPr lang="en-US" dirty="0"/>
              <a:t>Offer early career mentorship opportunities</a:t>
            </a:r>
          </a:p>
          <a:p>
            <a:pPr lvl="0"/>
            <a:r>
              <a:rPr lang="en-US" dirty="0"/>
              <a:t>Build clear lateral career paths</a:t>
            </a:r>
          </a:p>
          <a:p>
            <a:pPr lvl="0"/>
            <a:r>
              <a:rPr lang="en-US" dirty="0"/>
              <a:t>Identify successors for critical roles</a:t>
            </a:r>
          </a:p>
          <a:p>
            <a:pPr lvl="0"/>
            <a:r>
              <a:rPr lang="en-US" dirty="0"/>
              <a:t>Provide challenging assignments and projects</a:t>
            </a:r>
          </a:p>
          <a:p>
            <a:pPr lvl="0"/>
            <a:r>
              <a:rPr lang="en-US" dirty="0"/>
              <a:t>Find potential leaders who: </a:t>
            </a:r>
          </a:p>
          <a:p>
            <a:pPr lvl="1"/>
            <a:r>
              <a:rPr lang="en-US" dirty="0"/>
              <a:t>Support the organization’s vision, mission, values, and culture</a:t>
            </a:r>
          </a:p>
          <a:p>
            <a:pPr lvl="1"/>
            <a:r>
              <a:rPr lang="en-US" dirty="0"/>
              <a:t>Are self-aware and committed to becoming better</a:t>
            </a:r>
          </a:p>
        </p:txBody>
      </p:sp>
      <p:grpSp>
        <p:nvGrpSpPr>
          <p:cNvPr id="17" name="Group 16">
            <a:extLst>
              <a:ext uri="{FF2B5EF4-FFF2-40B4-BE49-F238E27FC236}">
                <a16:creationId xmlns:a16="http://schemas.microsoft.com/office/drawing/2014/main" id="{5528B471-EB75-D89C-7E45-D691ED711723}"/>
              </a:ext>
            </a:extLst>
          </p:cNvPr>
          <p:cNvGrpSpPr/>
          <p:nvPr/>
        </p:nvGrpSpPr>
        <p:grpSpPr>
          <a:xfrm>
            <a:off x="553719" y="5930153"/>
            <a:ext cx="2219959" cy="914400"/>
            <a:chOff x="8524241" y="0"/>
            <a:chExt cx="2219959" cy="914400"/>
          </a:xfrm>
        </p:grpSpPr>
        <p:sp>
          <p:nvSpPr>
            <p:cNvPr id="18" name="Rectangle 17">
              <a:extLst>
                <a:ext uri="{FF2B5EF4-FFF2-40B4-BE49-F238E27FC236}">
                  <a16:creationId xmlns:a16="http://schemas.microsoft.com/office/drawing/2014/main" id="{14578144-F37C-5C7F-EE27-89E70E26A675}"/>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07C28847-7D27-C093-345F-3D9EFFC340BC}"/>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20" name="Group 19">
              <a:extLst>
                <a:ext uri="{FF2B5EF4-FFF2-40B4-BE49-F238E27FC236}">
                  <a16:creationId xmlns:a16="http://schemas.microsoft.com/office/drawing/2014/main" id="{5377EB19-9E1B-55A3-13D7-B9F0E03CAB36}"/>
                </a:ext>
              </a:extLst>
            </p:cNvPr>
            <p:cNvGrpSpPr/>
            <p:nvPr/>
          </p:nvGrpSpPr>
          <p:grpSpPr>
            <a:xfrm>
              <a:off x="8678473" y="110300"/>
              <a:ext cx="692497" cy="692497"/>
              <a:chOff x="8678473" y="110300"/>
              <a:chExt cx="692497" cy="692497"/>
            </a:xfrm>
          </p:grpSpPr>
          <p:sp>
            <p:nvSpPr>
              <p:cNvPr id="21" name="Oval 20">
                <a:extLst>
                  <a:ext uri="{FF2B5EF4-FFF2-40B4-BE49-F238E27FC236}">
                    <a16:creationId xmlns:a16="http://schemas.microsoft.com/office/drawing/2014/main" id="{7619E5D0-DF35-E979-2A8E-420F62CB78DE}"/>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7E1061BA-1DB2-B8FE-ABFC-B0C1838244B0}"/>
                  </a:ext>
                </a:extLst>
              </p:cNvPr>
              <p:cNvGrpSpPr/>
              <p:nvPr/>
            </p:nvGrpSpPr>
            <p:grpSpPr>
              <a:xfrm>
                <a:off x="8859520" y="242390"/>
                <a:ext cx="316230" cy="449636"/>
                <a:chOff x="8859520" y="242389"/>
                <a:chExt cx="365760" cy="520061"/>
              </a:xfrm>
            </p:grpSpPr>
            <p:sp>
              <p:nvSpPr>
                <p:cNvPr id="23" name="Down Arrow 22">
                  <a:extLst>
                    <a:ext uri="{FF2B5EF4-FFF2-40B4-BE49-F238E27FC236}">
                      <a16:creationId xmlns:a16="http://schemas.microsoft.com/office/drawing/2014/main" id="{3FD21EB0-A14B-2FDE-9B9F-1F5088E490A5}"/>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0490DEC-CA72-9D47-B18B-85118D2979FC}"/>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37"/>
          <p:cNvSpPr txBox="1">
            <a:spLocks noGrp="1"/>
          </p:cNvSpPr>
          <p:nvPr>
            <p:ph type="title"/>
          </p:nvPr>
        </p:nvSpPr>
        <p:spPr>
          <a:xfrm>
            <a:off x="831850" y="1540784"/>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6000"/>
              <a:buNone/>
            </a:pPr>
            <a:r>
              <a:rPr lang="en-US" dirty="0"/>
              <a:t>Pillar 2: </a:t>
            </a:r>
            <a:br>
              <a:rPr lang="en-US" dirty="0"/>
            </a:br>
            <a:r>
              <a:rPr lang="en-US" dirty="0"/>
              <a:t>People and Culture</a:t>
            </a:r>
            <a:endParaRPr dirty="0"/>
          </a:p>
        </p:txBody>
      </p:sp>
      <p:sp>
        <p:nvSpPr>
          <p:cNvPr id="106" name="Google Shape;106;p37"/>
          <p:cNvSpPr txBox="1">
            <a:spLocks noGrp="1"/>
          </p:cNvSpPr>
          <p:nvPr>
            <p:ph type="body" idx="1"/>
          </p:nvPr>
        </p:nvSpPr>
        <p:spPr>
          <a:xfrm>
            <a:off x="831850" y="4589475"/>
            <a:ext cx="7125607" cy="1967700"/>
          </a:xfrm>
          <a:prstGeom prst="rect">
            <a:avLst/>
          </a:prstGeom>
          <a:noFill/>
          <a:ln>
            <a:noFill/>
          </a:ln>
        </p:spPr>
        <p:txBody>
          <a:bodyPr spcFirstLastPara="1" wrap="square" lIns="91425" tIns="45700" rIns="91425" bIns="45700" anchor="t" anchorCtr="0">
            <a:normAutofit fontScale="32500" lnSpcReduction="20000"/>
          </a:bodyPr>
          <a:lstStyle/>
          <a:p>
            <a:pPr marL="0" lvl="0" indent="0" algn="l" rtl="0">
              <a:lnSpc>
                <a:spcPct val="110000"/>
              </a:lnSpc>
              <a:spcBef>
                <a:spcPts val="1200"/>
              </a:spcBef>
              <a:spcAft>
                <a:spcPts val="0"/>
              </a:spcAft>
              <a:buSzPct val="107116"/>
              <a:buNone/>
            </a:pPr>
            <a:r>
              <a:rPr lang="en-US" sz="6894" dirty="0"/>
              <a:t>Be the best place to work in pathology and laboratory medicine by cultivating diverse life-long learners and engaging and guiding the next generation of laboratory leaders, supervisors, managers, and MLS to build a culture of patient-focused lab advocates.</a:t>
            </a:r>
            <a:endParaRPr sz="6894" dirty="0"/>
          </a:p>
          <a:p>
            <a:pPr marL="60325" lvl="0" indent="0" algn="l" rtl="0">
              <a:lnSpc>
                <a:spcPct val="100000"/>
              </a:lnSpc>
              <a:spcBef>
                <a:spcPts val="1000"/>
              </a:spcBef>
              <a:spcAft>
                <a:spcPts val="0"/>
              </a:spcAft>
              <a:buSzPct val="100000"/>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63"/>
          <p:cNvSpPr txBox="1">
            <a:spLocks noGrp="1"/>
          </p:cNvSpPr>
          <p:nvPr>
            <p:ph type="title"/>
          </p:nvPr>
        </p:nvSpPr>
        <p:spPr>
          <a:noFill/>
          <a:ln>
            <a:noFill/>
          </a:ln>
        </p:spPr>
        <p:txBody>
          <a:bodyPr spcFirstLastPara="1" wrap="square" lIns="91425" tIns="45700" rIns="91425" bIns="45700" anchor="ctr" anchorCtr="0">
            <a:noAutofit/>
          </a:bodyPr>
          <a:lstStyle/>
          <a:p>
            <a:pPr lvl="0"/>
            <a:r>
              <a:rPr lang="en-US" dirty="0"/>
              <a:t>Leadership Competency Model </a:t>
            </a:r>
          </a:p>
        </p:txBody>
      </p:sp>
      <p:graphicFrame>
        <p:nvGraphicFramePr>
          <p:cNvPr id="275" name="Google Shape;275;p63"/>
          <p:cNvGraphicFramePr/>
          <p:nvPr>
            <p:extLst>
              <p:ext uri="{D42A27DB-BD31-4B8C-83A1-F6EECF244321}">
                <p14:modId xmlns:p14="http://schemas.microsoft.com/office/powerpoint/2010/main" val="4066286551"/>
              </p:ext>
            </p:extLst>
          </p:nvPr>
        </p:nvGraphicFramePr>
        <p:xfrm>
          <a:off x="4274288" y="1138593"/>
          <a:ext cx="7101924" cy="4580878"/>
        </p:xfrm>
        <a:graphic>
          <a:graphicData uri="http://schemas.openxmlformats.org/drawingml/2006/table">
            <a:tbl>
              <a:tblPr firstRow="1" firstCol="1" bandRow="1">
                <a:tableStyleId>{BC89EF96-8CEA-46FF-86C4-4CE0E7609802}</a:tableStyleId>
              </a:tblPr>
              <a:tblGrid>
                <a:gridCol w="1817230">
                  <a:extLst>
                    <a:ext uri="{9D8B030D-6E8A-4147-A177-3AD203B41FA5}">
                      <a16:colId xmlns:a16="http://schemas.microsoft.com/office/drawing/2014/main" val="20000"/>
                    </a:ext>
                  </a:extLst>
                </a:gridCol>
                <a:gridCol w="5284694">
                  <a:extLst>
                    <a:ext uri="{9D8B030D-6E8A-4147-A177-3AD203B41FA5}">
                      <a16:colId xmlns:a16="http://schemas.microsoft.com/office/drawing/2014/main" val="20001"/>
                    </a:ext>
                  </a:extLst>
                </a:gridCol>
              </a:tblGrid>
              <a:tr h="509450">
                <a:tc>
                  <a:txBody>
                    <a:bodyPr/>
                    <a:lstStyle/>
                    <a:p>
                      <a:pPr marL="0" marR="0" lvl="0" indent="0" algn="l" rtl="0">
                        <a:lnSpc>
                          <a:spcPct val="107000"/>
                        </a:lnSpc>
                        <a:spcBef>
                          <a:spcPts val="0"/>
                        </a:spcBef>
                        <a:spcAft>
                          <a:spcPts val="0"/>
                        </a:spcAft>
                        <a:buClr>
                          <a:srgbClr val="000000"/>
                        </a:buClr>
                        <a:buSzPts val="1200"/>
                        <a:buFont typeface="Arial"/>
                        <a:buNone/>
                      </a:pPr>
                      <a:r>
                        <a:rPr lang="en-US" sz="1200" b="1" u="none" strike="noStrike" cap="none">
                          <a:sym typeface="Arial"/>
                        </a:rPr>
                        <a:t>Competency</a:t>
                      </a:r>
                      <a:endParaRPr sz="1100" b="1" u="none" strike="noStrike" cap="none">
                        <a:latin typeface="Arial"/>
                        <a:ea typeface="Arial"/>
                        <a:cs typeface="Arial"/>
                        <a:sym typeface="Arial"/>
                      </a:endParaRPr>
                    </a:p>
                  </a:txBody>
                  <a:tcPr marL="66800" marR="66800" marT="0" marB="0" anchor="ctr"/>
                </a:tc>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Behaviors</a:t>
                      </a:r>
                      <a:endParaRPr sz="1100" u="none" strike="noStrike" cap="none">
                        <a:latin typeface="Arial"/>
                        <a:ea typeface="Arial"/>
                        <a:cs typeface="Arial"/>
                        <a:sym typeface="Arial"/>
                      </a:endParaRPr>
                    </a:p>
                  </a:txBody>
                  <a:tcPr marL="66800" marR="66800" marT="0" marB="0" anchor="ctr"/>
                </a:tc>
                <a:extLst>
                  <a:ext uri="{0D108BD9-81ED-4DB2-BD59-A6C34878D82A}">
                    <a16:rowId xmlns:a16="http://schemas.microsoft.com/office/drawing/2014/main" val="10000"/>
                  </a:ext>
                </a:extLst>
              </a:tr>
              <a:tr h="1188725">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dirty="0">
                          <a:sym typeface="Arial"/>
                        </a:rPr>
                        <a:t>Patient &amp; </a:t>
                      </a:r>
                      <a:r>
                        <a:rPr lang="en-US" sz="1200" u="none" strike="noStrike" cap="none" dirty="0">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Customer</a:t>
                      </a:r>
                      <a:r>
                        <a:rPr lang="en-US" sz="1200" u="none" strike="noStrike" cap="none" dirty="0">
                          <a:sym typeface="Arial"/>
                        </a:rPr>
                        <a:t> Focus </a:t>
                      </a:r>
                      <a:endParaRPr sz="1100" u="none" strike="noStrike" cap="none" dirty="0">
                        <a:latin typeface="Arial"/>
                        <a:ea typeface="Arial"/>
                        <a:cs typeface="Arial"/>
                        <a:sym typeface="Arial"/>
                      </a:endParaRPr>
                    </a:p>
                  </a:txBody>
                  <a:tcPr marL="66800" marR="66800"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Demonstrates insight into laboratory’s patient and customer needs.</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Anticipates and delivers solutions that meet patient and customer expectations.</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Maintains effective relationships with all key stakeholders (eg, patients. Customers, employees, payers, regulators) </a:t>
                      </a:r>
                      <a:endParaRPr sz="1100" u="none" strike="noStrike" cap="none">
                        <a:latin typeface="Arial"/>
                        <a:ea typeface="Arial"/>
                        <a:cs typeface="Arial"/>
                        <a:sym typeface="Arial"/>
                      </a:endParaRPr>
                    </a:p>
                  </a:txBody>
                  <a:tcPr marL="66800" marR="66800" marT="0" marB="0" anchor="ctr"/>
                </a:tc>
                <a:extLst>
                  <a:ext uri="{0D108BD9-81ED-4DB2-BD59-A6C34878D82A}">
                    <a16:rowId xmlns:a16="http://schemas.microsoft.com/office/drawing/2014/main" val="10001"/>
                  </a:ext>
                </a:extLst>
              </a:tr>
              <a:tr h="1135500">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Teamwork</a:t>
                      </a:r>
                      <a:endParaRPr sz="1100" u="none" strike="noStrike" cap="none">
                        <a:latin typeface="Arial"/>
                        <a:ea typeface="Arial"/>
                        <a:cs typeface="Arial"/>
                        <a:sym typeface="Arial"/>
                      </a:endParaRPr>
                    </a:p>
                  </a:txBody>
                  <a:tcPr marL="66800" marR="66800"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Works cooperatively with others across all groups and levels to achieve shared objectives</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Builds trust and places ream goals ahead of own goals </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Communicates with energy and fosters a motivating work climate </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Recognizes people for their contributions and accomplishments </a:t>
                      </a:r>
                      <a:endParaRPr sz="1100" u="none" strike="noStrike" cap="none">
                        <a:latin typeface="Arial"/>
                        <a:ea typeface="Arial"/>
                        <a:cs typeface="Arial"/>
                        <a:sym typeface="Arial"/>
                      </a:endParaRPr>
                    </a:p>
                  </a:txBody>
                  <a:tcPr marL="66800" marR="66800" marT="0" marB="0" anchor="ctr"/>
                </a:tc>
                <a:extLst>
                  <a:ext uri="{0D108BD9-81ED-4DB2-BD59-A6C34878D82A}">
                    <a16:rowId xmlns:a16="http://schemas.microsoft.com/office/drawing/2014/main" val="10002"/>
                  </a:ext>
                </a:extLst>
              </a:tr>
              <a:tr h="1699150">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Leads Change </a:t>
                      </a:r>
                      <a:endParaRPr sz="1100" u="none" strike="noStrike" cap="none">
                        <a:latin typeface="Arial"/>
                        <a:ea typeface="Arial"/>
                        <a:cs typeface="Arial"/>
                        <a:sym typeface="Arial"/>
                      </a:endParaRPr>
                    </a:p>
                  </a:txBody>
                  <a:tcPr marL="66800" marR="66800"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Provides visible leadership and engages appropriately in the change process</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Communicated change with a compelling vision of the desired future state</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Involves stakeholders in planning change so they support implementation </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Champions the importance of innovation and continuous improvement </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Demonstrates courage to communicate difficult messages and make hard decisions </a:t>
                      </a:r>
                      <a:endParaRPr sz="1100" u="none" strike="noStrike" cap="none" dirty="0">
                        <a:latin typeface="Arial"/>
                        <a:ea typeface="Arial"/>
                        <a:cs typeface="Arial"/>
                        <a:sym typeface="Arial"/>
                      </a:endParaRPr>
                    </a:p>
                  </a:txBody>
                  <a:tcPr marL="66800" marR="66800" marT="0" marB="0" anchor="ctr"/>
                </a:tc>
                <a:extLst>
                  <a:ext uri="{0D108BD9-81ED-4DB2-BD59-A6C34878D82A}">
                    <a16:rowId xmlns:a16="http://schemas.microsoft.com/office/drawing/2014/main" val="10003"/>
                  </a:ext>
                </a:extLst>
              </a:tr>
            </a:tbl>
          </a:graphicData>
        </a:graphic>
      </p:graphicFrame>
      <p:grpSp>
        <p:nvGrpSpPr>
          <p:cNvPr id="12" name="Group 11">
            <a:extLst>
              <a:ext uri="{FF2B5EF4-FFF2-40B4-BE49-F238E27FC236}">
                <a16:creationId xmlns:a16="http://schemas.microsoft.com/office/drawing/2014/main" id="{0F45D6E9-96EF-4F96-AD89-460BE2E83661}"/>
              </a:ext>
            </a:extLst>
          </p:cNvPr>
          <p:cNvGrpSpPr/>
          <p:nvPr/>
        </p:nvGrpSpPr>
        <p:grpSpPr>
          <a:xfrm>
            <a:off x="553719" y="5930153"/>
            <a:ext cx="2219959" cy="914400"/>
            <a:chOff x="8524241" y="0"/>
            <a:chExt cx="2219959" cy="914400"/>
          </a:xfrm>
        </p:grpSpPr>
        <p:sp>
          <p:nvSpPr>
            <p:cNvPr id="13" name="Rectangle 12">
              <a:extLst>
                <a:ext uri="{FF2B5EF4-FFF2-40B4-BE49-F238E27FC236}">
                  <a16:creationId xmlns:a16="http://schemas.microsoft.com/office/drawing/2014/main" id="{B6001983-24D7-356F-BCA6-570720DD681B}"/>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C0AFC9AF-2AF1-0816-36C4-522B9145DAB5}"/>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15" name="Group 14">
              <a:extLst>
                <a:ext uri="{FF2B5EF4-FFF2-40B4-BE49-F238E27FC236}">
                  <a16:creationId xmlns:a16="http://schemas.microsoft.com/office/drawing/2014/main" id="{75367291-F893-27B6-DF88-74CC6EEC4888}"/>
                </a:ext>
              </a:extLst>
            </p:cNvPr>
            <p:cNvGrpSpPr/>
            <p:nvPr/>
          </p:nvGrpSpPr>
          <p:grpSpPr>
            <a:xfrm>
              <a:off x="8678473" y="110300"/>
              <a:ext cx="692497" cy="692497"/>
              <a:chOff x="8678473" y="110300"/>
              <a:chExt cx="692497" cy="692497"/>
            </a:xfrm>
          </p:grpSpPr>
          <p:sp>
            <p:nvSpPr>
              <p:cNvPr id="16" name="Oval 15">
                <a:extLst>
                  <a:ext uri="{FF2B5EF4-FFF2-40B4-BE49-F238E27FC236}">
                    <a16:creationId xmlns:a16="http://schemas.microsoft.com/office/drawing/2014/main" id="{D1AB6B01-B75F-A1C1-711B-59854A858357}"/>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95E45A2D-F74F-AD3B-D4A7-7A39636B979F}"/>
                  </a:ext>
                </a:extLst>
              </p:cNvPr>
              <p:cNvGrpSpPr/>
              <p:nvPr/>
            </p:nvGrpSpPr>
            <p:grpSpPr>
              <a:xfrm>
                <a:off x="8859520" y="242390"/>
                <a:ext cx="316230" cy="449636"/>
                <a:chOff x="8859520" y="242389"/>
                <a:chExt cx="365760" cy="520061"/>
              </a:xfrm>
            </p:grpSpPr>
            <p:sp>
              <p:nvSpPr>
                <p:cNvPr id="18" name="Down Arrow 17">
                  <a:extLst>
                    <a:ext uri="{FF2B5EF4-FFF2-40B4-BE49-F238E27FC236}">
                      <a16:creationId xmlns:a16="http://schemas.microsoft.com/office/drawing/2014/main" id="{798792F6-EE83-2CC6-587D-4E20B0B0B58E}"/>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57D4F47-3A0A-30F2-9369-334DE735F013}"/>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64"/>
          <p:cNvSpPr txBox="1">
            <a:spLocks noGrp="1"/>
          </p:cNvSpPr>
          <p:nvPr>
            <p:ph type="title"/>
          </p:nvPr>
        </p:nvSpPr>
        <p:spPr>
          <a:noFill/>
          <a:ln>
            <a:noFill/>
          </a:ln>
        </p:spPr>
        <p:txBody>
          <a:bodyPr spcFirstLastPara="1" wrap="square" lIns="91425" tIns="45700" rIns="91425" bIns="45700" anchor="ctr" anchorCtr="0">
            <a:noAutofit/>
          </a:bodyPr>
          <a:lstStyle/>
          <a:p>
            <a:pPr lvl="0"/>
            <a:r>
              <a:rPr lang="en-US" dirty="0"/>
              <a:t>Leadership Competency Model</a:t>
            </a:r>
            <a:br>
              <a:rPr lang="en-US" dirty="0"/>
            </a:br>
            <a:r>
              <a:rPr lang="en-US" b="0" dirty="0"/>
              <a:t>Continued</a:t>
            </a:r>
          </a:p>
        </p:txBody>
      </p:sp>
      <p:graphicFrame>
        <p:nvGraphicFramePr>
          <p:cNvPr id="282" name="Google Shape;282;p64"/>
          <p:cNvGraphicFramePr/>
          <p:nvPr>
            <p:extLst>
              <p:ext uri="{D42A27DB-BD31-4B8C-83A1-F6EECF244321}">
                <p14:modId xmlns:p14="http://schemas.microsoft.com/office/powerpoint/2010/main" val="2429622124"/>
              </p:ext>
            </p:extLst>
          </p:nvPr>
        </p:nvGraphicFramePr>
        <p:xfrm>
          <a:off x="4274288" y="1165984"/>
          <a:ext cx="7101924" cy="4526096"/>
        </p:xfrm>
        <a:graphic>
          <a:graphicData uri="http://schemas.openxmlformats.org/drawingml/2006/table">
            <a:tbl>
              <a:tblPr firstRow="1" firstCol="1" bandRow="1">
                <a:tableStyleId>{BC89EF96-8CEA-46FF-86C4-4CE0E7609802}</a:tableStyleId>
              </a:tblPr>
              <a:tblGrid>
                <a:gridCol w="1817230">
                  <a:extLst>
                    <a:ext uri="{9D8B030D-6E8A-4147-A177-3AD203B41FA5}">
                      <a16:colId xmlns:a16="http://schemas.microsoft.com/office/drawing/2014/main" val="20000"/>
                    </a:ext>
                  </a:extLst>
                </a:gridCol>
                <a:gridCol w="5284694">
                  <a:extLst>
                    <a:ext uri="{9D8B030D-6E8A-4147-A177-3AD203B41FA5}">
                      <a16:colId xmlns:a16="http://schemas.microsoft.com/office/drawing/2014/main" val="20001"/>
                    </a:ext>
                  </a:extLst>
                </a:gridCol>
              </a:tblGrid>
              <a:tr h="509450">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Competency</a:t>
                      </a:r>
                      <a:endParaRPr sz="1100" u="none" strike="noStrike" cap="none">
                        <a:latin typeface="Arial"/>
                        <a:ea typeface="Arial"/>
                        <a:cs typeface="Arial"/>
                        <a:sym typeface="Arial"/>
                      </a:endParaRPr>
                    </a:p>
                  </a:txBody>
                  <a:tcPr marL="68575" marR="68575" marT="0" marB="0" anchor="ctr"/>
                </a:tc>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Behaviors</a:t>
                      </a:r>
                      <a:endParaRPr sz="1100" u="none" strike="noStrike" cap="none">
                        <a:latin typeface="Arial"/>
                        <a:ea typeface="Arial"/>
                        <a:cs typeface="Arial"/>
                        <a:sym typeface="Arial"/>
                      </a:endParaRPr>
                    </a:p>
                  </a:txBody>
                  <a:tcPr marL="68575" marR="68575" marT="0" marB="0" anchor="ctr"/>
                </a:tc>
                <a:extLst>
                  <a:ext uri="{0D108BD9-81ED-4DB2-BD59-A6C34878D82A}">
                    <a16:rowId xmlns:a16="http://schemas.microsoft.com/office/drawing/2014/main" val="10000"/>
                  </a:ext>
                </a:extLst>
              </a:tr>
              <a:tr h="1080475">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dirty="0">
                          <a:sym typeface="Arial"/>
                        </a:rPr>
                        <a:t>Financial Acumen  </a:t>
                      </a:r>
                      <a:endParaRPr sz="1100" u="none" strike="noStrike" cap="none" dirty="0">
                        <a:latin typeface="Arial"/>
                        <a:ea typeface="Arial"/>
                        <a:cs typeface="Arial"/>
                        <a:sym typeface="Arial"/>
                      </a:endParaRPr>
                    </a:p>
                  </a:txBody>
                  <a:tcPr marL="68575" marR="68575"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Proactively manages laboratory’s resources and maximizes value</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Understands and applies key financial information in problem solving and decision making </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Balances competing needs for value, quality, speed, and growth</a:t>
                      </a:r>
                      <a:endParaRPr sz="1100" u="none" strike="noStrike" cap="none" dirty="0">
                        <a:latin typeface="Arial"/>
                        <a:ea typeface="Arial"/>
                        <a:cs typeface="Arial"/>
                        <a:sym typeface="Arial"/>
                      </a:endParaRPr>
                    </a:p>
                  </a:txBody>
                  <a:tcPr marL="68575" marR="68575" marT="0" marB="0" anchor="ctr"/>
                </a:tc>
                <a:extLst>
                  <a:ext uri="{0D108BD9-81ED-4DB2-BD59-A6C34878D82A}">
                    <a16:rowId xmlns:a16="http://schemas.microsoft.com/office/drawing/2014/main" val="10001"/>
                  </a:ext>
                </a:extLst>
              </a:tr>
              <a:tr h="1384675">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dirty="0">
                          <a:sym typeface="Arial"/>
                        </a:rPr>
                        <a:t>Develop People</a:t>
                      </a:r>
                      <a:endParaRPr sz="1100" u="none" strike="noStrike" cap="none" dirty="0">
                        <a:latin typeface="Arial"/>
                        <a:ea typeface="Arial"/>
                        <a:cs typeface="Arial"/>
                        <a:sym typeface="Arial"/>
                      </a:endParaRPr>
                    </a:p>
                  </a:txBody>
                  <a:tcPr marL="68575" marR="68575"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Identifies, attracts, and develops talented people</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Supports development and career goals through key experiences and other learning methods</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Regularly shows the courage to provide candid feedback</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Invests time and resources into building the abilities of team members </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Leads by example and actively sooks and responds well to feedback</a:t>
                      </a:r>
                      <a:endParaRPr sz="1100" u="none" strike="noStrike" cap="none" dirty="0">
                        <a:latin typeface="Arial"/>
                        <a:ea typeface="Arial"/>
                        <a:cs typeface="Arial"/>
                        <a:sym typeface="Arial"/>
                      </a:endParaRPr>
                    </a:p>
                  </a:txBody>
                  <a:tcPr marL="68575" marR="68575" marT="0" marB="0" anchor="ctr"/>
                </a:tc>
                <a:extLst>
                  <a:ext uri="{0D108BD9-81ED-4DB2-BD59-A6C34878D82A}">
                    <a16:rowId xmlns:a16="http://schemas.microsoft.com/office/drawing/2014/main" val="10002"/>
                  </a:ext>
                </a:extLst>
              </a:tr>
              <a:tr h="0">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dirty="0">
                          <a:sym typeface="Arial"/>
                        </a:rPr>
                        <a:t>Strategic Mindset </a:t>
                      </a:r>
                      <a:endParaRPr sz="1100" u="none" strike="noStrike" cap="none" dirty="0">
                        <a:latin typeface="Arial"/>
                        <a:ea typeface="Arial"/>
                        <a:cs typeface="Arial"/>
                        <a:sym typeface="Arial"/>
                      </a:endParaRPr>
                    </a:p>
                  </a:txBody>
                  <a:tcPr marL="68575" marR="68575"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Demonstrated knowledge of current and future healthcare markets, competition, technology, regulations, and systems thinking </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Translates strategy into actionable objectives and plans</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Balances big picture perspective and attention to detail as appropriate for the position </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Prioritizes and aligns resources based on the system’s strategic objectives</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Models high integrity and demonstrates all the laboratories values </a:t>
                      </a:r>
                      <a:endParaRPr sz="1100" u="none" strike="noStrike" cap="none" dirty="0">
                        <a:latin typeface="Arial"/>
                        <a:ea typeface="Arial"/>
                        <a:cs typeface="Arial"/>
                        <a:sym typeface="Arial"/>
                      </a:endParaRPr>
                    </a:p>
                  </a:txBody>
                  <a:tcPr marL="68575" marR="68575" marT="0" marB="0" anchor="ctr"/>
                </a:tc>
                <a:extLst>
                  <a:ext uri="{0D108BD9-81ED-4DB2-BD59-A6C34878D82A}">
                    <a16:rowId xmlns:a16="http://schemas.microsoft.com/office/drawing/2014/main" val="10003"/>
                  </a:ext>
                </a:extLst>
              </a:tr>
            </a:tbl>
          </a:graphicData>
        </a:graphic>
      </p:graphicFrame>
      <p:grpSp>
        <p:nvGrpSpPr>
          <p:cNvPr id="3" name="Group 2">
            <a:extLst>
              <a:ext uri="{FF2B5EF4-FFF2-40B4-BE49-F238E27FC236}">
                <a16:creationId xmlns:a16="http://schemas.microsoft.com/office/drawing/2014/main" id="{AAFEB247-68C0-AA3E-9A92-0FCDD66B278C}"/>
              </a:ext>
            </a:extLst>
          </p:cNvPr>
          <p:cNvGrpSpPr/>
          <p:nvPr/>
        </p:nvGrpSpPr>
        <p:grpSpPr>
          <a:xfrm>
            <a:off x="553719" y="5930153"/>
            <a:ext cx="2219959" cy="914400"/>
            <a:chOff x="8524241" y="0"/>
            <a:chExt cx="2219959" cy="914400"/>
          </a:xfrm>
        </p:grpSpPr>
        <p:sp>
          <p:nvSpPr>
            <p:cNvPr id="5" name="Rectangle 4">
              <a:extLst>
                <a:ext uri="{FF2B5EF4-FFF2-40B4-BE49-F238E27FC236}">
                  <a16:creationId xmlns:a16="http://schemas.microsoft.com/office/drawing/2014/main" id="{63344324-1F84-6556-4697-F38F6E673D50}"/>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4B16699-9350-C51E-07DC-7C34EF02DCA0}"/>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 </a:t>
              </a:r>
              <a:endParaRPr lang="en-US" sz="1100" b="1" dirty="0">
                <a:solidFill>
                  <a:schemeClr val="bg1"/>
                </a:solidFill>
              </a:endParaRPr>
            </a:p>
          </p:txBody>
        </p:sp>
        <p:grpSp>
          <p:nvGrpSpPr>
            <p:cNvPr id="7" name="Group 6">
              <a:extLst>
                <a:ext uri="{FF2B5EF4-FFF2-40B4-BE49-F238E27FC236}">
                  <a16:creationId xmlns:a16="http://schemas.microsoft.com/office/drawing/2014/main" id="{753F8E81-056F-0DA7-95A7-6AC5C4FB7D7F}"/>
                </a:ext>
              </a:extLst>
            </p:cNvPr>
            <p:cNvGrpSpPr/>
            <p:nvPr/>
          </p:nvGrpSpPr>
          <p:grpSpPr>
            <a:xfrm>
              <a:off x="8678473" y="110300"/>
              <a:ext cx="692497" cy="692497"/>
              <a:chOff x="8678473" y="110300"/>
              <a:chExt cx="692497" cy="692497"/>
            </a:xfrm>
          </p:grpSpPr>
          <p:sp>
            <p:nvSpPr>
              <p:cNvPr id="8" name="Oval 7">
                <a:extLst>
                  <a:ext uri="{FF2B5EF4-FFF2-40B4-BE49-F238E27FC236}">
                    <a16:creationId xmlns:a16="http://schemas.microsoft.com/office/drawing/2014/main" id="{994F009A-D4F2-C3E6-F750-3F61E1D17E60}"/>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863EDCDF-C470-AE42-7C30-F6A45B6924B7}"/>
                  </a:ext>
                </a:extLst>
              </p:cNvPr>
              <p:cNvGrpSpPr/>
              <p:nvPr/>
            </p:nvGrpSpPr>
            <p:grpSpPr>
              <a:xfrm>
                <a:off x="8859520" y="242390"/>
                <a:ext cx="316230" cy="449636"/>
                <a:chOff x="8859520" y="242389"/>
                <a:chExt cx="365760" cy="520061"/>
              </a:xfrm>
            </p:grpSpPr>
            <p:sp>
              <p:nvSpPr>
                <p:cNvPr id="10" name="Down Arrow 9">
                  <a:extLst>
                    <a:ext uri="{FF2B5EF4-FFF2-40B4-BE49-F238E27FC236}">
                      <a16:creationId xmlns:a16="http://schemas.microsoft.com/office/drawing/2014/main" id="{8AD25916-316B-C222-0AF5-DE400D303AB6}"/>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AD4E18C-B7A0-57BB-B08C-4DC65D48846B}"/>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65"/>
          <p:cNvSpPr txBox="1">
            <a:spLocks noGrp="1"/>
          </p:cNvSpPr>
          <p:nvPr>
            <p:ph type="title"/>
          </p:nvPr>
        </p:nvSpPr>
        <p:spPr>
          <a:noFill/>
          <a:ln>
            <a:noFill/>
          </a:ln>
        </p:spPr>
        <p:txBody>
          <a:bodyPr spcFirstLastPara="1" wrap="square" lIns="91425" tIns="45700" rIns="91425" bIns="45700" anchor="ctr" anchorCtr="0">
            <a:noAutofit/>
          </a:bodyPr>
          <a:lstStyle/>
          <a:p>
            <a:pPr lvl="0"/>
            <a:r>
              <a:rPr lang="en-US" dirty="0"/>
              <a:t>Leadership Competency Model</a:t>
            </a:r>
            <a:br>
              <a:rPr lang="en-US" dirty="0"/>
            </a:br>
            <a:r>
              <a:rPr lang="en-US" b="0" dirty="0"/>
              <a:t>Continued</a:t>
            </a:r>
            <a:endParaRPr lang="en-US" dirty="0"/>
          </a:p>
        </p:txBody>
      </p:sp>
      <p:graphicFrame>
        <p:nvGraphicFramePr>
          <p:cNvPr id="288" name="Google Shape;288;p65"/>
          <p:cNvGraphicFramePr/>
          <p:nvPr>
            <p:extLst>
              <p:ext uri="{D42A27DB-BD31-4B8C-83A1-F6EECF244321}">
                <p14:modId xmlns:p14="http://schemas.microsoft.com/office/powerpoint/2010/main" val="226698457"/>
              </p:ext>
            </p:extLst>
          </p:nvPr>
        </p:nvGraphicFramePr>
        <p:xfrm>
          <a:off x="4274288" y="1169032"/>
          <a:ext cx="7101924" cy="4462003"/>
        </p:xfrm>
        <a:graphic>
          <a:graphicData uri="http://schemas.openxmlformats.org/drawingml/2006/table">
            <a:tbl>
              <a:tblPr firstRow="1" firstCol="1" bandRow="1">
                <a:tableStyleId>{BC89EF96-8CEA-46FF-86C4-4CE0E7609802}</a:tableStyleId>
              </a:tblPr>
              <a:tblGrid>
                <a:gridCol w="1830677">
                  <a:extLst>
                    <a:ext uri="{9D8B030D-6E8A-4147-A177-3AD203B41FA5}">
                      <a16:colId xmlns:a16="http://schemas.microsoft.com/office/drawing/2014/main" val="20000"/>
                    </a:ext>
                  </a:extLst>
                </a:gridCol>
                <a:gridCol w="5271247">
                  <a:extLst>
                    <a:ext uri="{9D8B030D-6E8A-4147-A177-3AD203B41FA5}">
                      <a16:colId xmlns:a16="http://schemas.microsoft.com/office/drawing/2014/main" val="20001"/>
                    </a:ext>
                  </a:extLst>
                </a:gridCol>
              </a:tblGrid>
              <a:tr h="509450">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Competency</a:t>
                      </a:r>
                      <a:endParaRPr sz="1100" u="none" strike="noStrike" cap="none">
                        <a:latin typeface="Arial"/>
                        <a:ea typeface="Arial"/>
                        <a:cs typeface="Arial"/>
                        <a:sym typeface="Arial"/>
                      </a:endParaRPr>
                    </a:p>
                  </a:txBody>
                  <a:tcPr marL="68575" marR="68575" marT="0" marB="0" anchor="ctr"/>
                </a:tc>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Behaviors</a:t>
                      </a:r>
                      <a:endParaRPr sz="1100" u="none" strike="noStrike" cap="none">
                        <a:latin typeface="Arial"/>
                        <a:ea typeface="Arial"/>
                        <a:cs typeface="Arial"/>
                        <a:sym typeface="Arial"/>
                      </a:endParaRPr>
                    </a:p>
                  </a:txBody>
                  <a:tcPr marL="68575" marR="68575" marT="0" marB="0" anchor="ctr"/>
                </a:tc>
                <a:extLst>
                  <a:ext uri="{0D108BD9-81ED-4DB2-BD59-A6C34878D82A}">
                    <a16:rowId xmlns:a16="http://schemas.microsoft.com/office/drawing/2014/main" val="10000"/>
                  </a:ext>
                </a:extLst>
              </a:tr>
              <a:tr h="1240975">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Delivers Results  </a:t>
                      </a:r>
                      <a:endParaRPr sz="1100" u="none" strike="noStrike" cap="none">
                        <a:latin typeface="Arial"/>
                        <a:ea typeface="Arial"/>
                        <a:cs typeface="Arial"/>
                        <a:sym typeface="Arial"/>
                      </a:endParaRPr>
                    </a:p>
                  </a:txBody>
                  <a:tcPr marL="68575" marR="68575"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Demonstrates a strong bottom-line orientation and drive for excellence</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Sets challenging performance goals and monitors progress</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Persists in accomplishing goals despite obstacles ad setbacks </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Holds seld and others accountable; recognizes positive results and takes corrective actions to solve performance problems</a:t>
                      </a:r>
                      <a:endParaRPr sz="1100" u="none" strike="noStrike" cap="none">
                        <a:latin typeface="Arial"/>
                        <a:ea typeface="Arial"/>
                        <a:cs typeface="Arial"/>
                        <a:sym typeface="Arial"/>
                      </a:endParaRPr>
                    </a:p>
                  </a:txBody>
                  <a:tcPr marL="68575" marR="68575" marT="0" marB="0" anchor="ctr"/>
                </a:tc>
                <a:extLst>
                  <a:ext uri="{0D108BD9-81ED-4DB2-BD59-A6C34878D82A}">
                    <a16:rowId xmlns:a16="http://schemas.microsoft.com/office/drawing/2014/main" val="10001"/>
                  </a:ext>
                </a:extLst>
              </a:tr>
              <a:tr h="847275">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Builds &amp; Sustains Relationships </a:t>
                      </a:r>
                      <a:endParaRPr sz="1100" u="none" strike="noStrike" cap="none">
                        <a:latin typeface="Arial"/>
                        <a:ea typeface="Arial"/>
                        <a:cs typeface="Arial"/>
                        <a:sym typeface="Arial"/>
                      </a:endParaRPr>
                    </a:p>
                  </a:txBody>
                  <a:tcPr marL="68575" marR="68575"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Builds and sustains effective relationships with all stakeholders</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Demonstrates high self-awareness regarding his/her strengths and development needs </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Shows high situational self-awareness and the impact he/she has on people and events and vice versa </a:t>
                      </a:r>
                      <a:endParaRPr sz="1100" u="none" strike="noStrike" cap="none">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a:sym typeface="Arial"/>
                        </a:rPr>
                        <a:t>Skillfully manages conflicts and drives to consensus while sustaining positive relationships</a:t>
                      </a:r>
                      <a:endParaRPr sz="1100" u="none" strike="noStrike" cap="none">
                        <a:latin typeface="Arial"/>
                        <a:ea typeface="Arial"/>
                        <a:cs typeface="Arial"/>
                        <a:sym typeface="Arial"/>
                      </a:endParaRPr>
                    </a:p>
                  </a:txBody>
                  <a:tcPr marL="68575" marR="68575" marT="0" marB="0" anchor="ctr"/>
                </a:tc>
                <a:extLst>
                  <a:ext uri="{0D108BD9-81ED-4DB2-BD59-A6C34878D82A}">
                    <a16:rowId xmlns:a16="http://schemas.microsoft.com/office/drawing/2014/main" val="10002"/>
                  </a:ext>
                </a:extLst>
              </a:tr>
              <a:tr h="214625">
                <a:tc>
                  <a:txBody>
                    <a:bodyPr/>
                    <a:lstStyle/>
                    <a:p>
                      <a:pPr marL="0" marR="0" lvl="0" indent="0" algn="l" rtl="0">
                        <a:lnSpc>
                          <a:spcPct val="107000"/>
                        </a:lnSpc>
                        <a:spcBef>
                          <a:spcPts val="0"/>
                        </a:spcBef>
                        <a:spcAft>
                          <a:spcPts val="0"/>
                        </a:spcAft>
                        <a:buClr>
                          <a:srgbClr val="000000"/>
                        </a:buClr>
                        <a:buSzPts val="1200"/>
                        <a:buFont typeface="Arial"/>
                        <a:buNone/>
                      </a:pPr>
                      <a:r>
                        <a:rPr lang="en-US" sz="1200" u="none" strike="noStrike" cap="none">
                          <a:sym typeface="Arial"/>
                        </a:rPr>
                        <a:t>Communicates Effectively </a:t>
                      </a:r>
                      <a:endParaRPr sz="1100" u="none" strike="noStrike" cap="none">
                        <a:latin typeface="Arial"/>
                        <a:ea typeface="Arial"/>
                        <a:cs typeface="Arial"/>
                        <a:sym typeface="Arial"/>
                      </a:endParaRPr>
                    </a:p>
                  </a:txBody>
                  <a:tcPr marL="68575" marR="68575" marT="0" marB="0" anchor="ctr"/>
                </a:tc>
                <a:tc>
                  <a:txBody>
                    <a:bodyPr/>
                    <a:lstStyle/>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Communicates effectively in a variety of settings—large and small groups, one-on-one, or among diverse styles and positions levels</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Conveys messages clearly and concisely using the most appropriate communication method</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Listens attentively and checks for understanding </a:t>
                      </a:r>
                      <a:endParaRPr sz="1100" u="none" strike="noStrike" cap="none" dirty="0">
                        <a:sym typeface="Arial"/>
                      </a:endParaRPr>
                    </a:p>
                    <a:p>
                      <a:pPr marL="342900" marR="0" lvl="0" indent="-342900" algn="l" rtl="0">
                        <a:lnSpc>
                          <a:spcPct val="107000"/>
                        </a:lnSpc>
                        <a:spcBef>
                          <a:spcPts val="0"/>
                        </a:spcBef>
                        <a:spcAft>
                          <a:spcPts val="0"/>
                        </a:spcAft>
                        <a:buClr>
                          <a:schemeClr val="dk1"/>
                        </a:buClr>
                        <a:buSzPts val="1200"/>
                        <a:buFont typeface="Noto Sans Symbols"/>
                        <a:buChar char="∙"/>
                      </a:pPr>
                      <a:r>
                        <a:rPr lang="en-US" sz="1200" u="none" strike="noStrike" cap="none" dirty="0">
                          <a:sym typeface="Arial"/>
                        </a:rPr>
                        <a:t>Adjusts communication content and style to meet the needs of diverse stakeholders </a:t>
                      </a:r>
                      <a:endParaRPr sz="1100" u="none" strike="noStrike" cap="none" dirty="0">
                        <a:latin typeface="Arial"/>
                        <a:ea typeface="Arial"/>
                        <a:cs typeface="Arial"/>
                        <a:sym typeface="Arial"/>
                      </a:endParaRPr>
                    </a:p>
                  </a:txBody>
                  <a:tcPr marL="68575" marR="68575" marT="0" marB="0" anchor="ctr"/>
                </a:tc>
                <a:extLst>
                  <a:ext uri="{0D108BD9-81ED-4DB2-BD59-A6C34878D82A}">
                    <a16:rowId xmlns:a16="http://schemas.microsoft.com/office/drawing/2014/main" val="10003"/>
                  </a:ext>
                </a:extLst>
              </a:tr>
            </a:tbl>
          </a:graphicData>
        </a:graphic>
      </p:graphicFrame>
      <p:grpSp>
        <p:nvGrpSpPr>
          <p:cNvPr id="3" name="Group 2">
            <a:extLst>
              <a:ext uri="{FF2B5EF4-FFF2-40B4-BE49-F238E27FC236}">
                <a16:creationId xmlns:a16="http://schemas.microsoft.com/office/drawing/2014/main" id="{B12040EE-8829-6BDB-D1E5-D9C37495D328}"/>
              </a:ext>
            </a:extLst>
          </p:cNvPr>
          <p:cNvGrpSpPr/>
          <p:nvPr/>
        </p:nvGrpSpPr>
        <p:grpSpPr>
          <a:xfrm>
            <a:off x="553719" y="5930153"/>
            <a:ext cx="2219959" cy="914400"/>
            <a:chOff x="8524241" y="0"/>
            <a:chExt cx="2219959" cy="914400"/>
          </a:xfrm>
        </p:grpSpPr>
        <p:sp>
          <p:nvSpPr>
            <p:cNvPr id="5" name="Rectangle 4">
              <a:extLst>
                <a:ext uri="{FF2B5EF4-FFF2-40B4-BE49-F238E27FC236}">
                  <a16:creationId xmlns:a16="http://schemas.microsoft.com/office/drawing/2014/main" id="{C1EFE388-D545-DFFE-B92F-2C10C93156CA}"/>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8F66570-920D-B0DC-0C04-55F4A4F7F82A}"/>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3"/>
                </a:rPr>
                <a:t>RESOURCE AVAILABLE</a:t>
              </a:r>
              <a:br>
                <a:rPr lang="en-US" sz="1100" b="1" dirty="0">
                  <a:solidFill>
                    <a:schemeClr val="bg1"/>
                  </a:solidFill>
                  <a:hlinkClick r:id="rId3"/>
                </a:rPr>
              </a:br>
              <a:r>
                <a:rPr lang="en-US" sz="1100" b="1" dirty="0">
                  <a:solidFill>
                    <a:schemeClr val="bg1"/>
                  </a:solidFill>
                  <a:hlinkClick r:id="rId3"/>
                </a:rPr>
                <a:t>on website</a:t>
              </a:r>
              <a:endParaRPr lang="en-US" sz="1100" b="1" dirty="0">
                <a:solidFill>
                  <a:schemeClr val="bg1"/>
                </a:solidFill>
              </a:endParaRPr>
            </a:p>
          </p:txBody>
        </p:sp>
        <p:grpSp>
          <p:nvGrpSpPr>
            <p:cNvPr id="7" name="Group 6">
              <a:extLst>
                <a:ext uri="{FF2B5EF4-FFF2-40B4-BE49-F238E27FC236}">
                  <a16:creationId xmlns:a16="http://schemas.microsoft.com/office/drawing/2014/main" id="{142D5671-A0F9-F67F-C6E0-9E9D191D7E33}"/>
                </a:ext>
              </a:extLst>
            </p:cNvPr>
            <p:cNvGrpSpPr/>
            <p:nvPr/>
          </p:nvGrpSpPr>
          <p:grpSpPr>
            <a:xfrm>
              <a:off x="8678473" y="110300"/>
              <a:ext cx="692497" cy="692497"/>
              <a:chOff x="8678473" y="110300"/>
              <a:chExt cx="692497" cy="692497"/>
            </a:xfrm>
          </p:grpSpPr>
          <p:sp>
            <p:nvSpPr>
              <p:cNvPr id="8" name="Oval 7">
                <a:extLst>
                  <a:ext uri="{FF2B5EF4-FFF2-40B4-BE49-F238E27FC236}">
                    <a16:creationId xmlns:a16="http://schemas.microsoft.com/office/drawing/2014/main" id="{F9C4AD48-44F8-311D-3461-32501CB60C17}"/>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CCD80C1A-A7C7-0859-2D5A-0EF22E4F2C40}"/>
                  </a:ext>
                </a:extLst>
              </p:cNvPr>
              <p:cNvGrpSpPr/>
              <p:nvPr/>
            </p:nvGrpSpPr>
            <p:grpSpPr>
              <a:xfrm>
                <a:off x="8859520" y="242390"/>
                <a:ext cx="316230" cy="449636"/>
                <a:chOff x="8859520" y="242389"/>
                <a:chExt cx="365760" cy="520061"/>
              </a:xfrm>
            </p:grpSpPr>
            <p:sp>
              <p:nvSpPr>
                <p:cNvPr id="10" name="Down Arrow 9">
                  <a:extLst>
                    <a:ext uri="{FF2B5EF4-FFF2-40B4-BE49-F238E27FC236}">
                      <a16:creationId xmlns:a16="http://schemas.microsoft.com/office/drawing/2014/main" id="{9FC366F3-C898-0011-4B6B-08546A9612B4}"/>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57F7F60-767C-DB3A-567A-8D6C2BFA4BC5}"/>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g2588228191d_0_42"/>
          <p:cNvSpPr txBox="1">
            <a:spLocks noGrp="1"/>
          </p:cNvSpPr>
          <p:nvPr>
            <p:ph type="title"/>
          </p:nvPr>
        </p:nvSpPr>
        <p:spPr>
          <a:noFill/>
          <a:ln>
            <a:noFill/>
          </a:ln>
        </p:spPr>
        <p:txBody>
          <a:bodyPr spcFirstLastPara="1" wrap="square" lIns="91425" tIns="45700" rIns="91425" bIns="45700" anchor="ctr" anchorCtr="0">
            <a:normAutofit/>
          </a:bodyPr>
          <a:lstStyle/>
          <a:p>
            <a:pPr lvl="0"/>
            <a:r>
              <a:rPr lang="en-US"/>
              <a:t>Part 6: Diversity, Equity and Inclusion Goal</a:t>
            </a:r>
          </a:p>
        </p:txBody>
      </p:sp>
      <p:sp>
        <p:nvSpPr>
          <p:cNvPr id="294" name="Google Shape;294;g2588228191d_0_42"/>
          <p:cNvSpPr txBox="1">
            <a:spLocks noGrp="1"/>
          </p:cNvSpPr>
          <p:nvPr>
            <p:ph type="body" idx="1"/>
          </p:nvPr>
        </p:nvSpPr>
        <p:spPr>
          <a:xfrm>
            <a:off x="1533401" y="3428999"/>
            <a:ext cx="9125197" cy="2311163"/>
          </a:xfrm>
          <a:noFill/>
          <a:ln>
            <a:noFill/>
          </a:ln>
        </p:spPr>
        <p:txBody>
          <a:bodyPr spcFirstLastPara="1" wrap="square" lIns="91425" tIns="45700" rIns="91425" bIns="45700" anchor="t" anchorCtr="0">
            <a:normAutofit/>
          </a:bodyPr>
          <a:lstStyle/>
          <a:p>
            <a:pPr lvl="0"/>
            <a:r>
              <a:rPr lang="en-US" dirty="0"/>
              <a:t>Cultivate a laboratory department that has a diverse and inclusive staff. Your staff should look like your patients. If you have an imbalance, consider ways to bring in a more diverse workgroup or provide training and educational opportunities to help bridge this gap.</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67"/>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Culture and Diversity</a:t>
            </a:r>
          </a:p>
        </p:txBody>
      </p:sp>
      <p:sp>
        <p:nvSpPr>
          <p:cNvPr id="300" name="Google Shape;300;p67"/>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fontScale="92500" lnSpcReduction="20000"/>
          </a:bodyPr>
          <a:lstStyle/>
          <a:p>
            <a:pPr lvl="0"/>
            <a:r>
              <a:rPr lang="en-US" dirty="0"/>
              <a:t>Ensure the right people are in the right roles working on the right activities</a:t>
            </a:r>
          </a:p>
          <a:p>
            <a:pPr lvl="0"/>
            <a:r>
              <a:rPr lang="en-US" dirty="0"/>
              <a:t>Capacitate staff to advocate for ALL team members through understanding and empathy</a:t>
            </a:r>
          </a:p>
          <a:p>
            <a:pPr lvl="0"/>
            <a:r>
              <a:rPr lang="en-US" dirty="0"/>
              <a:t>Nurture an inclusive culture which identifies and advocates for lab initiatives in service of the community (e.g. mobile testing labs, etc.)</a:t>
            </a:r>
          </a:p>
          <a:p>
            <a:pPr lvl="0"/>
            <a:r>
              <a:rPr lang="en-US" dirty="0"/>
              <a:t>Lead DEI initiatives with commitment to finding funding to promote health equity</a:t>
            </a:r>
          </a:p>
          <a:p>
            <a:pPr lvl="0"/>
            <a:r>
              <a:rPr lang="en-US" dirty="0"/>
              <a:t>Promote cross departmental/divisional collaboration</a:t>
            </a:r>
          </a:p>
          <a:p>
            <a:pPr lvl="1"/>
            <a:r>
              <a:rPr lang="en-US" dirty="0"/>
              <a:t>Improve transparency, communication and trust across the entire department</a:t>
            </a:r>
          </a:p>
          <a:p>
            <a:pPr lvl="1"/>
            <a:r>
              <a:rPr lang="en-US" dirty="0"/>
              <a:t>Promote flexibility and develop fully engaged workforce across all divisions</a:t>
            </a:r>
          </a:p>
          <a:p>
            <a:pPr lvl="1"/>
            <a:r>
              <a:rPr lang="en-US" dirty="0"/>
              <a:t>Promote nimbleness, efficiency, productivity, quality, and safety across all divisions</a:t>
            </a:r>
          </a:p>
          <a:p>
            <a:pPr lvl="1"/>
            <a:r>
              <a:rPr lang="en-US" dirty="0"/>
              <a:t>Promote respect, integrity and accountability across all divisions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68"/>
          <p:cNvSpPr txBox="1">
            <a:spLocks noGrp="1"/>
          </p:cNvSpPr>
          <p:nvPr>
            <p:ph type="title"/>
          </p:nvPr>
        </p:nvSpPr>
        <p:spPr>
          <a:xfrm>
            <a:off x="226203" y="2515394"/>
            <a:ext cx="2874993" cy="1325563"/>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Arial"/>
              <a:buNone/>
            </a:pPr>
            <a:r>
              <a:rPr lang="en-US" dirty="0"/>
              <a:t>Managing a Diverse Laboratory Workforce </a:t>
            </a:r>
            <a:endParaRPr dirty="0"/>
          </a:p>
        </p:txBody>
      </p:sp>
      <p:sp>
        <p:nvSpPr>
          <p:cNvPr id="306" name="Google Shape;306;p68"/>
          <p:cNvSpPr txBox="1">
            <a:spLocks noGrp="1"/>
          </p:cNvSpPr>
          <p:nvPr>
            <p:ph type="body" idx="1"/>
          </p:nvPr>
        </p:nvSpPr>
        <p:spPr>
          <a:xfrm>
            <a:off x="4274288" y="1255256"/>
            <a:ext cx="7097619" cy="5229949"/>
          </a:xfrm>
          <a:prstGeom prst="rect">
            <a:avLst/>
          </a:prstGeom>
          <a:noFill/>
          <a:ln>
            <a:noFill/>
          </a:ln>
        </p:spPr>
        <p:txBody>
          <a:bodyPr spcFirstLastPara="1" wrap="square" lIns="91425" tIns="45700" rIns="91425" bIns="45700" anchor="ctr" anchorCtr="0">
            <a:normAutofit/>
          </a:bodyPr>
          <a:lstStyle/>
          <a:p>
            <a:pPr marL="228600" lvl="0" indent="-228600" algn="l" rtl="0">
              <a:lnSpc>
                <a:spcPct val="100000"/>
              </a:lnSpc>
              <a:spcBef>
                <a:spcPts val="0"/>
              </a:spcBef>
              <a:spcAft>
                <a:spcPts val="0"/>
              </a:spcAft>
              <a:buSzPts val="1920"/>
              <a:buChar char="•"/>
            </a:pPr>
            <a:r>
              <a:rPr lang="en-US" b="1" dirty="0">
                <a:solidFill>
                  <a:schemeClr val="accent1"/>
                </a:solidFill>
              </a:rPr>
              <a:t>Employee perspective: </a:t>
            </a:r>
            <a:r>
              <a:rPr lang="en-US" dirty="0"/>
              <a:t>Every employee feels valued, appreciated and respected</a:t>
            </a:r>
            <a:endParaRPr dirty="0"/>
          </a:p>
          <a:p>
            <a:pPr marL="228600" lvl="0" indent="-228600" algn="l" rtl="0">
              <a:lnSpc>
                <a:spcPct val="100000"/>
              </a:lnSpc>
              <a:spcBef>
                <a:spcPts val="1200"/>
              </a:spcBef>
              <a:spcAft>
                <a:spcPts val="0"/>
              </a:spcAft>
              <a:buSzPts val="1920"/>
              <a:buChar char="•"/>
            </a:pPr>
            <a:r>
              <a:rPr lang="en-US" b="1" dirty="0">
                <a:solidFill>
                  <a:schemeClr val="accent1"/>
                </a:solidFill>
              </a:rPr>
              <a:t>Employee focus: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rPr>
              <a:t>All</a:t>
            </a:r>
            <a:r>
              <a:rPr lang="en-US" dirty="0"/>
              <a:t> employees feel engaged, satisfied, happier, recognized and supported.</a:t>
            </a:r>
            <a:endParaRPr dirty="0"/>
          </a:p>
          <a:p>
            <a:pPr marL="228600" lvl="0" indent="-228600" algn="l" rtl="0">
              <a:lnSpc>
                <a:spcPct val="100000"/>
              </a:lnSpc>
              <a:spcBef>
                <a:spcPts val="1200"/>
              </a:spcBef>
              <a:spcAft>
                <a:spcPts val="0"/>
              </a:spcAft>
              <a:buSzPts val="1920"/>
              <a:buChar char="•"/>
            </a:pPr>
            <a:r>
              <a:rPr lang="en-US" b="1" dirty="0">
                <a:solidFill>
                  <a:schemeClr val="accent1"/>
                </a:solidFill>
              </a:rPr>
              <a:t>Inclusion: </a:t>
            </a:r>
            <a:r>
              <a:rPr lang="en-US" dirty="0">
                <a:solidFill>
                  <a:schemeClr val="dk1"/>
                </a:solidFill>
                <a:highlight>
                  <a:srgbClr val="FFFFFF"/>
                </a:highlight>
              </a:rPr>
              <a:t>Having a diverse team employees feel representation of different ages, levels of experience, genders, races, nationalities, sexual orientations, and/or identities which can help add strength and depth to the laboratory operations</a:t>
            </a:r>
            <a:endParaRPr i="1" dirty="0">
              <a:solidFill>
                <a:schemeClr val="dk1"/>
              </a:solidFill>
            </a:endParaRPr>
          </a:p>
          <a:p>
            <a:pPr marL="0" lvl="0" indent="0" algn="l" rtl="0">
              <a:lnSpc>
                <a:spcPct val="100000"/>
              </a:lnSpc>
              <a:spcBef>
                <a:spcPts val="1200"/>
              </a:spcBef>
              <a:spcAft>
                <a:spcPts val="0"/>
              </a:spcAft>
              <a:buSzPts val="1040"/>
              <a:buNone/>
            </a:pPr>
            <a:r>
              <a:rPr lang="en-US" sz="1400" i="1" dirty="0">
                <a:solidFill>
                  <a:srgbClr val="757070"/>
                </a:solidFill>
                <a:hlinkClick r:id="rId3"/>
              </a:rPr>
              <a:t>Best Practices for Maintaining Diverse Laboratories, Lisa Maness and Janice Conway-</a:t>
            </a:r>
            <a:r>
              <a:rPr lang="en-US" sz="1400" i="1" dirty="0" err="1">
                <a:solidFill>
                  <a:srgbClr val="757070"/>
                </a:solidFill>
                <a:hlinkClick r:id="rId3"/>
              </a:rPr>
              <a:t>Klaassen</a:t>
            </a:r>
            <a:r>
              <a:rPr lang="en-US" sz="1400" i="1" dirty="0">
                <a:solidFill>
                  <a:srgbClr val="757070"/>
                </a:solidFill>
                <a:hlinkClick r:id="rId3"/>
              </a:rPr>
              <a:t>, American Society for Clinical Laboratory Science January 2017, 30 (1) 51-54; DOI: </a:t>
            </a:r>
            <a:r>
              <a:rPr lang="en-US" sz="1400" i="1" dirty="0">
                <a:solidFill>
                  <a:srgbClr val="757070"/>
                </a:solidFill>
                <a:hlinkClick r:id="rId4"/>
              </a:rPr>
              <a:t>https://doi.org/10.29074/ascls.30.1.51</a:t>
            </a:r>
            <a:endParaRPr lang="en-US" sz="1400" i="1" dirty="0">
              <a:solidFill>
                <a:srgbClr val="757070"/>
              </a:solidFill>
            </a:endParaRPr>
          </a:p>
          <a:p>
            <a:pPr marL="0" lvl="0" indent="0">
              <a:spcBef>
                <a:spcPts val="1200"/>
              </a:spcBef>
              <a:buSzPts val="1040"/>
              <a:buNone/>
            </a:pPr>
            <a:r>
              <a:rPr lang="en-US" sz="1400" dirty="0">
                <a:hlinkClick r:id="rId5"/>
              </a:rPr>
              <a:t>https://www.ascp.org/content/get-involved/diversity-and-inclusion</a:t>
            </a:r>
            <a:endParaRPr lang="en-US" sz="1400" dirty="0"/>
          </a:p>
          <a:p>
            <a:pPr marL="0" lvl="0" indent="0">
              <a:spcBef>
                <a:spcPts val="1200"/>
              </a:spcBef>
              <a:buSzPts val="1040"/>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69"/>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Create an Inclusive Laboratory Culture </a:t>
            </a:r>
          </a:p>
        </p:txBody>
      </p:sp>
      <p:sp>
        <p:nvSpPr>
          <p:cNvPr id="312" name="Google Shape;312;p69"/>
          <p:cNvSpPr txBox="1">
            <a:spLocks noGrp="1"/>
          </p:cNvSpPr>
          <p:nvPr>
            <p:ph type="body" idx="1"/>
          </p:nvPr>
        </p:nvSpPr>
        <p:spPr>
          <a:xfrm>
            <a:off x="4273550" y="652463"/>
            <a:ext cx="7304892" cy="5494337"/>
          </a:xfrm>
          <a:noFill/>
          <a:ln>
            <a:noFill/>
          </a:ln>
        </p:spPr>
        <p:txBody>
          <a:bodyPr spcFirstLastPara="1" wrap="square" lIns="91425" tIns="45700" rIns="91425" bIns="45700" anchor="ctr" anchorCtr="0">
            <a:normAutofit fontScale="70000" lnSpcReduction="20000"/>
          </a:bodyPr>
          <a:lstStyle/>
          <a:p>
            <a:pPr lvl="0"/>
            <a:r>
              <a:rPr lang="en-US" dirty="0"/>
              <a:t>Study the culture/climate </a:t>
            </a:r>
          </a:p>
          <a:p>
            <a:pPr lvl="0"/>
            <a:r>
              <a:rPr lang="en-US" dirty="0"/>
              <a:t>Foster an environment where all lab personnel feel safe to freely participate and contribute</a:t>
            </a:r>
          </a:p>
          <a:p>
            <a:pPr lvl="0"/>
            <a:r>
              <a:rPr lang="en-US" dirty="0"/>
              <a:t>Select the diversity issues that allow the greatest breakthrough</a:t>
            </a:r>
          </a:p>
          <a:p>
            <a:pPr lvl="0"/>
            <a:r>
              <a:rPr lang="en-US" dirty="0"/>
              <a:t>Actively seek ways to work towards providing equal opportunity to all </a:t>
            </a:r>
          </a:p>
          <a:p>
            <a:pPr lvl="0"/>
            <a:r>
              <a:rPr lang="en-US" dirty="0"/>
              <a:t>Respect everyone as unique individuals</a:t>
            </a:r>
          </a:p>
          <a:p>
            <a:pPr lvl="0"/>
            <a:r>
              <a:rPr lang="en-US" dirty="0"/>
              <a:t>Create a diversity strategic plan</a:t>
            </a:r>
          </a:p>
          <a:p>
            <a:pPr lvl="0"/>
            <a:r>
              <a:rPr lang="en-US" dirty="0"/>
              <a:t>Secure leadership’s financial support for the plan</a:t>
            </a:r>
          </a:p>
          <a:p>
            <a:pPr lvl="0"/>
            <a:r>
              <a:rPr lang="en-US" dirty="0"/>
              <a:t>Establish leadership and management accountabilities</a:t>
            </a:r>
          </a:p>
          <a:p>
            <a:pPr lvl="0"/>
            <a:r>
              <a:rPr lang="en-US" dirty="0"/>
              <a:t>Implement the plan</a:t>
            </a:r>
          </a:p>
          <a:p>
            <a:pPr lvl="0"/>
            <a:r>
              <a:rPr lang="en-US" dirty="0"/>
              <a:t>Provide continual training related to the new skills and competencies necessary to successfully achieve the plan goals</a:t>
            </a:r>
          </a:p>
          <a:p>
            <a:pPr lvl="0"/>
            <a:r>
              <a:rPr lang="en-US" dirty="0"/>
              <a:t>Conduct a follow-up survey one or one-and-one-half years after implementing the plan</a:t>
            </a:r>
          </a:p>
          <a:p>
            <a:pPr lvl="0"/>
            <a:endParaRPr lang="en-US" dirty="0"/>
          </a:p>
          <a:p>
            <a:pPr marL="106680" lvl="0" indent="0">
              <a:buNone/>
            </a:pPr>
            <a:r>
              <a:rPr lang="en-US" sz="2000" i="1" dirty="0">
                <a:hlinkClick r:id="rId3"/>
              </a:rPr>
              <a:t>Creating an Inclusive Lab Environment, Establishing a culture of inclusion is the first step to achieving a positive DEI strategy</a:t>
            </a:r>
            <a:endParaRPr lang="en-US" sz="2000" i="1" dirty="0"/>
          </a:p>
        </p:txBody>
      </p:sp>
      <p:grpSp>
        <p:nvGrpSpPr>
          <p:cNvPr id="10" name="Group 9">
            <a:extLst>
              <a:ext uri="{FF2B5EF4-FFF2-40B4-BE49-F238E27FC236}">
                <a16:creationId xmlns:a16="http://schemas.microsoft.com/office/drawing/2014/main" id="{C12F31A8-D146-6156-0271-4ACEF5631A8C}"/>
              </a:ext>
            </a:extLst>
          </p:cNvPr>
          <p:cNvGrpSpPr/>
          <p:nvPr/>
        </p:nvGrpSpPr>
        <p:grpSpPr>
          <a:xfrm>
            <a:off x="553719" y="5930153"/>
            <a:ext cx="2219959" cy="914400"/>
            <a:chOff x="8524241" y="0"/>
            <a:chExt cx="2219959" cy="914400"/>
          </a:xfrm>
        </p:grpSpPr>
        <p:sp>
          <p:nvSpPr>
            <p:cNvPr id="11" name="Rectangle 10">
              <a:extLst>
                <a:ext uri="{FF2B5EF4-FFF2-40B4-BE49-F238E27FC236}">
                  <a16:creationId xmlns:a16="http://schemas.microsoft.com/office/drawing/2014/main" id="{5C04E30B-C9B8-9018-0974-978BCC0C8D36}"/>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798365C-8E50-EF40-11DB-F3F185930445}"/>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4"/>
                </a:rPr>
                <a:t>RESOURCE AVAILABLE</a:t>
              </a:r>
              <a:br>
                <a:rPr lang="en-US" sz="1100" b="1" dirty="0">
                  <a:solidFill>
                    <a:schemeClr val="bg1"/>
                  </a:solidFill>
                  <a:hlinkClick r:id="rId4"/>
                </a:rPr>
              </a:br>
              <a:r>
                <a:rPr lang="en-US" sz="1100" b="1" dirty="0">
                  <a:solidFill>
                    <a:schemeClr val="bg1"/>
                  </a:solidFill>
                  <a:hlinkClick r:id="rId4"/>
                </a:rPr>
                <a:t>on website</a:t>
              </a:r>
              <a:endParaRPr lang="en-US" sz="1100" b="1" dirty="0">
                <a:solidFill>
                  <a:schemeClr val="bg1"/>
                </a:solidFill>
              </a:endParaRPr>
            </a:p>
          </p:txBody>
        </p:sp>
        <p:grpSp>
          <p:nvGrpSpPr>
            <p:cNvPr id="13" name="Group 12">
              <a:extLst>
                <a:ext uri="{FF2B5EF4-FFF2-40B4-BE49-F238E27FC236}">
                  <a16:creationId xmlns:a16="http://schemas.microsoft.com/office/drawing/2014/main" id="{E85292A4-BD89-6E54-FE6B-C0BA6FE5625F}"/>
                </a:ext>
              </a:extLst>
            </p:cNvPr>
            <p:cNvGrpSpPr/>
            <p:nvPr/>
          </p:nvGrpSpPr>
          <p:grpSpPr>
            <a:xfrm>
              <a:off x="8678473" y="110300"/>
              <a:ext cx="692497" cy="692497"/>
              <a:chOff x="8678473" y="110300"/>
              <a:chExt cx="692497" cy="692497"/>
            </a:xfrm>
          </p:grpSpPr>
          <p:sp>
            <p:nvSpPr>
              <p:cNvPr id="14" name="Oval 13">
                <a:extLst>
                  <a:ext uri="{FF2B5EF4-FFF2-40B4-BE49-F238E27FC236}">
                    <a16:creationId xmlns:a16="http://schemas.microsoft.com/office/drawing/2014/main" id="{9996E640-C305-FAF7-A3B8-2AD3C3C5B97F}"/>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143713B2-7431-D488-8209-0E6FB4BAAE9B}"/>
                  </a:ext>
                </a:extLst>
              </p:cNvPr>
              <p:cNvGrpSpPr/>
              <p:nvPr/>
            </p:nvGrpSpPr>
            <p:grpSpPr>
              <a:xfrm>
                <a:off x="8859520" y="242390"/>
                <a:ext cx="316230" cy="449636"/>
                <a:chOff x="8859520" y="242389"/>
                <a:chExt cx="365760" cy="520061"/>
              </a:xfrm>
            </p:grpSpPr>
            <p:sp>
              <p:nvSpPr>
                <p:cNvPr id="16" name="Down Arrow 15">
                  <a:extLst>
                    <a:ext uri="{FF2B5EF4-FFF2-40B4-BE49-F238E27FC236}">
                      <a16:creationId xmlns:a16="http://schemas.microsoft.com/office/drawing/2014/main" id="{4CB22095-4A22-6E27-AA6D-ED81F3A1A506}"/>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03B04E5-9972-69C1-0E84-7EC225DC3BB0}"/>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g2588228191d_0_11"/>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pPr lvl="0"/>
            <a:r>
              <a:rPr lang="en-US" dirty="0"/>
              <a:t>Resources: </a:t>
            </a:r>
            <a:r>
              <a:rPr lang="en-US" b="0" dirty="0"/>
              <a:t>Professional Development </a:t>
            </a:r>
          </a:p>
        </p:txBody>
      </p:sp>
      <p:sp>
        <p:nvSpPr>
          <p:cNvPr id="320" name="Google Shape;320;g2588228191d_0_11"/>
          <p:cNvSpPr txBox="1">
            <a:spLocks noGrp="1"/>
          </p:cNvSpPr>
          <p:nvPr>
            <p:ph type="body" idx="1"/>
          </p:nvPr>
        </p:nvSpPr>
        <p:spPr>
          <a:xfrm>
            <a:off x="838200" y="1825625"/>
            <a:ext cx="10515600" cy="3914538"/>
          </a:xfrm>
          <a:noFill/>
          <a:ln>
            <a:noFill/>
          </a:ln>
        </p:spPr>
        <p:txBody>
          <a:bodyPr spcFirstLastPara="1" wrap="square" lIns="91425" tIns="45700" rIns="91425" bIns="45700" anchor="t" anchorCtr="0">
            <a:normAutofit lnSpcReduction="10000"/>
          </a:bodyPr>
          <a:lstStyle/>
          <a:p>
            <a:pPr lvl="0"/>
            <a:r>
              <a:rPr lang="en-US" dirty="0" err="1"/>
              <a:t>Amerson</a:t>
            </a:r>
            <a:r>
              <a:rPr lang="en-US" dirty="0"/>
              <a:t> MH, Pulido L, Garza MN, Ali FA, Greenhill B, </a:t>
            </a:r>
            <a:r>
              <a:rPr lang="en-US" dirty="0" err="1"/>
              <a:t>Einspahr</a:t>
            </a:r>
            <a:r>
              <a:rPr lang="en-US" dirty="0"/>
              <a:t> CL, </a:t>
            </a:r>
            <a:r>
              <a:rPr lang="en-US" dirty="0" err="1"/>
              <a:t>Yarsa</a:t>
            </a:r>
            <a:r>
              <a:rPr lang="en-US" dirty="0"/>
              <a:t> J, </a:t>
            </a:r>
            <a:r>
              <a:rPr lang="en-US" dirty="0" err="1"/>
              <a:t>Sood</a:t>
            </a:r>
            <a:r>
              <a:rPr lang="en-US" dirty="0"/>
              <a:t> PK, Hu PC. A professional development model for medical laboratory scientists working in the microbiology laboratory. Clin Lab Sci. 2012 Spring;25(2):74-7. PMID: 22693775. </a:t>
            </a:r>
            <a:r>
              <a:rPr lang="en-US" dirty="0">
                <a:hlinkClick r:id="rId3"/>
              </a:rPr>
              <a:t>https://pubmed.ncbi.nlm.nih.gov/22693775/</a:t>
            </a:r>
            <a:endParaRPr lang="en-US" dirty="0"/>
          </a:p>
          <a:p>
            <a:pPr lvl="0"/>
            <a:r>
              <a:rPr lang="en-US" dirty="0"/>
              <a:t>Cross-Training in a Lab: Do the benefits outweigh the cost? May 05, 2020 |5 min read. OLENA SHYNKARUK, PHD (</a:t>
            </a:r>
            <a:r>
              <a:rPr lang="en-US" dirty="0">
                <a:hlinkClick r:id="rId4"/>
              </a:rPr>
              <a:t>https://www.labmanager.com/big-picture/the-importance-of-training-and-development-in-the-lab/cross-training-in-a-lab-22460</a:t>
            </a:r>
            <a:r>
              <a:rPr lang="en-US" dirty="0"/>
              <a:t>)</a:t>
            </a:r>
          </a:p>
          <a:p>
            <a:pPr lvl="0"/>
            <a:r>
              <a:rPr lang="en-US" dirty="0"/>
              <a:t>The Benefits of Continuing Education for Personal Growth and Team Effectiveness: Putting an emphasis on adult learning might be the single most important focus for your team. Jul 27, 2022 |5 min read. JONATHAN KLANE, M.S.ED., CIH, CSP, CHMM, CIT (</a:t>
            </a:r>
            <a:r>
              <a:rPr lang="en-US" dirty="0">
                <a:hlinkClick r:id="rId5"/>
              </a:rPr>
              <a:t>https://www.labmanager.com/big-picture/the-importance-of-training-and-development-in-the-lab/the-benefits-of-continuing-education-for-personal-growth-and-team-effectiveness-28507</a:t>
            </a:r>
            <a:r>
              <a:rPr lang="en-US" dirty="0"/>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g2588228191d_0_17"/>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pPr lvl="0"/>
            <a:r>
              <a:rPr lang="en-US" dirty="0"/>
              <a:t>Resources: </a:t>
            </a:r>
            <a:r>
              <a:rPr lang="en-US" b="0" dirty="0"/>
              <a:t>Recruitment and Retention </a:t>
            </a:r>
          </a:p>
        </p:txBody>
      </p:sp>
      <p:sp>
        <p:nvSpPr>
          <p:cNvPr id="327" name="Google Shape;327;g2588228191d_0_17"/>
          <p:cNvSpPr txBox="1">
            <a:spLocks noGrp="1"/>
          </p:cNvSpPr>
          <p:nvPr>
            <p:ph type="body" idx="1"/>
          </p:nvPr>
        </p:nvSpPr>
        <p:spPr>
          <a:xfrm>
            <a:off x="838200" y="1825625"/>
            <a:ext cx="10515600" cy="3914538"/>
          </a:xfrm>
          <a:noFill/>
          <a:ln>
            <a:noFill/>
          </a:ln>
        </p:spPr>
        <p:txBody>
          <a:bodyPr spcFirstLastPara="1" wrap="square" lIns="91425" tIns="45700" rIns="91425" bIns="45700" anchor="t" anchorCtr="0">
            <a:normAutofit/>
          </a:bodyPr>
          <a:lstStyle/>
          <a:p>
            <a:pPr lvl="0"/>
            <a:r>
              <a:rPr lang="en-US" dirty="0"/>
              <a:t>Recruitment and Retention Strategies for Hospital Laboratory Personnel in Urban and Rural Settings, Derek R. Slagle, American Society for Clinical Laboratory Science January 2013, 26 (1) 10-14; DOI: https://</a:t>
            </a:r>
            <a:r>
              <a:rPr lang="en-US" dirty="0" err="1"/>
              <a:t>doi.org</a:t>
            </a:r>
            <a:r>
              <a:rPr lang="en-US" dirty="0"/>
              <a:t>/10.29074/ascls.26.1.10</a:t>
            </a:r>
          </a:p>
          <a:p>
            <a:pPr lvl="0"/>
            <a:r>
              <a:rPr lang="en-US" dirty="0"/>
              <a:t>Employee-retention strategies, from boosting morale to promoting CE, July 22, 2020 </a:t>
            </a:r>
            <a:r>
              <a:rPr lang="en-US" dirty="0">
                <a:hlinkClick r:id="rId3"/>
              </a:rPr>
              <a:t>Linda Wilson</a:t>
            </a:r>
            <a:endParaRPr lang="en-US" dirty="0"/>
          </a:p>
          <a:p>
            <a:pPr lvl="0"/>
            <a:r>
              <a:rPr lang="en-US" dirty="0"/>
              <a:t>Steps to retain lab technicians and technologists, July 21, 2021, </a:t>
            </a:r>
            <a:r>
              <a:rPr lang="en-US" dirty="0">
                <a:hlinkClick r:id="rId4"/>
              </a:rPr>
              <a:t>Maggie Morrissey, MPA</a:t>
            </a:r>
            <a:endParaRPr lang="en-US" dirty="0"/>
          </a:p>
          <a:p>
            <a:pPr lvl="0"/>
            <a:r>
              <a:rPr lang="en-US" dirty="0"/>
              <a:t>Addressing the Laboratory Staffing Crisis—Expert Strategies to Recruit and Retain a Stronger Workforce, </a:t>
            </a:r>
            <a:r>
              <a:rPr lang="en-US" dirty="0">
                <a:hlinkClick r:id="rId5"/>
              </a:rPr>
              <a:t>https://arup.utah.edu/education/workforce-2022.php</a:t>
            </a:r>
            <a:endParaRPr lang="en-US" dirty="0"/>
          </a:p>
          <a:p>
            <a:pPr lvl="0"/>
            <a:r>
              <a:rPr lang="en-US" dirty="0"/>
              <a:t>Recruiting Medical Laboratory Staff: An Educator’s Point of View Diana Davis, PhD, MLS(ASCP)</a:t>
            </a:r>
            <a:r>
              <a:rPr lang="en-US" baseline="30000" dirty="0"/>
              <a:t>CM</a:t>
            </a:r>
            <a:r>
              <a:rPr lang="en-US" dirty="0"/>
              <a:t>, SC</a:t>
            </a:r>
            <a:r>
              <a:rPr lang="en-US" baseline="30000" dirty="0"/>
              <a:t>CM</a:t>
            </a:r>
            <a:r>
              <a:rPr lang="en-US" dirty="0"/>
              <a:t>, SLS</a:t>
            </a:r>
            <a:r>
              <a:rPr lang="en-US" baseline="30000" dirty="0"/>
              <a:t>CM</a:t>
            </a:r>
            <a:r>
              <a:rPr lang="en-US" dirty="0"/>
              <a:t>, Director, Medical Laboratory Science Program, Salisbury University, Salisbury, MD</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g2588228191d_0_3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pPr lvl="0"/>
            <a:r>
              <a:rPr lang="en-US" dirty="0"/>
              <a:t>Resources:</a:t>
            </a:r>
            <a:r>
              <a:rPr lang="en-US" b="0" dirty="0"/>
              <a:t> Succession Planning </a:t>
            </a:r>
          </a:p>
        </p:txBody>
      </p:sp>
      <p:sp>
        <p:nvSpPr>
          <p:cNvPr id="334" name="Google Shape;334;g2588228191d_0_36"/>
          <p:cNvSpPr txBox="1">
            <a:spLocks noGrp="1"/>
          </p:cNvSpPr>
          <p:nvPr>
            <p:ph type="body" idx="1"/>
          </p:nvPr>
        </p:nvSpPr>
        <p:spPr>
          <a:xfrm>
            <a:off x="838200" y="1825625"/>
            <a:ext cx="10515600" cy="3914538"/>
          </a:xfrm>
          <a:noFill/>
          <a:ln>
            <a:noFill/>
          </a:ln>
        </p:spPr>
        <p:txBody>
          <a:bodyPr spcFirstLastPara="1" wrap="square" lIns="91425" tIns="45700" rIns="91425" bIns="45700" anchor="t" anchorCtr="0">
            <a:normAutofit lnSpcReduction="10000"/>
          </a:bodyPr>
          <a:lstStyle/>
          <a:p>
            <a:pPr lvl="0"/>
            <a:r>
              <a:rPr lang="en-US"/>
              <a:t>Proactive Succession Planning for the Clinical Laboratory May 11, 2022 | </a:t>
            </a:r>
            <a:r>
              <a:rPr lang="en-US">
                <a:hlinkClick r:id="rId3"/>
              </a:rPr>
              <a:t>Lab Management</a:t>
            </a:r>
            <a:r>
              <a:rPr lang="en-US"/>
              <a:t> |</a:t>
            </a:r>
          </a:p>
          <a:p>
            <a:pPr lvl="0"/>
            <a:r>
              <a:rPr lang="en-US"/>
              <a:t>Succession Planning in a Lab: What, Why, Who, and How A solid strategy can save you time and resources, </a:t>
            </a:r>
            <a:r>
              <a:rPr lang="en-US">
                <a:hlinkClick r:id="rId4"/>
              </a:rPr>
              <a:t>https://www.labmanager.com/leadership-and-staffing/succession-planning-in-a-lab-what-why-who-and-how-21842</a:t>
            </a:r>
            <a:endParaRPr lang="en-US"/>
          </a:p>
          <a:p>
            <a:pPr lvl="0"/>
            <a:r>
              <a:rPr lang="en-US"/>
              <a:t>KNOWLEDGE SHARING AND SUCCESSION PLANNING IN THE LAB, </a:t>
            </a:r>
            <a:r>
              <a:rPr lang="en-US">
                <a:hlinkClick r:id="rId5"/>
              </a:rPr>
              <a:t>https://ascls.org/knowledge-sharing-and-succession-planning-in-the-lab/</a:t>
            </a:r>
            <a:endParaRPr lang="en-US"/>
          </a:p>
          <a:p>
            <a:pPr lvl="0"/>
            <a:r>
              <a:rPr lang="en-US"/>
              <a:t>New Paths to Leadership for the Clinical Laboratorian: As a new generation takes the reins of leadership, approaches to recruitment, training, and management are changing fast.Author: Kimberly Scott  // Date: JAN.1.2022  // Source: Clinical Laboratory News, </a:t>
            </a:r>
            <a:r>
              <a:rPr lang="en-US">
                <a:hlinkClick r:id="rId6"/>
              </a:rPr>
              <a:t>https://www.aacc.org/cln/articles/2022/janfeb/new-paths-to-leadership-for-the-clinical-laboratorian</a:t>
            </a:r>
            <a:endParaRPr lang="en-US"/>
          </a:p>
          <a:p>
            <a:pPr lvl="0"/>
            <a:r>
              <a:rPr lang="en-US"/>
              <a:t>6 Pitching Techniques to Use When Budgets Are Tight (hbr.org), </a:t>
            </a:r>
            <a:r>
              <a:rPr lang="en-US">
                <a:hlinkClick r:id="rId7"/>
              </a:rPr>
              <a:t>https://hbr.org/2023/05/6-pitching-techniques-to-use-when-budgets-are-tight</a:t>
            </a:r>
            <a:r>
              <a:rPr lang="en-US"/>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38"/>
          <p:cNvSpPr txBox="1">
            <a:spLocks noGrp="1"/>
          </p:cNvSpPr>
          <p:nvPr>
            <p:ph type="title"/>
          </p:nvPr>
        </p:nvSpPr>
        <p:spPr>
          <a:xfrm>
            <a:off x="226203" y="2515394"/>
            <a:ext cx="2874993" cy="1325563"/>
          </a:xfrm>
          <a:noFill/>
          <a:ln>
            <a:noFill/>
          </a:ln>
        </p:spPr>
        <p:txBody>
          <a:bodyPr spcFirstLastPara="1" wrap="square" lIns="91425" tIns="45700" rIns="91425" bIns="45700" anchor="ctr" anchorCtr="0">
            <a:normAutofit/>
          </a:bodyPr>
          <a:lstStyle/>
          <a:p>
            <a:pPr lvl="0"/>
            <a:r>
              <a:rPr lang="en-US" dirty="0"/>
              <a:t>Strategies</a:t>
            </a:r>
          </a:p>
        </p:txBody>
      </p:sp>
      <p:sp>
        <p:nvSpPr>
          <p:cNvPr id="112" name="Google Shape;112;p38"/>
          <p:cNvSpPr txBox="1">
            <a:spLocks noGrp="1"/>
          </p:cNvSpPr>
          <p:nvPr>
            <p:ph type="body" idx="1"/>
          </p:nvPr>
        </p:nvSpPr>
        <p:spPr>
          <a:xfrm>
            <a:off x="4274288" y="1255257"/>
            <a:ext cx="7097619" cy="4351338"/>
          </a:xfrm>
          <a:noFill/>
          <a:ln>
            <a:noFill/>
          </a:ln>
        </p:spPr>
        <p:txBody>
          <a:bodyPr spcFirstLastPara="1" wrap="square" lIns="91425" tIns="45700" rIns="91425" bIns="45700" anchor="t" anchorCtr="0">
            <a:normAutofit fontScale="70000" lnSpcReduction="20000"/>
          </a:bodyPr>
          <a:lstStyle/>
          <a:p>
            <a:pPr lvl="0"/>
            <a:r>
              <a:rPr lang="en-US" dirty="0"/>
              <a:t>Support existing staff</a:t>
            </a:r>
          </a:p>
          <a:p>
            <a:pPr lvl="1"/>
            <a:r>
              <a:rPr lang="en-US" dirty="0"/>
              <a:t>Staff development</a:t>
            </a:r>
          </a:p>
          <a:p>
            <a:pPr lvl="1"/>
            <a:r>
              <a:rPr lang="en-US" dirty="0"/>
              <a:t>Leadership development </a:t>
            </a:r>
          </a:p>
          <a:p>
            <a:pPr lvl="1"/>
            <a:r>
              <a:rPr lang="en-US" dirty="0"/>
              <a:t>Staff recognition</a:t>
            </a:r>
          </a:p>
          <a:p>
            <a:pPr lvl="1"/>
            <a:r>
              <a:rPr lang="en-US" dirty="0"/>
              <a:t>Retention and promotion</a:t>
            </a:r>
          </a:p>
          <a:p>
            <a:pPr lvl="0"/>
            <a:r>
              <a:rPr lang="en-US" dirty="0"/>
              <a:t>Plan needs for new staff</a:t>
            </a:r>
          </a:p>
          <a:p>
            <a:pPr lvl="1"/>
            <a:r>
              <a:rPr lang="en-US" dirty="0"/>
              <a:t>Staff recruitment </a:t>
            </a:r>
          </a:p>
          <a:p>
            <a:pPr lvl="1"/>
            <a:r>
              <a:rPr lang="en-US" dirty="0"/>
              <a:t>Succession planning</a:t>
            </a:r>
          </a:p>
          <a:p>
            <a:pPr lvl="1"/>
            <a:r>
              <a:rPr lang="en-US" dirty="0"/>
              <a:t>Employee hiring and justification</a:t>
            </a:r>
          </a:p>
          <a:p>
            <a:pPr lvl="0"/>
            <a:r>
              <a:rPr lang="en-US" dirty="0"/>
              <a:t>Diversity and inclusion</a:t>
            </a:r>
          </a:p>
          <a:p>
            <a:pPr lvl="0"/>
            <a:r>
              <a:rPr lang="en-US" dirty="0"/>
              <a:t>Involve front line staff into planning and decision making</a:t>
            </a:r>
          </a:p>
          <a:p>
            <a:pPr lvl="0"/>
            <a:r>
              <a:rPr lang="en-US" dirty="0"/>
              <a:t>Invite staff to department meetings (e.g. Transfusion Committee, Quality Assurance Committee)</a:t>
            </a:r>
          </a:p>
          <a:p>
            <a:pPr lvl="0"/>
            <a:r>
              <a:rPr lang="en-US" dirty="0"/>
              <a:t>Involve staff in lab projects</a:t>
            </a:r>
          </a:p>
          <a:p>
            <a:pPr lvl="0"/>
            <a:r>
              <a:rPr lang="en-US" dirty="0"/>
              <a:t>Involve staff in lab week planning, health fairs and fun activities </a:t>
            </a:r>
          </a:p>
          <a:p>
            <a:pPr lvl="0"/>
            <a:r>
              <a:rPr lang="en-US" dirty="0"/>
              <a:t>Fine-tune your onboarding process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g2588228191d_0_48"/>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pPr lvl="0"/>
            <a:r>
              <a:rPr lang="en-US" dirty="0"/>
              <a:t>Resources: </a:t>
            </a:r>
            <a:r>
              <a:rPr lang="en-US" b="0" dirty="0"/>
              <a:t>Diversity, Equity, and Inclusion</a:t>
            </a:r>
          </a:p>
        </p:txBody>
      </p:sp>
      <p:sp>
        <p:nvSpPr>
          <p:cNvPr id="341" name="Google Shape;341;g2588228191d_0_48"/>
          <p:cNvSpPr txBox="1">
            <a:spLocks noGrp="1"/>
          </p:cNvSpPr>
          <p:nvPr>
            <p:ph type="body" idx="1"/>
          </p:nvPr>
        </p:nvSpPr>
        <p:spPr>
          <a:xfrm>
            <a:off x="838200" y="1825625"/>
            <a:ext cx="10515600" cy="3914538"/>
          </a:xfrm>
          <a:noFill/>
          <a:ln>
            <a:noFill/>
          </a:ln>
        </p:spPr>
        <p:txBody>
          <a:bodyPr spcFirstLastPara="1" wrap="square" lIns="91425" tIns="45700" rIns="91425" bIns="45700" anchor="t" anchorCtr="0">
            <a:normAutofit/>
          </a:bodyPr>
          <a:lstStyle/>
          <a:p>
            <a:pPr lvl="0"/>
            <a:r>
              <a:rPr lang="en-US" dirty="0"/>
              <a:t>ASCP DEI Resources: </a:t>
            </a:r>
            <a:r>
              <a:rPr lang="en-US" dirty="0">
                <a:hlinkClick r:id="rId3"/>
              </a:rPr>
              <a:t>https://www.ascp.org/content/get-involved/diversity-and-inclusion#</a:t>
            </a:r>
            <a:br>
              <a:rPr lang="en-US" dirty="0"/>
            </a:br>
            <a:r>
              <a:rPr lang="en-US" dirty="0"/>
              <a:t>Developing Cultural Competency in Laboratory Practice, Janice Conway-</a:t>
            </a:r>
            <a:r>
              <a:rPr lang="en-US" dirty="0" err="1"/>
              <a:t>Klaassen</a:t>
            </a:r>
            <a:r>
              <a:rPr lang="en-US" dirty="0"/>
              <a:t> and Lisa Maness, American Society for Clinical Laboratory Science January 2017, 30 (1) 43-50; DOI: </a:t>
            </a:r>
            <a:r>
              <a:rPr lang="en-US" dirty="0">
                <a:hlinkClick r:id="rId4"/>
              </a:rPr>
              <a:t>https://doi.org/10.29074/ascls.30.1.43</a:t>
            </a:r>
            <a:r>
              <a:rPr lang="en-US" dirty="0"/>
              <a:t>, </a:t>
            </a:r>
            <a:r>
              <a:rPr lang="en-US" dirty="0">
                <a:hlinkClick r:id="rId5"/>
              </a:rPr>
              <a:t>http://clsjournal.ascls.org/content/30/1/43</a:t>
            </a:r>
            <a:endParaRPr lang="en-US" dirty="0"/>
          </a:p>
          <a:p>
            <a:pPr lvl="0"/>
            <a:r>
              <a:rPr lang="en-US" dirty="0"/>
              <a:t>Cultural competency in the laboratory </a:t>
            </a:r>
            <a:r>
              <a:rPr lang="en-US" dirty="0">
                <a:hlinkClick r:id="rId6"/>
              </a:rPr>
              <a:t>Cheryl R </a:t>
            </a:r>
            <a:r>
              <a:rPr lang="en-US" dirty="0" err="1">
                <a:hlinkClick r:id="rId6"/>
              </a:rPr>
              <a:t>Caskey</a:t>
            </a:r>
            <a:r>
              <a:rPr lang="en-US" dirty="0"/>
              <a:t>, </a:t>
            </a:r>
            <a:r>
              <a:rPr lang="en-US" dirty="0">
                <a:hlinkClick r:id="rId7"/>
              </a:rPr>
              <a:t>https://pubmed.ncbi.nlm.nih.gov/12776778/</a:t>
            </a:r>
            <a:endParaRPr lang="en-US" dirty="0"/>
          </a:p>
          <a:p>
            <a:pPr lvl="0"/>
            <a:r>
              <a:rPr lang="en-US" dirty="0"/>
              <a:t>Celebrating Diversity, Equity, and Inclusion in the Lab: Successful DEI committees can help create a more positive and inclusive work environment, </a:t>
            </a:r>
            <a:r>
              <a:rPr lang="en-US" dirty="0">
                <a:hlinkClick r:id="rId8"/>
              </a:rPr>
              <a:t>https://www.clinicallab.com/trends/diversity-equity-and-inclusion-in-the-clinical-lab/celebrating-diversity-equity-and-inclusion-in-the-lab-25899</a:t>
            </a:r>
            <a:endParaRPr lang="en-US" dirty="0"/>
          </a:p>
          <a:p>
            <a:pPr lvl="0"/>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39"/>
          <p:cNvSpPr txBox="1">
            <a:spLocks noGrp="1"/>
          </p:cNvSpPr>
          <p:nvPr>
            <p:ph type="title"/>
          </p:nvPr>
        </p:nvSpPr>
        <p:spPr>
          <a:noFill/>
          <a:ln>
            <a:noFill/>
          </a:ln>
        </p:spPr>
        <p:txBody>
          <a:bodyPr spcFirstLastPara="1" wrap="square" lIns="91425" tIns="45700" rIns="91425" bIns="45700" anchor="ctr" anchorCtr="0">
            <a:normAutofit/>
          </a:bodyPr>
          <a:lstStyle/>
          <a:p>
            <a:pPr lvl="0"/>
            <a:r>
              <a:rPr lang="en-US"/>
              <a:t>Part 1: Staff recognition goal </a:t>
            </a:r>
          </a:p>
        </p:txBody>
      </p:sp>
      <p:sp>
        <p:nvSpPr>
          <p:cNvPr id="118" name="Google Shape;118;p39"/>
          <p:cNvSpPr txBox="1">
            <a:spLocks noGrp="1"/>
          </p:cNvSpPr>
          <p:nvPr>
            <p:ph type="body" idx="1"/>
          </p:nvPr>
        </p:nvSpPr>
        <p:spPr>
          <a:xfrm>
            <a:off x="1705840" y="3428999"/>
            <a:ext cx="8780319" cy="2311163"/>
          </a:xfrm>
          <a:noFill/>
          <a:ln>
            <a:noFill/>
          </a:ln>
        </p:spPr>
        <p:txBody>
          <a:bodyPr spcFirstLastPara="1" wrap="square" lIns="91425" tIns="45700" rIns="91425" bIns="45700" anchor="t" anchorCtr="0">
            <a:normAutofit/>
          </a:bodyPr>
          <a:lstStyle/>
          <a:p>
            <a:pPr lvl="0"/>
            <a:r>
              <a:rPr lang="en-US" dirty="0"/>
              <a:t>Develop a recognition program for individual and team accomplishments, including </a:t>
            </a:r>
            <a:r>
              <a:rPr lang="en-US" b="1" dirty="0">
                <a:solidFill>
                  <a:schemeClr val="accent1"/>
                </a:solidFill>
              </a:rPr>
              <a:t>workplace improvements</a:t>
            </a:r>
            <a:r>
              <a:rPr lang="en-US" dirty="0"/>
              <a:t>, </a:t>
            </a:r>
            <a:r>
              <a:rPr lang="en-US" b="1" dirty="0">
                <a:solidFill>
                  <a:schemeClr val="accent1"/>
                </a:solidFill>
              </a:rPr>
              <a:t>outstanding or extraordinary performance</a:t>
            </a:r>
            <a:r>
              <a:rPr lang="en-US" dirty="0"/>
              <a:t>, </a:t>
            </a:r>
            <a:r>
              <a:rPr lang="en-US" b="1" dirty="0">
                <a:solidFill>
                  <a:schemeClr val="accent1"/>
                </a:solidFill>
              </a:rPr>
              <a:t>teamwork</a:t>
            </a:r>
            <a:r>
              <a:rPr lang="en-US" dirty="0"/>
              <a:t>, or </a:t>
            </a:r>
            <a:r>
              <a:rPr lang="en-US" b="1" dirty="0">
                <a:solidFill>
                  <a:schemeClr val="accent1"/>
                </a:solidFill>
              </a:rPr>
              <a:t>staff members that exceed expectations </a:t>
            </a:r>
            <a:r>
              <a:rPr lang="en-US" dirty="0"/>
              <a:t>for their daily work duties.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42"/>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a:t>Staff Recognition Strategies</a:t>
            </a:r>
            <a:endParaRPr lang="en-US" dirty="0"/>
          </a:p>
        </p:txBody>
      </p:sp>
      <p:sp>
        <p:nvSpPr>
          <p:cNvPr id="124" name="Google Shape;124;p42"/>
          <p:cNvSpPr txBox="1">
            <a:spLocks noGrp="1"/>
          </p:cNvSpPr>
          <p:nvPr>
            <p:ph type="body" idx="1"/>
          </p:nvPr>
        </p:nvSpPr>
        <p:spPr>
          <a:xfrm>
            <a:off x="4274288" y="653142"/>
            <a:ext cx="7097619" cy="5493658"/>
          </a:xfrm>
          <a:noFill/>
          <a:ln>
            <a:noFill/>
          </a:ln>
        </p:spPr>
        <p:txBody>
          <a:bodyPr spcFirstLastPara="1" wrap="square" lIns="91425" tIns="45700" rIns="91425" bIns="45700" anchor="t" anchorCtr="0">
            <a:normAutofit/>
          </a:bodyPr>
          <a:lstStyle/>
          <a:p>
            <a:pPr lvl="0"/>
            <a:r>
              <a:rPr lang="en-US"/>
              <a:t>Develop a lab committee to review the recognition awards and submissions </a:t>
            </a:r>
          </a:p>
          <a:p>
            <a:pPr lvl="0"/>
            <a:r>
              <a:rPr lang="en-US"/>
              <a:t>Develop employee morale committee or lab appropriations committee</a:t>
            </a:r>
          </a:p>
          <a:p>
            <a:pPr lvl="0"/>
            <a:r>
              <a:rPr lang="en-US"/>
              <a:t>Recognize academic achievements of staff </a:t>
            </a:r>
          </a:p>
          <a:p>
            <a:pPr lvl="1"/>
            <a:r>
              <a:rPr lang="en-US"/>
              <a:t>Receipt of degrees and certifications</a:t>
            </a:r>
          </a:p>
          <a:p>
            <a:pPr lvl="1"/>
            <a:r>
              <a:rPr lang="en-US"/>
              <a:t>Presentations at conferences</a:t>
            </a:r>
          </a:p>
          <a:p>
            <a:pPr lvl="1"/>
            <a:r>
              <a:rPr lang="en-US"/>
              <a:t>Conducting in-service training </a:t>
            </a:r>
          </a:p>
          <a:p>
            <a:pPr lvl="1"/>
            <a:r>
              <a:rPr lang="en-US"/>
              <a:t>Publications</a:t>
            </a:r>
          </a:p>
          <a:p>
            <a:pPr lvl="0"/>
            <a:r>
              <a:rPr lang="en-US"/>
              <a:t>Celebrate certain milestones and achievements </a:t>
            </a:r>
          </a:p>
          <a:p>
            <a:pPr lvl="1"/>
            <a:r>
              <a:rPr lang="en-US"/>
              <a:t>Birthdays</a:t>
            </a:r>
          </a:p>
          <a:p>
            <a:pPr lvl="1"/>
            <a:r>
              <a:rPr lang="en-US"/>
              <a:t>Service Award Recognition (Awards are presented to employees in recognition for years of service)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41"/>
          <p:cNvSpPr txBox="1">
            <a:spLocks noGrp="1"/>
          </p:cNvSpPr>
          <p:nvPr>
            <p:ph type="title"/>
          </p:nvPr>
        </p:nvSpPr>
        <p:spPr>
          <a:noFill/>
          <a:ln>
            <a:noFill/>
          </a:ln>
        </p:spPr>
        <p:txBody>
          <a:bodyPr spcFirstLastPara="1" wrap="square" lIns="91425" tIns="45700" rIns="91425" bIns="45700" anchor="ctr" anchorCtr="0">
            <a:noAutofit/>
          </a:bodyPr>
          <a:lstStyle/>
          <a:p>
            <a:pPr lvl="0"/>
            <a:r>
              <a:rPr lang="en-US" dirty="0"/>
              <a:t>Award Examples </a:t>
            </a:r>
          </a:p>
        </p:txBody>
      </p:sp>
      <p:sp>
        <p:nvSpPr>
          <p:cNvPr id="130" name="Google Shape;130;p41"/>
          <p:cNvSpPr txBox="1">
            <a:spLocks noGrp="1"/>
          </p:cNvSpPr>
          <p:nvPr>
            <p:ph type="body" idx="1"/>
          </p:nvPr>
        </p:nvSpPr>
        <p:spPr>
          <a:noFill/>
          <a:ln>
            <a:noFill/>
          </a:ln>
        </p:spPr>
        <p:txBody>
          <a:bodyPr spcFirstLastPara="1" wrap="square" lIns="91425" tIns="45700" rIns="91425" bIns="45700" numCol="1" anchor="ctr" anchorCtr="0">
            <a:normAutofit lnSpcReduction="10000"/>
          </a:bodyPr>
          <a:lstStyle/>
          <a:p>
            <a:pPr marL="106680" lvl="0" indent="0">
              <a:buNone/>
            </a:pPr>
            <a:r>
              <a:rPr lang="en-US" b="1" dirty="0">
                <a:solidFill>
                  <a:schemeClr val="accent1"/>
                </a:solidFill>
              </a:rPr>
              <a:t>Develop a recognition form</a:t>
            </a:r>
          </a:p>
          <a:p>
            <a:r>
              <a:rPr lang="en-US" dirty="0"/>
              <a:t>Peer-to-peer</a:t>
            </a:r>
          </a:p>
          <a:p>
            <a:r>
              <a:rPr lang="en-US" dirty="0"/>
              <a:t>Monetary gift cards</a:t>
            </a:r>
          </a:p>
          <a:p>
            <a:pPr marL="106680" lvl="0" indent="0">
              <a:buNone/>
            </a:pPr>
            <a:r>
              <a:rPr lang="en-US" b="1" dirty="0">
                <a:solidFill>
                  <a:schemeClr val="accent1"/>
                </a:solidFill>
              </a:rPr>
              <a:t>Nominate an employee or a group for an award</a:t>
            </a:r>
          </a:p>
          <a:p>
            <a:r>
              <a:rPr lang="en-US" dirty="0"/>
              <a:t>Lab Exemplar award</a:t>
            </a:r>
          </a:p>
          <a:p>
            <a:r>
              <a:rPr lang="en-US" dirty="0"/>
              <a:t>SPOT Bonus</a:t>
            </a:r>
          </a:p>
          <a:p>
            <a:r>
              <a:rPr lang="en-US" dirty="0"/>
              <a:t>Patient-focused victories</a:t>
            </a:r>
          </a:p>
          <a:p>
            <a:pPr lvl="1"/>
            <a:r>
              <a:rPr lang="en-US" dirty="0"/>
              <a:t>Joint Commission </a:t>
            </a:r>
            <a:r>
              <a:rPr lang="en-US" dirty="0">
                <a:hlinkClick r:id="rId3"/>
              </a:rPr>
              <a:t>“Good Catch” Award</a:t>
            </a:r>
            <a:r>
              <a:rPr lang="en-US" dirty="0"/>
              <a:t> </a:t>
            </a:r>
          </a:p>
          <a:p>
            <a:r>
              <a:rPr lang="en-US" dirty="0"/>
              <a:t>Outstanding Leadership Award (Recognizes directors, managers or supervisors)</a:t>
            </a:r>
          </a:p>
          <a:p>
            <a:pPr marL="106680" lvl="0" indent="0">
              <a:buNone/>
            </a:pPr>
            <a:r>
              <a:rPr lang="en-US" b="1" dirty="0">
                <a:solidFill>
                  <a:schemeClr val="accent1"/>
                </a:solidFill>
              </a:rPr>
              <a:t>Hospital recognition program</a:t>
            </a:r>
          </a:p>
          <a:p>
            <a:r>
              <a:rPr lang="en-US" dirty="0"/>
              <a:t>President Award</a:t>
            </a:r>
          </a:p>
          <a:p>
            <a:r>
              <a:rPr lang="en-US" dirty="0">
                <a:hlinkClick r:id="rId4"/>
              </a:rPr>
              <a:t>The Reason is YOU Award</a:t>
            </a:r>
            <a:endParaRPr lang="en-US" dirty="0"/>
          </a:p>
        </p:txBody>
      </p:sp>
      <p:grpSp>
        <p:nvGrpSpPr>
          <p:cNvPr id="12" name="Group 11">
            <a:extLst>
              <a:ext uri="{FF2B5EF4-FFF2-40B4-BE49-F238E27FC236}">
                <a16:creationId xmlns:a16="http://schemas.microsoft.com/office/drawing/2014/main" id="{B339DB00-AC9D-D988-937B-118724DA9A7A}"/>
              </a:ext>
            </a:extLst>
          </p:cNvPr>
          <p:cNvGrpSpPr/>
          <p:nvPr/>
        </p:nvGrpSpPr>
        <p:grpSpPr>
          <a:xfrm>
            <a:off x="553719" y="5930153"/>
            <a:ext cx="2219959" cy="914400"/>
            <a:chOff x="8524241" y="0"/>
            <a:chExt cx="2219959" cy="914400"/>
          </a:xfrm>
        </p:grpSpPr>
        <p:sp>
          <p:nvSpPr>
            <p:cNvPr id="13" name="Rectangle 12">
              <a:extLst>
                <a:ext uri="{FF2B5EF4-FFF2-40B4-BE49-F238E27FC236}">
                  <a16:creationId xmlns:a16="http://schemas.microsoft.com/office/drawing/2014/main" id="{EEF15929-D338-E5A8-6912-5496CC460A17}"/>
                </a:ext>
              </a:extLst>
            </p:cNvPr>
            <p:cNvSpPr/>
            <p:nvPr/>
          </p:nvSpPr>
          <p:spPr>
            <a:xfrm>
              <a:off x="8524241" y="0"/>
              <a:ext cx="2219959" cy="9144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1AB35B77-3384-3F55-FC77-CB29E01D73AA}"/>
                </a:ext>
              </a:extLst>
            </p:cNvPr>
            <p:cNvSpPr txBox="1"/>
            <p:nvPr/>
          </p:nvSpPr>
          <p:spPr>
            <a:xfrm>
              <a:off x="9426587" y="110300"/>
              <a:ext cx="1235063" cy="692497"/>
            </a:xfrm>
            <a:prstGeom prst="rect">
              <a:avLst/>
            </a:prstGeom>
            <a:noFill/>
          </p:spPr>
          <p:txBody>
            <a:bodyPr wrap="square" rtlCol="0">
              <a:spAutoFit/>
            </a:bodyPr>
            <a:lstStyle/>
            <a:p>
              <a:r>
                <a:rPr lang="en-US" b="1" dirty="0">
                  <a:solidFill>
                    <a:schemeClr val="bg1"/>
                  </a:solidFill>
                  <a:hlinkClick r:id="rId5"/>
                </a:rPr>
                <a:t>RESOURCE AVAILABLE</a:t>
              </a:r>
              <a:br>
                <a:rPr lang="en-US" sz="1100" b="1" dirty="0">
                  <a:solidFill>
                    <a:schemeClr val="bg1"/>
                  </a:solidFill>
                  <a:hlinkClick r:id="rId5"/>
                </a:rPr>
              </a:br>
              <a:r>
                <a:rPr lang="en-US" sz="1100" b="1" dirty="0">
                  <a:solidFill>
                    <a:schemeClr val="bg1"/>
                  </a:solidFill>
                  <a:hlinkClick r:id="rId5"/>
                </a:rPr>
                <a:t>on website</a:t>
              </a:r>
              <a:endParaRPr lang="en-US" sz="1100" b="1" dirty="0">
                <a:solidFill>
                  <a:schemeClr val="bg1"/>
                </a:solidFill>
              </a:endParaRPr>
            </a:p>
          </p:txBody>
        </p:sp>
        <p:grpSp>
          <p:nvGrpSpPr>
            <p:cNvPr id="15" name="Group 14">
              <a:extLst>
                <a:ext uri="{FF2B5EF4-FFF2-40B4-BE49-F238E27FC236}">
                  <a16:creationId xmlns:a16="http://schemas.microsoft.com/office/drawing/2014/main" id="{B5770164-A864-2165-9FDD-FDE9D1395F49}"/>
                </a:ext>
              </a:extLst>
            </p:cNvPr>
            <p:cNvGrpSpPr/>
            <p:nvPr/>
          </p:nvGrpSpPr>
          <p:grpSpPr>
            <a:xfrm>
              <a:off x="8678473" y="110300"/>
              <a:ext cx="692497" cy="692497"/>
              <a:chOff x="8678473" y="110300"/>
              <a:chExt cx="692497" cy="692497"/>
            </a:xfrm>
          </p:grpSpPr>
          <p:sp>
            <p:nvSpPr>
              <p:cNvPr id="16" name="Oval 15">
                <a:extLst>
                  <a:ext uri="{FF2B5EF4-FFF2-40B4-BE49-F238E27FC236}">
                    <a16:creationId xmlns:a16="http://schemas.microsoft.com/office/drawing/2014/main" id="{FBA611DD-213C-8966-D64E-8FAED9EF7104}"/>
                  </a:ext>
                </a:extLst>
              </p:cNvPr>
              <p:cNvSpPr/>
              <p:nvPr/>
            </p:nvSpPr>
            <p:spPr>
              <a:xfrm>
                <a:off x="8678473" y="110300"/>
                <a:ext cx="692497" cy="692497"/>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6A4A4E6C-9C31-845A-3228-B84107394091}"/>
                  </a:ext>
                </a:extLst>
              </p:cNvPr>
              <p:cNvGrpSpPr/>
              <p:nvPr/>
            </p:nvGrpSpPr>
            <p:grpSpPr>
              <a:xfrm>
                <a:off x="8859520" y="242390"/>
                <a:ext cx="316230" cy="449636"/>
                <a:chOff x="8859520" y="242389"/>
                <a:chExt cx="365760" cy="520061"/>
              </a:xfrm>
            </p:grpSpPr>
            <p:sp>
              <p:nvSpPr>
                <p:cNvPr id="18" name="Down Arrow 17">
                  <a:extLst>
                    <a:ext uri="{FF2B5EF4-FFF2-40B4-BE49-F238E27FC236}">
                      <a16:creationId xmlns:a16="http://schemas.microsoft.com/office/drawing/2014/main" id="{6AF2D332-BAA2-FA13-F430-0C28E531BDFB}"/>
                    </a:ext>
                  </a:extLst>
                </p:cNvPr>
                <p:cNvSpPr/>
                <p:nvPr/>
              </p:nvSpPr>
              <p:spPr>
                <a:xfrm>
                  <a:off x="8859520" y="242389"/>
                  <a:ext cx="365760" cy="418011"/>
                </a:xfrm>
                <a:prstGeom prst="downArrow">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632690A-A498-FB45-4232-472A1D3FCDE7}"/>
                    </a:ext>
                  </a:extLst>
                </p:cNvPr>
                <p:cNvSpPr/>
                <p:nvPr/>
              </p:nvSpPr>
              <p:spPr>
                <a:xfrm>
                  <a:off x="8859520" y="660400"/>
                  <a:ext cx="365760" cy="102050"/>
                </a:xfrm>
                <a:prstGeom prst="rect">
                  <a:avLst/>
                </a:prstGeom>
                <a:solidFill>
                  <a:srgbClr val="2640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43"/>
          <p:cNvSpPr txBox="1">
            <a:spLocks noGrp="1"/>
          </p:cNvSpPr>
          <p:nvPr>
            <p:ph type="title"/>
          </p:nvPr>
        </p:nvSpPr>
        <p:spPr>
          <a:noFill/>
          <a:ln>
            <a:noFill/>
          </a:ln>
        </p:spPr>
        <p:txBody>
          <a:bodyPr spcFirstLastPara="1" wrap="square" lIns="91425" tIns="45700" rIns="91425" bIns="45700" anchor="ctr" anchorCtr="0">
            <a:normAutofit/>
          </a:bodyPr>
          <a:lstStyle/>
          <a:p>
            <a:pPr lvl="0"/>
            <a:r>
              <a:rPr lang="en-US" dirty="0"/>
              <a:t>Part 2: Professional development goal</a:t>
            </a:r>
          </a:p>
        </p:txBody>
      </p:sp>
      <p:sp>
        <p:nvSpPr>
          <p:cNvPr id="137" name="Google Shape;137;p43"/>
          <p:cNvSpPr txBox="1">
            <a:spLocks noGrp="1"/>
          </p:cNvSpPr>
          <p:nvPr>
            <p:ph type="body" idx="1"/>
          </p:nvPr>
        </p:nvSpPr>
        <p:spPr>
          <a:xfrm>
            <a:off x="2532908" y="3428999"/>
            <a:ext cx="7126184" cy="2311163"/>
          </a:xfrm>
          <a:noFill/>
          <a:ln>
            <a:noFill/>
          </a:ln>
        </p:spPr>
        <p:txBody>
          <a:bodyPr spcFirstLastPara="1" wrap="square" lIns="91425" tIns="45700" rIns="91425" bIns="45700" anchor="t" anchorCtr="0">
            <a:normAutofit/>
          </a:bodyPr>
          <a:lstStyle/>
          <a:p>
            <a:pPr lvl="0"/>
            <a:r>
              <a:rPr lang="en-US" dirty="0"/>
              <a:t>Encourage staff development, performance and capacity through education and training opportunities.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44"/>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Career Advancement and Upward Mobility Strategies</a:t>
            </a:r>
          </a:p>
        </p:txBody>
      </p:sp>
      <p:sp>
        <p:nvSpPr>
          <p:cNvPr id="143" name="Google Shape;143;p44"/>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fontScale="70000" lnSpcReduction="20000"/>
          </a:bodyPr>
          <a:lstStyle/>
          <a:p>
            <a:pPr lvl="0"/>
            <a:r>
              <a:rPr lang="en-US" dirty="0"/>
              <a:t>Review and revise job descriptions to reflect the current job duties, every 2-3 years</a:t>
            </a:r>
          </a:p>
          <a:p>
            <a:pPr lvl="0"/>
            <a:r>
              <a:rPr lang="en-US" dirty="0"/>
              <a:t>Establish career ladders and career development programs for clinical laboratory personnel, Laboratory Technicians,  Phlebotomists and administrative staff (i.e. MLS I, MLS II, MLS III, Sr. MLS QA, Team Leader, Manager), (CPT I, CPT II, CPT III, Lead CPT), MLT I, MLT II, MLT III, etc.)</a:t>
            </a:r>
          </a:p>
          <a:p>
            <a:pPr lvl="0"/>
            <a:r>
              <a:rPr lang="en-US" dirty="0"/>
              <a:t>Academic consulting (Some MLS, MLT employees who want to pursue higher education are unsure how to go about it, how much it would cost and whether, or not they would even get in)</a:t>
            </a:r>
          </a:p>
          <a:p>
            <a:pPr lvl="0"/>
            <a:r>
              <a:rPr lang="en-US" dirty="0"/>
              <a:t>Enroll staff in talent development programs (Advisory board, </a:t>
            </a:r>
            <a:r>
              <a:rPr lang="en-US" dirty="0" err="1"/>
              <a:t>etc</a:t>
            </a:r>
            <a:r>
              <a:rPr lang="en-US" dirty="0"/>
              <a:t>)</a:t>
            </a:r>
          </a:p>
          <a:p>
            <a:pPr lvl="0"/>
            <a:r>
              <a:rPr lang="en-US" dirty="0"/>
              <a:t>Discuss professional growth and aspirations during rounding and develop growth plan for staff with potential</a:t>
            </a:r>
          </a:p>
          <a:p>
            <a:pPr lvl="0"/>
            <a:r>
              <a:rPr lang="en-US" dirty="0"/>
              <a:t>Tuition reimbursement and budget to cover for:</a:t>
            </a:r>
          </a:p>
          <a:p>
            <a:pPr lvl="1"/>
            <a:r>
              <a:rPr lang="en-US" dirty="0"/>
              <a:t>Educational events and webinars</a:t>
            </a:r>
          </a:p>
          <a:p>
            <a:pPr lvl="1"/>
            <a:r>
              <a:rPr lang="en-US" dirty="0"/>
              <a:t>Continuing education</a:t>
            </a:r>
          </a:p>
          <a:p>
            <a:pPr lvl="1"/>
            <a:r>
              <a:rPr lang="en-US" dirty="0"/>
              <a:t>Annual conferences</a:t>
            </a:r>
          </a:p>
          <a:p>
            <a:pPr lvl="1"/>
            <a:r>
              <a:rPr lang="en-US" dirty="0"/>
              <a:t>Annual subscription to ASCP, AABB </a:t>
            </a:r>
          </a:p>
          <a:p>
            <a:pPr lvl="1"/>
            <a:r>
              <a:rPr lang="en-US" dirty="0"/>
              <a:t>Graduate degrees (MBA, MSHCA, MPH)</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23-210340-MT_Executive_Board Meeting_Volunteer Program [54]  -  Read-Only">
  <a:themeElements>
    <a:clrScheme name="Workforce">
      <a:dk1>
        <a:srgbClr val="000000"/>
      </a:dk1>
      <a:lt1>
        <a:srgbClr val="FFFFFF"/>
      </a:lt1>
      <a:dk2>
        <a:srgbClr val="44546A"/>
      </a:dk2>
      <a:lt2>
        <a:srgbClr val="E7E6E6"/>
      </a:lt2>
      <a:accent1>
        <a:srgbClr val="4696D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TotalTime>
  <Words>4121</Words>
  <Application>Microsoft Office PowerPoint</Application>
  <PresentationFormat>Widescreen</PresentationFormat>
  <Paragraphs>394</Paragraphs>
  <Slides>40</Slides>
  <Notes>40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Cambria</vt:lpstr>
      <vt:lpstr>Noto Sans Symbols</vt:lpstr>
      <vt:lpstr>23-210340-MT_Executive_Board Meeting_Volunteer Program [54]  -  Read-Only</vt:lpstr>
      <vt:lpstr>ASCP Negotiation &amp; Advocacy Toolbox</vt:lpstr>
      <vt:lpstr>Funding statement</vt:lpstr>
      <vt:lpstr>Pillar 2:  People and Culture</vt:lpstr>
      <vt:lpstr>Strategies</vt:lpstr>
      <vt:lpstr>Part 1: Staff recognition goal </vt:lpstr>
      <vt:lpstr>Staff Recognition Strategies</vt:lpstr>
      <vt:lpstr>Award Examples </vt:lpstr>
      <vt:lpstr>Part 2: Professional development goal</vt:lpstr>
      <vt:lpstr>Career Advancement and Upward Mobility Strategies</vt:lpstr>
      <vt:lpstr>Laboratory Learning  and Skills-Building</vt:lpstr>
      <vt:lpstr>Professional Development Resources</vt:lpstr>
      <vt:lpstr> Retention and Promotion Strategies</vt:lpstr>
      <vt:lpstr> Retention and Promotion Strategies  Continued</vt:lpstr>
      <vt:lpstr>Part 3: Recruitment Goal</vt:lpstr>
      <vt:lpstr>High-School and College Student Recruitment Strategies</vt:lpstr>
      <vt:lpstr>High-School and College Student Recruitment Strategies Continued</vt:lpstr>
      <vt:lpstr>Laboratory Staff Recruitment Strategies</vt:lpstr>
      <vt:lpstr>MLS interview questions organizational </vt:lpstr>
      <vt:lpstr>MLS interview questions - behavioral </vt:lpstr>
      <vt:lpstr>Part 4: Hiring and Justification Goal</vt:lpstr>
      <vt:lpstr>How to Build  Your Case for a New Hire</vt:lpstr>
      <vt:lpstr>Gathering Data to Support Justification of New Hires</vt:lpstr>
      <vt:lpstr>Hiring and Justification - Other Considerations</vt:lpstr>
      <vt:lpstr>Article</vt:lpstr>
      <vt:lpstr>Part 5: Succession Planning Goal</vt:lpstr>
      <vt:lpstr>Succession Planning</vt:lpstr>
      <vt:lpstr>Succession Planning for Retirement</vt:lpstr>
      <vt:lpstr>Grow Your Own Future Laboratory Leaders</vt:lpstr>
      <vt:lpstr>Hiring Tips for Future Laboratory Leaders</vt:lpstr>
      <vt:lpstr>Leadership Competency Model </vt:lpstr>
      <vt:lpstr>Leadership Competency Model Continued</vt:lpstr>
      <vt:lpstr>Leadership Competency Model Continued</vt:lpstr>
      <vt:lpstr>Part 6: Diversity, Equity and Inclusion Goal</vt:lpstr>
      <vt:lpstr>Culture and Diversity</vt:lpstr>
      <vt:lpstr>Managing a Diverse Laboratory Workforce </vt:lpstr>
      <vt:lpstr>Create an Inclusive Laboratory Culture </vt:lpstr>
      <vt:lpstr>Resources: Professional Development </vt:lpstr>
      <vt:lpstr>Resources: Recruitment and Retention </vt:lpstr>
      <vt:lpstr>Resources: Succession Planning </vt:lpstr>
      <vt:lpstr>Resources: Diversity, Equity, and Inclusion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ASCP Negotiation &amp; Advocacy Toolbox</dc:title>
  <dc:creator>Beck, Lucy</dc:creator>
  <cp:lastModifiedBy>Jackson, Danielle</cp:lastModifiedBy>
  <cp:revision>16</cp:revision>
  <dcterms:created xsi:type="dcterms:W3CDTF">2021-05-10T16:15:42Z</dcterms:created>
  <dcterms:modified xsi:type="dcterms:W3CDTF">2024-05-13T17:48:25Z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0x0101002C4972F345C06D498D7F41780ABCC7E3</vt:lpwstr>
  </property>
</Properties>
</file>