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0" r:id="rId4"/>
    <p:sldMasterId id="2147483663" r:id="rId5"/>
    <p:sldMasterId id="2147483676" r:id="rId6"/>
    <p:sldMasterId id="2147483689" r:id="rId7"/>
    <p:sldMasterId id="2147483691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6" roundtripDataSignature="AMtx7mhObFM3foSLr4JvTcGTUkyCJuOA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20" Type="http://schemas.openxmlformats.org/officeDocument/2006/relationships/slide" Target="slides/slide1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22" Type="http://schemas.openxmlformats.org/officeDocument/2006/relationships/slide" Target="slides/slide13.xml"/><Relationship Id="rId44" Type="http://schemas.openxmlformats.org/officeDocument/2006/relationships/slide" Target="slides/slide35.xml"/><Relationship Id="rId21" Type="http://schemas.openxmlformats.org/officeDocument/2006/relationships/slide" Target="slides/slide12.xml"/><Relationship Id="rId43" Type="http://schemas.openxmlformats.org/officeDocument/2006/relationships/slide" Target="slides/slide34.xml"/><Relationship Id="rId24" Type="http://schemas.openxmlformats.org/officeDocument/2006/relationships/slide" Target="slides/slide15.xml"/><Relationship Id="rId46" Type="http://customschemas.google.com/relationships/presentationmetadata" Target="metadata"/><Relationship Id="rId23" Type="http://schemas.openxmlformats.org/officeDocument/2006/relationships/slide" Target="slides/slide14.xml"/><Relationship Id="rId45" Type="http://schemas.openxmlformats.org/officeDocument/2006/relationships/slide" Target="slides/slide3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33" Type="http://schemas.openxmlformats.org/officeDocument/2006/relationships/slide" Target="slides/slide24.xml"/><Relationship Id="rId10" Type="http://schemas.openxmlformats.org/officeDocument/2006/relationships/slide" Target="slides/slide1.xml"/><Relationship Id="rId32" Type="http://schemas.openxmlformats.org/officeDocument/2006/relationships/slide" Target="slides/slide23.xml"/><Relationship Id="rId13" Type="http://schemas.openxmlformats.org/officeDocument/2006/relationships/slide" Target="slides/slide4.xml"/><Relationship Id="rId35" Type="http://schemas.openxmlformats.org/officeDocument/2006/relationships/slide" Target="slides/slide26.xml"/><Relationship Id="rId12" Type="http://schemas.openxmlformats.org/officeDocument/2006/relationships/slide" Target="slides/slide3.xml"/><Relationship Id="rId34" Type="http://schemas.openxmlformats.org/officeDocument/2006/relationships/slide" Target="slides/slide25.xml"/><Relationship Id="rId15" Type="http://schemas.openxmlformats.org/officeDocument/2006/relationships/slide" Target="slides/slide6.xml"/><Relationship Id="rId37" Type="http://schemas.openxmlformats.org/officeDocument/2006/relationships/slide" Target="slides/slide28.xml"/><Relationship Id="rId14" Type="http://schemas.openxmlformats.org/officeDocument/2006/relationships/slide" Target="slides/slide5.xml"/><Relationship Id="rId36" Type="http://schemas.openxmlformats.org/officeDocument/2006/relationships/slide" Target="slides/slide27.xml"/><Relationship Id="rId17" Type="http://schemas.openxmlformats.org/officeDocument/2006/relationships/slide" Target="slides/slide8.xml"/><Relationship Id="rId39" Type="http://schemas.openxmlformats.org/officeDocument/2006/relationships/slide" Target="slides/slide30.xml"/><Relationship Id="rId16" Type="http://schemas.openxmlformats.org/officeDocument/2006/relationships/slide" Target="slides/slide7.xml"/><Relationship Id="rId38" Type="http://schemas.openxmlformats.org/officeDocument/2006/relationships/slide" Target="slides/slide29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9" name="Google Shape;41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6" name="Google Shape;50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7" name="Google Shape;51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5" name="Google Shape;52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3" name="Google Shape;53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3" name="Google Shape;57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0" name="Google Shape;58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9" name="Google Shape;58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0" name="Google Shape;590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9" name="Google Shape;61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6" name="Google Shape;64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3" name="Google Shape;65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7" name="Google Shape;42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0" name="Google Shape;66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8" name="Google Shape;66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6" name="Google Shape;676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4" name="Google Shape;68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3" name="Google Shape;69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8" name="Google Shape;708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8" name="Google Shape;71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7" name="Google Shape;72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6" name="Google Shape;73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5" name="Google Shape;745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6" name="Google Shape;43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3" name="Google Shape;753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3" name="Google Shape;76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2" name="Google Shape;772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8" name="Google Shape;77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4" name="Google Shape;784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6" name="Google Shape;816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2" name="Google Shape;822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6" name="Google Shape;44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4" name="Google Shape;45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0" name="Google Shape;47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4" name="Google Shape;49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0" name="Google Shape;50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4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 type="title">
  <p:cSld name="TITL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3"/>
          <p:cNvSpPr/>
          <p:nvPr/>
        </p:nvSpPr>
        <p:spPr>
          <a:xfrm>
            <a:off x="1141710" y="3962400"/>
            <a:ext cx="9905532" cy="914400"/>
          </a:xfrm>
          <a:prstGeom prst="rect">
            <a:avLst/>
          </a:prstGeom>
          <a:solidFill>
            <a:srgbClr val="525B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descr="Top border design" id="119" name="Google Shape;119;p43"/>
          <p:cNvGrpSpPr/>
          <p:nvPr/>
        </p:nvGrpSpPr>
        <p:grpSpPr>
          <a:xfrm>
            <a:off x="1279" y="0"/>
            <a:ext cx="12192127" cy="429768"/>
            <a:chOff x="1279" y="0"/>
            <a:chExt cx="12188952" cy="429768"/>
          </a:xfrm>
        </p:grpSpPr>
        <p:sp>
          <p:nvSpPr>
            <p:cNvPr id="120" name="Google Shape;120;p43"/>
            <p:cNvSpPr/>
            <p:nvPr/>
          </p:nvSpPr>
          <p:spPr>
            <a:xfrm>
              <a:off x="1279" y="0"/>
              <a:ext cx="12188952" cy="228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3"/>
            <p:cNvSpPr/>
            <p:nvPr/>
          </p:nvSpPr>
          <p:spPr>
            <a:xfrm>
              <a:off x="1279" y="228600"/>
              <a:ext cx="12188952" cy="20116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3"/>
            <p:cNvSpPr/>
            <p:nvPr/>
          </p:nvSpPr>
          <p:spPr>
            <a:xfrm>
              <a:off x="1279" y="306324"/>
              <a:ext cx="12188952" cy="457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descr="Bottom border design" id="123" name="Google Shape;123;p43"/>
          <p:cNvGrpSpPr/>
          <p:nvPr/>
        </p:nvGrpSpPr>
        <p:grpSpPr>
          <a:xfrm>
            <a:off x="1" y="6080760"/>
            <a:ext cx="12193406" cy="777240"/>
            <a:chOff x="0" y="6080760"/>
            <a:chExt cx="12190231" cy="777240"/>
          </a:xfrm>
        </p:grpSpPr>
        <p:sp>
          <p:nvSpPr>
            <p:cNvPr id="124" name="Google Shape;124;p43"/>
            <p:cNvSpPr/>
            <p:nvPr/>
          </p:nvSpPr>
          <p:spPr>
            <a:xfrm>
              <a:off x="0" y="6217920"/>
              <a:ext cx="12188825" cy="64008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3"/>
            <p:cNvSpPr/>
            <p:nvPr/>
          </p:nvSpPr>
          <p:spPr>
            <a:xfrm>
              <a:off x="1279" y="6080760"/>
              <a:ext cx="12188952" cy="9721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3"/>
            <p:cNvSpPr/>
            <p:nvPr/>
          </p:nvSpPr>
          <p:spPr>
            <a:xfrm>
              <a:off x="1279" y="6172200"/>
              <a:ext cx="12188952" cy="274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" name="Google Shape;127;p43"/>
          <p:cNvSpPr txBox="1"/>
          <p:nvPr>
            <p:ph type="ctrTitle"/>
          </p:nvPr>
        </p:nvSpPr>
        <p:spPr>
          <a:xfrm>
            <a:off x="1522809" y="4090280"/>
            <a:ext cx="9146380" cy="701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43"/>
          <p:cNvSpPr txBox="1"/>
          <p:nvPr>
            <p:ph idx="1" type="subTitle"/>
          </p:nvPr>
        </p:nvSpPr>
        <p:spPr>
          <a:xfrm>
            <a:off x="1522809" y="5029200"/>
            <a:ext cx="8231742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>
                <a:solidFill>
                  <a:srgbClr val="909090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909090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9pPr>
          </a:lstStyle>
          <a:p/>
        </p:txBody>
      </p:sp>
      <p:sp>
        <p:nvSpPr>
          <p:cNvPr id="129" name="Google Shape;129;p43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43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43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1"/>
          <p:cNvSpPr/>
          <p:nvPr/>
        </p:nvSpPr>
        <p:spPr>
          <a:xfrm>
            <a:off x="1141710" y="1600200"/>
            <a:ext cx="9905532" cy="3276600"/>
          </a:xfrm>
          <a:prstGeom prst="rect">
            <a:avLst/>
          </a:prstGeom>
          <a:solidFill>
            <a:srgbClr val="525B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descr="Top border design" id="134" name="Google Shape;134;p81"/>
          <p:cNvGrpSpPr/>
          <p:nvPr/>
        </p:nvGrpSpPr>
        <p:grpSpPr>
          <a:xfrm>
            <a:off x="1279" y="0"/>
            <a:ext cx="12192127" cy="429768"/>
            <a:chOff x="1279" y="0"/>
            <a:chExt cx="12188952" cy="429768"/>
          </a:xfrm>
        </p:grpSpPr>
        <p:sp>
          <p:nvSpPr>
            <p:cNvPr id="135" name="Google Shape;135;p81"/>
            <p:cNvSpPr/>
            <p:nvPr/>
          </p:nvSpPr>
          <p:spPr>
            <a:xfrm>
              <a:off x="1279" y="0"/>
              <a:ext cx="12188952" cy="228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81"/>
            <p:cNvSpPr/>
            <p:nvPr/>
          </p:nvSpPr>
          <p:spPr>
            <a:xfrm>
              <a:off x="1279" y="228600"/>
              <a:ext cx="12188952" cy="20116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81"/>
            <p:cNvSpPr/>
            <p:nvPr/>
          </p:nvSpPr>
          <p:spPr>
            <a:xfrm>
              <a:off x="1279" y="306324"/>
              <a:ext cx="12188952" cy="457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descr="Bottom border design" id="138" name="Google Shape;138;p81"/>
          <p:cNvGrpSpPr/>
          <p:nvPr/>
        </p:nvGrpSpPr>
        <p:grpSpPr>
          <a:xfrm>
            <a:off x="1" y="6080760"/>
            <a:ext cx="12193406" cy="777240"/>
            <a:chOff x="0" y="6080760"/>
            <a:chExt cx="12190231" cy="777240"/>
          </a:xfrm>
        </p:grpSpPr>
        <p:sp>
          <p:nvSpPr>
            <p:cNvPr id="139" name="Google Shape;139;p81"/>
            <p:cNvSpPr/>
            <p:nvPr/>
          </p:nvSpPr>
          <p:spPr>
            <a:xfrm>
              <a:off x="0" y="6217920"/>
              <a:ext cx="12188825" cy="64008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81"/>
            <p:cNvSpPr/>
            <p:nvPr/>
          </p:nvSpPr>
          <p:spPr>
            <a:xfrm>
              <a:off x="1279" y="6080760"/>
              <a:ext cx="12188952" cy="9721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81"/>
            <p:cNvSpPr/>
            <p:nvPr/>
          </p:nvSpPr>
          <p:spPr>
            <a:xfrm>
              <a:off x="1279" y="6172200"/>
              <a:ext cx="12188952" cy="274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81"/>
          <p:cNvSpPr txBox="1"/>
          <p:nvPr>
            <p:ph type="ctrTitle"/>
          </p:nvPr>
        </p:nvSpPr>
        <p:spPr>
          <a:xfrm>
            <a:off x="1522811" y="1905000"/>
            <a:ext cx="9146380" cy="2667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81"/>
          <p:cNvSpPr txBox="1"/>
          <p:nvPr>
            <p:ph idx="1" type="subTitle"/>
          </p:nvPr>
        </p:nvSpPr>
        <p:spPr>
          <a:xfrm>
            <a:off x="1522809" y="5029200"/>
            <a:ext cx="8231742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>
                <a:solidFill>
                  <a:srgbClr val="909090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909090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9pPr>
          </a:lstStyle>
          <a:p/>
        </p:txBody>
      </p:sp>
      <p:sp>
        <p:nvSpPr>
          <p:cNvPr id="144" name="Google Shape;144;p81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81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81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2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82"/>
          <p:cNvSpPr txBox="1"/>
          <p:nvPr>
            <p:ph idx="1" type="body"/>
          </p:nvPr>
        </p:nvSpPr>
        <p:spPr>
          <a:xfrm>
            <a:off x="379511" y="1432560"/>
            <a:ext cx="11128098" cy="4587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50" name="Google Shape;150;p82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82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82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3"/>
          <p:cNvSpPr txBox="1"/>
          <p:nvPr>
            <p:ph type="title"/>
          </p:nvPr>
        </p:nvSpPr>
        <p:spPr>
          <a:xfrm>
            <a:off x="1522810" y="1905000"/>
            <a:ext cx="9146382" cy="2667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5400"/>
              <a:buFont typeface="Arial"/>
              <a:buNone/>
              <a:defRPr b="0" sz="5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83"/>
          <p:cNvSpPr txBox="1"/>
          <p:nvPr>
            <p:ph idx="1" type="body"/>
          </p:nvPr>
        </p:nvSpPr>
        <p:spPr>
          <a:xfrm>
            <a:off x="1522809" y="4876800"/>
            <a:ext cx="823174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0909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0909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0909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09090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09090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09090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09090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09090"/>
                </a:solidFill>
              </a:defRPr>
            </a:lvl9pPr>
          </a:lstStyle>
          <a:p/>
        </p:txBody>
      </p:sp>
      <p:sp>
        <p:nvSpPr>
          <p:cNvPr id="156" name="Google Shape;156;p83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83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83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4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84"/>
          <p:cNvSpPr txBox="1"/>
          <p:nvPr>
            <p:ph idx="1" type="body"/>
          </p:nvPr>
        </p:nvSpPr>
        <p:spPr>
          <a:xfrm>
            <a:off x="379511" y="1447801"/>
            <a:ext cx="5580018" cy="454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162" name="Google Shape;162;p84"/>
          <p:cNvSpPr txBox="1"/>
          <p:nvPr>
            <p:ph idx="2" type="body"/>
          </p:nvPr>
        </p:nvSpPr>
        <p:spPr>
          <a:xfrm>
            <a:off x="6232471" y="1447801"/>
            <a:ext cx="5275137" cy="4546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163" name="Google Shape;163;p84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84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84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5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85"/>
          <p:cNvSpPr txBox="1"/>
          <p:nvPr>
            <p:ph idx="1" type="body"/>
          </p:nvPr>
        </p:nvSpPr>
        <p:spPr>
          <a:xfrm>
            <a:off x="1522810" y="1828801"/>
            <a:ext cx="4420750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69" name="Google Shape;169;p85"/>
          <p:cNvSpPr txBox="1"/>
          <p:nvPr>
            <p:ph idx="2" type="body"/>
          </p:nvPr>
        </p:nvSpPr>
        <p:spPr>
          <a:xfrm>
            <a:off x="1522810" y="2590801"/>
            <a:ext cx="442075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9pPr>
          </a:lstStyle>
          <a:p/>
        </p:txBody>
      </p:sp>
      <p:sp>
        <p:nvSpPr>
          <p:cNvPr id="170" name="Google Shape;170;p85"/>
          <p:cNvSpPr txBox="1"/>
          <p:nvPr>
            <p:ph idx="3" type="body"/>
          </p:nvPr>
        </p:nvSpPr>
        <p:spPr>
          <a:xfrm>
            <a:off x="6248442" y="1828801"/>
            <a:ext cx="4420750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71" name="Google Shape;171;p85"/>
          <p:cNvSpPr txBox="1"/>
          <p:nvPr>
            <p:ph idx="4" type="body"/>
          </p:nvPr>
        </p:nvSpPr>
        <p:spPr>
          <a:xfrm>
            <a:off x="6248442" y="2590801"/>
            <a:ext cx="442075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9pPr>
          </a:lstStyle>
          <a:p/>
        </p:txBody>
      </p:sp>
      <p:sp>
        <p:nvSpPr>
          <p:cNvPr id="172" name="Google Shape;172;p85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85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85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6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86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86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86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87"/>
          <p:cNvGrpSpPr/>
          <p:nvPr/>
        </p:nvGrpSpPr>
        <p:grpSpPr>
          <a:xfrm>
            <a:off x="1" y="6309360"/>
            <a:ext cx="12193406" cy="548640"/>
            <a:chOff x="0" y="6309360"/>
            <a:chExt cx="12190231" cy="548640"/>
          </a:xfrm>
        </p:grpSpPr>
        <p:sp>
          <p:nvSpPr>
            <p:cNvPr id="182" name="Google Shape;182;p87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8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87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" name="Google Shape;185;p87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87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87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Border design" id="189" name="Google Shape;189;p88"/>
          <p:cNvSpPr/>
          <p:nvPr/>
        </p:nvSpPr>
        <p:spPr>
          <a:xfrm>
            <a:off x="1217927" y="1019175"/>
            <a:ext cx="6128076" cy="4572000"/>
          </a:xfrm>
          <a:prstGeom prst="rect">
            <a:avLst/>
          </a:prstGeom>
          <a:noFill/>
          <a:ln cap="flat" cmpd="sng" w="1016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88"/>
          <p:cNvSpPr txBox="1"/>
          <p:nvPr>
            <p:ph type="title"/>
          </p:nvPr>
        </p:nvSpPr>
        <p:spPr>
          <a:xfrm>
            <a:off x="7925278" y="1371600"/>
            <a:ext cx="312501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  <a:defRPr b="1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88"/>
          <p:cNvSpPr txBox="1"/>
          <p:nvPr>
            <p:ph idx="1" type="body"/>
          </p:nvPr>
        </p:nvSpPr>
        <p:spPr>
          <a:xfrm>
            <a:off x="1492319" y="1293495"/>
            <a:ext cx="5579293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9pPr>
          </a:lstStyle>
          <a:p/>
        </p:txBody>
      </p:sp>
      <p:sp>
        <p:nvSpPr>
          <p:cNvPr id="192" name="Google Shape;192;p88"/>
          <p:cNvSpPr txBox="1"/>
          <p:nvPr>
            <p:ph idx="2" type="body"/>
          </p:nvPr>
        </p:nvSpPr>
        <p:spPr>
          <a:xfrm>
            <a:off x="7925278" y="3536830"/>
            <a:ext cx="3125014" cy="17971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93" name="Google Shape;193;p88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88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88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Border design" id="197" name="Google Shape;197;p89"/>
          <p:cNvSpPr/>
          <p:nvPr/>
        </p:nvSpPr>
        <p:spPr>
          <a:xfrm>
            <a:off x="1217927" y="1019175"/>
            <a:ext cx="6128076" cy="4572000"/>
          </a:xfrm>
          <a:prstGeom prst="rect">
            <a:avLst/>
          </a:prstGeom>
          <a:noFill/>
          <a:ln cap="flat" cmpd="sng" w="1016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89"/>
          <p:cNvSpPr txBox="1"/>
          <p:nvPr>
            <p:ph type="title"/>
          </p:nvPr>
        </p:nvSpPr>
        <p:spPr>
          <a:xfrm>
            <a:off x="7925278" y="1371600"/>
            <a:ext cx="312501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  <a:defRPr b="0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descr="An empty placeholder to add an image. Click on the placeholder and select the image that you wish to add" id="199" name="Google Shape;199;p89"/>
          <p:cNvSpPr/>
          <p:nvPr>
            <p:ph idx="2" type="pic"/>
          </p:nvPr>
        </p:nvSpPr>
        <p:spPr>
          <a:xfrm>
            <a:off x="1400855" y="1202055"/>
            <a:ext cx="5762221" cy="42062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0" name="Google Shape;200;p89"/>
          <p:cNvSpPr txBox="1"/>
          <p:nvPr>
            <p:ph idx="1" type="body"/>
          </p:nvPr>
        </p:nvSpPr>
        <p:spPr>
          <a:xfrm>
            <a:off x="7925278" y="3536830"/>
            <a:ext cx="3125014" cy="1797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201" name="Google Shape;201;p89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89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89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0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90"/>
          <p:cNvSpPr txBox="1"/>
          <p:nvPr>
            <p:ph idx="1" type="body"/>
          </p:nvPr>
        </p:nvSpPr>
        <p:spPr>
          <a:xfrm rot="5400000">
            <a:off x="3649940" y="-1837869"/>
            <a:ext cx="4587240" cy="11128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indent="-3302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5pPr>
            <a:lvl6pPr indent="-3302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/>
            </a:lvl6pPr>
            <a:lvl7pPr indent="-3302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7pPr>
            <a:lvl8pPr indent="-3302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/>
            </a:lvl8pPr>
            <a:lvl9pPr indent="-3302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9pPr>
          </a:lstStyle>
          <a:p/>
        </p:txBody>
      </p:sp>
      <p:sp>
        <p:nvSpPr>
          <p:cNvPr id="207" name="Google Shape;207;p90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90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90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1"/>
          <p:cNvSpPr txBox="1"/>
          <p:nvPr>
            <p:ph type="title"/>
          </p:nvPr>
        </p:nvSpPr>
        <p:spPr>
          <a:xfrm rot="5400000">
            <a:off x="7363531" y="2743050"/>
            <a:ext cx="5410200" cy="11432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91"/>
          <p:cNvSpPr txBox="1"/>
          <p:nvPr>
            <p:ph idx="1" type="body"/>
          </p:nvPr>
        </p:nvSpPr>
        <p:spPr>
          <a:xfrm rot="5400000">
            <a:off x="2666810" y="-534401"/>
            <a:ext cx="5410200" cy="7698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indent="-3302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5pPr>
            <a:lvl6pPr indent="-3302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/>
            </a:lvl6pPr>
            <a:lvl7pPr indent="-3302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7pPr>
            <a:lvl8pPr indent="-3302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/>
            </a:lvl8pPr>
            <a:lvl9pPr indent="-3302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9pPr>
          </a:lstStyle>
          <a:p/>
        </p:txBody>
      </p:sp>
      <p:sp>
        <p:nvSpPr>
          <p:cNvPr id="213" name="Google Shape;213;p91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91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91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 type="title">
  <p:cSld name="TITLE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6"/>
          <p:cNvSpPr/>
          <p:nvPr/>
        </p:nvSpPr>
        <p:spPr>
          <a:xfrm>
            <a:off x="1141710" y="3962400"/>
            <a:ext cx="9905532" cy="914400"/>
          </a:xfrm>
          <a:prstGeom prst="rect">
            <a:avLst/>
          </a:prstGeom>
          <a:solidFill>
            <a:srgbClr val="525B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descr="Top border design" id="232" name="Google Shape;232;p46"/>
          <p:cNvGrpSpPr/>
          <p:nvPr/>
        </p:nvGrpSpPr>
        <p:grpSpPr>
          <a:xfrm>
            <a:off x="1279" y="0"/>
            <a:ext cx="12192127" cy="429768"/>
            <a:chOff x="1279" y="0"/>
            <a:chExt cx="12188952" cy="429768"/>
          </a:xfrm>
        </p:grpSpPr>
        <p:sp>
          <p:nvSpPr>
            <p:cNvPr id="233" name="Google Shape;233;p46"/>
            <p:cNvSpPr/>
            <p:nvPr/>
          </p:nvSpPr>
          <p:spPr>
            <a:xfrm>
              <a:off x="1279" y="0"/>
              <a:ext cx="12188952" cy="228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6"/>
            <p:cNvSpPr/>
            <p:nvPr/>
          </p:nvSpPr>
          <p:spPr>
            <a:xfrm>
              <a:off x="1279" y="228600"/>
              <a:ext cx="12188952" cy="20116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6"/>
            <p:cNvSpPr/>
            <p:nvPr/>
          </p:nvSpPr>
          <p:spPr>
            <a:xfrm>
              <a:off x="1279" y="306324"/>
              <a:ext cx="12188952" cy="457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descr="Bottom border design" id="236" name="Google Shape;236;p46"/>
          <p:cNvGrpSpPr/>
          <p:nvPr/>
        </p:nvGrpSpPr>
        <p:grpSpPr>
          <a:xfrm>
            <a:off x="1" y="6080760"/>
            <a:ext cx="12193406" cy="777240"/>
            <a:chOff x="0" y="6080760"/>
            <a:chExt cx="12190231" cy="777240"/>
          </a:xfrm>
        </p:grpSpPr>
        <p:sp>
          <p:nvSpPr>
            <p:cNvPr id="237" name="Google Shape;237;p46"/>
            <p:cNvSpPr/>
            <p:nvPr/>
          </p:nvSpPr>
          <p:spPr>
            <a:xfrm>
              <a:off x="0" y="6217920"/>
              <a:ext cx="12188825" cy="64008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6"/>
            <p:cNvSpPr/>
            <p:nvPr/>
          </p:nvSpPr>
          <p:spPr>
            <a:xfrm>
              <a:off x="1279" y="6080760"/>
              <a:ext cx="12188952" cy="9721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6"/>
            <p:cNvSpPr/>
            <p:nvPr/>
          </p:nvSpPr>
          <p:spPr>
            <a:xfrm>
              <a:off x="1279" y="6172200"/>
              <a:ext cx="12188952" cy="274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46"/>
          <p:cNvSpPr txBox="1"/>
          <p:nvPr>
            <p:ph type="ctrTitle"/>
          </p:nvPr>
        </p:nvSpPr>
        <p:spPr>
          <a:xfrm>
            <a:off x="1522809" y="4090280"/>
            <a:ext cx="9146380" cy="701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46"/>
          <p:cNvSpPr txBox="1"/>
          <p:nvPr>
            <p:ph idx="1" type="subTitle"/>
          </p:nvPr>
        </p:nvSpPr>
        <p:spPr>
          <a:xfrm>
            <a:off x="1522809" y="5029200"/>
            <a:ext cx="8231742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>
                <a:solidFill>
                  <a:srgbClr val="909090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909090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9pPr>
          </a:lstStyle>
          <a:p/>
        </p:txBody>
      </p:sp>
      <p:sp>
        <p:nvSpPr>
          <p:cNvPr id="242" name="Google Shape;242;p46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46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46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7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47"/>
          <p:cNvSpPr txBox="1"/>
          <p:nvPr>
            <p:ph idx="1" type="body"/>
          </p:nvPr>
        </p:nvSpPr>
        <p:spPr>
          <a:xfrm>
            <a:off x="379511" y="1432560"/>
            <a:ext cx="11128098" cy="4587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48" name="Google Shape;248;p47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47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47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8"/>
          <p:cNvSpPr/>
          <p:nvPr/>
        </p:nvSpPr>
        <p:spPr>
          <a:xfrm>
            <a:off x="1141710" y="1600200"/>
            <a:ext cx="9905532" cy="3276600"/>
          </a:xfrm>
          <a:prstGeom prst="rect">
            <a:avLst/>
          </a:prstGeom>
          <a:solidFill>
            <a:srgbClr val="525B1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descr="Top border design" id="253" name="Google Shape;253;p48"/>
          <p:cNvGrpSpPr/>
          <p:nvPr/>
        </p:nvGrpSpPr>
        <p:grpSpPr>
          <a:xfrm>
            <a:off x="1279" y="0"/>
            <a:ext cx="12192127" cy="429768"/>
            <a:chOff x="1279" y="0"/>
            <a:chExt cx="12188952" cy="429768"/>
          </a:xfrm>
        </p:grpSpPr>
        <p:sp>
          <p:nvSpPr>
            <p:cNvPr id="254" name="Google Shape;254;p48"/>
            <p:cNvSpPr/>
            <p:nvPr/>
          </p:nvSpPr>
          <p:spPr>
            <a:xfrm>
              <a:off x="1279" y="0"/>
              <a:ext cx="12188952" cy="228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8"/>
            <p:cNvSpPr/>
            <p:nvPr/>
          </p:nvSpPr>
          <p:spPr>
            <a:xfrm>
              <a:off x="1279" y="228600"/>
              <a:ext cx="12188952" cy="20116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8"/>
            <p:cNvSpPr/>
            <p:nvPr/>
          </p:nvSpPr>
          <p:spPr>
            <a:xfrm>
              <a:off x="1279" y="306324"/>
              <a:ext cx="12188952" cy="457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descr="Bottom border design" id="257" name="Google Shape;257;p48"/>
          <p:cNvGrpSpPr/>
          <p:nvPr/>
        </p:nvGrpSpPr>
        <p:grpSpPr>
          <a:xfrm>
            <a:off x="1" y="6080760"/>
            <a:ext cx="12193406" cy="777240"/>
            <a:chOff x="0" y="6080760"/>
            <a:chExt cx="12190231" cy="777240"/>
          </a:xfrm>
        </p:grpSpPr>
        <p:sp>
          <p:nvSpPr>
            <p:cNvPr id="258" name="Google Shape;258;p48"/>
            <p:cNvSpPr/>
            <p:nvPr/>
          </p:nvSpPr>
          <p:spPr>
            <a:xfrm>
              <a:off x="0" y="6217920"/>
              <a:ext cx="12188825" cy="64008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8"/>
            <p:cNvSpPr/>
            <p:nvPr/>
          </p:nvSpPr>
          <p:spPr>
            <a:xfrm>
              <a:off x="1279" y="6080760"/>
              <a:ext cx="12188952" cy="9721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8"/>
            <p:cNvSpPr/>
            <p:nvPr/>
          </p:nvSpPr>
          <p:spPr>
            <a:xfrm>
              <a:off x="1279" y="6172200"/>
              <a:ext cx="12188952" cy="274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" name="Google Shape;261;p48"/>
          <p:cNvSpPr txBox="1"/>
          <p:nvPr>
            <p:ph type="ctrTitle"/>
          </p:nvPr>
        </p:nvSpPr>
        <p:spPr>
          <a:xfrm>
            <a:off x="1522811" y="1905000"/>
            <a:ext cx="9146380" cy="2667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  <a:defRPr sz="6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48"/>
          <p:cNvSpPr txBox="1"/>
          <p:nvPr>
            <p:ph idx="1" type="subTitle"/>
          </p:nvPr>
        </p:nvSpPr>
        <p:spPr>
          <a:xfrm>
            <a:off x="1522809" y="5029200"/>
            <a:ext cx="8231742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>
                <a:solidFill>
                  <a:srgbClr val="909090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909090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9pPr>
          </a:lstStyle>
          <a:p/>
        </p:txBody>
      </p:sp>
      <p:sp>
        <p:nvSpPr>
          <p:cNvPr id="263" name="Google Shape;263;p48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48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48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4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54"/>
          <p:cNvSpPr txBox="1"/>
          <p:nvPr>
            <p:ph idx="1" type="body"/>
          </p:nvPr>
        </p:nvSpPr>
        <p:spPr>
          <a:xfrm>
            <a:off x="379511" y="1447801"/>
            <a:ext cx="5580018" cy="454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269" name="Google Shape;269;p54"/>
          <p:cNvSpPr txBox="1"/>
          <p:nvPr>
            <p:ph idx="2" type="body"/>
          </p:nvPr>
        </p:nvSpPr>
        <p:spPr>
          <a:xfrm>
            <a:off x="6232471" y="1447801"/>
            <a:ext cx="5275137" cy="4546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270" name="Google Shape;270;p54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54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54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4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4"/>
          <p:cNvSpPr txBox="1"/>
          <p:nvPr>
            <p:ph type="title"/>
          </p:nvPr>
        </p:nvSpPr>
        <p:spPr>
          <a:xfrm>
            <a:off x="1522810" y="1905000"/>
            <a:ext cx="9146382" cy="2667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5400"/>
              <a:buFont typeface="Arial"/>
              <a:buNone/>
              <a:defRPr b="0" sz="5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64"/>
          <p:cNvSpPr txBox="1"/>
          <p:nvPr>
            <p:ph idx="1" type="body"/>
          </p:nvPr>
        </p:nvSpPr>
        <p:spPr>
          <a:xfrm>
            <a:off x="1522809" y="4876800"/>
            <a:ext cx="823174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0909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0909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0909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09090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09090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09090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09090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09090"/>
                </a:solidFill>
              </a:defRPr>
            </a:lvl9pPr>
          </a:lstStyle>
          <a:p/>
        </p:txBody>
      </p:sp>
      <p:sp>
        <p:nvSpPr>
          <p:cNvPr id="276" name="Google Shape;276;p64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64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64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5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65"/>
          <p:cNvSpPr txBox="1"/>
          <p:nvPr>
            <p:ph idx="1" type="body"/>
          </p:nvPr>
        </p:nvSpPr>
        <p:spPr>
          <a:xfrm>
            <a:off x="1522810" y="1828801"/>
            <a:ext cx="4420750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82" name="Google Shape;282;p65"/>
          <p:cNvSpPr txBox="1"/>
          <p:nvPr>
            <p:ph idx="2" type="body"/>
          </p:nvPr>
        </p:nvSpPr>
        <p:spPr>
          <a:xfrm>
            <a:off x="1522810" y="2590801"/>
            <a:ext cx="442075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9pPr>
          </a:lstStyle>
          <a:p/>
        </p:txBody>
      </p:sp>
      <p:sp>
        <p:nvSpPr>
          <p:cNvPr id="283" name="Google Shape;283;p65"/>
          <p:cNvSpPr txBox="1"/>
          <p:nvPr>
            <p:ph idx="3" type="body"/>
          </p:nvPr>
        </p:nvSpPr>
        <p:spPr>
          <a:xfrm>
            <a:off x="6248442" y="1828801"/>
            <a:ext cx="4420750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84" name="Google Shape;284;p65"/>
          <p:cNvSpPr txBox="1"/>
          <p:nvPr>
            <p:ph idx="4" type="body"/>
          </p:nvPr>
        </p:nvSpPr>
        <p:spPr>
          <a:xfrm>
            <a:off x="6248442" y="2590801"/>
            <a:ext cx="442075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9pPr>
          </a:lstStyle>
          <a:p/>
        </p:txBody>
      </p:sp>
      <p:sp>
        <p:nvSpPr>
          <p:cNvPr id="285" name="Google Shape;285;p65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65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65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6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66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66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66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67"/>
          <p:cNvGrpSpPr/>
          <p:nvPr/>
        </p:nvGrpSpPr>
        <p:grpSpPr>
          <a:xfrm>
            <a:off x="1" y="6309360"/>
            <a:ext cx="12193406" cy="548640"/>
            <a:chOff x="0" y="6309360"/>
            <a:chExt cx="12190231" cy="548640"/>
          </a:xfrm>
        </p:grpSpPr>
        <p:sp>
          <p:nvSpPr>
            <p:cNvPr id="295" name="Google Shape;295;p67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6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67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8" name="Google Shape;298;p67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67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67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Border design" id="302" name="Google Shape;302;p68"/>
          <p:cNvSpPr/>
          <p:nvPr/>
        </p:nvSpPr>
        <p:spPr>
          <a:xfrm>
            <a:off x="1217927" y="1019175"/>
            <a:ext cx="6128076" cy="4572000"/>
          </a:xfrm>
          <a:prstGeom prst="rect">
            <a:avLst/>
          </a:prstGeom>
          <a:noFill/>
          <a:ln cap="flat" cmpd="sng" w="1016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68"/>
          <p:cNvSpPr txBox="1"/>
          <p:nvPr>
            <p:ph type="title"/>
          </p:nvPr>
        </p:nvSpPr>
        <p:spPr>
          <a:xfrm>
            <a:off x="7925278" y="1371600"/>
            <a:ext cx="312501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  <a:defRPr b="1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68"/>
          <p:cNvSpPr txBox="1"/>
          <p:nvPr>
            <p:ph idx="1" type="body"/>
          </p:nvPr>
        </p:nvSpPr>
        <p:spPr>
          <a:xfrm>
            <a:off x="1492319" y="1293495"/>
            <a:ext cx="5579293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–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9pPr>
          </a:lstStyle>
          <a:p/>
        </p:txBody>
      </p:sp>
      <p:sp>
        <p:nvSpPr>
          <p:cNvPr id="305" name="Google Shape;305;p68"/>
          <p:cNvSpPr txBox="1"/>
          <p:nvPr>
            <p:ph idx="2" type="body"/>
          </p:nvPr>
        </p:nvSpPr>
        <p:spPr>
          <a:xfrm>
            <a:off x="7925278" y="3536830"/>
            <a:ext cx="3125014" cy="17971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06" name="Google Shape;306;p68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68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68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Border design" id="310" name="Google Shape;310;p69"/>
          <p:cNvSpPr/>
          <p:nvPr/>
        </p:nvSpPr>
        <p:spPr>
          <a:xfrm>
            <a:off x="1217927" y="1019175"/>
            <a:ext cx="6128076" cy="4572000"/>
          </a:xfrm>
          <a:prstGeom prst="rect">
            <a:avLst/>
          </a:prstGeom>
          <a:noFill/>
          <a:ln cap="flat" cmpd="sng" w="1016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69"/>
          <p:cNvSpPr txBox="1"/>
          <p:nvPr>
            <p:ph type="title"/>
          </p:nvPr>
        </p:nvSpPr>
        <p:spPr>
          <a:xfrm>
            <a:off x="7925278" y="1371600"/>
            <a:ext cx="312501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  <a:defRPr b="0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descr="An empty placeholder to add an image. Click on the placeholder and select the image that you wish to add" id="312" name="Google Shape;312;p69"/>
          <p:cNvSpPr/>
          <p:nvPr>
            <p:ph idx="2" type="pic"/>
          </p:nvPr>
        </p:nvSpPr>
        <p:spPr>
          <a:xfrm>
            <a:off x="1400855" y="1202055"/>
            <a:ext cx="5762221" cy="42062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3" name="Google Shape;313;p69"/>
          <p:cNvSpPr txBox="1"/>
          <p:nvPr>
            <p:ph idx="1" type="body"/>
          </p:nvPr>
        </p:nvSpPr>
        <p:spPr>
          <a:xfrm>
            <a:off x="7925278" y="3536830"/>
            <a:ext cx="3125014" cy="1797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14" name="Google Shape;314;p69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69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69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70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70"/>
          <p:cNvSpPr txBox="1"/>
          <p:nvPr>
            <p:ph idx="1" type="body"/>
          </p:nvPr>
        </p:nvSpPr>
        <p:spPr>
          <a:xfrm rot="5400000">
            <a:off x="3649940" y="-1837869"/>
            <a:ext cx="4587240" cy="11128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indent="-3302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5pPr>
            <a:lvl6pPr indent="-3302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/>
            </a:lvl6pPr>
            <a:lvl7pPr indent="-3302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7pPr>
            <a:lvl8pPr indent="-3302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/>
            </a:lvl8pPr>
            <a:lvl9pPr indent="-3302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9pPr>
          </a:lstStyle>
          <a:p/>
        </p:txBody>
      </p:sp>
      <p:sp>
        <p:nvSpPr>
          <p:cNvPr id="320" name="Google Shape;320;p70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70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70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1"/>
          <p:cNvSpPr txBox="1"/>
          <p:nvPr>
            <p:ph type="title"/>
          </p:nvPr>
        </p:nvSpPr>
        <p:spPr>
          <a:xfrm rot="5400000">
            <a:off x="7363531" y="2743050"/>
            <a:ext cx="5410200" cy="11432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71"/>
          <p:cNvSpPr txBox="1"/>
          <p:nvPr>
            <p:ph idx="1" type="body"/>
          </p:nvPr>
        </p:nvSpPr>
        <p:spPr>
          <a:xfrm rot="5400000">
            <a:off x="2666810" y="-534401"/>
            <a:ext cx="5410200" cy="7698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indent="-3302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5pPr>
            <a:lvl6pPr indent="-3302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/>
            </a:lvl6pPr>
            <a:lvl7pPr indent="-3302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7pPr>
            <a:lvl8pPr indent="-3302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/>
            </a:lvl8pPr>
            <a:lvl9pPr indent="-3302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/>
            </a:lvl9pPr>
          </a:lstStyle>
          <a:p/>
        </p:txBody>
      </p:sp>
      <p:sp>
        <p:nvSpPr>
          <p:cNvPr id="326" name="Google Shape;326;p71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71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71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52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8" name="Google Shape;338;p5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5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5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5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5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5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4" name="Google Shape;354;p5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5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5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2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72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0" name="Google Shape;360;p7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7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7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73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73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7" name="Google Shape;367;p7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7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7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7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74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3" name="Google Shape;373;p74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4" name="Google Shape;374;p7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7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7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75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80" name="Google Shape;380;p75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81" name="Google Shape;381;p75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82" name="Google Shape;382;p75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83" name="Google Shape;383;p7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7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7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7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7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7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7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77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94" name="Google Shape;394;p77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95" name="Google Shape;395;p7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6" name="Google Shape;396;p7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p7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8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78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78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02" name="Google Shape;402;p7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7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7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79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8" name="Google Shape;408;p7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7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7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80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80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4" name="Google Shape;414;p8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8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8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5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5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5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theme" Target="../theme/theme7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descr="Bottom border design" id="104" name="Google Shape;104;p42"/>
          <p:cNvGrpSpPr/>
          <p:nvPr/>
        </p:nvGrpSpPr>
        <p:grpSpPr>
          <a:xfrm>
            <a:off x="1" y="6309360"/>
            <a:ext cx="12193406" cy="548640"/>
            <a:chOff x="0" y="6309360"/>
            <a:chExt cx="12190231" cy="548640"/>
          </a:xfrm>
        </p:grpSpPr>
        <p:sp>
          <p:nvSpPr>
            <p:cNvPr id="105" name="Google Shape;105;p42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2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2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descr="Top border design" id="108" name="Google Shape;108;p42"/>
          <p:cNvGrpSpPr/>
          <p:nvPr/>
        </p:nvGrpSpPr>
        <p:grpSpPr>
          <a:xfrm>
            <a:off x="1279" y="0"/>
            <a:ext cx="12192127" cy="320040"/>
            <a:chOff x="1279" y="0"/>
            <a:chExt cx="12188952" cy="320040"/>
          </a:xfrm>
        </p:grpSpPr>
        <p:sp>
          <p:nvSpPr>
            <p:cNvPr id="109" name="Google Shape;109;p42"/>
            <p:cNvSpPr/>
            <p:nvPr/>
          </p:nvSpPr>
          <p:spPr>
            <a:xfrm>
              <a:off x="1279" y="0"/>
              <a:ext cx="12188952" cy="17023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42"/>
            <p:cNvSpPr/>
            <p:nvPr/>
          </p:nvSpPr>
          <p:spPr>
            <a:xfrm>
              <a:off x="1279" y="170234"/>
              <a:ext cx="12188952" cy="149806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2"/>
            <p:cNvSpPr/>
            <p:nvPr/>
          </p:nvSpPr>
          <p:spPr>
            <a:xfrm>
              <a:off x="1279" y="231421"/>
              <a:ext cx="12188952" cy="274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42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25B1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42"/>
          <p:cNvSpPr txBox="1"/>
          <p:nvPr>
            <p:ph idx="1" type="body"/>
          </p:nvPr>
        </p:nvSpPr>
        <p:spPr>
          <a:xfrm>
            <a:off x="379511" y="1432560"/>
            <a:ext cx="11128098" cy="4587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42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42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42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descr="Bottom border design" id="217" name="Google Shape;217;p45"/>
          <p:cNvGrpSpPr/>
          <p:nvPr/>
        </p:nvGrpSpPr>
        <p:grpSpPr>
          <a:xfrm>
            <a:off x="1" y="6309360"/>
            <a:ext cx="12193406" cy="548640"/>
            <a:chOff x="0" y="6309360"/>
            <a:chExt cx="12190231" cy="548640"/>
          </a:xfrm>
        </p:grpSpPr>
        <p:sp>
          <p:nvSpPr>
            <p:cNvPr id="218" name="Google Shape;218;p45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5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5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descr="Top border design" id="221" name="Google Shape;221;p45"/>
          <p:cNvGrpSpPr/>
          <p:nvPr/>
        </p:nvGrpSpPr>
        <p:grpSpPr>
          <a:xfrm>
            <a:off x="1279" y="0"/>
            <a:ext cx="12192127" cy="320040"/>
            <a:chOff x="1279" y="0"/>
            <a:chExt cx="12188952" cy="320040"/>
          </a:xfrm>
        </p:grpSpPr>
        <p:sp>
          <p:nvSpPr>
            <p:cNvPr id="222" name="Google Shape;222;p45"/>
            <p:cNvSpPr/>
            <p:nvPr/>
          </p:nvSpPr>
          <p:spPr>
            <a:xfrm>
              <a:off x="1279" y="0"/>
              <a:ext cx="12188952" cy="17023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5"/>
            <p:cNvSpPr/>
            <p:nvPr/>
          </p:nvSpPr>
          <p:spPr>
            <a:xfrm>
              <a:off x="1279" y="170234"/>
              <a:ext cx="12188952" cy="149806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5"/>
            <p:cNvSpPr/>
            <p:nvPr/>
          </p:nvSpPr>
          <p:spPr>
            <a:xfrm>
              <a:off x="1279" y="231421"/>
              <a:ext cx="12188952" cy="274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45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25B1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6" name="Google Shape;226;p45"/>
          <p:cNvSpPr txBox="1"/>
          <p:nvPr>
            <p:ph idx="1" type="body"/>
          </p:nvPr>
        </p:nvSpPr>
        <p:spPr>
          <a:xfrm>
            <a:off x="379511" y="1432560"/>
            <a:ext cx="11128098" cy="4587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7" name="Google Shape;227;p45"/>
          <p:cNvSpPr txBox="1"/>
          <p:nvPr>
            <p:ph idx="11" type="ftr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8" name="Google Shape;228;p45"/>
          <p:cNvSpPr txBox="1"/>
          <p:nvPr>
            <p:ph idx="10" type="dt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9" name="Google Shape;229;p45"/>
          <p:cNvSpPr txBox="1"/>
          <p:nvPr>
            <p:ph idx="12" type="sldNum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1" name="Google Shape;331;p50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5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5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Google Shape;334;p5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3" name="Google Shape;343;p49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Google Shape;344;p4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5" name="Google Shape;345;p4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6" name="Google Shape;346;p4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888888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31.png"/><Relationship Id="rId8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Relationship Id="rId6" Type="http://schemas.openxmlformats.org/officeDocument/2006/relationships/image" Target="../media/image44.png"/><Relationship Id="rId7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3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image" Target="../media/image26.jpg"/><Relationship Id="rId7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Relationship Id="rId5" Type="http://schemas.openxmlformats.org/officeDocument/2006/relationships/image" Target="../media/image4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Relationship Id="rId4" Type="http://schemas.openxmlformats.org/officeDocument/2006/relationships/image" Target="../media/image53.png"/><Relationship Id="rId5" Type="http://schemas.openxmlformats.org/officeDocument/2006/relationships/image" Target="../media/image4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5" Type="http://schemas.openxmlformats.org/officeDocument/2006/relationships/image" Target="../media/image4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5" Type="http://schemas.openxmlformats.org/officeDocument/2006/relationships/image" Target="../media/image5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"/>
          <p:cNvSpPr/>
          <p:nvPr/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"/>
          <p:cNvSpPr/>
          <p:nvPr/>
        </p:nvSpPr>
        <p:spPr>
          <a:xfrm>
            <a:off x="795338" y="981075"/>
            <a:ext cx="10601325" cy="4552949"/>
          </a:xfrm>
          <a:prstGeom prst="rect">
            <a:avLst/>
          </a:prstGeom>
          <a:solidFill>
            <a:srgbClr val="3F3F3F"/>
          </a:solidFill>
          <a:ln cap="sq" cmpd="thinThick" w="1270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"/>
          <p:cNvSpPr txBox="1"/>
          <p:nvPr>
            <p:ph type="ctrTitle"/>
          </p:nvPr>
        </p:nvSpPr>
        <p:spPr>
          <a:xfrm>
            <a:off x="1537097" y="1428750"/>
            <a:ext cx="9117807" cy="21050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Elevate and Sustain the Profile of the Lab?</a:t>
            </a:r>
            <a:endParaRPr/>
          </a:p>
        </p:txBody>
      </p:sp>
      <p:cxnSp>
        <p:nvCxnSpPr>
          <p:cNvPr descr="Title of the presentation " id="424" name="Google Shape;424;p1"/>
          <p:cNvCxnSpPr/>
          <p:nvPr/>
        </p:nvCxnSpPr>
        <p:spPr>
          <a:xfrm>
            <a:off x="3352800" y="3771366"/>
            <a:ext cx="5486400" cy="0"/>
          </a:xfrm>
          <a:prstGeom prst="straightConnector1">
            <a:avLst/>
          </a:prstGeom>
          <a:noFill/>
          <a:ln cap="flat" cmpd="sng" w="22225">
            <a:solidFill>
              <a:schemeClr val="lt1">
                <a:alpha val="74509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321732" y="321733"/>
            <a:ext cx="11546828" cy="6214534"/>
          </a:xfrm>
          <a:custGeom>
            <a:rect b="b" l="l" r="r" t="t"/>
            <a:pathLst>
              <a:path extrusionOk="0" h="6214534" w="11546828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rgbClr val="7F7F7F">
              <a:alpha val="2431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0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text box: why have a strategic plan" id="511" name="Google Shape;511;p10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0"/>
          <p:cNvSpPr txBox="1"/>
          <p:nvPr>
            <p:ph type="title"/>
          </p:nvPr>
        </p:nvSpPr>
        <p:spPr>
          <a:xfrm>
            <a:off x="1006900" y="1188637"/>
            <a:ext cx="3141430" cy="4480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US" sz="6600"/>
              <a:t>Why have a strategic plan??</a:t>
            </a:r>
            <a:endParaRPr/>
          </a:p>
        </p:txBody>
      </p:sp>
      <p:cxnSp>
        <p:nvCxnSpPr>
          <p:cNvPr id="513" name="Google Shape;513;p10"/>
          <p:cNvCxnSpPr/>
          <p:nvPr/>
        </p:nvCxnSpPr>
        <p:spPr>
          <a:xfrm>
            <a:off x="4654296" y="1852863"/>
            <a:ext cx="0" cy="3236495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14" name="Google Shape;514;p10"/>
          <p:cNvSpPr txBox="1"/>
          <p:nvPr>
            <p:ph idx="1" type="body"/>
          </p:nvPr>
        </p:nvSpPr>
        <p:spPr>
          <a:xfrm>
            <a:off x="5138928" y="1338729"/>
            <a:ext cx="4795584" cy="4180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A roadmap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Provides direction and goals.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Defines priorities: What we do and what we won’t do.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Guides day-to-day decisions, including where we invest resources (time, people, $$).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Framework for evaluating progress and changing approaches.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20" name="Google Shape;520;p11"/>
          <p:cNvSpPr txBox="1"/>
          <p:nvPr>
            <p:ph type="title"/>
          </p:nvPr>
        </p:nvSpPr>
        <p:spPr>
          <a:xfrm>
            <a:off x="841248" y="818457"/>
            <a:ext cx="3322317" cy="29758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Align Department Goals with the Organizational Goals</a:t>
            </a:r>
            <a:endParaRPr/>
          </a:p>
        </p:txBody>
      </p:sp>
      <p:cxnSp>
        <p:nvCxnSpPr>
          <p:cNvPr id="521" name="Google Shape;521;p11"/>
          <p:cNvCxnSpPr/>
          <p:nvPr/>
        </p:nvCxnSpPr>
        <p:spPr>
          <a:xfrm>
            <a:off x="4763566" y="1417320"/>
            <a:ext cx="0" cy="4023360"/>
          </a:xfrm>
          <a:prstGeom prst="straightConnector1">
            <a:avLst/>
          </a:prstGeom>
          <a:noFill/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document showing organizational goals " id="522" name="Google Shape;522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9921" y="566916"/>
            <a:ext cx="5166061" cy="5724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12"/>
          <p:cNvSpPr txBox="1"/>
          <p:nvPr>
            <p:ph type="title"/>
          </p:nvPr>
        </p:nvSpPr>
        <p:spPr>
          <a:xfrm>
            <a:off x="841248" y="548640"/>
            <a:ext cx="3600860" cy="54315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</a:pPr>
            <a:r>
              <a:rPr lang="en-US" sz="4600"/>
              <a:t>The </a:t>
            </a:r>
            <a:r>
              <a:rPr lang="en-US" sz="4600"/>
              <a:t>Path and Lab New Strategic Plan: </a:t>
            </a:r>
            <a:r>
              <a:rPr b="1" lang="en-US" sz="4600"/>
              <a:t>Six Pillars for the Future</a:t>
            </a:r>
            <a:endParaRPr/>
          </a:p>
        </p:txBody>
      </p:sp>
      <p:sp>
        <p:nvSpPr>
          <p:cNvPr id="529" name="Google Shape;529;p12"/>
          <p:cNvSpPr/>
          <p:nvPr/>
        </p:nvSpPr>
        <p:spPr>
          <a:xfrm rot="5400000">
            <a:off x="2543983" y="3258715"/>
            <a:ext cx="4480560" cy="18288"/>
          </a:xfrm>
          <a:custGeom>
            <a:rect b="b" l="l" r="r" t="t"/>
            <a:pathLst>
              <a:path extrusionOk="0" fill="none" h="18288" w="448056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extrusionOk="0" h="18288" w="448056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12"/>
          <p:cNvSpPr txBox="1"/>
          <p:nvPr>
            <p:ph idx="1" type="body"/>
          </p:nvPr>
        </p:nvSpPr>
        <p:spPr>
          <a:xfrm>
            <a:off x="5126418" y="552091"/>
            <a:ext cx="6224335" cy="54315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 u="sng"/>
              <a:t>People and Culture</a:t>
            </a:r>
            <a:r>
              <a:rPr lang="en-US" sz="2000"/>
              <a:t>: Be the best place to work in pathology and laboratory medicine and cultivate diverse life-long learners.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 u="sng"/>
              <a:t>Quality: </a:t>
            </a:r>
            <a:r>
              <a:rPr lang="en-US" sz="2000"/>
              <a:t>Strengthen the quality program throughout the department and enhance patient safety.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 u="sng"/>
              <a:t>Financials</a:t>
            </a:r>
            <a:r>
              <a:rPr lang="en-US" sz="2000"/>
              <a:t>: 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Ensure that our overall financial performance continues to keep pace with the operating and capital requirements needed to advance our Divisional and Departmental mission and values. </a:t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 u="sng"/>
              <a:t>Innovation</a:t>
            </a:r>
            <a:r>
              <a:rPr lang="en-US" sz="2000"/>
              <a:t>: Accelerate Innovation and implement the best cutting- edge technologies throughout the laboratory.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 u="sng"/>
              <a:t>Education</a:t>
            </a:r>
            <a:r>
              <a:rPr lang="en-US" sz="2000"/>
              <a:t>: Educate the next generation of Laboratory leaders, supervisors, managers, and Clinical Lab Scientists.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US" sz="2000" u="sng"/>
              <a:t>Growth</a:t>
            </a:r>
            <a:r>
              <a:rPr lang="en-US" sz="2000"/>
              <a:t>: Increase clinical volume, operational expansion and geographic outreach.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13"/>
          <p:cNvSpPr txBox="1"/>
          <p:nvPr>
            <p:ph type="title"/>
          </p:nvPr>
        </p:nvSpPr>
        <p:spPr>
          <a:xfrm>
            <a:off x="943277" y="712269"/>
            <a:ext cx="3370998" cy="55022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Goal 3:Value added Care/ Financials</a:t>
            </a:r>
            <a:endParaRPr/>
          </a:p>
        </p:txBody>
      </p:sp>
      <p:cxnSp>
        <p:nvCxnSpPr>
          <p:cNvPr id="537" name="Google Shape;537;p13"/>
          <p:cNvCxnSpPr/>
          <p:nvPr/>
        </p:nvCxnSpPr>
        <p:spPr>
          <a:xfrm>
            <a:off x="585304" y="2395983"/>
            <a:ext cx="0" cy="2228850"/>
          </a:xfrm>
          <a:prstGeom prst="straightConnector1">
            <a:avLst/>
          </a:prstGeom>
          <a:noFill/>
          <a:ln cap="flat" cmpd="sng" w="19050">
            <a:solidFill>
              <a:schemeClr val="lt1">
                <a:alpha val="6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descr="goals: value care financials" id="538" name="Google Shape;538;p13"/>
          <p:cNvGrpSpPr/>
          <p:nvPr/>
        </p:nvGrpSpPr>
        <p:grpSpPr>
          <a:xfrm>
            <a:off x="5280025" y="643618"/>
            <a:ext cx="6269038" cy="5570764"/>
            <a:chOff x="0" y="680"/>
            <a:chExt cx="6269038" cy="5570764"/>
          </a:xfrm>
        </p:grpSpPr>
        <p:sp>
          <p:nvSpPr>
            <p:cNvPr id="539" name="Google Shape;539;p13"/>
            <p:cNvSpPr/>
            <p:nvPr/>
          </p:nvSpPr>
          <p:spPr>
            <a:xfrm>
              <a:off x="0" y="680"/>
              <a:ext cx="6269038" cy="571360"/>
            </a:xfrm>
            <a:prstGeom prst="roundRect">
              <a:avLst>
                <a:gd fmla="val 1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72836" y="129236"/>
              <a:ext cx="314248" cy="31424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659921" y="680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3"/>
            <p:cNvSpPr txBox="1"/>
            <p:nvPr/>
          </p:nvSpPr>
          <p:spPr>
            <a:xfrm>
              <a:off x="659921" y="680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450" lIns="60450" spcFirstLastPara="1" rIns="60450" wrap="square" tIns="60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Identify, pursue early adoption of lean/value-added process improvements throughout the lab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0" y="714880"/>
              <a:ext cx="6269038" cy="571360"/>
            </a:xfrm>
            <a:prstGeom prst="roundRect">
              <a:avLst>
                <a:gd fmla="val 1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172836" y="843436"/>
              <a:ext cx="314248" cy="31424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59921" y="714880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 txBox="1"/>
            <p:nvPr/>
          </p:nvSpPr>
          <p:spPr>
            <a:xfrm>
              <a:off x="659921" y="714880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450" lIns="60450" spcFirstLastPara="1" rIns="60450" wrap="square" tIns="60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Implement a high value stream committee to identify potential process improvement and cost savings.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0" y="1429081"/>
              <a:ext cx="6269038" cy="571360"/>
            </a:xfrm>
            <a:prstGeom prst="roundRect">
              <a:avLst>
                <a:gd fmla="val 1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172836" y="1557637"/>
              <a:ext cx="314248" cy="314248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659921" y="1429081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 txBox="1"/>
            <p:nvPr/>
          </p:nvSpPr>
          <p:spPr>
            <a:xfrm>
              <a:off x="659921" y="1429081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450" lIns="60450" spcFirstLastPara="1" rIns="60450" wrap="square" tIns="60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Review all contracts and agreements and find any potential cost savings.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0" y="2143281"/>
              <a:ext cx="6269038" cy="571360"/>
            </a:xfrm>
            <a:prstGeom prst="roundRect">
              <a:avLst>
                <a:gd fmla="val 10000" name="adj"/>
              </a:avLst>
            </a:prstGeom>
            <a:solidFill>
              <a:srgbClr val="59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172836" y="2271838"/>
              <a:ext cx="314248" cy="314248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59921" y="2143281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 txBox="1"/>
            <p:nvPr/>
          </p:nvSpPr>
          <p:spPr>
            <a:xfrm>
              <a:off x="659921" y="2143281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450" lIns="60450" spcFirstLastPara="1" rIns="60450" wrap="square" tIns="60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Transition to new vendors, if applicable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0" y="2857482"/>
              <a:ext cx="6269038" cy="571360"/>
            </a:xfrm>
            <a:prstGeom prst="roundRect">
              <a:avLst>
                <a:gd fmla="val 10000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172836" y="2986038"/>
              <a:ext cx="314248" cy="314248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659921" y="2857482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 txBox="1"/>
            <p:nvPr/>
          </p:nvSpPr>
          <p:spPr>
            <a:xfrm>
              <a:off x="659921" y="2857482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450" lIns="60450" spcFirstLastPara="1" rIns="60450" wrap="square" tIns="60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Collaborate on process improvement projects outside throughout the Medical Center.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0" y="3571683"/>
              <a:ext cx="6269038" cy="571360"/>
            </a:xfrm>
            <a:prstGeom prst="roundRect">
              <a:avLst>
                <a:gd fmla="val 1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172836" y="3700239"/>
              <a:ext cx="314248" cy="314248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659921" y="3571683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 txBox="1"/>
            <p:nvPr/>
          </p:nvSpPr>
          <p:spPr>
            <a:xfrm>
              <a:off x="659921" y="3571683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450" lIns="60450" spcFirstLastPara="1" rIns="60450" wrap="square" tIns="60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Reduce Blood Utilization and identify a supplemental blood supplier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0" y="4285883"/>
              <a:ext cx="6269038" cy="571360"/>
            </a:xfrm>
            <a:prstGeom prst="roundRect">
              <a:avLst>
                <a:gd fmla="val 1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172836" y="4414439"/>
              <a:ext cx="314248" cy="314248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659921" y="4285883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 txBox="1"/>
            <p:nvPr/>
          </p:nvSpPr>
          <p:spPr>
            <a:xfrm>
              <a:off x="659921" y="4285883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450" lIns="60450" spcFirstLastPara="1" rIns="60450" wrap="square" tIns="60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Increase blood collection in-house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0" y="5000084"/>
              <a:ext cx="6269038" cy="571360"/>
            </a:xfrm>
            <a:prstGeom prst="roundRect">
              <a:avLst>
                <a:gd fmla="val 1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172836" y="5128640"/>
              <a:ext cx="314248" cy="314248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659921" y="5000084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 txBox="1"/>
            <p:nvPr/>
          </p:nvSpPr>
          <p:spPr>
            <a:xfrm>
              <a:off x="659921" y="5000084"/>
              <a:ext cx="5609116" cy="571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450" lIns="60450" spcFirstLastPara="1" rIns="60450" wrap="square" tIns="60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Use outreach services to create new revenue from new clinical clients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4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</a:pPr>
            <a:r>
              <a:rPr lang="en-US"/>
              <a:t>Quality </a:t>
            </a:r>
            <a:endParaRPr/>
          </a:p>
        </p:txBody>
      </p:sp>
      <p:sp>
        <p:nvSpPr>
          <p:cNvPr id="576" name="Google Shape;576;p14"/>
          <p:cNvSpPr txBox="1"/>
          <p:nvPr>
            <p:ph idx="1" type="body"/>
          </p:nvPr>
        </p:nvSpPr>
        <p:spPr>
          <a:xfrm>
            <a:off x="379511" y="1447801"/>
            <a:ext cx="5580018" cy="454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Develop a Quality structure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Build a robust Quality Plan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Develop Meaningful Quality Metrics 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Implement Dashboards 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Implement business analytics </a:t>
            </a:r>
            <a:endParaRPr/>
          </a:p>
          <a:p>
            <a:pPr indent="-121920" lvl="0" marL="27432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The Role of Quality for Commissioning Success" id="577" name="Google Shape;577;p1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2471" y="1745230"/>
            <a:ext cx="5275137" cy="395126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5"/>
          <p:cNvSpPr/>
          <p:nvPr/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15"/>
          <p:cNvSpPr txBox="1"/>
          <p:nvPr>
            <p:ph type="title"/>
          </p:nvPr>
        </p:nvSpPr>
        <p:spPr>
          <a:xfrm>
            <a:off x="838200" y="1412488"/>
            <a:ext cx="2899189" cy="436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Quality Metrics </a:t>
            </a:r>
            <a:endParaRPr/>
          </a:p>
        </p:txBody>
      </p:sp>
      <p:sp>
        <p:nvSpPr>
          <p:cNvPr id="584" name="Google Shape;584;p15"/>
          <p:cNvSpPr txBox="1"/>
          <p:nvPr>
            <p:ph idx="1" type="body"/>
          </p:nvPr>
        </p:nvSpPr>
        <p:spPr>
          <a:xfrm>
            <a:off x="4380855" y="1412489"/>
            <a:ext cx="3427283" cy="436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Built a real time Health Analytics dashboards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AM Draws by 8 AM/9AM (% completed, % resulted…)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Daily volume, volume by hour, Daily productivity, Productivity by Hour  by Shift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Instrument Capacity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Turn Around Time Dashboards for Chem, TYSC, Troponin, COAG, HEM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TAT collection to result, TAT receipt to result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Rate of Contaminated blood cultures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Compliance rate of Arm Band Scanning by Phlebotomist and Nurses</a:t>
            </a:r>
            <a:endParaRPr/>
          </a:p>
          <a:p>
            <a:pPr indent="-1270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  <p:cxnSp>
        <p:nvCxnSpPr>
          <p:cNvPr id="585" name="Google Shape;585;p15"/>
          <p:cNvCxnSpPr/>
          <p:nvPr/>
        </p:nvCxnSpPr>
        <p:spPr>
          <a:xfrm>
            <a:off x="8129871" y="1412488"/>
            <a:ext cx="0" cy="365760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86" name="Google Shape;586;p15"/>
          <p:cNvSpPr txBox="1"/>
          <p:nvPr>
            <p:ph idx="2" type="body"/>
          </p:nvPr>
        </p:nvSpPr>
        <p:spPr>
          <a:xfrm>
            <a:off x="8451604" y="1412489"/>
            <a:ext cx="3197701" cy="436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COVID, RSV, FLU Testing Dashboards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Timely Reporting of critical results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Hemolyzed, Clotted, QNS by Lab and Nursing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Test Utilization Dashboards-In Progress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Vitamin D utilization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Blood Utilization Dashboards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1 unit Vs. 2 units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RBC, Platelets, Plasma utilization by MD, Location, Specialty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TMMC  LABORATORY QUALITY COMMITTEE STRUCTURE &#10;" id="592" name="Google Shape;592;p16"/>
          <p:cNvSpPr txBox="1"/>
          <p:nvPr>
            <p:ph idx="4294967295" type="title"/>
          </p:nvPr>
        </p:nvSpPr>
        <p:spPr>
          <a:xfrm>
            <a:off x="609600" y="-1143000"/>
            <a:ext cx="10972800" cy="11430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TMMC  LABORATORY QUALITY COMMITTEE STRUCTURE </a:t>
            </a:r>
            <a:b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</a:endParaRPr>
          </a:p>
        </p:txBody>
      </p:sp>
      <p:sp>
        <p:nvSpPr>
          <p:cNvPr id="593" name="Google Shape;593;p16"/>
          <p:cNvSpPr txBox="1"/>
          <p:nvPr/>
        </p:nvSpPr>
        <p:spPr>
          <a:xfrm>
            <a:off x="1981200" y="76201"/>
            <a:ext cx="8229600" cy="25876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LABORATORY QUALITY COMMITTEE STRUCTURE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6"/>
          <p:cNvSpPr txBox="1"/>
          <p:nvPr/>
        </p:nvSpPr>
        <p:spPr>
          <a:xfrm>
            <a:off x="2438400" y="589001"/>
            <a:ext cx="7315200" cy="553998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Quality Steering Committee (QSC)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John Kunesh, Dr. Michael Dunlap, Dr. MeenaKshi Bhasin, Dr. John Blakey, Dr. Gregory Baetge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Ihab Abumuhor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6"/>
          <p:cNvSpPr txBox="1"/>
          <p:nvPr/>
        </p:nvSpPr>
        <p:spPr>
          <a:xfrm>
            <a:off x="3771901" y="1732002"/>
            <a:ext cx="4648198" cy="707886"/>
          </a:xfrm>
          <a:prstGeom prst="rect">
            <a:avLst/>
          </a:prstGeom>
          <a:solidFill>
            <a:srgbClr val="B6DDE7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 Management Advisory Group (LMAG)</a:t>
            </a: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Ihab Abumuhor, Patty Drew, Lorraine Smith, Angie Watters, Veronica Urbano, Rosalinda Catamisan, Shiva Eskandari, Rhonda Heilbron, Frances Davis, Armando Ramos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6"/>
          <p:cNvSpPr txBox="1"/>
          <p:nvPr/>
        </p:nvSpPr>
        <p:spPr>
          <a:xfrm>
            <a:off x="3352801" y="2995136"/>
            <a:ext cx="1828799" cy="738664"/>
          </a:xfrm>
          <a:prstGeom prst="rect">
            <a:avLst/>
          </a:prstGeom>
          <a:solidFill>
            <a:srgbClr val="F2DADA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Outreach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Quality Steering Committee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Angie Waters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Rhonda Heilborn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6"/>
          <p:cNvSpPr txBox="1"/>
          <p:nvPr/>
        </p:nvSpPr>
        <p:spPr>
          <a:xfrm>
            <a:off x="7010395" y="2989564"/>
            <a:ext cx="1828785" cy="738664"/>
          </a:xfrm>
          <a:prstGeom prst="rect">
            <a:avLst/>
          </a:prstGeom>
          <a:solidFill>
            <a:srgbClr val="F2DADA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Pathology Informatics</a:t>
            </a: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Michael Jovellana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Anne McCormick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Barry Ritchey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6"/>
          <p:cNvSpPr txBox="1"/>
          <p:nvPr/>
        </p:nvSpPr>
        <p:spPr>
          <a:xfrm>
            <a:off x="1714501" y="4369714"/>
            <a:ext cx="990600" cy="584775"/>
          </a:xfrm>
          <a:prstGeom prst="rect">
            <a:avLst/>
          </a:prstGeom>
          <a:solidFill>
            <a:srgbClr val="99FF66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John Kunesh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6"/>
          <p:cNvSpPr txBox="1"/>
          <p:nvPr/>
        </p:nvSpPr>
        <p:spPr>
          <a:xfrm>
            <a:off x="3131952" y="4395281"/>
            <a:ext cx="1440048" cy="553998"/>
          </a:xfrm>
          <a:prstGeom prst="rect">
            <a:avLst/>
          </a:prstGeom>
          <a:solidFill>
            <a:srgbClr val="99FF66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Waived Testing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John Blakey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Lorraine Smith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6"/>
          <p:cNvSpPr txBox="1"/>
          <p:nvPr/>
        </p:nvSpPr>
        <p:spPr>
          <a:xfrm>
            <a:off x="4953000" y="4356502"/>
            <a:ext cx="3731973" cy="646331"/>
          </a:xfrm>
          <a:prstGeom prst="rect">
            <a:avLst/>
          </a:prstGeom>
          <a:solidFill>
            <a:srgbClr val="CCC0D9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CP/AP Laboratory QA Committee includes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Quality Steering Committee, LMAG, and Section QA Representatives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6"/>
          <p:cNvSpPr txBox="1"/>
          <p:nvPr/>
        </p:nvSpPr>
        <p:spPr>
          <a:xfrm>
            <a:off x="9296379" y="4369714"/>
            <a:ext cx="1226690" cy="646331"/>
          </a:xfrm>
          <a:prstGeom prst="rect">
            <a:avLst/>
          </a:prstGeom>
          <a:solidFill>
            <a:srgbClr val="99FF66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Gregory Baetge</a:t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2" name="Google Shape;602;p16"/>
          <p:cNvSpPr txBox="1"/>
          <p:nvPr/>
        </p:nvSpPr>
        <p:spPr>
          <a:xfrm>
            <a:off x="3352800" y="5436513"/>
            <a:ext cx="5486400" cy="261610"/>
          </a:xfrm>
          <a:prstGeom prst="rect">
            <a:avLst/>
          </a:prstGeom>
          <a:solidFill>
            <a:srgbClr val="FABF8E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Section QA Representatives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6"/>
          <p:cNvSpPr txBox="1"/>
          <p:nvPr/>
        </p:nvSpPr>
        <p:spPr>
          <a:xfrm>
            <a:off x="2438400" y="6428602"/>
            <a:ext cx="7315200" cy="276999"/>
          </a:xfrm>
          <a:prstGeom prst="rect">
            <a:avLst/>
          </a:prstGeom>
          <a:solidFill>
            <a:srgbClr val="FDE9D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INTERNAL AND EXTERNAL FEEDBACK (EMPLOYEES AND CUSTOMERS)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6"/>
          <p:cNvSpPr txBox="1"/>
          <p:nvPr/>
        </p:nvSpPr>
        <p:spPr>
          <a:xfrm>
            <a:off x="9753600" y="6411036"/>
            <a:ext cx="990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 06.09.2021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5" name="Google Shape;605;p16"/>
          <p:cNvCxnSpPr>
            <a:stCxn id="594" idx="0"/>
          </p:cNvCxnSpPr>
          <p:nvPr/>
        </p:nvCxnSpPr>
        <p:spPr>
          <a:xfrm rot="10800000">
            <a:off x="6096000" y="334901"/>
            <a:ext cx="0" cy="2541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06" name="Google Shape;606;p16"/>
          <p:cNvCxnSpPr>
            <a:stCxn id="603" idx="0"/>
            <a:endCxn id="602" idx="2"/>
          </p:cNvCxnSpPr>
          <p:nvPr/>
        </p:nvCxnSpPr>
        <p:spPr>
          <a:xfrm rot="10800000">
            <a:off x="6096000" y="5698102"/>
            <a:ext cx="0" cy="730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07" name="Google Shape;607;p16"/>
          <p:cNvCxnSpPr>
            <a:stCxn id="602" idx="0"/>
            <a:endCxn id="595" idx="2"/>
          </p:cNvCxnSpPr>
          <p:nvPr/>
        </p:nvCxnSpPr>
        <p:spPr>
          <a:xfrm rot="10800000">
            <a:off x="6096000" y="2439813"/>
            <a:ext cx="0" cy="2996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08" name="Google Shape;608;p16"/>
          <p:cNvCxnSpPr/>
          <p:nvPr/>
        </p:nvCxnSpPr>
        <p:spPr>
          <a:xfrm>
            <a:off x="5181600" y="3352800"/>
            <a:ext cx="1828801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9" name="Google Shape;609;p16"/>
          <p:cNvCxnSpPr>
            <a:endCxn id="598" idx="2"/>
          </p:cNvCxnSpPr>
          <p:nvPr/>
        </p:nvCxnSpPr>
        <p:spPr>
          <a:xfrm rot="10800000">
            <a:off x="2209801" y="4954489"/>
            <a:ext cx="725700" cy="14742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0" name="Google Shape;610;p16"/>
          <p:cNvCxnSpPr>
            <a:endCxn id="601" idx="2"/>
          </p:cNvCxnSpPr>
          <p:nvPr/>
        </p:nvCxnSpPr>
        <p:spPr>
          <a:xfrm flipH="1" rot="10800000">
            <a:off x="9296524" y="5016045"/>
            <a:ext cx="613200" cy="1395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1" name="Google Shape;611;p16"/>
          <p:cNvCxnSpPr/>
          <p:nvPr/>
        </p:nvCxnSpPr>
        <p:spPr>
          <a:xfrm>
            <a:off x="8684973" y="4679667"/>
            <a:ext cx="613346" cy="0"/>
          </a:xfrm>
          <a:prstGeom prst="straightConnector1">
            <a:avLst/>
          </a:prstGeom>
          <a:noFill/>
          <a:ln cap="flat" cmpd="sng" w="19050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2" name="Google Shape;612;p16"/>
          <p:cNvCxnSpPr>
            <a:stCxn id="600" idx="1"/>
          </p:cNvCxnSpPr>
          <p:nvPr/>
        </p:nvCxnSpPr>
        <p:spPr>
          <a:xfrm flipH="1">
            <a:off x="4572000" y="4679668"/>
            <a:ext cx="381000" cy="1800"/>
          </a:xfrm>
          <a:prstGeom prst="straightConnector1">
            <a:avLst/>
          </a:prstGeom>
          <a:noFill/>
          <a:ln cap="flat" cmpd="sng" w="19050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3" name="Google Shape;613;p16"/>
          <p:cNvCxnSpPr>
            <a:stCxn id="598" idx="0"/>
          </p:cNvCxnSpPr>
          <p:nvPr/>
        </p:nvCxnSpPr>
        <p:spPr>
          <a:xfrm flipH="1" rot="10800000">
            <a:off x="2209801" y="1142914"/>
            <a:ext cx="990600" cy="3226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4" name="Google Shape;614;p16"/>
          <p:cNvCxnSpPr>
            <a:stCxn id="601" idx="0"/>
          </p:cNvCxnSpPr>
          <p:nvPr/>
        </p:nvCxnSpPr>
        <p:spPr>
          <a:xfrm rot="10800000">
            <a:off x="8991724" y="1142614"/>
            <a:ext cx="918000" cy="32271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5" name="Google Shape;615;p16"/>
          <p:cNvCxnSpPr>
            <a:stCxn id="595" idx="0"/>
            <a:endCxn id="594" idx="2"/>
          </p:cNvCxnSpPr>
          <p:nvPr/>
        </p:nvCxnSpPr>
        <p:spPr>
          <a:xfrm rot="10800000">
            <a:off x="6096000" y="1143102"/>
            <a:ext cx="0" cy="588900"/>
          </a:xfrm>
          <a:prstGeom prst="straightConnector1">
            <a:avLst/>
          </a:prstGeom>
          <a:noFill/>
          <a:ln cap="flat" cmpd="sng" w="19050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616" name="Google Shape;61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7343" y="4608342"/>
            <a:ext cx="532606" cy="15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7"/>
          <p:cNvSpPr/>
          <p:nvPr/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topic: Scheduled QA Meetings " id="622" name="Google Shape;622;p17"/>
          <p:cNvSpPr txBox="1"/>
          <p:nvPr>
            <p:ph type="title"/>
          </p:nvPr>
        </p:nvSpPr>
        <p:spPr>
          <a:xfrm>
            <a:off x="524741" y="620392"/>
            <a:ext cx="3808268" cy="5504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000">
                <a:solidFill>
                  <a:schemeClr val="lt1"/>
                </a:solidFill>
              </a:rPr>
              <a:t>Scheduled QA Meetings </a:t>
            </a:r>
            <a:endParaRPr/>
          </a:p>
        </p:txBody>
      </p:sp>
      <p:grpSp>
        <p:nvGrpSpPr>
          <p:cNvPr descr="Scheduled QA Meetings information" id="623" name="Google Shape;623;p17"/>
          <p:cNvGrpSpPr/>
          <p:nvPr/>
        </p:nvGrpSpPr>
        <p:grpSpPr>
          <a:xfrm>
            <a:off x="5468389" y="624692"/>
            <a:ext cx="6263640" cy="5496086"/>
            <a:chOff x="0" y="4300"/>
            <a:chExt cx="6263640" cy="5496086"/>
          </a:xfrm>
        </p:grpSpPr>
        <p:sp>
          <p:nvSpPr>
            <p:cNvPr id="624" name="Google Shape;624;p17"/>
            <p:cNvSpPr/>
            <p:nvPr/>
          </p:nvSpPr>
          <p:spPr>
            <a:xfrm>
              <a:off x="0" y="4300"/>
              <a:ext cx="6263640" cy="916014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7"/>
            <p:cNvSpPr/>
            <p:nvPr/>
          </p:nvSpPr>
          <p:spPr>
            <a:xfrm>
              <a:off x="277094" y="210403"/>
              <a:ext cx="503807" cy="50380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7"/>
            <p:cNvSpPr/>
            <p:nvPr/>
          </p:nvSpPr>
          <p:spPr>
            <a:xfrm>
              <a:off x="1057996" y="4300"/>
              <a:ext cx="5205643" cy="9160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7"/>
            <p:cNvSpPr txBox="1"/>
            <p:nvPr/>
          </p:nvSpPr>
          <p:spPr>
            <a:xfrm>
              <a:off x="1057996" y="4300"/>
              <a:ext cx="5205643" cy="9160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6925" lIns="96925" spcFirstLastPara="1" rIns="96925" wrap="square" tIns="969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Daily Huddles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7"/>
            <p:cNvSpPr/>
            <p:nvPr/>
          </p:nvSpPr>
          <p:spPr>
            <a:xfrm>
              <a:off x="0" y="1149318"/>
              <a:ext cx="6263640" cy="916014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277094" y="1355421"/>
              <a:ext cx="503807" cy="50380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1057996" y="1149318"/>
              <a:ext cx="5205643" cy="9160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7"/>
            <p:cNvSpPr txBox="1"/>
            <p:nvPr/>
          </p:nvSpPr>
          <p:spPr>
            <a:xfrm>
              <a:off x="1057996" y="1149318"/>
              <a:ext cx="5205643" cy="9160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6925" lIns="96925" spcFirstLastPara="1" rIns="96925" wrap="square" tIns="969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Weekly QA Review (CAP Survey Results, Validation Plans, New Tests, …)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7"/>
            <p:cNvSpPr/>
            <p:nvPr/>
          </p:nvSpPr>
          <p:spPr>
            <a:xfrm>
              <a:off x="0" y="2294336"/>
              <a:ext cx="6263640" cy="916014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7"/>
            <p:cNvSpPr/>
            <p:nvPr/>
          </p:nvSpPr>
          <p:spPr>
            <a:xfrm>
              <a:off x="277094" y="2500440"/>
              <a:ext cx="503807" cy="50380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7"/>
            <p:cNvSpPr/>
            <p:nvPr/>
          </p:nvSpPr>
          <p:spPr>
            <a:xfrm>
              <a:off x="1057996" y="2294336"/>
              <a:ext cx="5205643" cy="9160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7"/>
            <p:cNvSpPr txBox="1"/>
            <p:nvPr/>
          </p:nvSpPr>
          <p:spPr>
            <a:xfrm>
              <a:off x="1057996" y="2294336"/>
              <a:ext cx="5205643" cy="9160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6925" lIns="96925" spcFirstLastPara="1" rIns="96925" wrap="square" tIns="969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Weekly Quality Steering Committee (Operations and Quality)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0" y="3439354"/>
              <a:ext cx="6263640" cy="916014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7"/>
            <p:cNvSpPr/>
            <p:nvPr/>
          </p:nvSpPr>
          <p:spPr>
            <a:xfrm>
              <a:off x="277094" y="3645458"/>
              <a:ext cx="503807" cy="503807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7"/>
            <p:cNvSpPr/>
            <p:nvPr/>
          </p:nvSpPr>
          <p:spPr>
            <a:xfrm>
              <a:off x="1057996" y="3439354"/>
              <a:ext cx="5205643" cy="9160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7"/>
            <p:cNvSpPr txBox="1"/>
            <p:nvPr/>
          </p:nvSpPr>
          <p:spPr>
            <a:xfrm>
              <a:off x="1057996" y="3439354"/>
              <a:ext cx="5205643" cy="9160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6925" lIns="96925" spcFirstLastPara="1" rIns="96925" wrap="square" tIns="969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Quarterly QA Meetings (Divisional Quality Metrics)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0" y="4584372"/>
              <a:ext cx="6263640" cy="916014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277094" y="4790476"/>
              <a:ext cx="503807" cy="503807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1057996" y="4584372"/>
              <a:ext cx="5205643" cy="9160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7"/>
            <p:cNvSpPr txBox="1"/>
            <p:nvPr/>
          </p:nvSpPr>
          <p:spPr>
            <a:xfrm>
              <a:off x="1057996" y="4584372"/>
              <a:ext cx="5205643" cy="9160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6925" lIns="96925" spcFirstLastPara="1" rIns="96925" wrap="square" tIns="969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Monthly Operations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8"/>
          <p:cNvSpPr/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cap="flat" cmpd="thinThick" w="1746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 CP/AP Goals </a:t>
            </a:r>
            <a:endParaRPr/>
          </a:p>
        </p:txBody>
      </p:sp>
      <p:pic>
        <p:nvPicPr>
          <p:cNvPr descr="goal subjects " id="649" name="Google Shape;64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7600" y="733426"/>
            <a:ext cx="7567613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 of goals details" id="650" name="Google Shape;650;p1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7600" y="1323976"/>
            <a:ext cx="7567613" cy="432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goals continued " id="655" name="Google Shape;655;p19"/>
          <p:cNvSpPr/>
          <p:nvPr/>
        </p:nvSpPr>
        <p:spPr>
          <a:xfrm>
            <a:off x="-1" y="0"/>
            <a:ext cx="12192001" cy="2001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19"/>
          <p:cNvSpPr txBox="1"/>
          <p:nvPr>
            <p:ph type="title"/>
          </p:nvPr>
        </p:nvSpPr>
        <p:spPr>
          <a:xfrm>
            <a:off x="424131" y="245082"/>
            <a:ext cx="10515599" cy="9326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Continued: CP/AP Goals </a:t>
            </a:r>
            <a:endParaRPr/>
          </a:p>
        </p:txBody>
      </p:sp>
      <p:pic>
        <p:nvPicPr>
          <p:cNvPr descr="chart of care lab goals " id="657" name="Google Shape;657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025" y="2246409"/>
            <a:ext cx="11268075" cy="4058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hoto of building " id="430" name="Google Shape;430;p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-2" l="4561" r="10699" t="0"/>
          <a:stretch/>
        </p:blipFill>
        <p:spPr>
          <a:xfrm>
            <a:off x="5511589" y="523804"/>
            <a:ext cx="6680411" cy="5696039"/>
          </a:xfrm>
          <a:prstGeom prst="rect">
            <a:avLst/>
          </a:prstGeom>
          <a:noFill/>
          <a:ln>
            <a:noFill/>
          </a:ln>
        </p:spPr>
      </p:pic>
      <p:sp>
        <p:nvSpPr>
          <p:cNvPr descr="Intro to the medical center" id="431" name="Google Shape;431;p2"/>
          <p:cNvSpPr/>
          <p:nvPr/>
        </p:nvSpPr>
        <p:spPr>
          <a:xfrm>
            <a:off x="1" y="523805"/>
            <a:ext cx="7800441" cy="5696020"/>
          </a:xfrm>
          <a:custGeom>
            <a:rect b="b" l="l" r="r" t="t"/>
            <a:pathLst>
              <a:path extrusionOk="0" h="5696020" w="7800441">
                <a:moveTo>
                  <a:pt x="0" y="0"/>
                </a:moveTo>
                <a:lnTo>
                  <a:pt x="7800441" y="0"/>
                </a:lnTo>
                <a:lnTo>
                  <a:pt x="5037161" y="5696020"/>
                </a:lnTo>
                <a:lnTo>
                  <a:pt x="0" y="569602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"/>
          <p:cNvSpPr txBox="1"/>
          <p:nvPr>
            <p:ph type="title"/>
          </p:nvPr>
        </p:nvSpPr>
        <p:spPr>
          <a:xfrm>
            <a:off x="841247" y="914400"/>
            <a:ext cx="5111877" cy="1095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>
                <a:solidFill>
                  <a:srgbClr val="FFFFFF"/>
                </a:solidFill>
              </a:rPr>
              <a:t>Who are we?</a:t>
            </a:r>
            <a:endParaRPr/>
          </a:p>
        </p:txBody>
      </p:sp>
      <p:sp>
        <p:nvSpPr>
          <p:cNvPr id="433" name="Google Shape;433;p2"/>
          <p:cNvSpPr txBox="1"/>
          <p:nvPr>
            <p:ph idx="1" type="body"/>
          </p:nvPr>
        </p:nvSpPr>
        <p:spPr>
          <a:xfrm>
            <a:off x="107825" y="1828800"/>
            <a:ext cx="5444700" cy="4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-2272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•"/>
            </a:pPr>
            <a:r>
              <a:rPr b="0" i="0" lang="en-US" sz="3460">
                <a:solidFill>
                  <a:srgbClr val="FFFFFF"/>
                </a:solidFill>
              </a:rPr>
              <a:t>512-bed, nonprofit Medical </a:t>
            </a:r>
            <a:r>
              <a:rPr lang="en-US" sz="3460">
                <a:solidFill>
                  <a:srgbClr val="FFFFFF"/>
                </a:solidFill>
              </a:rPr>
              <a:t>C</a:t>
            </a:r>
            <a:r>
              <a:rPr b="0" i="0" lang="en-US" sz="3460">
                <a:solidFill>
                  <a:srgbClr val="FFFFFF"/>
                </a:solidFill>
              </a:rPr>
              <a:t>enter </a:t>
            </a:r>
            <a:endParaRPr sz="3460"/>
          </a:p>
          <a:p>
            <a:pPr indent="-2272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•"/>
            </a:pPr>
            <a:r>
              <a:rPr lang="en-US" sz="3460">
                <a:solidFill>
                  <a:srgbClr val="FFFFFF"/>
                </a:solidFill>
              </a:rPr>
              <a:t># 1 Hospital in the South Bay</a:t>
            </a:r>
            <a:endParaRPr sz="3460"/>
          </a:p>
          <a:p>
            <a:pPr indent="-2272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•"/>
            </a:pPr>
            <a:r>
              <a:rPr lang="en-US" sz="3460">
                <a:solidFill>
                  <a:srgbClr val="FFFFFF"/>
                </a:solidFill>
              </a:rPr>
              <a:t># 5 in Los Angeles </a:t>
            </a:r>
            <a:endParaRPr sz="3460"/>
          </a:p>
          <a:p>
            <a:pPr indent="-2272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•"/>
            </a:pPr>
            <a:r>
              <a:rPr lang="en-US" sz="3460">
                <a:solidFill>
                  <a:srgbClr val="FFFFFF"/>
                </a:solidFill>
              </a:rPr>
              <a:t># 11 in California </a:t>
            </a:r>
            <a:endParaRPr sz="3460"/>
          </a:p>
          <a:p>
            <a:pPr indent="-227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•"/>
            </a:pPr>
            <a:r>
              <a:rPr lang="en-US" sz="3460">
                <a:solidFill>
                  <a:srgbClr val="FFFFFF"/>
                </a:solidFill>
              </a:rPr>
              <a:t>90,000 ED visits annually</a:t>
            </a:r>
            <a:endParaRPr sz="3460"/>
          </a:p>
          <a:p>
            <a:pPr indent="-227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•"/>
            </a:pPr>
            <a:r>
              <a:rPr lang="en-US" sz="3460">
                <a:solidFill>
                  <a:srgbClr val="FFFFFF"/>
                </a:solidFill>
              </a:rPr>
              <a:t>Department of Pathology and Clinical Lab</a:t>
            </a:r>
            <a:endParaRPr sz="3460"/>
          </a:p>
          <a:p>
            <a:pPr indent="-2272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•"/>
            </a:pPr>
            <a:r>
              <a:rPr lang="en-US" sz="3460">
                <a:solidFill>
                  <a:srgbClr val="FFFFFF"/>
                </a:solidFill>
              </a:rPr>
              <a:t>Approximately 200 employees (5 Pathologists, 8 Managers )</a:t>
            </a:r>
            <a:endParaRPr sz="3460"/>
          </a:p>
          <a:p>
            <a:pPr indent="-2272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•"/>
            </a:pPr>
            <a:r>
              <a:rPr lang="en-US" sz="3460">
                <a:solidFill>
                  <a:srgbClr val="FFFFFF"/>
                </a:solidFill>
              </a:rPr>
              <a:t>12 million tests Annually</a:t>
            </a:r>
            <a:endParaRPr sz="3460"/>
          </a:p>
          <a:p>
            <a:pPr indent="-2272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•"/>
            </a:pPr>
            <a:r>
              <a:rPr lang="en-US" sz="3460">
                <a:solidFill>
                  <a:srgbClr val="FFFFFF"/>
                </a:solidFill>
              </a:rPr>
              <a:t>8 outreach draw stations</a:t>
            </a:r>
            <a:endParaRPr sz="3460"/>
          </a:p>
          <a:p>
            <a:pPr indent="-2272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•"/>
            </a:pPr>
            <a:r>
              <a:rPr lang="en-US" sz="3460">
                <a:solidFill>
                  <a:srgbClr val="FFFFFF"/>
                </a:solidFill>
              </a:rPr>
              <a:t>Blood Donor Facility</a:t>
            </a:r>
            <a:endParaRPr sz="3460"/>
          </a:p>
          <a:p>
            <a:pPr indent="-2272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•"/>
            </a:pPr>
            <a:r>
              <a:rPr lang="en-US" sz="3460">
                <a:solidFill>
                  <a:srgbClr val="FFFFFF"/>
                </a:solidFill>
              </a:rPr>
              <a:t>First Leading Lab in the Nations</a:t>
            </a:r>
            <a:endParaRPr sz="3460"/>
          </a:p>
          <a:p>
            <a:pPr indent="-2272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•"/>
            </a:pPr>
            <a:r>
              <a:rPr lang="en-US" sz="3460">
                <a:solidFill>
                  <a:srgbClr val="FFFFFF"/>
                </a:solidFill>
              </a:rPr>
              <a:t>Six-Sigma VP Certification</a:t>
            </a:r>
            <a:endParaRPr sz="3460"/>
          </a:p>
          <a:p>
            <a:pPr indent="-2272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Char char="•"/>
            </a:pPr>
            <a:r>
              <a:rPr lang="en-US" sz="3460">
                <a:solidFill>
                  <a:srgbClr val="FFFFFF"/>
                </a:solidFill>
              </a:rPr>
              <a:t>Accredited by JC  and AABB  </a:t>
            </a:r>
            <a:endParaRPr sz="3460"/>
          </a:p>
          <a:p>
            <a:pPr indent="-122872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-16401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-16402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3" name="Google Shape;663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7575" y="1844675"/>
            <a:ext cx="4862513" cy="4449763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20"/>
          <p:cNvSpPr txBox="1"/>
          <p:nvPr>
            <p:ph type="title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b="1" lang="en-US" sz="5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Agenda for the QA meeting</a:t>
            </a:r>
            <a:endParaRPr/>
          </a:p>
        </p:txBody>
      </p:sp>
      <p:pic>
        <p:nvPicPr>
          <p:cNvPr descr="goals of QA meeting " id="665" name="Google Shape;665;p2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1525" y="1844675"/>
            <a:ext cx="5421313" cy="4449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Quality Corner-Each Division</a:t>
            </a:r>
            <a:endParaRPr/>
          </a:p>
        </p:txBody>
      </p:sp>
      <p:sp>
        <p:nvSpPr>
          <p:cNvPr id="671" name="Google Shape;671;p2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photos for quality corner " id="672" name="Google Shape;67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383" y="1690688"/>
            <a:ext cx="6037642" cy="47823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s of quality corner" id="673" name="Google Shape;67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6038" y="1690688"/>
            <a:ext cx="5367338" cy="4782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2"/>
          <p:cNvSpPr txBox="1"/>
          <p:nvPr>
            <p:ph type="title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PDCA and/or A3-completed for each process Improvement  </a:t>
            </a:r>
            <a:endParaRPr/>
          </a:p>
        </p:txBody>
      </p:sp>
      <p:sp>
        <p:nvSpPr>
          <p:cNvPr descr="Quality improvement information" id="679" name="Google Shape;679;p2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Quality improvement information" id="680" name="Google Shape;680;p2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5825" y="1844675"/>
            <a:ext cx="4840288" cy="44497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uality improvement information" id="681" name="Google Shape;681;p2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7550" y="1844675"/>
            <a:ext cx="5507038" cy="4449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23"/>
          <p:cNvSpPr txBox="1"/>
          <p:nvPr>
            <p:ph type="title"/>
          </p:nvPr>
        </p:nvSpPr>
        <p:spPr>
          <a:xfrm>
            <a:off x="630936" y="639520"/>
            <a:ext cx="3429000" cy="17190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 sz="3800"/>
              <a:t>Internal Audits /Audit schedule </a:t>
            </a:r>
            <a:endParaRPr/>
          </a:p>
        </p:txBody>
      </p:sp>
      <p:sp>
        <p:nvSpPr>
          <p:cNvPr id="688" name="Google Shape;688;p23"/>
          <p:cNvSpPr/>
          <p:nvPr/>
        </p:nvSpPr>
        <p:spPr>
          <a:xfrm>
            <a:off x="643278" y="2573756"/>
            <a:ext cx="3255095" cy="18288"/>
          </a:xfrm>
          <a:custGeom>
            <a:rect b="b" l="l" r="r" t="t"/>
            <a:pathLst>
              <a:path extrusionOk="0" fill="none" h="18288" w="3255095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extrusionOk="0" h="18288" w="3255095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23"/>
          <p:cNvSpPr txBox="1"/>
          <p:nvPr>
            <p:ph idx="1" type="body"/>
          </p:nvPr>
        </p:nvSpPr>
        <p:spPr>
          <a:xfrm>
            <a:off x="630936" y="2807208"/>
            <a:ext cx="3429000" cy="3410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Each Division must complete a set of monthly/Quarterly internal audits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Some audits are focused audits based on certain findings </a:t>
            </a:r>
            <a:endParaRPr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  <p:pic>
        <p:nvPicPr>
          <p:cNvPr descr="Audit schedule info" id="690" name="Google Shape;69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296" y="1029957"/>
            <a:ext cx="6903720" cy="4798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4"/>
          <p:cNvSpPr/>
          <p:nvPr/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24"/>
          <p:cNvSpPr txBox="1"/>
          <p:nvPr>
            <p:ph type="title"/>
          </p:nvPr>
        </p:nvSpPr>
        <p:spPr>
          <a:xfrm>
            <a:off x="0" y="620400"/>
            <a:ext cx="5093100" cy="55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5800">
                <a:solidFill>
                  <a:schemeClr val="lt1"/>
                </a:solidFill>
              </a:rPr>
              <a:t>Non-conforming </a:t>
            </a:r>
            <a:endParaRPr sz="5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5800">
                <a:solidFill>
                  <a:schemeClr val="lt1"/>
                </a:solidFill>
              </a:rPr>
              <a:t>Events Dashboards</a:t>
            </a:r>
            <a:endParaRPr sz="4200"/>
          </a:p>
        </p:txBody>
      </p:sp>
      <p:grpSp>
        <p:nvGrpSpPr>
          <p:cNvPr descr="events dashboard info" id="697" name="Google Shape;697;p24"/>
          <p:cNvGrpSpPr/>
          <p:nvPr/>
        </p:nvGrpSpPr>
        <p:grpSpPr>
          <a:xfrm>
            <a:off x="5468389" y="644116"/>
            <a:ext cx="6263640" cy="5457239"/>
            <a:chOff x="0" y="23724"/>
            <a:chExt cx="6263640" cy="5457239"/>
          </a:xfrm>
        </p:grpSpPr>
        <p:sp>
          <p:nvSpPr>
            <p:cNvPr id="698" name="Google Shape;698;p24"/>
            <p:cNvSpPr/>
            <p:nvPr/>
          </p:nvSpPr>
          <p:spPr>
            <a:xfrm>
              <a:off x="0" y="23724"/>
              <a:ext cx="6263640" cy="1233179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 txBox="1"/>
            <p:nvPr/>
          </p:nvSpPr>
          <p:spPr>
            <a:xfrm>
              <a:off x="60199" y="83923"/>
              <a:ext cx="6143242" cy="11127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libri"/>
                <a:buNone/>
              </a:pPr>
              <a:r>
                <a:rPr b="0" i="0" lang="en-US" sz="3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Events entered in an electronic database called RL6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0" y="1256904"/>
              <a:ext cx="6263640" cy="1668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 txBox="1"/>
            <p:nvPr/>
          </p:nvSpPr>
          <p:spPr>
            <a:xfrm>
              <a:off x="0" y="1256904"/>
              <a:ext cx="6263640" cy="1668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9350" lIns="198850" spcFirstLastPara="1" rIns="220450" wrap="square" tIns="3935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Char char="•"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Lab Specimens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Char char="•"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Pathology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Char char="•"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Blood Bank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Char char="•"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Other Divisions  (Micro, Core Lab, Outreach)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0" y="2925324"/>
              <a:ext cx="6263640" cy="1233179"/>
            </a:xfrm>
            <a:prstGeom prst="roundRect">
              <a:avLst>
                <a:gd fmla="val 16667" name="adj"/>
              </a:avLst>
            </a:prstGeom>
            <a:solidFill>
              <a:srgbClr val="4CC3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 txBox="1"/>
            <p:nvPr/>
          </p:nvSpPr>
          <p:spPr>
            <a:xfrm>
              <a:off x="60199" y="2985523"/>
              <a:ext cx="6143242" cy="11127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libri"/>
                <a:buNone/>
              </a:pPr>
              <a:r>
                <a:rPr b="0" i="0" lang="en-US" sz="3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Used for reporting internal and external errors or incidents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0" y="4247784"/>
              <a:ext cx="6263640" cy="1233179"/>
            </a:xfrm>
            <a:prstGeom prst="roundRect">
              <a:avLst>
                <a:gd fmla="val 16667" name="adj"/>
              </a:avLst>
            </a:prstGeom>
            <a:solidFill>
              <a:srgbClr val="6FAB4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 txBox="1"/>
            <p:nvPr/>
          </p:nvSpPr>
          <p:spPr>
            <a:xfrm>
              <a:off x="60199" y="4307983"/>
              <a:ext cx="6143242" cy="11127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100"/>
                <a:buFont typeface="Calibri"/>
                <a:buNone/>
              </a:pPr>
              <a:r>
                <a:rPr b="0" i="0" lang="en-US" sz="3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Trended and shared in Staff and QA meetings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5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</a:pPr>
            <a:r>
              <a:rPr lang="en-US"/>
              <a:t>Promoting Lab Visibility </a:t>
            </a:r>
            <a:endParaRPr/>
          </a:p>
        </p:txBody>
      </p:sp>
      <p:grpSp>
        <p:nvGrpSpPr>
          <p:cNvPr descr="arrows facing each other with internally and externally " id="711" name="Google Shape;711;p25"/>
          <p:cNvGrpSpPr/>
          <p:nvPr/>
        </p:nvGrpSpPr>
        <p:grpSpPr>
          <a:xfrm>
            <a:off x="380562" y="1433183"/>
            <a:ext cx="11125995" cy="4585993"/>
            <a:chOff x="1051" y="623"/>
            <a:chExt cx="11125995" cy="4585993"/>
          </a:xfrm>
        </p:grpSpPr>
        <p:sp>
          <p:nvSpPr>
            <p:cNvPr id="712" name="Google Shape;712;p25"/>
            <p:cNvSpPr/>
            <p:nvPr/>
          </p:nvSpPr>
          <p:spPr>
            <a:xfrm rot="-5400000">
              <a:off x="1051" y="623"/>
              <a:ext cx="4585993" cy="4585993"/>
            </a:xfrm>
            <a:prstGeom prst="downArrow">
              <a:avLst>
                <a:gd fmla="val 50000" name="adj1"/>
                <a:gd fmla="val 35000" name="adj2"/>
              </a:avLst>
            </a:prstGeom>
            <a:solidFill>
              <a:srgbClr val="FE9C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5"/>
            <p:cNvSpPr txBox="1"/>
            <p:nvPr/>
          </p:nvSpPr>
          <p:spPr>
            <a:xfrm>
              <a:off x="1052" y="1147120"/>
              <a:ext cx="3783444" cy="2292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76925" lIns="376925" spcFirstLastPara="1" rIns="376925" wrap="square" tIns="3769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300"/>
                <a:buFont typeface="Arial"/>
                <a:buNone/>
              </a:pPr>
              <a:r>
                <a:rPr b="0" i="0" lang="en-US" sz="5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Internally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5"/>
            <p:cNvSpPr/>
            <p:nvPr/>
          </p:nvSpPr>
          <p:spPr>
            <a:xfrm rot="5400000">
              <a:off x="6541052" y="623"/>
              <a:ext cx="4585993" cy="4585993"/>
            </a:xfrm>
            <a:prstGeom prst="downArrow">
              <a:avLst>
                <a:gd fmla="val 50000" name="adj1"/>
                <a:gd fmla="val 35000" name="adj2"/>
              </a:avLst>
            </a:prstGeom>
            <a:solidFill>
              <a:srgbClr val="FE9C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5"/>
            <p:cNvSpPr txBox="1"/>
            <p:nvPr/>
          </p:nvSpPr>
          <p:spPr>
            <a:xfrm>
              <a:off x="7343602" y="1147121"/>
              <a:ext cx="3783444" cy="2292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76925" lIns="376925" spcFirstLastPara="1" rIns="376925" wrap="square" tIns="3769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300"/>
                <a:buFont typeface="Arial"/>
                <a:buNone/>
              </a:pPr>
              <a:r>
                <a:rPr b="0" i="0" lang="en-US" sz="5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Externally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6"/>
          <p:cNvSpPr/>
          <p:nvPr/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26"/>
          <p:cNvSpPr txBox="1"/>
          <p:nvPr>
            <p:ph type="title"/>
          </p:nvPr>
        </p:nvSpPr>
        <p:spPr>
          <a:xfrm>
            <a:off x="321728" y="1412513"/>
            <a:ext cx="3737400" cy="43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6000">
                <a:solidFill>
                  <a:srgbClr val="FFFFFF"/>
                </a:solidFill>
              </a:rPr>
              <a:t>Lab </a:t>
            </a:r>
            <a:endParaRPr sz="6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6000">
                <a:solidFill>
                  <a:srgbClr val="FFFFFF"/>
                </a:solidFill>
              </a:rPr>
              <a:t>visibility-</a:t>
            </a:r>
            <a:endParaRPr sz="6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6000">
                <a:solidFill>
                  <a:srgbClr val="FFFFFF"/>
                </a:solidFill>
              </a:rPr>
              <a:t>Internal</a:t>
            </a:r>
            <a:endParaRPr sz="6400"/>
          </a:p>
        </p:txBody>
      </p:sp>
      <p:sp>
        <p:nvSpPr>
          <p:cNvPr id="722" name="Google Shape;722;p26"/>
          <p:cNvSpPr txBox="1"/>
          <p:nvPr>
            <p:ph idx="1" type="body"/>
          </p:nvPr>
        </p:nvSpPr>
        <p:spPr>
          <a:xfrm>
            <a:off x="4380855" y="1412489"/>
            <a:ext cx="3427283" cy="436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Attend all applicable Committees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Emergency Department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Transfusion Committee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Infection Prevention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Pharmacy/Antibiotic Stewardship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FLU/COVID Surge Planning Committee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Blood Utilization Committee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Directors’ Meeting 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cxnSp>
        <p:nvCxnSpPr>
          <p:cNvPr id="723" name="Google Shape;723;p26"/>
          <p:cNvCxnSpPr/>
          <p:nvPr/>
        </p:nvCxnSpPr>
        <p:spPr>
          <a:xfrm>
            <a:off x="8129871" y="1412488"/>
            <a:ext cx="0" cy="365760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4" name="Google Shape;724;p26"/>
          <p:cNvSpPr txBox="1"/>
          <p:nvPr>
            <p:ph idx="2" type="body"/>
          </p:nvPr>
        </p:nvSpPr>
        <p:spPr>
          <a:xfrm>
            <a:off x="8451604" y="1412489"/>
            <a:ext cx="3197701" cy="436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Present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Applicable metrics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New Tests/Obsolete tests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New Technologies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Changes in reference ranges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0" i="0" sz="20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7"/>
          <p:cNvSpPr/>
          <p:nvPr/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27"/>
          <p:cNvSpPr txBox="1"/>
          <p:nvPr>
            <p:ph type="title"/>
          </p:nvPr>
        </p:nvSpPr>
        <p:spPr>
          <a:xfrm>
            <a:off x="838200" y="1412488"/>
            <a:ext cx="2899189" cy="436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6000">
                <a:solidFill>
                  <a:srgbClr val="FFFFFF"/>
                </a:solidFill>
              </a:rPr>
              <a:t>Other ideas</a:t>
            </a:r>
            <a:br>
              <a:rPr lang="en-US" sz="6000">
                <a:solidFill>
                  <a:srgbClr val="FFFFFF"/>
                </a:solidFill>
              </a:rPr>
            </a:br>
            <a:endParaRPr sz="6000">
              <a:solidFill>
                <a:srgbClr val="FFFFFF"/>
              </a:solidFill>
            </a:endParaRPr>
          </a:p>
        </p:txBody>
      </p:sp>
      <p:sp>
        <p:nvSpPr>
          <p:cNvPr id="731" name="Google Shape;731;p27"/>
          <p:cNvSpPr txBox="1"/>
          <p:nvPr>
            <p:ph idx="1" type="body"/>
          </p:nvPr>
        </p:nvSpPr>
        <p:spPr>
          <a:xfrm>
            <a:off x="4380855" y="1412489"/>
            <a:ext cx="3427283" cy="436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Strong relationships with IT and marketing  departments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Internal Hospital Newsletter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lab improvements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New Certifications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New Technologies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Very Important updates  (New Tests, changes in methodologies )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latin typeface="Calibri"/>
                <a:ea typeface="Calibri"/>
                <a:cs typeface="Calibri"/>
                <a:sym typeface="Calibri"/>
              </a:rPr>
              <a:t>Rounding with other managers, directors outside the Lab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cxnSp>
        <p:nvCxnSpPr>
          <p:cNvPr id="732" name="Google Shape;732;p27"/>
          <p:cNvCxnSpPr/>
          <p:nvPr/>
        </p:nvCxnSpPr>
        <p:spPr>
          <a:xfrm>
            <a:off x="8129871" y="1412488"/>
            <a:ext cx="0" cy="365760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33" name="Google Shape;733;p27"/>
          <p:cNvSpPr txBox="1"/>
          <p:nvPr>
            <p:ph idx="2" type="body"/>
          </p:nvPr>
        </p:nvSpPr>
        <p:spPr>
          <a:xfrm>
            <a:off x="8451604" y="1412489"/>
            <a:ext cx="3197701" cy="4363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latin typeface="Calibri"/>
                <a:ea typeface="Calibri"/>
                <a:cs typeface="Calibri"/>
                <a:sym typeface="Calibri"/>
              </a:rPr>
              <a:t>Communications with Medical Staff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latin typeface="Calibri"/>
                <a:ea typeface="Calibri"/>
                <a:cs typeface="Calibri"/>
                <a:sym typeface="Calibri"/>
              </a:rPr>
              <a:t>Communication with the Nursing Education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Screen Savers for certain updates 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nternal visibility " id="738" name="Google Shape;738;p28"/>
          <p:cNvSpPr/>
          <p:nvPr/>
        </p:nvSpPr>
        <p:spPr>
          <a:xfrm>
            <a:off x="597794" y="364885"/>
            <a:ext cx="6025896" cy="5792929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28"/>
          <p:cNvSpPr txBox="1"/>
          <p:nvPr>
            <p:ph type="title"/>
          </p:nvPr>
        </p:nvSpPr>
        <p:spPr>
          <a:xfrm>
            <a:off x="950976" y="700186"/>
            <a:ext cx="5374494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Internal Visibility</a:t>
            </a:r>
            <a:endParaRPr/>
          </a:p>
        </p:txBody>
      </p:sp>
      <p:sp>
        <p:nvSpPr>
          <p:cNvPr id="740" name="Google Shape;740;p28"/>
          <p:cNvSpPr txBox="1"/>
          <p:nvPr>
            <p:ph idx="1" type="body"/>
          </p:nvPr>
        </p:nvSpPr>
        <p:spPr>
          <a:xfrm>
            <a:off x="950976" y="2066544"/>
            <a:ext cx="5374494" cy="3788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b="0" i="0" lang="en-US" sz="2200" u="none" cap="none" strike="noStrike">
                <a:solidFill>
                  <a:schemeClr val="lt1"/>
                </a:solidFill>
              </a:rPr>
              <a:t>Videos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b="0" i="0" lang="en-US" sz="2200" u="none" cap="none" strike="noStrike">
                <a:solidFill>
                  <a:schemeClr val="lt1"/>
                </a:solidFill>
              </a:rPr>
              <a:t>Blood Donations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b="0" i="0" lang="en-US" sz="2200" u="none" cap="none" strike="noStrike">
                <a:solidFill>
                  <a:schemeClr val="lt1"/>
                </a:solidFill>
              </a:rPr>
              <a:t> Process in the Lab (Following a unit from collection to Transfusion)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>
                <a:solidFill>
                  <a:schemeClr val="lt1"/>
                </a:solidFill>
              </a:rPr>
              <a:t>Automation</a:t>
            </a:r>
            <a:endParaRPr b="0" i="0" sz="2200" u="none" cap="none" strike="noStrike">
              <a:solidFill>
                <a:schemeClr val="lt1"/>
              </a:solidFill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b="0" i="0" lang="en-US" sz="2200" u="none" cap="none" strike="noStrike">
                <a:solidFill>
                  <a:schemeClr val="lt1"/>
                </a:solidFill>
              </a:rPr>
              <a:t>Leadership Spotlight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>
                <a:solidFill>
                  <a:schemeClr val="lt1"/>
                </a:solidFill>
              </a:rPr>
              <a:t>Ribbon cutting ceremonies for Go Live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>
                <a:solidFill>
                  <a:schemeClr val="lt1"/>
                </a:solidFill>
              </a:rPr>
              <a:t>Invite senior leadership </a:t>
            </a:r>
            <a:endParaRPr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descr="video marketing photo " id="741" name="Google Shape;74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6619" y="365760"/>
            <a:ext cx="4131733" cy="27889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uide to Grand Opening and Ribbon Cutting" id="742" name="Google Shape;742;p2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6986" y="3368894"/>
            <a:ext cx="4191000" cy="2788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9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29"/>
          <p:cNvSpPr txBox="1"/>
          <p:nvPr>
            <p:ph type="title"/>
          </p:nvPr>
        </p:nvSpPr>
        <p:spPr>
          <a:xfrm>
            <a:off x="838200" y="365125"/>
            <a:ext cx="10515600" cy="1306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External</a:t>
            </a:r>
            <a:endParaRPr/>
          </a:p>
        </p:txBody>
      </p:sp>
      <p:sp>
        <p:nvSpPr>
          <p:cNvPr id="749" name="Google Shape;749;p29"/>
          <p:cNvSpPr txBox="1"/>
          <p:nvPr>
            <p:ph idx="1" type="body"/>
          </p:nvPr>
        </p:nvSpPr>
        <p:spPr>
          <a:xfrm>
            <a:off x="838199" y="1825625"/>
            <a:ext cx="5610225" cy="4303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Lab Newsletter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Hospital Community Publications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External Recognition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Leading Lab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Health Fairs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Promoting Blood Donations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Point of Care testing (Cholesterol)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Promoting CLS  Career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High Schools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YMCA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Follow-Up after a Health Fair | Journal of Ethics | American Medical  Association" id="750" name="Google Shape;750;p2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15494" r="11481" t="0"/>
          <a:stretch/>
        </p:blipFill>
        <p:spPr>
          <a:xfrm>
            <a:off x="7439025" y="1904282"/>
            <a:ext cx="3914774" cy="4224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"/>
          <p:cNvSpPr txBox="1"/>
          <p:nvPr>
            <p:ph type="ctrTitle"/>
          </p:nvPr>
        </p:nvSpPr>
        <p:spPr>
          <a:xfrm>
            <a:off x="1219201" y="4090280"/>
            <a:ext cx="9753599" cy="701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2"/>
                </a:solidFill>
              </a:rPr>
              <a:t>Department of Pathology and Clinical Laboratory</a:t>
            </a:r>
            <a:endParaRPr sz="2800">
              <a:solidFill>
                <a:schemeClr val="dk2"/>
              </a:solidFill>
            </a:endParaRPr>
          </a:p>
        </p:txBody>
      </p:sp>
      <p:pic>
        <p:nvPicPr>
          <p:cNvPr descr="photo of certificate " id="439" name="Google Shape;439;p3"/>
          <p:cNvPicPr preferRelativeResize="0"/>
          <p:nvPr/>
        </p:nvPicPr>
        <p:blipFill rotWithShape="1">
          <a:blip r:embed="rId3">
            <a:alphaModFix/>
          </a:blip>
          <a:srcRect b="9309" l="0" r="5" t="8718"/>
          <a:stretch/>
        </p:blipFill>
        <p:spPr>
          <a:xfrm>
            <a:off x="650876" y="652464"/>
            <a:ext cx="2827338" cy="1427163"/>
          </a:xfrm>
          <a:custGeom>
            <a:rect b="b" l="l" r="r" t="t"/>
            <a:pathLst>
              <a:path extrusionOk="0" h="2285234" w="3913632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photo of staff" id="440" name="Google Shape;44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876" y="2154238"/>
            <a:ext cx="2827338" cy="1754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ke" id="441" name="Google Shape;441;p3"/>
          <p:cNvPicPr preferRelativeResize="0"/>
          <p:nvPr/>
        </p:nvPicPr>
        <p:blipFill rotWithShape="1">
          <a:blip r:embed="rId5">
            <a:alphaModFix/>
          </a:blip>
          <a:srcRect b="-2" l="11177" r="12978" t="0"/>
          <a:stretch/>
        </p:blipFill>
        <p:spPr>
          <a:xfrm>
            <a:off x="3552826" y="652464"/>
            <a:ext cx="2374900" cy="3255963"/>
          </a:xfrm>
          <a:custGeom>
            <a:rect b="b" l="l" r="r" t="t"/>
            <a:pathLst>
              <a:path extrusionOk="0" h="4569668" w="356463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photo of building " id="442" name="Google Shape;442;p3"/>
          <p:cNvPicPr preferRelativeResize="0"/>
          <p:nvPr/>
        </p:nvPicPr>
        <p:blipFill rotWithShape="1">
          <a:blip r:embed="rId6">
            <a:alphaModFix/>
          </a:blip>
          <a:srcRect b="-1" l="16002" r="23640" t="0"/>
          <a:stretch/>
        </p:blipFill>
        <p:spPr>
          <a:xfrm>
            <a:off x="6002338" y="652464"/>
            <a:ext cx="2838450" cy="3255963"/>
          </a:xfrm>
          <a:custGeom>
            <a:rect b="b" l="l" r="r" t="t"/>
            <a:pathLst>
              <a:path extrusionOk="0" h="3618965" w="3273238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logo" id="443" name="Google Shape;443;p3"/>
          <p:cNvPicPr preferRelativeResize="0"/>
          <p:nvPr/>
        </p:nvPicPr>
        <p:blipFill rotWithShape="1">
          <a:blip r:embed="rId7">
            <a:alphaModFix/>
          </a:blip>
          <a:srcRect b="2" l="37215" r="24545" t="0"/>
          <a:stretch/>
        </p:blipFill>
        <p:spPr>
          <a:xfrm>
            <a:off x="8913813" y="1265238"/>
            <a:ext cx="2635250" cy="2641600"/>
          </a:xfrm>
          <a:custGeom>
            <a:rect b="b" l="l" r="r" t="t"/>
            <a:pathLst>
              <a:path extrusionOk="0" h="2852928" w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3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30"/>
          <p:cNvSpPr txBox="1"/>
          <p:nvPr>
            <p:ph type="title"/>
          </p:nvPr>
        </p:nvSpPr>
        <p:spPr>
          <a:xfrm>
            <a:off x="638881" y="670218"/>
            <a:ext cx="10909640" cy="1065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US" sz="6600"/>
              <a:t>Lab Newsletter</a:t>
            </a:r>
            <a:endParaRPr/>
          </a:p>
        </p:txBody>
      </p:sp>
      <p:sp>
        <p:nvSpPr>
          <p:cNvPr id="757" name="Google Shape;757;p30"/>
          <p:cNvSpPr/>
          <p:nvPr/>
        </p:nvSpPr>
        <p:spPr>
          <a:xfrm>
            <a:off x="3389376" y="1800088"/>
            <a:ext cx="5410200" cy="18288"/>
          </a:xfrm>
          <a:custGeom>
            <a:rect b="b" l="l" r="r" t="t"/>
            <a:pathLst>
              <a:path extrusionOk="0" fill="none" h="18288" w="541020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extrusionOk="0" h="18288" w="541020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ample newsletter " id="758" name="Google Shape;758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180" y="2619784"/>
            <a:ext cx="3465039" cy="36000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mple newsletter part 2" id="759" name="Google Shape;75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6908" y="2752111"/>
            <a:ext cx="3758184" cy="3335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 of lab staff" id="760" name="Google Shape;76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1208" y="3066858"/>
            <a:ext cx="3758184" cy="2705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1"/>
          <p:cNvSpPr txBox="1"/>
          <p:nvPr>
            <p:ph type="title"/>
          </p:nvPr>
        </p:nvSpPr>
        <p:spPr>
          <a:xfrm>
            <a:off x="642996" y="4571216"/>
            <a:ext cx="10906008" cy="13885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en-US" sz="5100"/>
              <a:t>Community Publication and Involvement </a:t>
            </a:r>
            <a:endParaRPr/>
          </a:p>
        </p:txBody>
      </p:sp>
      <p:pic>
        <p:nvPicPr>
          <p:cNvPr descr="social media post showing lab staff" id="766" name="Google Shape;766;p31"/>
          <p:cNvPicPr preferRelativeResize="0"/>
          <p:nvPr/>
        </p:nvPicPr>
        <p:blipFill rotWithShape="1">
          <a:blip r:embed="rId3">
            <a:alphaModFix/>
          </a:blip>
          <a:srcRect b="2" l="8404" r="4956" t="0"/>
          <a:stretch/>
        </p:blipFill>
        <p:spPr>
          <a:xfrm>
            <a:off x="481946" y="536152"/>
            <a:ext cx="3529109" cy="42725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gazine cover of On Center" id="767" name="Google Shape;767;p31"/>
          <p:cNvPicPr preferRelativeResize="0"/>
          <p:nvPr/>
        </p:nvPicPr>
        <p:blipFill rotWithShape="1">
          <a:blip r:embed="rId4">
            <a:alphaModFix/>
          </a:blip>
          <a:srcRect b="14068" l="0" r="2" t="6425"/>
          <a:stretch/>
        </p:blipFill>
        <p:spPr>
          <a:xfrm>
            <a:off x="4332788" y="537535"/>
            <a:ext cx="3526424" cy="4109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t a table with a green tablecloth&#10;&#10;" id="768" name="Google Shape;768;p31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-2" l="18677" r="8920" t="0"/>
          <a:stretch/>
        </p:blipFill>
        <p:spPr>
          <a:xfrm>
            <a:off x="8153400" y="523272"/>
            <a:ext cx="3553968" cy="4047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lab staff doing a tabling event " id="769" name="Google Shape;769;p31"/>
          <p:cNvCxnSpPr/>
          <p:nvPr/>
        </p:nvCxnSpPr>
        <p:spPr>
          <a:xfrm>
            <a:off x="1524000" y="5778706"/>
            <a:ext cx="9144000" cy="0"/>
          </a:xfrm>
          <a:prstGeom prst="straightConnector1">
            <a:avLst/>
          </a:prstGeom>
          <a:noFill/>
          <a:ln cap="flat" cmpd="sng" w="19050">
            <a:solidFill>
              <a:srgbClr val="EF1F6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32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</a:pPr>
            <a:r>
              <a:rPr lang="en-US"/>
              <a:t>Supporting Professional Development </a:t>
            </a:r>
            <a:endParaRPr/>
          </a:p>
        </p:txBody>
      </p:sp>
      <p:sp>
        <p:nvSpPr>
          <p:cNvPr id="775" name="Google Shape;775;p32"/>
          <p:cNvSpPr txBox="1"/>
          <p:nvPr>
            <p:ph idx="1" type="body"/>
          </p:nvPr>
        </p:nvSpPr>
        <p:spPr>
          <a:xfrm>
            <a:off x="379511" y="1432560"/>
            <a:ext cx="11128098" cy="4587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Manager Certification Program-required for all new managers 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Lean Certification Program-required for all managers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Promotion Ladder (CLS I, II, III, CLS QA, CLS Lead, Manager…)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Certification Support (SBB, POC,…)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Education support (MS, conferences, continuing education,…)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Mentoring Program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Succession Planning Program 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Rounding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33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</a:pPr>
            <a:r>
              <a:rPr lang="en-US"/>
              <a:t>Cultivating Trusted Leadership </a:t>
            </a:r>
            <a:endParaRPr/>
          </a:p>
        </p:txBody>
      </p:sp>
      <p:sp>
        <p:nvSpPr>
          <p:cNvPr id="781" name="Google Shape;781;p33"/>
          <p:cNvSpPr txBox="1"/>
          <p:nvPr>
            <p:ph idx="1" type="body"/>
          </p:nvPr>
        </p:nvSpPr>
        <p:spPr>
          <a:xfrm>
            <a:off x="379511" y="1432560"/>
            <a:ext cx="11128098" cy="4587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4605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300"/>
              <a:buChar char="▪"/>
            </a:pPr>
            <a:r>
              <a:rPr lang="en-US" sz="2300"/>
              <a:t>Implement or improve employee recognition</a:t>
            </a:r>
            <a:endParaRPr sz="2300"/>
          </a:p>
          <a:p>
            <a:pPr indent="-146050" lvl="0" marL="0" marR="0" rtl="0" algn="l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SzPts val="2300"/>
              <a:buChar char="▪"/>
            </a:pPr>
            <a:r>
              <a:rPr lang="en-US" sz="2300"/>
              <a:t>Improve communication </a:t>
            </a:r>
            <a:endParaRPr sz="2300"/>
          </a:p>
          <a:p>
            <a:pPr indent="-146050" lvl="0" marL="0" marR="0" rtl="0" algn="l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SzPts val="2300"/>
              <a:buChar char="▪"/>
            </a:pPr>
            <a:r>
              <a:rPr lang="en-US" sz="2300"/>
              <a:t>Foster a motivating work climate</a:t>
            </a:r>
            <a:endParaRPr sz="2300"/>
          </a:p>
          <a:p>
            <a:pPr indent="-146050" lvl="0" marL="0" marR="0" rtl="0" algn="l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SzPts val="2300"/>
              <a:buChar char="▪"/>
            </a:pPr>
            <a:r>
              <a:rPr lang="en-US" sz="2300"/>
              <a:t>Implement team building exercise</a:t>
            </a:r>
            <a:endParaRPr sz="2300"/>
          </a:p>
          <a:p>
            <a:pPr indent="-146050" lvl="0" marL="0" marR="0" rtl="0" algn="l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SzPts val="2300"/>
              <a:buChar char="▪"/>
            </a:pPr>
            <a:r>
              <a:rPr lang="en-US" sz="2300"/>
              <a:t>Rewarded positive behavior by promoting staff who exceeded expectations</a:t>
            </a:r>
            <a:endParaRPr sz="2300"/>
          </a:p>
          <a:p>
            <a:pPr indent="-146050" lvl="0" marL="0" marR="0" rtl="0" algn="l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SzPts val="2300"/>
              <a:buChar char="▪"/>
            </a:pPr>
            <a:r>
              <a:rPr lang="en-US" sz="2300"/>
              <a:t>Offered Spot bonuses and gift certificates to reward positive behaviors </a:t>
            </a:r>
            <a:endParaRPr sz="2300"/>
          </a:p>
          <a:p>
            <a:pPr indent="-146050" lvl="0" marL="0" marR="0" rtl="0" algn="l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SzPts val="2300"/>
              <a:buChar char="▪"/>
            </a:pPr>
            <a:r>
              <a:rPr lang="en-US" sz="2300"/>
              <a:t>Continue to build trust among staff and place team goals ahead of individual goals</a:t>
            </a:r>
            <a:r>
              <a:rPr lang="en-US" sz="2300">
                <a:solidFill>
                  <a:srgbClr val="333333"/>
                </a:solidFill>
              </a:rPr>
              <a:t>.</a:t>
            </a:r>
            <a:endParaRPr sz="2300"/>
          </a:p>
          <a:p>
            <a:pPr indent="-224790" lvl="0" marL="27432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34"/>
          <p:cNvSpPr txBox="1"/>
          <p:nvPr>
            <p:ph type="title"/>
          </p:nvPr>
        </p:nvSpPr>
        <p:spPr>
          <a:xfrm>
            <a:off x="1116498" y="655128"/>
            <a:ext cx="4613919" cy="14996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n-US" sz="4200"/>
              <a:t>Recognition</a:t>
            </a:r>
            <a:endParaRPr/>
          </a:p>
        </p:txBody>
      </p:sp>
      <p:sp>
        <p:nvSpPr>
          <p:cNvPr id="788" name="Google Shape;788;p34"/>
          <p:cNvSpPr/>
          <p:nvPr/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9" name="Google Shape;789;p34"/>
          <p:cNvGrpSpPr/>
          <p:nvPr/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790" name="Google Shape;790;p34"/>
            <p:cNvSpPr/>
            <p:nvPr/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Graphical user interface, text, application, email&#10;&#10;" id="810" name="Google Shape;810;p34"/>
          <p:cNvPicPr preferRelativeResize="0"/>
          <p:nvPr/>
        </p:nvPicPr>
        <p:blipFill rotWithShape="1">
          <a:blip r:embed="rId3">
            <a:alphaModFix/>
          </a:blip>
          <a:srcRect b="-2" l="3131" r="10430" t="0"/>
          <a:stretch/>
        </p:blipFill>
        <p:spPr>
          <a:xfrm>
            <a:off x="6720455" y="95044"/>
            <a:ext cx="5105705" cy="3086319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34"/>
          <p:cNvSpPr/>
          <p:nvPr/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xt, letter&#10;" id="812" name="Google Shape;812;p3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9582" y="3315854"/>
            <a:ext cx="4266186" cy="34556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ank you card for hard work and recognition " id="813" name="Google Shape;813;p34"/>
          <p:cNvPicPr preferRelativeResize="0"/>
          <p:nvPr/>
        </p:nvPicPr>
        <p:blipFill rotWithShape="1">
          <a:blip r:embed="rId5">
            <a:alphaModFix/>
          </a:blip>
          <a:srcRect b="20125" l="0" r="-2" t="0"/>
          <a:stretch/>
        </p:blipFill>
        <p:spPr>
          <a:xfrm>
            <a:off x="6479838" y="3353495"/>
            <a:ext cx="5586942" cy="3380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35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</a:pPr>
            <a:r>
              <a:rPr lang="en-US"/>
              <a:t>4 Pillars of Leading Lab Certification?</a:t>
            </a:r>
            <a:endParaRPr/>
          </a:p>
        </p:txBody>
      </p:sp>
      <p:pic>
        <p:nvPicPr>
          <p:cNvPr descr="Graphical user interface, application identifying 4 pillars of leading lab certification " id="819" name="Google Shape;819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401" y="1432560"/>
            <a:ext cx="8534399" cy="458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6"/>
          <p:cNvSpPr txBox="1"/>
          <p:nvPr>
            <p:ph type="title"/>
          </p:nvPr>
        </p:nvSpPr>
        <p:spPr>
          <a:xfrm>
            <a:off x="5202621" y="4665605"/>
            <a:ext cx="6638806" cy="1292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Leading Lab Photos</a:t>
            </a:r>
            <a:endParaRPr/>
          </a:p>
        </p:txBody>
      </p:sp>
      <p:pic>
        <p:nvPicPr>
          <p:cNvPr descr="photo of lab staff" id="825" name="Google Shape;825;p36"/>
          <p:cNvPicPr preferRelativeResize="0"/>
          <p:nvPr/>
        </p:nvPicPr>
        <p:blipFill rotWithShape="1">
          <a:blip r:embed="rId3">
            <a:alphaModFix/>
          </a:blip>
          <a:srcRect b="2" l="7727" r="12479" t="0"/>
          <a:stretch/>
        </p:blipFill>
        <p:spPr>
          <a:xfrm>
            <a:off x="20" y="1"/>
            <a:ext cx="4848284" cy="43594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ke celebrating lab staff" id="826" name="Google Shape;826;p36"/>
          <p:cNvPicPr preferRelativeResize="0"/>
          <p:nvPr/>
        </p:nvPicPr>
        <p:blipFill rotWithShape="1">
          <a:blip r:embed="rId4">
            <a:alphaModFix/>
          </a:blip>
          <a:srcRect b="1" l="6881" r="8691" t="0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b staff photo" id="827" name="Google Shape;827;p36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16698" l="0" r="2" t="4267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n-US" sz="4200"/>
              <a:t>How do I Elevate and Sustain the Profile of the Lab?</a:t>
            </a:r>
            <a:endParaRPr/>
          </a:p>
        </p:txBody>
      </p:sp>
      <p:sp>
        <p:nvSpPr>
          <p:cNvPr id="450" name="Google Shape;450;p4"/>
          <p:cNvSpPr/>
          <p:nvPr/>
        </p:nvSpPr>
        <p:spPr>
          <a:xfrm>
            <a:off x="669036" y="1677373"/>
            <a:ext cx="10853928" cy="18288"/>
          </a:xfrm>
          <a:custGeom>
            <a:rect b="b" l="l" r="r" t="t"/>
            <a:pathLst>
              <a:path extrusionOk="0" fill="none" h="18288" w="10853928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extrusionOk="0" h="18288" w="10853928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"/>
          <p:cNvSpPr txBox="1"/>
          <p:nvPr>
            <p:ph idx="1" type="body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en-US" sz="2200"/>
              <a:t>How does your Lab add Value to the Health System?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Value =Quality/Cost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Growth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Revenue (Outreach, new testing platforms)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Savings (Contract Negotiations, reduction in send out testing, Reduction in reagent cost, new suppliers)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Services Provided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Health System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Community (Blood Draw Stations, Blood Donor Center, POC testing)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Education (CLS School, Manager’s certification, Lean certification )</a:t>
            </a:r>
            <a:endParaRPr/>
          </a:p>
          <a:p>
            <a:pPr indent="-889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0" lvl="2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 txBox="1"/>
          <p:nvPr>
            <p:ph type="ctrTitle"/>
          </p:nvPr>
        </p:nvSpPr>
        <p:spPr>
          <a:xfrm>
            <a:off x="1143000" y="3962400"/>
            <a:ext cx="9906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Define Lab goal and value</a:t>
            </a:r>
            <a:endParaRPr/>
          </a:p>
        </p:txBody>
      </p:sp>
      <p:pic>
        <p:nvPicPr>
          <p:cNvPr descr="Clipboard Partially Checked outline" id="457" name="Google Shape;45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5400" y="1905000"/>
            <a:ext cx="1676400" cy="16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</a:pPr>
            <a:r>
              <a:rPr b="1" lang="en-US"/>
              <a:t>Our Goal</a:t>
            </a:r>
            <a:endParaRPr/>
          </a:p>
        </p:txBody>
      </p:sp>
      <p:grpSp>
        <p:nvGrpSpPr>
          <p:cNvPr id="463" name="Google Shape;463;p6"/>
          <p:cNvGrpSpPr/>
          <p:nvPr/>
        </p:nvGrpSpPr>
        <p:grpSpPr>
          <a:xfrm>
            <a:off x="382359" y="2136937"/>
            <a:ext cx="11122483" cy="3177852"/>
            <a:chOff x="1358" y="705011"/>
            <a:chExt cx="11122483" cy="3177852"/>
          </a:xfrm>
        </p:grpSpPr>
        <p:sp>
          <p:nvSpPr>
            <p:cNvPr id="464" name="Google Shape;464;p6"/>
            <p:cNvSpPr/>
            <p:nvPr/>
          </p:nvSpPr>
          <p:spPr>
            <a:xfrm>
              <a:off x="1358" y="705011"/>
              <a:ext cx="5296420" cy="3177852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95A52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6"/>
            <p:cNvSpPr txBox="1"/>
            <p:nvPr/>
          </p:nvSpPr>
          <p:spPr>
            <a:xfrm>
              <a:off x="1358" y="705011"/>
              <a:ext cx="5296420" cy="31778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4775" lIns="144775" spcFirstLastPara="1" rIns="144775" wrap="square" tIns="144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b="0" i="0" lang="en-US" sz="3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Provide innovative, high quality timely and most effective clinical laboratory services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5827421" y="705011"/>
              <a:ext cx="5296420" cy="3177852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95A52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6"/>
            <p:cNvSpPr txBox="1"/>
            <p:nvPr/>
          </p:nvSpPr>
          <p:spPr>
            <a:xfrm>
              <a:off x="5827421" y="705011"/>
              <a:ext cx="5296420" cy="31778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4775" lIns="144775" spcFirstLastPara="1" rIns="144775" wrap="square" tIns="144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b="0" i="0" lang="en-US" sz="3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Add services to drive additional hospital and patient value through outreach expansion and clinical test menu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</a:pPr>
            <a:r>
              <a:rPr lang="en-US"/>
              <a:t>Value of YOUR Lab</a:t>
            </a:r>
            <a:endParaRPr/>
          </a:p>
        </p:txBody>
      </p:sp>
      <p:grpSp>
        <p:nvGrpSpPr>
          <p:cNvPr descr="chart of value of TMMC lab" id="473" name="Google Shape;473;p7"/>
          <p:cNvGrpSpPr/>
          <p:nvPr/>
        </p:nvGrpSpPr>
        <p:grpSpPr>
          <a:xfrm>
            <a:off x="447352" y="1584129"/>
            <a:ext cx="10992496" cy="4283469"/>
            <a:chOff x="66351" y="152203"/>
            <a:chExt cx="10992496" cy="4283469"/>
          </a:xfrm>
        </p:grpSpPr>
        <p:sp>
          <p:nvSpPr>
            <p:cNvPr id="474" name="Google Shape;474;p7"/>
            <p:cNvSpPr/>
            <p:nvPr/>
          </p:nvSpPr>
          <p:spPr>
            <a:xfrm rot="-5400000">
              <a:off x="-1455901" y="2379383"/>
              <a:ext cx="3578542" cy="534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7"/>
            <p:cNvSpPr txBox="1"/>
            <p:nvPr/>
          </p:nvSpPr>
          <p:spPr>
            <a:xfrm rot="-5400000">
              <a:off x="-1455901" y="2379383"/>
              <a:ext cx="3578542" cy="534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470975" wrap="square" tIns="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Value to System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600387" y="857129"/>
              <a:ext cx="2660061" cy="3578542"/>
            </a:xfrm>
            <a:prstGeom prst="rect">
              <a:avLst/>
            </a:prstGeom>
            <a:solidFill>
              <a:srgbClr val="A4B72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7"/>
            <p:cNvSpPr txBox="1"/>
            <p:nvPr/>
          </p:nvSpPr>
          <p:spPr>
            <a:xfrm>
              <a:off x="600387" y="857129"/>
              <a:ext cx="2660061" cy="35785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900" lIns="120900" spcFirstLastPara="1" rIns="120900" wrap="square" tIns="470975">
              <a:noAutofit/>
            </a:bodyPr>
            <a:lstStyle/>
            <a:p>
              <a:pPr indent="-6350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t/>
              </a:r>
              <a:endParaRPr b="0" baseline="30000" i="0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66351" y="152203"/>
              <a:ext cx="1068070" cy="106807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 rot="-5400000">
              <a:off x="2443297" y="2379383"/>
              <a:ext cx="3578542" cy="534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7"/>
            <p:cNvSpPr txBox="1"/>
            <p:nvPr/>
          </p:nvSpPr>
          <p:spPr>
            <a:xfrm rot="-5400000">
              <a:off x="2443297" y="2379383"/>
              <a:ext cx="3578542" cy="534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470975" wrap="square" tIns="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Value to Operations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4499586" y="857129"/>
              <a:ext cx="2660061" cy="3578542"/>
            </a:xfrm>
            <a:prstGeom prst="rect">
              <a:avLst/>
            </a:prstGeom>
            <a:solidFill>
              <a:srgbClr val="A4B72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7"/>
            <p:cNvSpPr txBox="1"/>
            <p:nvPr/>
          </p:nvSpPr>
          <p:spPr>
            <a:xfrm>
              <a:off x="4499586" y="857129"/>
              <a:ext cx="2660061" cy="35785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2275" lIns="462275" spcFirstLastPara="1" rIns="462275" wrap="square" tIns="470975">
              <a:noAutofit/>
            </a:bodyPr>
            <a:lstStyle/>
            <a:p>
              <a:pPr indent="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100"/>
                <a:buFont typeface="Arial"/>
                <a:buNone/>
              </a:pPr>
              <a:r>
                <a:t/>
              </a:r>
              <a:endParaRPr b="0" i="0" sz="5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3965551" y="152203"/>
              <a:ext cx="1068070" cy="106807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-5400000">
              <a:off x="6342497" y="2379383"/>
              <a:ext cx="3578542" cy="534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 txBox="1"/>
            <p:nvPr/>
          </p:nvSpPr>
          <p:spPr>
            <a:xfrm rot="-5400000">
              <a:off x="6342497" y="2379383"/>
              <a:ext cx="3578542" cy="534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470975" wrap="square" tIns="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Value to Patients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8398786" y="857129"/>
              <a:ext cx="2660061" cy="3578542"/>
            </a:xfrm>
            <a:prstGeom prst="rect">
              <a:avLst/>
            </a:prstGeom>
            <a:solidFill>
              <a:srgbClr val="A4B72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7864751" y="152203"/>
              <a:ext cx="1068070" cy="106807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8" name="Google Shape;488;p7"/>
          <p:cNvSpPr txBox="1"/>
          <p:nvPr/>
        </p:nvSpPr>
        <p:spPr>
          <a:xfrm>
            <a:off x="1066800" y="2667001"/>
            <a:ext cx="2514600" cy="3066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$MM revenue</a:t>
            </a:r>
            <a:r>
              <a:rPr b="1" baseline="30000" i="0" lang="en-US" sz="12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baseline="30000" i="0" sz="1600" u="none" cap="none" strike="noStrik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54864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</a:pPr>
            <a:r>
              <a:rPr b="1" i="0" lang="en-US" sz="12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10% all TMMC revenues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54864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</a:pPr>
            <a:r>
              <a:rPr b="1" i="0" lang="en-US" sz="12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Top 3 revenue centers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$costs</a:t>
            </a:r>
            <a:r>
              <a:rPr b="1" baseline="30000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54864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</a:pPr>
            <a:r>
              <a:rPr b="1" i="0" lang="en-US" sz="12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6.7% all TMMC costs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54864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</a:pPr>
            <a:r>
              <a:rPr b="1" i="0" lang="en-US" sz="12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9:1 Gross Revenue : Cost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20-30% Margin</a:t>
            </a:r>
            <a:r>
              <a:rPr b="1" baseline="30000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250k patient draws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100k outreach visits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7"/>
          <p:cNvSpPr txBox="1"/>
          <p:nvPr/>
        </p:nvSpPr>
        <p:spPr>
          <a:xfrm>
            <a:off x="5029200" y="2667001"/>
            <a:ext cx="2514600" cy="3066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24/7 Operation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11.5 MM tests annually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1.7 MM orders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1.2 MM samples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100 K Patients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54864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</a:pPr>
            <a:r>
              <a:rPr b="1" i="0" lang="en-US" sz="12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4.5 MM Chemistry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54864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</a:pPr>
            <a:r>
              <a:rPr b="1" i="0" lang="en-US" sz="12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5.5 MM Hematology/COAG/UA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54864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Arial"/>
              <a:buChar char="–"/>
            </a:pPr>
            <a:r>
              <a:rPr b="1" i="0" lang="en-US" sz="12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305 k POC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7"/>
          <p:cNvSpPr txBox="1"/>
          <p:nvPr/>
        </p:nvSpPr>
        <p:spPr>
          <a:xfrm>
            <a:off x="8915400" y="2670049"/>
            <a:ext cx="2514600" cy="3066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6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~80% of EMR based on lab results</a:t>
            </a:r>
            <a:r>
              <a:rPr b="1" baseline="30000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ts val="16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~70% of clinical decisions based on lab tests</a:t>
            </a:r>
            <a:r>
              <a:rPr b="1" baseline="30000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ts val="16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13k units transfused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ts val="16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80k outreach visits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404040"/>
              </a:buClr>
              <a:buSzPts val="1600"/>
              <a:buFont typeface="Arial"/>
              <a:buChar char="▪"/>
            </a:pPr>
            <a:r>
              <a:rPr b="1" i="0" lang="en-US" sz="16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90K ER Visits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7"/>
          <p:cNvSpPr txBox="1"/>
          <p:nvPr/>
        </p:nvSpPr>
        <p:spPr>
          <a:xfrm>
            <a:off x="560503" y="6477001"/>
            <a:ext cx="6497291" cy="466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Source: 1 - CMS Cost reporting (data sent by TMMC to CMS as part of governmental reporting)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2 - The Dark Intelligence Group June 8, 2018 “Hospital Lab Outreach Still Effective Revenue Strategy”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"/>
          <p:cNvSpPr txBox="1"/>
          <p:nvPr>
            <p:ph type="title"/>
          </p:nvPr>
        </p:nvSpPr>
        <p:spPr>
          <a:xfrm>
            <a:off x="379511" y="609600"/>
            <a:ext cx="11128098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B13"/>
              </a:buClr>
              <a:buSzPts val="3200"/>
              <a:buFont typeface="Arial"/>
              <a:buNone/>
            </a:pPr>
            <a:r>
              <a:rPr lang="en-US"/>
              <a:t>Value of your Lab in terms of quality</a:t>
            </a:r>
            <a:endParaRPr/>
          </a:p>
        </p:txBody>
      </p:sp>
      <p:sp>
        <p:nvSpPr>
          <p:cNvPr id="497" name="Google Shape;497;p8"/>
          <p:cNvSpPr txBox="1"/>
          <p:nvPr>
            <p:ph idx="1" type="body"/>
          </p:nvPr>
        </p:nvSpPr>
        <p:spPr>
          <a:xfrm>
            <a:off x="379511" y="1432560"/>
            <a:ext cx="11128098" cy="4587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Accreditation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Quality Metrics and Quality Outcomes</a:t>
            </a:r>
            <a:endParaRPr/>
          </a:p>
          <a:p>
            <a:pPr indent="-228600" lvl="1" marL="54864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en-US"/>
              <a:t>Health Analytics Dashboards</a:t>
            </a:r>
            <a:endParaRPr/>
          </a:p>
          <a:p>
            <a:pPr indent="-228600" lvl="1" marL="54864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en-US"/>
              <a:t>Datawarehouse </a:t>
            </a:r>
            <a:endParaRPr/>
          </a:p>
          <a:p>
            <a:pPr indent="-228600" lvl="1" marL="54864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–"/>
            </a:pPr>
            <a:r>
              <a:rPr lang="en-US"/>
              <a:t>Informatics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9"/>
          <p:cNvSpPr txBox="1"/>
          <p:nvPr>
            <p:ph type="ctrTitle"/>
          </p:nvPr>
        </p:nvSpPr>
        <p:spPr>
          <a:xfrm>
            <a:off x="1522811" y="1905000"/>
            <a:ext cx="9146380" cy="2667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/>
              <a:t>Where Do I start?</a:t>
            </a:r>
            <a:endParaRPr/>
          </a:p>
        </p:txBody>
      </p:sp>
      <p:sp>
        <p:nvSpPr>
          <p:cNvPr id="503" name="Google Shape;503;p9"/>
          <p:cNvSpPr txBox="1"/>
          <p:nvPr>
            <p:ph idx="1" type="subTitle"/>
          </p:nvPr>
        </p:nvSpPr>
        <p:spPr>
          <a:xfrm>
            <a:off x="809625" y="5029200"/>
            <a:ext cx="8944926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Create a strategic Plan?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Striped Border 16x9">
  <a:themeElements>
    <a:clrScheme name="StripedBorder_16x9">
      <a:dk1>
        <a:srgbClr val="404040"/>
      </a:dk1>
      <a:lt1>
        <a:srgbClr val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triped Border 16x9">
  <a:themeElements>
    <a:clrScheme name="StripedBorder_16x9">
      <a:dk1>
        <a:srgbClr val="404040"/>
      </a:dk1>
      <a:lt1>
        <a:srgbClr val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2023-01-14T21:41:35Z</dcterms:created>
  <dc:creator>Abumuhor, Ihab A</dc:creator>
</cp:coreProperties>
</file>