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  <p:sldMasterId id="2147483673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j4g65v2HacLiA1qgf9MZ7+UcVa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customschemas.google.com/relationships/presentationmetadata" Target="metadata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/>
        </p:nvSpPr>
        <p:spPr>
          <a:xfrm>
            <a:off x="1141710" y="3962400"/>
            <a:ext cx="9905532" cy="914400"/>
          </a:xfrm>
          <a:prstGeom prst="rect">
            <a:avLst/>
          </a:prstGeom>
          <a:solidFill>
            <a:srgbClr val="525B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Top border design" id="100" name="Google Shape;100;p23"/>
          <p:cNvGrpSpPr/>
          <p:nvPr/>
        </p:nvGrpSpPr>
        <p:grpSpPr>
          <a:xfrm>
            <a:off x="1279" y="0"/>
            <a:ext cx="12192127" cy="429768"/>
            <a:chOff x="1279" y="0"/>
            <a:chExt cx="12188952" cy="429768"/>
          </a:xfrm>
        </p:grpSpPr>
        <p:sp>
          <p:nvSpPr>
            <p:cNvPr id="101" name="Google Shape;101;p23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3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3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Bottom border design" id="104" name="Google Shape;104;p23"/>
          <p:cNvGrpSpPr/>
          <p:nvPr/>
        </p:nvGrpSpPr>
        <p:grpSpPr>
          <a:xfrm>
            <a:off x="1" y="6080760"/>
            <a:ext cx="12193406" cy="777240"/>
            <a:chOff x="0" y="6080760"/>
            <a:chExt cx="12190231" cy="777240"/>
          </a:xfrm>
        </p:grpSpPr>
        <p:sp>
          <p:nvSpPr>
            <p:cNvPr id="105" name="Google Shape;105;p23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23"/>
          <p:cNvSpPr txBox="1"/>
          <p:nvPr>
            <p:ph type="ctrTitle"/>
          </p:nvPr>
        </p:nvSpPr>
        <p:spPr>
          <a:xfrm>
            <a:off x="1522809" y="4090280"/>
            <a:ext cx="9146380" cy="701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" type="subTitle"/>
          </p:nvPr>
        </p:nvSpPr>
        <p:spPr>
          <a:xfrm>
            <a:off x="1522809" y="5029200"/>
            <a:ext cx="8231742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rgbClr val="909090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>
                <a:solidFill>
                  <a:srgbClr val="909090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" type="body"/>
          </p:nvPr>
        </p:nvSpPr>
        <p:spPr>
          <a:xfrm>
            <a:off x="379511" y="1432560"/>
            <a:ext cx="11128098" cy="4587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/>
          <p:nvPr/>
        </p:nvSpPr>
        <p:spPr>
          <a:xfrm>
            <a:off x="1141710" y="1600200"/>
            <a:ext cx="9905532" cy="3276600"/>
          </a:xfrm>
          <a:prstGeom prst="rect">
            <a:avLst/>
          </a:prstGeom>
          <a:solidFill>
            <a:srgbClr val="525B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Top border design" id="121" name="Google Shape;121;p25"/>
          <p:cNvGrpSpPr/>
          <p:nvPr/>
        </p:nvGrpSpPr>
        <p:grpSpPr>
          <a:xfrm>
            <a:off x="1279" y="0"/>
            <a:ext cx="12192127" cy="429768"/>
            <a:chOff x="1279" y="0"/>
            <a:chExt cx="12188952" cy="429768"/>
          </a:xfrm>
        </p:grpSpPr>
        <p:sp>
          <p:nvSpPr>
            <p:cNvPr id="122" name="Google Shape;122;p25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Bottom border design" id="125" name="Google Shape;125;p25"/>
          <p:cNvGrpSpPr/>
          <p:nvPr/>
        </p:nvGrpSpPr>
        <p:grpSpPr>
          <a:xfrm>
            <a:off x="1" y="6080760"/>
            <a:ext cx="12193406" cy="777240"/>
            <a:chOff x="0" y="6080760"/>
            <a:chExt cx="12190231" cy="777240"/>
          </a:xfrm>
        </p:grpSpPr>
        <p:sp>
          <p:nvSpPr>
            <p:cNvPr id="126" name="Google Shape;126;p25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25"/>
          <p:cNvSpPr txBox="1"/>
          <p:nvPr>
            <p:ph type="ctrTitle"/>
          </p:nvPr>
        </p:nvSpPr>
        <p:spPr>
          <a:xfrm>
            <a:off x="1522811" y="1905000"/>
            <a:ext cx="914638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522809" y="5029200"/>
            <a:ext cx="8231742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rgbClr val="909090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>
                <a:solidFill>
                  <a:srgbClr val="909090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1" name="Google Shape;131;p25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79511" y="1447801"/>
            <a:ext cx="5580018" cy="45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6232471" y="1447801"/>
            <a:ext cx="5275137" cy="4546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1"/>
          <p:cNvSpPr txBox="1"/>
          <p:nvPr>
            <p:ph type="title"/>
          </p:nvPr>
        </p:nvSpPr>
        <p:spPr>
          <a:xfrm>
            <a:off x="1522810" y="1905000"/>
            <a:ext cx="9146382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5400"/>
              <a:buFont typeface="Arial"/>
              <a:buNone/>
              <a:defRPr b="0"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1"/>
          <p:cNvSpPr txBox="1"/>
          <p:nvPr>
            <p:ph idx="1" type="body"/>
          </p:nvPr>
        </p:nvSpPr>
        <p:spPr>
          <a:xfrm>
            <a:off x="1522809" y="4876800"/>
            <a:ext cx="823174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4" name="Google Shape;144;p41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1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1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2"/>
          <p:cNvSpPr txBox="1"/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2"/>
          <p:cNvSpPr txBox="1"/>
          <p:nvPr>
            <p:ph idx="1" type="body"/>
          </p:nvPr>
        </p:nvSpPr>
        <p:spPr>
          <a:xfrm>
            <a:off x="1522810" y="1828801"/>
            <a:ext cx="4420750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0" name="Google Shape;150;p42"/>
          <p:cNvSpPr txBox="1"/>
          <p:nvPr>
            <p:ph idx="2" type="body"/>
          </p:nvPr>
        </p:nvSpPr>
        <p:spPr>
          <a:xfrm>
            <a:off x="1522810" y="2590801"/>
            <a:ext cx="442075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151" name="Google Shape;151;p42"/>
          <p:cNvSpPr txBox="1"/>
          <p:nvPr>
            <p:ph idx="3" type="body"/>
          </p:nvPr>
        </p:nvSpPr>
        <p:spPr>
          <a:xfrm>
            <a:off x="6248442" y="1828801"/>
            <a:ext cx="4420750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2" name="Google Shape;152;p42"/>
          <p:cNvSpPr txBox="1"/>
          <p:nvPr>
            <p:ph idx="4" type="body"/>
          </p:nvPr>
        </p:nvSpPr>
        <p:spPr>
          <a:xfrm>
            <a:off x="6248442" y="2590801"/>
            <a:ext cx="442075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153" name="Google Shape;153;p42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2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2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3"/>
          <p:cNvSpPr txBox="1"/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3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3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4"/>
          <p:cNvGrpSpPr/>
          <p:nvPr/>
        </p:nvGrpSpPr>
        <p:grpSpPr>
          <a:xfrm>
            <a:off x="1" y="6309360"/>
            <a:ext cx="12193406" cy="548640"/>
            <a:chOff x="0" y="6309360"/>
            <a:chExt cx="12190231" cy="548640"/>
          </a:xfrm>
        </p:grpSpPr>
        <p:sp>
          <p:nvSpPr>
            <p:cNvPr id="163" name="Google Shape;163;p44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4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4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44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4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4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order design" id="170" name="Google Shape;170;p45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cap="flat" cmpd="sng" w="1016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5"/>
          <p:cNvSpPr txBox="1"/>
          <p:nvPr>
            <p:ph type="title"/>
          </p:nvPr>
        </p:nvSpPr>
        <p:spPr>
          <a:xfrm>
            <a:off x="7925278" y="1371600"/>
            <a:ext cx="312501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5"/>
          <p:cNvSpPr txBox="1"/>
          <p:nvPr>
            <p:ph idx="1" type="body"/>
          </p:nvPr>
        </p:nvSpPr>
        <p:spPr>
          <a:xfrm>
            <a:off x="1492319" y="1293495"/>
            <a:ext cx="5579293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173" name="Google Shape;173;p45"/>
          <p:cNvSpPr txBox="1"/>
          <p:nvPr>
            <p:ph idx="2" type="body"/>
          </p:nvPr>
        </p:nvSpPr>
        <p:spPr>
          <a:xfrm>
            <a:off x="7925278" y="3536830"/>
            <a:ext cx="3125014" cy="1797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4" name="Google Shape;174;p45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5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5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order design" id="178" name="Google Shape;178;p46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cap="flat" cmpd="sng" w="1016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6"/>
          <p:cNvSpPr txBox="1"/>
          <p:nvPr>
            <p:ph type="title"/>
          </p:nvPr>
        </p:nvSpPr>
        <p:spPr>
          <a:xfrm>
            <a:off x="7925278" y="1371600"/>
            <a:ext cx="312501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180" name="Google Shape;180;p46"/>
          <p:cNvSpPr/>
          <p:nvPr>
            <p:ph idx="2" type="pic"/>
          </p:nvPr>
        </p:nvSpPr>
        <p:spPr>
          <a:xfrm>
            <a:off x="1400855" y="1202055"/>
            <a:ext cx="5762221" cy="42062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1" name="Google Shape;181;p46"/>
          <p:cNvSpPr txBox="1"/>
          <p:nvPr>
            <p:ph idx="1" type="body"/>
          </p:nvPr>
        </p:nvSpPr>
        <p:spPr>
          <a:xfrm>
            <a:off x="7925278" y="3536830"/>
            <a:ext cx="3125014" cy="1797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82" name="Google Shape;182;p46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6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6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7"/>
          <p:cNvSpPr txBox="1"/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7"/>
          <p:cNvSpPr txBox="1"/>
          <p:nvPr>
            <p:ph idx="1" type="body"/>
          </p:nvPr>
        </p:nvSpPr>
        <p:spPr>
          <a:xfrm rot="5400000">
            <a:off x="3649940" y="-1837869"/>
            <a:ext cx="4587240" cy="11128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9pPr>
          </a:lstStyle>
          <a:p/>
        </p:txBody>
      </p:sp>
      <p:sp>
        <p:nvSpPr>
          <p:cNvPr id="188" name="Google Shape;188;p47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7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7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8"/>
          <p:cNvSpPr txBox="1"/>
          <p:nvPr>
            <p:ph type="title"/>
          </p:nvPr>
        </p:nvSpPr>
        <p:spPr>
          <a:xfrm rot="5400000">
            <a:off x="7363531" y="2743050"/>
            <a:ext cx="54102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8"/>
          <p:cNvSpPr txBox="1"/>
          <p:nvPr>
            <p:ph idx="1" type="body"/>
          </p:nvPr>
        </p:nvSpPr>
        <p:spPr>
          <a:xfrm rot="5400000">
            <a:off x="2666810" y="-534401"/>
            <a:ext cx="5410200" cy="7698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5pPr>
            <a:lvl6pPr indent="-3302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7pPr>
            <a:lvl8pPr indent="-3302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8pPr>
            <a:lvl9pPr indent="-3302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9pPr>
          </a:lstStyle>
          <a:p/>
        </p:txBody>
      </p:sp>
      <p:sp>
        <p:nvSpPr>
          <p:cNvPr id="194" name="Google Shape;194;p48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8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8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2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9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9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6" name="Google Shape;216;p4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0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0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3" name="Google Shape;223;p5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1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9" name="Google Shape;229;p51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0" name="Google Shape;230;p5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2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6" name="Google Shape;236;p52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7" name="Google Shape;237;p52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8" name="Google Shape;238;p52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9" name="Google Shape;239;p5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4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54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0" name="Google Shape;250;p54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1" name="Google Shape;251;p5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5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5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5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55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55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8" name="Google Shape;258;p5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5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5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6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5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5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5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7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57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5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5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5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descr="Bottom border design" id="85" name="Google Shape;85;p22"/>
          <p:cNvGrpSpPr/>
          <p:nvPr/>
        </p:nvGrpSpPr>
        <p:grpSpPr>
          <a:xfrm>
            <a:off x="1" y="6309360"/>
            <a:ext cx="12193406" cy="548640"/>
            <a:chOff x="0" y="6309360"/>
            <a:chExt cx="12190231" cy="548640"/>
          </a:xfrm>
        </p:grpSpPr>
        <p:sp>
          <p:nvSpPr>
            <p:cNvPr id="86" name="Google Shape;86;p22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2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2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descr="Top border design" id="89" name="Google Shape;89;p22"/>
          <p:cNvGrpSpPr/>
          <p:nvPr/>
        </p:nvGrpSpPr>
        <p:grpSpPr>
          <a:xfrm>
            <a:off x="1279" y="0"/>
            <a:ext cx="12192127" cy="320040"/>
            <a:chOff x="1279" y="0"/>
            <a:chExt cx="12188952" cy="320040"/>
          </a:xfrm>
        </p:grpSpPr>
        <p:sp>
          <p:nvSpPr>
            <p:cNvPr id="90" name="Google Shape;90;p22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2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22"/>
          <p:cNvSpPr txBox="1"/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25B1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379511" y="1432560"/>
            <a:ext cx="11128098" cy="4587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1" type="ftr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0" type="dt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2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2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rgbClr val="888888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rgbClr val="888888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rgbClr val="888888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rgbClr val="888888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rgbClr val="888888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rgbClr val="888888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rgbClr val="888888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rgbClr val="888888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1" sz="1200" u="none" cap="none" strike="noStrike">
                <a:solidFill>
                  <a:srgbClr val="888888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5" name="Google Shape;275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"/>
          <p:cNvSpPr/>
          <p:nvPr/>
        </p:nvSpPr>
        <p:spPr>
          <a:xfrm>
            <a:off x="795338" y="981075"/>
            <a:ext cx="10601325" cy="4552949"/>
          </a:xfrm>
          <a:prstGeom prst="rect">
            <a:avLst/>
          </a:prstGeom>
          <a:solidFill>
            <a:srgbClr val="3F3F3F"/>
          </a:solidFill>
          <a:ln cap="sq" cmpd="thinThick" w="1270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"/>
          <p:cNvSpPr txBox="1"/>
          <p:nvPr>
            <p:ph type="ctrTitle"/>
          </p:nvPr>
        </p:nvSpPr>
        <p:spPr>
          <a:xfrm>
            <a:off x="1537097" y="1428750"/>
            <a:ext cx="9117807" cy="21050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How to add Value?</a:t>
            </a:r>
            <a:endParaRPr/>
          </a:p>
        </p:txBody>
      </p:sp>
      <p:cxnSp>
        <p:nvCxnSpPr>
          <p:cNvPr id="293" name="Google Shape;293;p1"/>
          <p:cNvCxnSpPr/>
          <p:nvPr/>
        </p:nvCxnSpPr>
        <p:spPr>
          <a:xfrm>
            <a:off x="3352800" y="3771366"/>
            <a:ext cx="5486400" cy="0"/>
          </a:xfrm>
          <a:prstGeom prst="straightConnector1">
            <a:avLst/>
          </a:prstGeom>
          <a:noFill/>
          <a:ln cap="flat" cmpd="sng" w="22225">
            <a:solidFill>
              <a:schemeClr val="lt1">
                <a:alpha val="7490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0"/>
          <p:cNvSpPr txBox="1"/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</a:rPr>
              <a:t>Scheduled QA Meetings </a:t>
            </a:r>
            <a:endParaRPr/>
          </a:p>
        </p:txBody>
      </p:sp>
      <p:grpSp>
        <p:nvGrpSpPr>
          <p:cNvPr id="402" name="Google Shape;402;p10"/>
          <p:cNvGrpSpPr/>
          <p:nvPr/>
        </p:nvGrpSpPr>
        <p:grpSpPr>
          <a:xfrm>
            <a:off x="5468389" y="624692"/>
            <a:ext cx="6263640" cy="5496086"/>
            <a:chOff x="0" y="4300"/>
            <a:chExt cx="6263640" cy="5496086"/>
          </a:xfrm>
        </p:grpSpPr>
        <p:sp>
          <p:nvSpPr>
            <p:cNvPr id="403" name="Google Shape;403;p10"/>
            <p:cNvSpPr/>
            <p:nvPr/>
          </p:nvSpPr>
          <p:spPr>
            <a:xfrm>
              <a:off x="0" y="4300"/>
              <a:ext cx="6263640" cy="916014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277094" y="210403"/>
              <a:ext cx="503807" cy="5038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1057996" y="4300"/>
              <a:ext cx="5205643" cy="91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0"/>
            <p:cNvSpPr txBox="1"/>
            <p:nvPr/>
          </p:nvSpPr>
          <p:spPr>
            <a:xfrm>
              <a:off x="1057996" y="4300"/>
              <a:ext cx="5205643" cy="91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925" lIns="96925" spcFirstLastPara="1" rIns="96925" wrap="square" tIns="96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Daily Huddles</a:t>
              </a: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0" y="1149318"/>
              <a:ext cx="6263640" cy="916014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277094" y="1355421"/>
              <a:ext cx="503807" cy="50380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1057996" y="1149318"/>
              <a:ext cx="5205643" cy="91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0"/>
            <p:cNvSpPr txBox="1"/>
            <p:nvPr/>
          </p:nvSpPr>
          <p:spPr>
            <a:xfrm>
              <a:off x="1057996" y="1149318"/>
              <a:ext cx="5205643" cy="91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925" lIns="96925" spcFirstLastPara="1" rIns="96925" wrap="square" tIns="96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Weekly QA Review (CAP Survey Results, Validation Plans, New Tests, …)</a:t>
              </a: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0" y="2294336"/>
              <a:ext cx="6263640" cy="916014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277094" y="2500440"/>
              <a:ext cx="503807" cy="50380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1057996" y="2294336"/>
              <a:ext cx="5205643" cy="91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0"/>
            <p:cNvSpPr txBox="1"/>
            <p:nvPr/>
          </p:nvSpPr>
          <p:spPr>
            <a:xfrm>
              <a:off x="1057996" y="2294336"/>
              <a:ext cx="5205643" cy="91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925" lIns="96925" spcFirstLastPara="1" rIns="96925" wrap="square" tIns="96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Weekly Quality Steering Committee (Operations and Quality)</a:t>
              </a: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0" y="3439354"/>
              <a:ext cx="6263640" cy="916014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277094" y="3645458"/>
              <a:ext cx="503807" cy="50380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1057996" y="3439354"/>
              <a:ext cx="5205643" cy="91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0"/>
            <p:cNvSpPr txBox="1"/>
            <p:nvPr/>
          </p:nvSpPr>
          <p:spPr>
            <a:xfrm>
              <a:off x="1057996" y="3439354"/>
              <a:ext cx="5205643" cy="91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925" lIns="96925" spcFirstLastPara="1" rIns="96925" wrap="square" tIns="96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Quarterly QA Meetings (Divisional Quality Metrics)</a:t>
              </a:r>
              <a:endParaRPr/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0" y="4584372"/>
              <a:ext cx="6263640" cy="916014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277094" y="4790476"/>
              <a:ext cx="503807" cy="50380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1057996" y="4584372"/>
              <a:ext cx="5205643" cy="91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0"/>
            <p:cNvSpPr txBox="1"/>
            <p:nvPr/>
          </p:nvSpPr>
          <p:spPr>
            <a:xfrm>
              <a:off x="1057996" y="4584372"/>
              <a:ext cx="5205643" cy="91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925" lIns="96925" spcFirstLastPara="1" rIns="96925" wrap="square" tIns="96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Monthly Operations 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1"/>
          <p:cNvSpPr/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cap="flat" cmpd="thinThick" w="1746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 CP/AP Goals </a:t>
            </a:r>
            <a:endParaRPr/>
          </a:p>
        </p:txBody>
      </p:sp>
      <p:pic>
        <p:nvPicPr>
          <p:cNvPr descr="Description of the table sections" id="428" name="Google Shape;4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733426"/>
            <a:ext cx="7567613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ality and Regulatory goals" id="429" name="Google Shape;429;p1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1323976"/>
            <a:ext cx="7567613" cy="432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2"/>
          <p:cNvSpPr/>
          <p:nvPr/>
        </p:nvSpPr>
        <p:spPr>
          <a:xfrm>
            <a:off x="-1" y="0"/>
            <a:ext cx="12192001" cy="2001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2"/>
          <p:cNvSpPr txBox="1"/>
          <p:nvPr>
            <p:ph type="title"/>
          </p:nvPr>
        </p:nvSpPr>
        <p:spPr>
          <a:xfrm>
            <a:off x="424131" y="245082"/>
            <a:ext cx="10515599" cy="932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Continued: CP/AP Goals </a:t>
            </a:r>
            <a:endParaRPr/>
          </a:p>
        </p:txBody>
      </p:sp>
      <p:pic>
        <p:nvPicPr>
          <p:cNvPr descr="Care lab goals info" id="436" name="Google Shape;436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2246409"/>
            <a:ext cx="11268075" cy="405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3"/>
          <p:cNvSpPr txBox="1"/>
          <p:nvPr>
            <p:ph type="title"/>
          </p:nvPr>
        </p:nvSpPr>
        <p:spPr>
          <a:xfrm>
            <a:off x="838200" y="184805"/>
            <a:ext cx="10515600" cy="1505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b="1" lang="en-US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for the QA meeting</a:t>
            </a:r>
            <a:endParaRPr/>
          </a:p>
        </p:txBody>
      </p:sp>
      <p:pic>
        <p:nvPicPr>
          <p:cNvPr descr="agenda document for a Quality Assurance Meeting " id="443" name="Google Shape;443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575" y="1844675"/>
            <a:ext cx="4862513" cy="4449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enda document for a Quality Assurance Meeting " id="444" name="Google Shape;444;p1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1525" y="1844675"/>
            <a:ext cx="5421313" cy="444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Quality Corner-Each Division</a:t>
            </a:r>
            <a:endParaRPr/>
          </a:p>
        </p:txBody>
      </p:sp>
      <p:sp>
        <p:nvSpPr>
          <p:cNvPr id="450" name="Google Shape;450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photos or graphs and charts in a Quality Corner" id="451" name="Google Shape;45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383" y="1690688"/>
            <a:ext cx="6037642" cy="4782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tos or graphs and charts in a Quality Corner" id="452" name="Google Shape;45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6038" y="1690688"/>
            <a:ext cx="5367338" cy="4782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5"/>
          <p:cNvSpPr txBox="1"/>
          <p:nvPr>
            <p:ph type="title"/>
          </p:nvPr>
        </p:nvSpPr>
        <p:spPr>
          <a:xfrm>
            <a:off x="838200" y="184805"/>
            <a:ext cx="10515600" cy="1505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PDCA and/or A3-completed for each process Improvement  </a:t>
            </a:r>
            <a:endParaRPr/>
          </a:p>
        </p:txBody>
      </p:sp>
      <p:pic>
        <p:nvPicPr>
          <p:cNvPr descr="Quality Improvement Doc" id="459" name="Google Shape;459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825" y="1844675"/>
            <a:ext cx="4840288" cy="4449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ality Improvement Doc" id="460" name="Google Shape;460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7550" y="1844675"/>
            <a:ext cx="5507038" cy="444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6"/>
          <p:cNvSpPr txBox="1"/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 sz="3800"/>
              <a:t>Internal Audits /Audit schedule </a:t>
            </a:r>
            <a:endParaRPr/>
          </a:p>
        </p:txBody>
      </p:sp>
      <p:sp>
        <p:nvSpPr>
          <p:cNvPr id="467" name="Google Shape;467;p16"/>
          <p:cNvSpPr/>
          <p:nvPr/>
        </p:nvSpPr>
        <p:spPr>
          <a:xfrm>
            <a:off x="643278" y="2573756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6"/>
          <p:cNvSpPr txBox="1"/>
          <p:nvPr>
            <p:ph idx="1" type="body"/>
          </p:nvPr>
        </p:nvSpPr>
        <p:spPr>
          <a:xfrm>
            <a:off x="630936" y="2807208"/>
            <a:ext cx="3429000" cy="341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Each Division must complete a set of monthly/Quarterly internal audits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Some audits are focused audits based on certain findings 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descr="Example of clinical lab schedule " id="469" name="Google Shape;4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4296" y="1029957"/>
            <a:ext cx="6903720" cy="4798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7"/>
          <p:cNvSpPr txBox="1"/>
          <p:nvPr>
            <p:ph type="title"/>
          </p:nvPr>
        </p:nvSpPr>
        <p:spPr>
          <a:xfrm>
            <a:off x="838200" y="6207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Quality Metrics </a:t>
            </a:r>
            <a:endParaRPr/>
          </a:p>
        </p:txBody>
      </p:sp>
      <p:cxnSp>
        <p:nvCxnSpPr>
          <p:cNvPr id="476" name="Google Shape;476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7" name="Google Shape;477;p17"/>
          <p:cNvSpPr txBox="1"/>
          <p:nvPr>
            <p:ph idx="1" type="body"/>
          </p:nvPr>
        </p:nvSpPr>
        <p:spPr>
          <a:xfrm>
            <a:off x="838200" y="2266345"/>
            <a:ext cx="5097780" cy="3910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</a:rPr>
              <a:t>Built a real time Health Analytics dashboards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</a:rPr>
              <a:t>AM Draws by 8 AM/9AM (% completed, % resulted…)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</a:rPr>
              <a:t>Turn Around Time Dashboards for Chem, TYSC, Troponin, COAG, HEM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</a:rPr>
              <a:t>Rate of Contaminated blood cultures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</a:rPr>
              <a:t>Compliance rate of Arm Band Scanning by Phlebotomist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</a:rPr>
              <a:t>Blood Utilization Dashboards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>
                <a:solidFill>
                  <a:srgbClr val="FFFFFF"/>
                </a:solidFill>
              </a:rPr>
              <a:t>1 unit Vs. 2 units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>
                <a:solidFill>
                  <a:srgbClr val="FFFFFF"/>
                </a:solidFill>
              </a:rPr>
              <a:t>RBC, Platelets, Plasma utilization by MD, Location, Specialty 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8" name="Google Shape;478;p17"/>
          <p:cNvSpPr txBox="1"/>
          <p:nvPr>
            <p:ph idx="2" type="body"/>
          </p:nvPr>
        </p:nvSpPr>
        <p:spPr>
          <a:xfrm>
            <a:off x="6256020" y="2266345"/>
            <a:ext cx="5097780" cy="3910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COVID, RSV, FLU Testing Dashboards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Hemolyzed, Clotted, QNS by Lab and Nursing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Test Utilization Dashboards-In Progress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>
                <a:solidFill>
                  <a:srgbClr val="FFFFFF"/>
                </a:solidFill>
              </a:rPr>
              <a:t>Vitamin D utilization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8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8"/>
          <p:cNvSpPr txBox="1"/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>
                <a:solidFill>
                  <a:schemeClr val="lt1"/>
                </a:solidFill>
              </a:rPr>
              <a:t>Non-conforming Events Dashboards</a:t>
            </a:r>
            <a:endParaRPr/>
          </a:p>
        </p:txBody>
      </p:sp>
      <p:grpSp>
        <p:nvGrpSpPr>
          <p:cNvPr id="485" name="Google Shape;485;p18"/>
          <p:cNvGrpSpPr/>
          <p:nvPr/>
        </p:nvGrpSpPr>
        <p:grpSpPr>
          <a:xfrm>
            <a:off x="5468389" y="644116"/>
            <a:ext cx="6263640" cy="5457239"/>
            <a:chOff x="0" y="23724"/>
            <a:chExt cx="6263640" cy="5457239"/>
          </a:xfrm>
        </p:grpSpPr>
        <p:sp>
          <p:nvSpPr>
            <p:cNvPr id="486" name="Google Shape;486;p18"/>
            <p:cNvSpPr/>
            <p:nvPr/>
          </p:nvSpPr>
          <p:spPr>
            <a:xfrm>
              <a:off x="0" y="23724"/>
              <a:ext cx="6263640" cy="1233179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8"/>
            <p:cNvSpPr txBox="1"/>
            <p:nvPr/>
          </p:nvSpPr>
          <p:spPr>
            <a:xfrm>
              <a:off x="60199" y="83923"/>
              <a:ext cx="6143242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Events entered in an electronic database called RL6</a:t>
              </a: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0" y="1256904"/>
              <a:ext cx="6263640" cy="1668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8"/>
            <p:cNvSpPr txBox="1"/>
            <p:nvPr/>
          </p:nvSpPr>
          <p:spPr>
            <a:xfrm>
              <a:off x="0" y="1256904"/>
              <a:ext cx="6263640" cy="1668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350" lIns="198850" spcFirstLastPara="1" rIns="220450" wrap="square" tIns="3935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Lab Specimens 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Pathology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Blood Bank 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Other Divisions  (Micro, Core Lab, Outreach)</a:t>
              </a: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0" y="2925324"/>
              <a:ext cx="6263640" cy="1233179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8"/>
            <p:cNvSpPr txBox="1"/>
            <p:nvPr/>
          </p:nvSpPr>
          <p:spPr>
            <a:xfrm>
              <a:off x="60199" y="2985523"/>
              <a:ext cx="6143242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Used for reporting internal and external errors or incidents </a:t>
              </a: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0" y="4247784"/>
              <a:ext cx="6263640" cy="1233179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8"/>
            <p:cNvSpPr txBox="1"/>
            <p:nvPr/>
          </p:nvSpPr>
          <p:spPr>
            <a:xfrm>
              <a:off x="60199" y="4307983"/>
              <a:ext cx="6143242" cy="11127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Trended and shared in Staff and QA meetings 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US" sz="4200"/>
              <a:t>How do I…Add Value?</a:t>
            </a: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669036" y="1677373"/>
            <a:ext cx="10853928" cy="18288"/>
          </a:xfrm>
          <a:custGeom>
            <a:rect b="b" l="l" r="r" t="t"/>
            <a:pathLst>
              <a:path extrusionOk="0" fill="none" h="18288" w="10853928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extrusionOk="0" h="18288" w="10853928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-US" sz="2200"/>
              <a:t>How does your Lab add Value to the Health System?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Value =Quality/Cost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Growth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Revenue (Outreach, new testing platforms)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Savings (Contract Negotiations, reduction in send out testing, Reduction in reagent cost, new suppliers)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Services Provided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Health System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Community (Blood Draw Stations, Blood Donor Center, POC testing)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Education </a:t>
            </a:r>
            <a:endParaRPr/>
          </a:p>
          <a:p>
            <a:pPr indent="-889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 txBox="1"/>
          <p:nvPr>
            <p:ph type="ctrTitle"/>
          </p:nvPr>
        </p:nvSpPr>
        <p:spPr>
          <a:xfrm>
            <a:off x="1143000" y="3962400"/>
            <a:ext cx="990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Define Lab goal and value</a:t>
            </a:r>
            <a:endParaRPr/>
          </a:p>
        </p:txBody>
      </p:sp>
      <p:pic>
        <p:nvPicPr>
          <p:cNvPr descr="Clipboard Partially Checked outline" id="307" name="Google Shape;3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905000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"/>
          <p:cNvSpPr txBox="1"/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</a:pPr>
            <a:r>
              <a:rPr b="1" lang="en-US"/>
              <a:t>Our Goal</a:t>
            </a: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382359" y="2136937"/>
            <a:ext cx="11122483" cy="3177852"/>
            <a:chOff x="1358" y="705011"/>
            <a:chExt cx="11122483" cy="3177852"/>
          </a:xfrm>
        </p:grpSpPr>
        <p:sp>
          <p:nvSpPr>
            <p:cNvPr id="314" name="Google Shape;314;p4"/>
            <p:cNvSpPr/>
            <p:nvPr/>
          </p:nvSpPr>
          <p:spPr>
            <a:xfrm>
              <a:off x="1358" y="705011"/>
              <a:ext cx="5296420" cy="317785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95A5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 txBox="1"/>
            <p:nvPr/>
          </p:nvSpPr>
          <p:spPr>
            <a:xfrm>
              <a:off x="1358" y="705011"/>
              <a:ext cx="5296420" cy="3177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144775" spcFirstLastPara="1" rIns="144775" wrap="square" tIns="14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 innovative, high quality timely and most effective clinical laboratory services</a:t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5827421" y="705011"/>
              <a:ext cx="5296420" cy="317785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95A5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 txBox="1"/>
            <p:nvPr/>
          </p:nvSpPr>
          <p:spPr>
            <a:xfrm>
              <a:off x="5827421" y="705011"/>
              <a:ext cx="5296420" cy="31778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4775" lIns="144775" spcFirstLastPara="1" rIns="144775" wrap="square" tIns="14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services to drive additional hospital and patient value through outreach expansion and clinical test menu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"/>
          <p:cNvSpPr txBox="1"/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</a:pPr>
            <a:r>
              <a:rPr lang="en-US"/>
              <a:t>Value of YOUR Lab</a:t>
            </a:r>
            <a:endParaRPr/>
          </a:p>
        </p:txBody>
      </p:sp>
      <p:grpSp>
        <p:nvGrpSpPr>
          <p:cNvPr id="323" name="Google Shape;323;p5"/>
          <p:cNvGrpSpPr/>
          <p:nvPr/>
        </p:nvGrpSpPr>
        <p:grpSpPr>
          <a:xfrm>
            <a:off x="447352" y="1584129"/>
            <a:ext cx="10992496" cy="4283469"/>
            <a:chOff x="66351" y="152203"/>
            <a:chExt cx="10992496" cy="4283469"/>
          </a:xfrm>
        </p:grpSpPr>
        <p:sp>
          <p:nvSpPr>
            <p:cNvPr id="324" name="Google Shape;324;p5"/>
            <p:cNvSpPr/>
            <p:nvPr/>
          </p:nvSpPr>
          <p:spPr>
            <a:xfrm rot="-5400000">
              <a:off x="-1455901" y="2379383"/>
              <a:ext cx="3578542" cy="534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5"/>
            <p:cNvSpPr txBox="1"/>
            <p:nvPr/>
          </p:nvSpPr>
          <p:spPr>
            <a:xfrm rot="-5400000">
              <a:off x="-1455901" y="2379383"/>
              <a:ext cx="3578542" cy="534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4709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Value to System</a:t>
              </a: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600387" y="857129"/>
              <a:ext cx="2660061" cy="3578542"/>
            </a:xfrm>
            <a:prstGeom prst="rect">
              <a:avLst/>
            </a:prstGeom>
            <a:solidFill>
              <a:srgbClr val="A4B72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5"/>
            <p:cNvSpPr txBox="1"/>
            <p:nvPr/>
          </p:nvSpPr>
          <p:spPr>
            <a:xfrm>
              <a:off x="600387" y="857129"/>
              <a:ext cx="2660061" cy="3578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0900" lIns="120900" spcFirstLastPara="1" rIns="120900" wrap="square" tIns="470975">
              <a:noAutofit/>
            </a:bodyPr>
            <a:lstStyle/>
            <a:p>
              <a:pPr indent="-6350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t/>
              </a:r>
              <a:endParaRPr b="0" baseline="3000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66351" y="152203"/>
              <a:ext cx="1068070" cy="10680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 rot="-5400000">
              <a:off x="2443297" y="2379383"/>
              <a:ext cx="3578542" cy="534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5"/>
            <p:cNvSpPr txBox="1"/>
            <p:nvPr/>
          </p:nvSpPr>
          <p:spPr>
            <a:xfrm rot="-5400000">
              <a:off x="2443297" y="2379383"/>
              <a:ext cx="3578542" cy="534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4709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Value to Operations</a:t>
              </a: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499586" y="857129"/>
              <a:ext cx="2660061" cy="3578542"/>
            </a:xfrm>
            <a:prstGeom prst="rect">
              <a:avLst/>
            </a:prstGeom>
            <a:solidFill>
              <a:srgbClr val="A4B72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5"/>
            <p:cNvSpPr txBox="1"/>
            <p:nvPr/>
          </p:nvSpPr>
          <p:spPr>
            <a:xfrm>
              <a:off x="4499586" y="857129"/>
              <a:ext cx="2660061" cy="35785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2275" lIns="462275" spcFirstLastPara="1" rIns="462275" wrap="square" tIns="470975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Arial"/>
                <a:buNone/>
              </a:pPr>
              <a:r>
                <a:t/>
              </a:r>
              <a:endParaRPr b="0" i="0" sz="5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965551" y="152203"/>
              <a:ext cx="1068070" cy="106807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 rot="-5400000">
              <a:off x="6342497" y="2379383"/>
              <a:ext cx="3578542" cy="534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"/>
            <p:cNvSpPr txBox="1"/>
            <p:nvPr/>
          </p:nvSpPr>
          <p:spPr>
            <a:xfrm rot="-5400000">
              <a:off x="6342497" y="2379383"/>
              <a:ext cx="3578542" cy="534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470975" wrap="square" tIns="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Value to Patients</a:t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8398786" y="857129"/>
              <a:ext cx="2660061" cy="3578542"/>
            </a:xfrm>
            <a:prstGeom prst="rect">
              <a:avLst/>
            </a:prstGeom>
            <a:solidFill>
              <a:srgbClr val="A4B72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7864751" y="152203"/>
              <a:ext cx="1068070" cy="106807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5"/>
          <p:cNvSpPr txBox="1"/>
          <p:nvPr/>
        </p:nvSpPr>
        <p:spPr>
          <a:xfrm>
            <a:off x="1066800" y="2667001"/>
            <a:ext cx="2514600" cy="3066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$MM revenue</a:t>
            </a:r>
            <a:r>
              <a:rPr b="1" baseline="30000" i="0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baseline="30000" i="0" sz="16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54864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</a:pPr>
            <a:r>
              <a:rPr b="1" i="0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10% all TMMC revenues</a:t>
            </a:r>
            <a:endParaRPr/>
          </a:p>
          <a:p>
            <a:pPr indent="-228600" lvl="1" marL="54864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</a:pPr>
            <a:r>
              <a:rPr b="1" i="0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Top 3 revenue centers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$costs</a:t>
            </a:r>
            <a:r>
              <a:rPr b="1" baseline="30000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indent="-228600" lvl="1" marL="54864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</a:pPr>
            <a:r>
              <a:rPr b="1" i="0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6.7% all TMMC costs</a:t>
            </a:r>
            <a:endParaRPr/>
          </a:p>
          <a:p>
            <a:pPr indent="-228600" lvl="1" marL="54864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</a:pPr>
            <a:r>
              <a:rPr b="1" i="0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9:1 Gross Revenue : Cost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20-30% Margin</a:t>
            </a:r>
            <a:r>
              <a:rPr b="1" baseline="30000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250k patient draws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100k outreach visits</a:t>
            </a:r>
            <a:endParaRPr/>
          </a:p>
        </p:txBody>
      </p:sp>
      <p:sp>
        <p:nvSpPr>
          <p:cNvPr id="339" name="Google Shape;339;p5"/>
          <p:cNvSpPr txBox="1"/>
          <p:nvPr/>
        </p:nvSpPr>
        <p:spPr>
          <a:xfrm>
            <a:off x="5029200" y="2667001"/>
            <a:ext cx="2514600" cy="3066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24/7 Operation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11.5 MM tests annually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1.7 MM orders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1.2 MM samples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100 K Patients </a:t>
            </a:r>
            <a:endParaRPr/>
          </a:p>
          <a:p>
            <a:pPr indent="-228600" lvl="1" marL="54864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</a:pPr>
            <a:r>
              <a:rPr b="1" i="0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4.5 MM Chemistry</a:t>
            </a:r>
            <a:endParaRPr/>
          </a:p>
          <a:p>
            <a:pPr indent="-228600" lvl="1" marL="54864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</a:pPr>
            <a:r>
              <a:rPr b="1" i="0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5.5 MM Hematology/COAG/UA</a:t>
            </a:r>
            <a:endParaRPr/>
          </a:p>
          <a:p>
            <a:pPr indent="-228600" lvl="1" marL="54864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</a:pPr>
            <a:r>
              <a:rPr b="1" i="0" lang="en-US" sz="1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305 k POC</a:t>
            </a:r>
            <a:endParaRPr/>
          </a:p>
        </p:txBody>
      </p:sp>
      <p:sp>
        <p:nvSpPr>
          <p:cNvPr id="340" name="Google Shape;340;p5"/>
          <p:cNvSpPr txBox="1"/>
          <p:nvPr/>
        </p:nvSpPr>
        <p:spPr>
          <a:xfrm>
            <a:off x="8915400" y="2670049"/>
            <a:ext cx="2514600" cy="3066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~80% of EMR based on lab results</a:t>
            </a:r>
            <a:r>
              <a:rPr b="1" baseline="30000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~70% of clinical decisions based on lab tests</a:t>
            </a:r>
            <a:r>
              <a:rPr b="1" baseline="30000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13k units transfused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80k outreach visits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▪"/>
            </a:pPr>
            <a:r>
              <a:rPr b="1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90K ER Visits</a:t>
            </a:r>
            <a:endParaRPr/>
          </a:p>
        </p:txBody>
      </p:sp>
      <p:sp>
        <p:nvSpPr>
          <p:cNvPr id="341" name="Google Shape;341;p5"/>
          <p:cNvSpPr txBox="1"/>
          <p:nvPr/>
        </p:nvSpPr>
        <p:spPr>
          <a:xfrm>
            <a:off x="560503" y="6477001"/>
            <a:ext cx="6497291" cy="466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Source: 1 - CMS Cost reporting (data sent by TMMC to CMS as part of governmental reporting)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2 - The Dark Intelligence Group June 8, 2018 “Hospital Lab Outreach Still Effective Revenue Strategy”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"/>
          <p:cNvSpPr txBox="1"/>
          <p:nvPr>
            <p:ph type="ctrTitle"/>
          </p:nvPr>
        </p:nvSpPr>
        <p:spPr>
          <a:xfrm>
            <a:off x="1522811" y="1905000"/>
            <a:ext cx="914638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/>
              <a:t>Where Do I start?</a:t>
            </a:r>
            <a:endParaRPr/>
          </a:p>
        </p:txBody>
      </p:sp>
      <p:sp>
        <p:nvSpPr>
          <p:cNvPr id="347" name="Google Shape;347;p6"/>
          <p:cNvSpPr txBox="1"/>
          <p:nvPr>
            <p:ph idx="1" type="subTitle"/>
          </p:nvPr>
        </p:nvSpPr>
        <p:spPr>
          <a:xfrm>
            <a:off x="809625" y="5029200"/>
            <a:ext cx="8944926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Create a strategic Plan?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7"/>
          <p:cNvSpPr/>
          <p:nvPr/>
        </p:nvSpPr>
        <p:spPr>
          <a:xfrm>
            <a:off x="321732" y="321733"/>
            <a:ext cx="11546828" cy="6214534"/>
          </a:xfrm>
          <a:custGeom>
            <a:rect b="b" l="l" r="r" t="t"/>
            <a:pathLst>
              <a:path extrusionOk="0" h="6214534" w="11546828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7F7F7F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7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7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7"/>
          <p:cNvSpPr txBox="1"/>
          <p:nvPr>
            <p:ph type="title"/>
          </p:nvPr>
        </p:nvSpPr>
        <p:spPr>
          <a:xfrm>
            <a:off x="1006900" y="1188637"/>
            <a:ext cx="3141430" cy="448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/>
              <a:t>Why have a strategic plan??</a:t>
            </a:r>
            <a:endParaRPr/>
          </a:p>
        </p:txBody>
      </p:sp>
      <p:cxnSp>
        <p:nvCxnSpPr>
          <p:cNvPr id="357" name="Google Shape;357;p7"/>
          <p:cNvCxnSpPr/>
          <p:nvPr/>
        </p:nvCxnSpPr>
        <p:spPr>
          <a:xfrm>
            <a:off x="4654296" y="1852863"/>
            <a:ext cx="0" cy="3236495"/>
          </a:xfrm>
          <a:prstGeom prst="straightConnector1">
            <a:avLst/>
          </a:prstGeom>
          <a:noFill/>
          <a:ln cap="sq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8" name="Google Shape;358;p7"/>
          <p:cNvSpPr txBox="1"/>
          <p:nvPr>
            <p:ph idx="1" type="body"/>
          </p:nvPr>
        </p:nvSpPr>
        <p:spPr>
          <a:xfrm>
            <a:off x="5138928" y="1338729"/>
            <a:ext cx="4795584" cy="41805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 roadmap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Provides direction and goals.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Defines priorities: What we do and what we won’t do.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Guides day-to-day decisions, including where we invest resources (time, people, $$).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Framework for evaluating progress and changing approaches.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"/>
          <p:cNvSpPr txBox="1"/>
          <p:nvPr>
            <p:ph type="title"/>
          </p:nvPr>
        </p:nvSpPr>
        <p:spPr>
          <a:xfrm>
            <a:off x="379511" y="609600"/>
            <a:ext cx="11128098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B13"/>
              </a:buClr>
              <a:buSzPts val="3200"/>
              <a:buFont typeface="Arial"/>
              <a:buNone/>
            </a:pPr>
            <a:r>
              <a:rPr lang="en-US"/>
              <a:t>Quality </a:t>
            </a:r>
            <a:endParaRPr/>
          </a:p>
        </p:txBody>
      </p:sp>
      <p:sp>
        <p:nvSpPr>
          <p:cNvPr id="364" name="Google Shape;364;p8"/>
          <p:cNvSpPr txBox="1"/>
          <p:nvPr>
            <p:ph idx="1" type="body"/>
          </p:nvPr>
        </p:nvSpPr>
        <p:spPr>
          <a:xfrm>
            <a:off x="379511" y="1447801"/>
            <a:ext cx="5580018" cy="454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Develop a Quality structure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Build a robust Quality Plan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Develop Meaningful Quality Metrics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Implement Dashboards 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Implement business analytics </a:t>
            </a:r>
            <a:endParaRPr/>
          </a:p>
          <a:p>
            <a:pPr indent="-1219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The Role of Quality for Commissioning Success" id="365" name="Google Shape;365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2471" y="1745230"/>
            <a:ext cx="5275137" cy="39512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"/>
          <p:cNvSpPr txBox="1"/>
          <p:nvPr>
            <p:ph idx="4294967295" type="title"/>
          </p:nvPr>
        </p:nvSpPr>
        <p:spPr>
          <a:xfrm>
            <a:off x="609600" y="-11430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Arial"/>
                <a:ea typeface="Arial"/>
                <a:cs typeface="Arial"/>
                <a:sym typeface="Arial"/>
              </a:rPr>
              <a:t>TMMC  LABORATORY QUALITY COMMITTEE STRUCTURE </a:t>
            </a:r>
            <a:br>
              <a:rPr b="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72" name="Google Shape;372;p9"/>
          <p:cNvSpPr txBox="1"/>
          <p:nvPr/>
        </p:nvSpPr>
        <p:spPr>
          <a:xfrm>
            <a:off x="2438400" y="589001"/>
            <a:ext cx="7315200" cy="553998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Quality Steering Committee (QSC)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John Kunesh, Dr. Michael Dunlap, Dr. MeenaKshi Bhasin, Dr. John Blakey, Dr. Gregory Baetge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Ihab Abumuhor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9"/>
          <p:cNvSpPr txBox="1"/>
          <p:nvPr/>
        </p:nvSpPr>
        <p:spPr>
          <a:xfrm>
            <a:off x="3771901" y="1732002"/>
            <a:ext cx="4648198" cy="707886"/>
          </a:xfrm>
          <a:prstGeom prst="rect">
            <a:avLst/>
          </a:prstGeom>
          <a:solidFill>
            <a:srgbClr val="B6DDE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 Management Advisory Group (LMAG)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Ihab Abumuhor, Patty Drew, Lorraine Smith, Angie Watters, Veronica Urbano, Rosalinda Catamisan, Shiva Eskandari, Rhonda Heilbron, Frances Davis, Armando Ramos</a:t>
            </a:r>
            <a:endParaRPr/>
          </a:p>
        </p:txBody>
      </p:sp>
      <p:sp>
        <p:nvSpPr>
          <p:cNvPr id="374" name="Google Shape;374;p9"/>
          <p:cNvSpPr txBox="1"/>
          <p:nvPr/>
        </p:nvSpPr>
        <p:spPr>
          <a:xfrm>
            <a:off x="3352801" y="2995136"/>
            <a:ext cx="1828799" cy="738664"/>
          </a:xfrm>
          <a:prstGeom prst="rect">
            <a:avLst/>
          </a:prstGeom>
          <a:solidFill>
            <a:srgbClr val="F2DADA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Outreach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Quality Steering Committee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Angie Waters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Rhonda Heilborn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9"/>
          <p:cNvSpPr txBox="1"/>
          <p:nvPr/>
        </p:nvSpPr>
        <p:spPr>
          <a:xfrm>
            <a:off x="7010395" y="2989564"/>
            <a:ext cx="1828785" cy="738664"/>
          </a:xfrm>
          <a:prstGeom prst="rect">
            <a:avLst/>
          </a:prstGeom>
          <a:solidFill>
            <a:srgbClr val="F2DADA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Pathology Informatics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Michael Jovellana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Anne McCormick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Barry Ritchey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9"/>
          <p:cNvSpPr txBox="1"/>
          <p:nvPr/>
        </p:nvSpPr>
        <p:spPr>
          <a:xfrm>
            <a:off x="1714501" y="4369714"/>
            <a:ext cx="990600" cy="584775"/>
          </a:xfrm>
          <a:prstGeom prst="rect">
            <a:avLst/>
          </a:prstGeom>
          <a:solidFill>
            <a:srgbClr val="99FF6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John Kunesh</a:t>
            </a:r>
            <a:endParaRPr/>
          </a:p>
        </p:txBody>
      </p:sp>
      <p:sp>
        <p:nvSpPr>
          <p:cNvPr id="377" name="Google Shape;377;p9"/>
          <p:cNvSpPr txBox="1"/>
          <p:nvPr/>
        </p:nvSpPr>
        <p:spPr>
          <a:xfrm>
            <a:off x="3131952" y="4395281"/>
            <a:ext cx="1440048" cy="553998"/>
          </a:xfrm>
          <a:prstGeom prst="rect">
            <a:avLst/>
          </a:prstGeom>
          <a:solidFill>
            <a:srgbClr val="99FF6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Waived Testing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John Blakey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Lorraine Smith </a:t>
            </a:r>
            <a:endParaRPr/>
          </a:p>
        </p:txBody>
      </p:sp>
      <p:sp>
        <p:nvSpPr>
          <p:cNvPr id="378" name="Google Shape;378;p9"/>
          <p:cNvSpPr txBox="1"/>
          <p:nvPr/>
        </p:nvSpPr>
        <p:spPr>
          <a:xfrm>
            <a:off x="4953000" y="4356502"/>
            <a:ext cx="3731973" cy="646331"/>
          </a:xfrm>
          <a:prstGeom prst="rect">
            <a:avLst/>
          </a:prstGeom>
          <a:solidFill>
            <a:srgbClr val="CCC0D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CP/AP Laboratory QA Committee includes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Quality Steering Committee, LMAG, and Section QA Representatives</a:t>
            </a:r>
            <a:endParaRPr/>
          </a:p>
        </p:txBody>
      </p:sp>
      <p:sp>
        <p:nvSpPr>
          <p:cNvPr id="379" name="Google Shape;379;p9"/>
          <p:cNvSpPr txBox="1"/>
          <p:nvPr/>
        </p:nvSpPr>
        <p:spPr>
          <a:xfrm>
            <a:off x="9296379" y="4369714"/>
            <a:ext cx="1226690" cy="646331"/>
          </a:xfrm>
          <a:prstGeom prst="rect">
            <a:avLst/>
          </a:prstGeom>
          <a:solidFill>
            <a:srgbClr val="99FF66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Gregory Baetge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9"/>
          <p:cNvSpPr txBox="1"/>
          <p:nvPr/>
        </p:nvSpPr>
        <p:spPr>
          <a:xfrm>
            <a:off x="3352800" y="5436513"/>
            <a:ext cx="5486400" cy="261610"/>
          </a:xfrm>
          <a:prstGeom prst="rect">
            <a:avLst/>
          </a:prstGeom>
          <a:solidFill>
            <a:srgbClr val="FABF8E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Section QA Representatives</a:t>
            </a:r>
            <a:endParaRPr/>
          </a:p>
        </p:txBody>
      </p:sp>
      <p:sp>
        <p:nvSpPr>
          <p:cNvPr id="381" name="Google Shape;381;p9"/>
          <p:cNvSpPr txBox="1"/>
          <p:nvPr/>
        </p:nvSpPr>
        <p:spPr>
          <a:xfrm>
            <a:off x="2438400" y="6428602"/>
            <a:ext cx="7315200" cy="276999"/>
          </a:xfrm>
          <a:prstGeom prst="rect">
            <a:avLst/>
          </a:prstGeom>
          <a:solidFill>
            <a:srgbClr val="FDE9D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AND EXTERNAL FEEDBACK (EMPLOYEES AND CUSTOMERS)</a:t>
            </a:r>
            <a:endParaRPr/>
          </a:p>
        </p:txBody>
      </p:sp>
      <p:sp>
        <p:nvSpPr>
          <p:cNvPr id="382" name="Google Shape;382;p9"/>
          <p:cNvSpPr txBox="1"/>
          <p:nvPr/>
        </p:nvSpPr>
        <p:spPr>
          <a:xfrm>
            <a:off x="1981200" y="76201"/>
            <a:ext cx="8229600" cy="25876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LABORATORY QUALITY COMMITTEE STRUCTURE </a:t>
            </a:r>
            <a:endParaRPr/>
          </a:p>
        </p:txBody>
      </p:sp>
      <p:sp>
        <p:nvSpPr>
          <p:cNvPr id="383" name="Google Shape;383;p9"/>
          <p:cNvSpPr txBox="1"/>
          <p:nvPr/>
        </p:nvSpPr>
        <p:spPr>
          <a:xfrm>
            <a:off x="9753600" y="6411036"/>
            <a:ext cx="990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 06.09.2021</a:t>
            </a:r>
            <a:endParaRPr/>
          </a:p>
        </p:txBody>
      </p:sp>
      <p:pic>
        <p:nvPicPr>
          <p:cNvPr id="384" name="Google Shape;38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7343" y="4608342"/>
            <a:ext cx="532606" cy="1563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9"/>
          <p:cNvCxnSpPr>
            <a:stCxn id="372" idx="0"/>
          </p:cNvCxnSpPr>
          <p:nvPr/>
        </p:nvCxnSpPr>
        <p:spPr>
          <a:xfrm rot="10800000">
            <a:off x="6096000" y="334901"/>
            <a:ext cx="0" cy="254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6" name="Google Shape;386;p9"/>
          <p:cNvCxnSpPr>
            <a:stCxn id="381" idx="0"/>
            <a:endCxn id="380" idx="2"/>
          </p:cNvCxnSpPr>
          <p:nvPr/>
        </p:nvCxnSpPr>
        <p:spPr>
          <a:xfrm rot="10800000">
            <a:off x="6096000" y="5698102"/>
            <a:ext cx="0" cy="730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7" name="Google Shape;387;p9"/>
          <p:cNvCxnSpPr>
            <a:stCxn id="380" idx="0"/>
            <a:endCxn id="373" idx="2"/>
          </p:cNvCxnSpPr>
          <p:nvPr/>
        </p:nvCxnSpPr>
        <p:spPr>
          <a:xfrm rot="10800000">
            <a:off x="6096000" y="2439813"/>
            <a:ext cx="0" cy="2996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8" name="Google Shape;388;p9"/>
          <p:cNvCxnSpPr/>
          <p:nvPr/>
        </p:nvCxnSpPr>
        <p:spPr>
          <a:xfrm>
            <a:off x="5181600" y="3352800"/>
            <a:ext cx="1828801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9" name="Google Shape;389;p9"/>
          <p:cNvCxnSpPr>
            <a:endCxn id="376" idx="2"/>
          </p:cNvCxnSpPr>
          <p:nvPr/>
        </p:nvCxnSpPr>
        <p:spPr>
          <a:xfrm rot="10800000">
            <a:off x="2209801" y="4954489"/>
            <a:ext cx="725700" cy="1474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0" name="Google Shape;390;p9"/>
          <p:cNvCxnSpPr>
            <a:endCxn id="379" idx="2"/>
          </p:cNvCxnSpPr>
          <p:nvPr/>
        </p:nvCxnSpPr>
        <p:spPr>
          <a:xfrm flipH="1" rot="10800000">
            <a:off x="9296524" y="5016045"/>
            <a:ext cx="613200" cy="1395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1" name="Google Shape;391;p9"/>
          <p:cNvCxnSpPr/>
          <p:nvPr/>
        </p:nvCxnSpPr>
        <p:spPr>
          <a:xfrm>
            <a:off x="8684973" y="4679667"/>
            <a:ext cx="613346" cy="0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2" name="Google Shape;392;p9"/>
          <p:cNvCxnSpPr>
            <a:stCxn id="378" idx="1"/>
          </p:cNvCxnSpPr>
          <p:nvPr/>
        </p:nvCxnSpPr>
        <p:spPr>
          <a:xfrm flipH="1">
            <a:off x="4572000" y="4679668"/>
            <a:ext cx="381000" cy="1800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3" name="Google Shape;393;p9"/>
          <p:cNvCxnSpPr>
            <a:stCxn id="376" idx="0"/>
          </p:cNvCxnSpPr>
          <p:nvPr/>
        </p:nvCxnSpPr>
        <p:spPr>
          <a:xfrm flipH="1" rot="10800000">
            <a:off x="2209801" y="1142914"/>
            <a:ext cx="990600" cy="3226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4" name="Google Shape;394;p9"/>
          <p:cNvCxnSpPr>
            <a:stCxn id="379" idx="0"/>
          </p:cNvCxnSpPr>
          <p:nvPr/>
        </p:nvCxnSpPr>
        <p:spPr>
          <a:xfrm rot="10800000">
            <a:off x="8991724" y="1142614"/>
            <a:ext cx="918000" cy="3227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5" name="Google Shape;395;p9"/>
          <p:cNvCxnSpPr>
            <a:stCxn id="373" idx="0"/>
            <a:endCxn id="372" idx="2"/>
          </p:cNvCxnSpPr>
          <p:nvPr/>
        </p:nvCxnSpPr>
        <p:spPr>
          <a:xfrm rot="10800000">
            <a:off x="6096000" y="1143102"/>
            <a:ext cx="0" cy="588900"/>
          </a:xfrm>
          <a:prstGeom prst="straightConnector1">
            <a:avLst/>
          </a:prstGeom>
          <a:noFill/>
          <a:ln cap="flat" cmpd="sng" w="1905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iped Border 16x9">
  <a:themeElements>
    <a:clrScheme name="StripedBorder_16x9">
      <a:dk1>
        <a:srgbClr val="404040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2023-01-14T21:41:35Z</dcterms:created>
  <dc:creator>Abumuhor, Ihab A</dc:creator>
</cp:coreProperties>
</file>