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3" r:id="rId3"/>
  </p:sldMasterIdLst>
  <p:notesMasterIdLst>
    <p:notesMasterId r:id="rId1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Z5r+b1y7xn4i1GdHzP2tXPOdP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56" d="100"/>
          <a:sy n="156" d="100"/>
        </p:scale>
        <p:origin x="444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/>
          <p:nvPr/>
        </p:nvSpPr>
        <p:spPr>
          <a:xfrm>
            <a:off x="1141710" y="1600200"/>
            <a:ext cx="9905532" cy="32766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6" name="Google Shape;106;p26" descr="Top border design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107" name="Google Shape;107;p26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6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6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" name="Google Shape;110;p26" descr="Bottom border design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111" name="Google Shape;111;p26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6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6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" name="Google Shape;114;p26"/>
          <p:cNvSpPr txBox="1">
            <a:spLocks noGrp="1"/>
          </p:cNvSpPr>
          <p:nvPr>
            <p:ph type="ctrTitle"/>
          </p:nvPr>
        </p:nvSpPr>
        <p:spPr>
          <a:xfrm>
            <a:off x="1522811" y="1905000"/>
            <a:ext cx="9146380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subTitle" idx="1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/>
          <p:nvPr/>
        </p:nvSpPr>
        <p:spPr>
          <a:xfrm>
            <a:off x="1141710" y="3962400"/>
            <a:ext cx="9905532" cy="9144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27" descr="Top border design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122" name="Google Shape;122;p2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7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7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" name="Google Shape;125;p27" descr="Bottom border design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126" name="Google Shape;126;p27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7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7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" name="Google Shape;129;p27"/>
          <p:cNvSpPr txBox="1">
            <a:spLocks noGrp="1"/>
          </p:cNvSpPr>
          <p:nvPr>
            <p:ph type="ctrTitle"/>
          </p:nvPr>
        </p:nvSpPr>
        <p:spPr>
          <a:xfrm>
            <a:off x="1522809" y="4090280"/>
            <a:ext cx="9146380" cy="70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>
            <a:spLocks noGrp="1"/>
          </p:cNvSpPr>
          <p:nvPr>
            <p:ph type="title"/>
          </p:nvPr>
        </p:nvSpPr>
        <p:spPr>
          <a:xfrm>
            <a:off x="1522810" y="1905000"/>
            <a:ext cx="9146382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5400"/>
              <a:buFont typeface="Arial"/>
              <a:buNone/>
              <a:defRPr sz="54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body" idx="1"/>
          </p:nvPr>
        </p:nvSpPr>
        <p:spPr>
          <a:xfrm>
            <a:off x="1522809" y="4876800"/>
            <a:ext cx="823174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909090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909090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9"/>
          <p:cNvSpPr txBox="1">
            <a:spLocks noGrp="1"/>
          </p:cNvSpPr>
          <p:nvPr>
            <p:ph type="body" idx="1"/>
          </p:nvPr>
        </p:nvSpPr>
        <p:spPr>
          <a:xfrm>
            <a:off x="379511" y="1447801"/>
            <a:ext cx="5580018" cy="454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body" idx="2"/>
          </p:nvPr>
        </p:nvSpPr>
        <p:spPr>
          <a:xfrm>
            <a:off x="6232471" y="1447801"/>
            <a:ext cx="5275137" cy="454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144" name="Google Shape;144;p29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9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>
            <a:spLocks noGrp="1"/>
          </p:cNvSpPr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0"/>
          <p:cNvSpPr txBox="1">
            <a:spLocks noGrp="1"/>
          </p:cNvSpPr>
          <p:nvPr>
            <p:ph type="body" idx="1"/>
          </p:nvPr>
        </p:nvSpPr>
        <p:spPr>
          <a:xfrm>
            <a:off x="1522810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0" name="Google Shape;150;p30"/>
          <p:cNvSpPr txBox="1">
            <a:spLocks noGrp="1"/>
          </p:cNvSpPr>
          <p:nvPr>
            <p:ph type="body" idx="2"/>
          </p:nvPr>
        </p:nvSpPr>
        <p:spPr>
          <a:xfrm>
            <a:off x="1522810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>
            <a:endParaRPr/>
          </a:p>
        </p:txBody>
      </p:sp>
      <p:sp>
        <p:nvSpPr>
          <p:cNvPr id="151" name="Google Shape;151;p30"/>
          <p:cNvSpPr txBox="1">
            <a:spLocks noGrp="1"/>
          </p:cNvSpPr>
          <p:nvPr>
            <p:ph type="body" idx="3"/>
          </p:nvPr>
        </p:nvSpPr>
        <p:spPr>
          <a:xfrm>
            <a:off x="6248442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2" name="Google Shape;152;p30"/>
          <p:cNvSpPr txBox="1">
            <a:spLocks noGrp="1"/>
          </p:cNvSpPr>
          <p:nvPr>
            <p:ph type="body" idx="4"/>
          </p:nvPr>
        </p:nvSpPr>
        <p:spPr>
          <a:xfrm>
            <a:off x="6248442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>
            <a:endParaRPr/>
          </a:p>
        </p:txBody>
      </p:sp>
      <p:sp>
        <p:nvSpPr>
          <p:cNvPr id="153" name="Google Shape;153;p30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0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>
            <a:spLocks noGrp="1"/>
          </p:cNvSpPr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1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1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32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163" name="Google Shape;163;p32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2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2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" name="Google Shape;166;p32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2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2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 descr="Border design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w="1016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3"/>
          <p:cNvSpPr txBox="1">
            <a:spLocks noGrp="1"/>
          </p:cNvSpPr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sz="3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3"/>
          <p:cNvSpPr txBox="1">
            <a:spLocks noGrp="1"/>
          </p:cNvSpPr>
          <p:nvPr>
            <p:ph type="body" idx="1"/>
          </p:nvPr>
        </p:nvSpPr>
        <p:spPr>
          <a:xfrm>
            <a:off x="1492319" y="1293495"/>
            <a:ext cx="557929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>
            <a:endParaRPr/>
          </a:p>
        </p:txBody>
      </p:sp>
      <p:sp>
        <p:nvSpPr>
          <p:cNvPr id="173" name="Google Shape;173;p33"/>
          <p:cNvSpPr txBox="1">
            <a:spLocks noGrp="1"/>
          </p:cNvSpPr>
          <p:nvPr>
            <p:ph type="body" idx="2"/>
          </p:nvPr>
        </p:nvSpPr>
        <p:spPr>
          <a:xfrm>
            <a:off x="7925278" y="3536830"/>
            <a:ext cx="3125014" cy="1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4" name="Google Shape;174;p33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3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3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 descr="Border design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w="1016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4"/>
          <p:cNvSpPr txBox="1">
            <a:spLocks noGrp="1"/>
          </p:cNvSpPr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sz="3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4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1400855" y="1202055"/>
            <a:ext cx="5762221" cy="4206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7925278" y="3536830"/>
            <a:ext cx="3125014" cy="1797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 rot="5400000">
            <a:off x="3649940" y="-1837869"/>
            <a:ext cx="4587240" cy="1112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marL="2743200" lvl="5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marL="3200400" lvl="6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marL="3657600" lvl="7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marL="4114800" lvl="8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5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>
            <a:spLocks noGrp="1"/>
          </p:cNvSpPr>
          <p:nvPr>
            <p:ph type="title"/>
          </p:nvPr>
        </p:nvSpPr>
        <p:spPr>
          <a:xfrm rot="5400000">
            <a:off x="7363531" y="2743050"/>
            <a:ext cx="5410200" cy="114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1"/>
          </p:nvPr>
        </p:nvSpPr>
        <p:spPr>
          <a:xfrm rot="5400000">
            <a:off x="2666810" y="-534401"/>
            <a:ext cx="5410200" cy="7698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marL="2743200" lvl="5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marL="3200400" lvl="6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marL="3657600" lvl="7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marL="4114800" lvl="8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2" descr="Bottom border design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86" name="Google Shape;86;p12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2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2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12" descr="Top border design"/>
          <p:cNvGrpSpPr/>
          <p:nvPr/>
        </p:nvGrpSpPr>
        <p:grpSpPr>
          <a:xfrm>
            <a:off x="1279" y="0"/>
            <a:ext cx="12192127" cy="320040"/>
            <a:chOff x="1279" y="0"/>
            <a:chExt cx="12188952" cy="320040"/>
          </a:xfrm>
        </p:grpSpPr>
        <p:sp>
          <p:nvSpPr>
            <p:cNvPr id="90" name="Google Shape;90;p12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2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12"/>
          <p:cNvSpPr txBox="1">
            <a:spLocks noGrp="1"/>
          </p:cNvSpPr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525B1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body" idx="1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ftr" idx="11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9" name="Google Shape;199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"/>
          <p:cNvSpPr/>
          <p:nvPr/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"/>
          <p:cNvSpPr/>
          <p:nvPr/>
        </p:nvSpPr>
        <p:spPr>
          <a:xfrm>
            <a:off x="795338" y="981075"/>
            <a:ext cx="10601325" cy="4552949"/>
          </a:xfrm>
          <a:prstGeom prst="rect">
            <a:avLst/>
          </a:prstGeom>
          <a:solidFill>
            <a:srgbClr val="3F3F3F"/>
          </a:solidFill>
          <a:ln w="127000" cap="sq" cmpd="thinThick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"/>
          <p:cNvSpPr txBox="1"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Elevate Lab Visibility </a:t>
            </a:r>
            <a:endParaRPr/>
          </a:p>
        </p:txBody>
      </p:sp>
      <p:sp>
        <p:nvSpPr>
          <p:cNvPr id="216" name="Google Shape;216;p1"/>
          <p:cNvSpPr txBox="1"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A9DB"/>
              </a:buClr>
              <a:buSzPts val="2400"/>
              <a:buNone/>
            </a:pPr>
            <a:endParaRPr dirty="0"/>
          </a:p>
        </p:txBody>
      </p:sp>
      <p:cxnSp>
        <p:nvCxnSpPr>
          <p:cNvPr id="217" name="Google Shape;217;p1"/>
          <p:cNvCxnSpPr/>
          <p:nvPr/>
        </p:nvCxnSpPr>
        <p:spPr>
          <a:xfrm>
            <a:off x="3352800" y="3771366"/>
            <a:ext cx="5486400" cy="0"/>
          </a:xfrm>
          <a:prstGeom prst="straightConnector1">
            <a:avLst/>
          </a:prstGeom>
          <a:noFill/>
          <a:ln w="22225" cap="flat" cmpd="sng">
            <a:solidFill>
              <a:schemeClr val="lt1">
                <a:alpha val="74901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"/>
          <p:cNvSpPr txBox="1">
            <a:spLocks noGrp="1"/>
          </p:cNvSpPr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Promoting Lab Visibility </a:t>
            </a:r>
            <a:endParaRPr/>
          </a:p>
        </p:txBody>
      </p:sp>
      <p:grpSp>
        <p:nvGrpSpPr>
          <p:cNvPr id="223" name="Google Shape;223;p2"/>
          <p:cNvGrpSpPr/>
          <p:nvPr/>
        </p:nvGrpSpPr>
        <p:grpSpPr>
          <a:xfrm>
            <a:off x="380562" y="1433183"/>
            <a:ext cx="11125995" cy="4585993"/>
            <a:chOff x="1051" y="623"/>
            <a:chExt cx="11125995" cy="4585993"/>
          </a:xfrm>
        </p:grpSpPr>
        <p:sp>
          <p:nvSpPr>
            <p:cNvPr id="224" name="Google Shape;224;p2"/>
            <p:cNvSpPr/>
            <p:nvPr/>
          </p:nvSpPr>
          <p:spPr>
            <a:xfrm rot="-5400000">
              <a:off x="1051" y="623"/>
              <a:ext cx="4585993" cy="4585993"/>
            </a:xfrm>
            <a:prstGeom prst="downArrow">
              <a:avLst>
                <a:gd name="adj1" fmla="val 50000"/>
                <a:gd name="adj2" fmla="val 35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 txBox="1"/>
            <p:nvPr/>
          </p:nvSpPr>
          <p:spPr>
            <a:xfrm>
              <a:off x="1052" y="1147120"/>
              <a:ext cx="3783444" cy="2292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76925" tIns="376925" rIns="376925" bIns="376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Arial"/>
                <a:buNone/>
              </a:pPr>
              <a:r>
                <a:rPr lang="en-US" sz="53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Internally</a:t>
              </a: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 rot="5400000">
              <a:off x="6541052" y="623"/>
              <a:ext cx="4585993" cy="4585993"/>
            </a:xfrm>
            <a:prstGeom prst="downArrow">
              <a:avLst>
                <a:gd name="adj1" fmla="val 50000"/>
                <a:gd name="adj2" fmla="val 35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 txBox="1"/>
            <p:nvPr/>
          </p:nvSpPr>
          <p:spPr>
            <a:xfrm>
              <a:off x="7343602" y="1147121"/>
              <a:ext cx="3783444" cy="2292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76925" tIns="376925" rIns="376925" bIns="376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Arial"/>
                <a:buNone/>
              </a:pPr>
              <a:r>
                <a:rPr lang="en-US" sz="53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Externally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"/>
          <p:cNvSpPr/>
          <p:nvPr/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"/>
          <p:cNvSpPr txBox="1"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Lab visibility-Internal</a:t>
            </a:r>
            <a:endParaRPr/>
          </a:p>
        </p:txBody>
      </p:sp>
      <p:sp>
        <p:nvSpPr>
          <p:cNvPr id="234" name="Google Shape;234;p3"/>
          <p:cNvSpPr txBox="1">
            <a:spLocks noGrp="1"/>
          </p:cNvSpPr>
          <p:nvPr>
            <p:ph type="body" idx="1"/>
          </p:nvPr>
        </p:nvSpPr>
        <p:spPr>
          <a:xfrm>
            <a:off x="4380855" y="1412489"/>
            <a:ext cx="3427283" cy="436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Attend all applicable Committees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Emergency Department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Transfusion Committee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Infection Prevention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Pharmacy/Antibiotic Stewardship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FLU/COVID Surge Planning Committee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Blood Utilization Committee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Directors’ Meeting </a:t>
            </a:r>
            <a:endParaRPr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cxnSp>
        <p:nvCxnSpPr>
          <p:cNvPr id="235" name="Google Shape;235;p3"/>
          <p:cNvCxnSpPr/>
          <p:nvPr/>
        </p:nvCxnSpPr>
        <p:spPr>
          <a:xfrm>
            <a:off x="8129871" y="1412488"/>
            <a:ext cx="0" cy="36576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p3"/>
          <p:cNvSpPr txBox="1">
            <a:spLocks noGrp="1"/>
          </p:cNvSpPr>
          <p:nvPr>
            <p:ph type="body" idx="2"/>
          </p:nvPr>
        </p:nvSpPr>
        <p:spPr>
          <a:xfrm>
            <a:off x="8451604" y="1412489"/>
            <a:ext cx="3197701" cy="436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Present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Applicable metrics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Tests/Obsolete tests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Technologies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Changes in reference ranges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"/>
          <p:cNvSpPr/>
          <p:nvPr/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4"/>
          <p:cNvSpPr txBox="1"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Other ideas</a:t>
            </a:r>
            <a:br>
              <a:rPr lang="en-US" sz="4000">
                <a:solidFill>
                  <a:srgbClr val="FFFFFF"/>
                </a:solidFill>
              </a:rPr>
            </a:br>
            <a:endParaRPr sz="4000">
              <a:solidFill>
                <a:srgbClr val="FFFFFF"/>
              </a:solidFill>
            </a:endParaRPr>
          </a:p>
        </p:txBody>
      </p:sp>
      <p:sp>
        <p:nvSpPr>
          <p:cNvPr id="243" name="Google Shape;243;p4"/>
          <p:cNvSpPr txBox="1">
            <a:spLocks noGrp="1"/>
          </p:cNvSpPr>
          <p:nvPr>
            <p:ph type="body" idx="1"/>
          </p:nvPr>
        </p:nvSpPr>
        <p:spPr>
          <a:xfrm>
            <a:off x="4380855" y="1412489"/>
            <a:ext cx="3427283" cy="436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Internal Hospital Newsletter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lab improvements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Certifications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Promotions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Technologies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Very Important updates  (New Tests, changes in methodologies )</a:t>
            </a:r>
            <a:endParaRPr/>
          </a:p>
          <a:p>
            <a:pPr marL="685800" lvl="1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latin typeface="Calibri"/>
                <a:ea typeface="Calibri"/>
                <a:cs typeface="Calibri"/>
                <a:sym typeface="Calibri"/>
              </a:rPr>
              <a:t>Rounding with other managers, directors outside the Lab</a:t>
            </a:r>
            <a:endParaRPr/>
          </a:p>
          <a:p>
            <a:pPr marL="685800" lvl="1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cxnSp>
        <p:nvCxnSpPr>
          <p:cNvPr id="244" name="Google Shape;244;p4"/>
          <p:cNvCxnSpPr/>
          <p:nvPr/>
        </p:nvCxnSpPr>
        <p:spPr>
          <a:xfrm>
            <a:off x="8129871" y="1412488"/>
            <a:ext cx="0" cy="365760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p4"/>
          <p:cNvSpPr txBox="1">
            <a:spLocks noGrp="1"/>
          </p:cNvSpPr>
          <p:nvPr>
            <p:ph type="body" idx="2"/>
          </p:nvPr>
        </p:nvSpPr>
        <p:spPr>
          <a:xfrm>
            <a:off x="8451604" y="1412489"/>
            <a:ext cx="3197701" cy="436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latin typeface="Calibri"/>
                <a:ea typeface="Calibri"/>
                <a:cs typeface="Calibri"/>
                <a:sym typeface="Calibri"/>
              </a:rPr>
              <a:t>Communications with Medical Staff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latin typeface="Calibri"/>
                <a:ea typeface="Calibri"/>
                <a:cs typeface="Calibri"/>
                <a:sym typeface="Calibri"/>
              </a:rPr>
              <a:t>Communication with the Nursing Education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Screen Savers for certain updates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latin typeface="Calibri"/>
                <a:ea typeface="Calibri"/>
                <a:cs typeface="Calibri"/>
                <a:sym typeface="Calibri"/>
              </a:rPr>
              <a:t>Develop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000" b="0" i="0" u="none" strike="noStrike" cap="none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rong relationships with IT department</a:t>
            </a: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"/>
          <p:cNvSpPr/>
          <p:nvPr/>
        </p:nvSpPr>
        <p:spPr>
          <a:xfrm>
            <a:off x="597794" y="364885"/>
            <a:ext cx="6025896" cy="579292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5"/>
          <p:cNvSpPr txBox="1">
            <a:spLocks noGrp="1"/>
          </p:cNvSpPr>
          <p:nvPr>
            <p:ph type="title"/>
          </p:nvPr>
        </p:nvSpPr>
        <p:spPr>
          <a:xfrm>
            <a:off x="950976" y="700186"/>
            <a:ext cx="5374494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Internal Visibility</a:t>
            </a:r>
            <a:endParaRPr/>
          </a:p>
        </p:txBody>
      </p:sp>
      <p:sp>
        <p:nvSpPr>
          <p:cNvPr id="252" name="Google Shape;252;p5"/>
          <p:cNvSpPr txBox="1">
            <a:spLocks noGrp="1"/>
          </p:cNvSpPr>
          <p:nvPr>
            <p:ph type="body" idx="1"/>
          </p:nvPr>
        </p:nvSpPr>
        <p:spPr>
          <a:xfrm>
            <a:off x="950976" y="2066544"/>
            <a:ext cx="5374494" cy="378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 b="0" i="0" u="none" strike="noStrike" cap="none">
                <a:solidFill>
                  <a:schemeClr val="lt1"/>
                </a:solidFill>
              </a:rPr>
              <a:t>Videos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 b="0" i="0" u="none" strike="noStrike" cap="none">
                <a:solidFill>
                  <a:schemeClr val="lt1"/>
                </a:solidFill>
              </a:rPr>
              <a:t>Blood Donations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 b="0" i="0" u="none" strike="noStrike" cap="none">
                <a:solidFill>
                  <a:schemeClr val="lt1"/>
                </a:solidFill>
              </a:rPr>
              <a:t> Process in the Lab (Following a unit from collection to Transfusion)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>
                <a:solidFill>
                  <a:schemeClr val="lt1"/>
                </a:solidFill>
              </a:rPr>
              <a:t>Automation</a:t>
            </a:r>
            <a:endParaRPr sz="2200" b="0" i="0" u="none" strike="noStrike" cap="none">
              <a:solidFill>
                <a:schemeClr val="lt1"/>
              </a:solidFill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 b="0" i="0" u="none" strike="noStrike" cap="none">
                <a:solidFill>
                  <a:schemeClr val="lt1"/>
                </a:solidFill>
              </a:rPr>
              <a:t>Leadership Spotlight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>
                <a:solidFill>
                  <a:schemeClr val="lt1"/>
                </a:solidFill>
              </a:rPr>
              <a:t>Ribbon cutting ceremonies for Go Live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>
                <a:solidFill>
                  <a:schemeClr val="lt1"/>
                </a:solidFill>
              </a:rPr>
              <a:t>Invite senior leadership </a:t>
            </a:r>
            <a:endParaRPr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>
              <a:solidFill>
                <a:schemeClr val="lt1"/>
              </a:solidFill>
            </a:endParaRPr>
          </a:p>
        </p:txBody>
      </p:sp>
      <p:pic>
        <p:nvPicPr>
          <p:cNvPr id="253" name="Google Shape;253;p5" descr="stock image of video marketing item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6619" y="365760"/>
            <a:ext cx="4131733" cy="278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5" descr="Guide to Grand Opening and Ribbon Cutting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166986" y="3368894"/>
            <a:ext cx="4191000" cy="278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External</a:t>
            </a:r>
            <a:endParaRPr/>
          </a:p>
        </p:txBody>
      </p:sp>
      <p:sp>
        <p:nvSpPr>
          <p:cNvPr id="261" name="Google Shape;261;p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5610225" cy="4303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Lab Newsletter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Hospital Community Publications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External Recognition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Leading Lab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Health Fairs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Promoting Blood Donations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Point of Care testing (Cholesterol)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Promoting CLS  Career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High Schools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YMCA</a:t>
            </a:r>
            <a:endParaRPr/>
          </a:p>
          <a:p>
            <a:pPr marL="685800" lvl="1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pic>
        <p:nvPicPr>
          <p:cNvPr id="262" name="Google Shape;262;p6" descr="Follow-Up after a Health Fair | Journal of Ethics | American Medical  Association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l="15494" r="11481"/>
          <a:stretch/>
        </p:blipFill>
        <p:spPr>
          <a:xfrm>
            <a:off x="7439025" y="1904282"/>
            <a:ext cx="3914774" cy="4224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 txBox="1">
            <a:spLocks noGrp="1"/>
          </p:cNvSpPr>
          <p:nvPr>
            <p:ph type="title"/>
          </p:nvPr>
        </p:nvSpPr>
        <p:spPr>
          <a:xfrm>
            <a:off x="638881" y="670218"/>
            <a:ext cx="10909640" cy="1065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6600"/>
              <a:t>Lab Newsletter</a:t>
            </a:r>
            <a:endParaRPr/>
          </a:p>
        </p:txBody>
      </p:sp>
      <p:sp>
        <p:nvSpPr>
          <p:cNvPr id="269" name="Google Shape;269;p7"/>
          <p:cNvSpPr/>
          <p:nvPr/>
        </p:nvSpPr>
        <p:spPr>
          <a:xfrm>
            <a:off x="3389376" y="1800088"/>
            <a:ext cx="5410200" cy="18288"/>
          </a:xfrm>
          <a:custGeom>
            <a:avLst/>
            <a:gdLst/>
            <a:ahLst/>
            <a:cxnLst/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7" descr="example of a newsletter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39180" y="2619784"/>
            <a:ext cx="3465039" cy="360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7" descr="example of a newsletter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16908" y="2752111"/>
            <a:ext cx="3758184" cy="3335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7" descr="photo of staff from the lab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1208" y="3066858"/>
            <a:ext cx="3758184" cy="2705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"/>
          <p:cNvSpPr txBox="1">
            <a:spLocks noGrp="1"/>
          </p:cNvSpPr>
          <p:nvPr>
            <p:ph type="title"/>
          </p:nvPr>
        </p:nvSpPr>
        <p:spPr>
          <a:xfrm>
            <a:off x="642996" y="4571216"/>
            <a:ext cx="10906008" cy="1388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</a:pPr>
            <a:r>
              <a:rPr lang="en-US" sz="5100"/>
              <a:t>Community Publication and Involvement </a:t>
            </a:r>
            <a:endParaRPr/>
          </a:p>
        </p:txBody>
      </p:sp>
      <p:pic>
        <p:nvPicPr>
          <p:cNvPr id="278" name="Google Shape;278;p8" descr="social media post of staff from the lab"/>
          <p:cNvPicPr preferRelativeResize="0"/>
          <p:nvPr/>
        </p:nvPicPr>
        <p:blipFill rotWithShape="1">
          <a:blip r:embed="rId3">
            <a:alphaModFix/>
          </a:blip>
          <a:srcRect l="8404" r="4956" b="2"/>
          <a:stretch/>
        </p:blipFill>
        <p:spPr>
          <a:xfrm>
            <a:off x="481946" y="536152"/>
            <a:ext cx="3529109" cy="4272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8" descr="Magazine cover for OnCenter"/>
          <p:cNvPicPr preferRelativeResize="0"/>
          <p:nvPr/>
        </p:nvPicPr>
        <p:blipFill rotWithShape="1">
          <a:blip r:embed="rId4">
            <a:alphaModFix/>
          </a:blip>
          <a:srcRect t="6426" r="2" b="14069"/>
          <a:stretch/>
        </p:blipFill>
        <p:spPr>
          <a:xfrm>
            <a:off x="4332788" y="537535"/>
            <a:ext cx="3526424" cy="4109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8" descr="A group of people sitting at a table with a green tablecloth&#10;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l="18677" r="8920" b="-2"/>
          <a:stretch/>
        </p:blipFill>
        <p:spPr>
          <a:xfrm>
            <a:off x="8153400" y="523272"/>
            <a:ext cx="3553968" cy="40479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1" name="Google Shape;281;p8"/>
          <p:cNvCxnSpPr/>
          <p:nvPr/>
        </p:nvCxnSpPr>
        <p:spPr>
          <a:xfrm>
            <a:off x="1524000" y="5778706"/>
            <a:ext cx="9144000" cy="0"/>
          </a:xfrm>
          <a:prstGeom prst="straightConnector1">
            <a:avLst/>
          </a:prstGeom>
          <a:noFill/>
          <a:ln w="19050" cap="flat" cmpd="sng">
            <a:solidFill>
              <a:srgbClr val="EF1F6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xfrm>
            <a:off x="5202621" y="4665605"/>
            <a:ext cx="6638806" cy="129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Leading Lab Photos</a:t>
            </a:r>
            <a:endParaRPr/>
          </a:p>
        </p:txBody>
      </p:sp>
      <p:pic>
        <p:nvPicPr>
          <p:cNvPr id="287" name="Google Shape;287;p9" descr="Lab team celebrating in a photo"/>
          <p:cNvPicPr preferRelativeResize="0"/>
          <p:nvPr/>
        </p:nvPicPr>
        <p:blipFill rotWithShape="1">
          <a:blip r:embed="rId3">
            <a:alphaModFix/>
          </a:blip>
          <a:srcRect l="7727" r="12479" b="2"/>
          <a:stretch/>
        </p:blipFill>
        <p:spPr>
          <a:xfrm>
            <a:off x="20" y="1"/>
            <a:ext cx="4848284" cy="4359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9" descr="picture of lab teams celebratory cake "/>
          <p:cNvPicPr preferRelativeResize="0"/>
          <p:nvPr/>
        </p:nvPicPr>
        <p:blipFill rotWithShape="1">
          <a:blip r:embed="rId4">
            <a:alphaModFix/>
          </a:blip>
          <a:srcRect l="6881" r="8691" b="1"/>
          <a:stretch/>
        </p:blipFill>
        <p:spPr>
          <a:xfrm>
            <a:off x="4972050" y="-1"/>
            <a:ext cx="7216902" cy="435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 descr="Photo of the lab team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 t="4267" r="2" b="16698"/>
          <a:stretch/>
        </p:blipFill>
        <p:spPr>
          <a:xfrm>
            <a:off x="20" y="4472610"/>
            <a:ext cx="4848284" cy="2385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iped Border 16x9">
  <a:themeElements>
    <a:clrScheme name="StripedBorder_16x9">
      <a:dk1>
        <a:srgbClr val="404040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Widescreen</PresentationFormat>
  <Paragraphs>53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Office Theme</vt:lpstr>
      <vt:lpstr>Striped Border 16x9</vt:lpstr>
      <vt:lpstr>Office Theme</vt:lpstr>
      <vt:lpstr>Elevate Lab Visibility </vt:lpstr>
      <vt:lpstr>Promoting Lab Visibility </vt:lpstr>
      <vt:lpstr>Lab visibility-Internal</vt:lpstr>
      <vt:lpstr>Other ideas </vt:lpstr>
      <vt:lpstr>Internal Visibility</vt:lpstr>
      <vt:lpstr>External</vt:lpstr>
      <vt:lpstr>Lab Newsletter</vt:lpstr>
      <vt:lpstr>Community Publication and Involvement </vt:lpstr>
      <vt:lpstr>Leading Lab Photos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Elevate Lab Visibility </dc:title>
  <dc:creator>Abumuhor, Ihab A</dc:creator>
  <cp:lastModifiedBy>Cloos, Abby [Contractor]</cp:lastModifiedBy>
  <cp:revision>1</cp:revision>
  <dcterms:created xsi:type="dcterms:W3CDTF">2023-01-14T21:41:35Z</dcterms:created>
  <dcterms:modified xsi:type="dcterms:W3CDTF">2023-08-29T18:30:33Z</dcterms:modified>
</cp:coreProperties>
</file>