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438" r:id="rId2"/>
    <p:sldId id="2402" r:id="rId3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48" autoAdjust="0"/>
    <p:restoredTop sz="94694" autoAdjust="0"/>
  </p:normalViewPr>
  <p:slideViewPr>
    <p:cSldViewPr snapToGrid="0">
      <p:cViewPr varScale="1">
        <p:scale>
          <a:sx n="107" d="100"/>
          <a:sy n="107" d="100"/>
        </p:scale>
        <p:origin x="176" y="3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325AC9F-FA6C-4D08-9270-6E653D057247}" type="doc">
      <dgm:prSet loTypeId="urn:microsoft.com/office/officeart/2005/8/layout/vList2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F8E945CD-044A-4611-B8CE-7C413E32348E}">
      <dgm:prSet/>
      <dgm:spPr/>
      <dgm:t>
        <a:bodyPr/>
        <a:lstStyle/>
        <a:p>
          <a:r>
            <a:rPr lang="en-US" b="1" u="none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rPr>
            <a:t>Less is more for transfusions.</a:t>
          </a:r>
          <a:endParaRPr lang="en-US" u="none" dirty="0">
            <a:solidFill>
              <a:schemeClr val="accent1"/>
            </a:solidFill>
            <a:latin typeface="Arial" panose="020B0604020202020204" pitchFamily="34" charset="0"/>
            <a:cs typeface="Arial" panose="020B0604020202020204" pitchFamily="34" charset="0"/>
          </a:endParaRPr>
        </a:p>
        <a:p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The best evidence indicates a more restrictive approach (Hgb trigger &lt;7 g/dl and prophylactic PLT threshold &lt;10K) not only saves blood but also saves lives. </a:t>
          </a:r>
        </a:p>
      </dgm:t>
    </dgm:pt>
    <dgm:pt modelId="{E3FF12D8-B009-4274-8D39-1FBEC8DB2FB6}" type="parTrans" cxnId="{CDDD15AF-752B-4D8E-98CC-06CF98B17F93}">
      <dgm:prSet/>
      <dgm:spPr/>
      <dgm:t>
        <a:bodyPr/>
        <a:lstStyle/>
        <a:p>
          <a:endParaRPr lang="en-US"/>
        </a:p>
      </dgm:t>
    </dgm:pt>
    <dgm:pt modelId="{E4A982C6-1A75-48D0-9342-09E8641D9E3B}" type="sibTrans" cxnId="{CDDD15AF-752B-4D8E-98CC-06CF98B17F93}">
      <dgm:prSet/>
      <dgm:spPr/>
      <dgm:t>
        <a:bodyPr/>
        <a:lstStyle/>
        <a:p>
          <a:endParaRPr lang="en-US"/>
        </a:p>
      </dgm:t>
    </dgm:pt>
    <dgm:pt modelId="{AA393FB6-7647-40A4-8EF4-883871DE9D0B}">
      <dgm:prSet/>
      <dgm:spPr/>
      <dgm:t>
        <a:bodyPr/>
        <a:lstStyle/>
        <a:p>
          <a:r>
            <a:rPr lang="en-US" b="1" u="none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rPr>
            <a:t>Why give two when one will do!</a:t>
          </a:r>
          <a:r>
            <a:rPr lang="en-US" u="none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</a:p>
        <a:p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In the absence of acute hemorrhage, RBC transfusions should be ordered as single units followed by a clinical reassessment prior to any additional transfusions.</a:t>
          </a:r>
        </a:p>
      </dgm:t>
    </dgm:pt>
    <dgm:pt modelId="{7E938851-B8B8-48CE-9C9D-4DCF0336F591}" type="parTrans" cxnId="{8EF44FA6-EFB8-452C-9B93-6BD70A187EA0}">
      <dgm:prSet/>
      <dgm:spPr/>
      <dgm:t>
        <a:bodyPr/>
        <a:lstStyle/>
        <a:p>
          <a:endParaRPr lang="en-US"/>
        </a:p>
      </dgm:t>
    </dgm:pt>
    <dgm:pt modelId="{45BD3790-2AFF-4419-B204-7A354E7C608D}" type="sibTrans" cxnId="{8EF44FA6-EFB8-452C-9B93-6BD70A187EA0}">
      <dgm:prSet/>
      <dgm:spPr/>
      <dgm:t>
        <a:bodyPr/>
        <a:lstStyle/>
        <a:p>
          <a:endParaRPr lang="en-US"/>
        </a:p>
      </dgm:t>
    </dgm:pt>
    <dgm:pt modelId="{CA5917A7-D398-477D-9E41-2C84E1A7E58E}" type="pres">
      <dgm:prSet presAssocID="{3325AC9F-FA6C-4D08-9270-6E653D057247}" presName="linear" presStyleCnt="0">
        <dgm:presLayoutVars>
          <dgm:animLvl val="lvl"/>
          <dgm:resizeHandles val="exact"/>
        </dgm:presLayoutVars>
      </dgm:prSet>
      <dgm:spPr/>
    </dgm:pt>
    <dgm:pt modelId="{9B7488A4-7234-4B35-A808-9BA533342183}" type="pres">
      <dgm:prSet presAssocID="{F8E945CD-044A-4611-B8CE-7C413E32348E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5DC31451-54C3-4997-A8B9-6C6C80C4EE6A}" type="pres">
      <dgm:prSet presAssocID="{E4A982C6-1A75-48D0-9342-09E8641D9E3B}" presName="spacer" presStyleCnt="0"/>
      <dgm:spPr/>
    </dgm:pt>
    <dgm:pt modelId="{77021C14-87B3-4DDE-B69D-F7FB858CB6F0}" type="pres">
      <dgm:prSet presAssocID="{AA393FB6-7647-40A4-8EF4-883871DE9D0B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0DAC3A09-84CF-4B46-9892-DA577E4F1180}" type="presOf" srcId="{AA393FB6-7647-40A4-8EF4-883871DE9D0B}" destId="{77021C14-87B3-4DDE-B69D-F7FB858CB6F0}" srcOrd="0" destOrd="0" presId="urn:microsoft.com/office/officeart/2005/8/layout/vList2"/>
    <dgm:cxn modelId="{0106A770-6B63-43D3-88D5-03963BDF6748}" type="presOf" srcId="{F8E945CD-044A-4611-B8CE-7C413E32348E}" destId="{9B7488A4-7234-4B35-A808-9BA533342183}" srcOrd="0" destOrd="0" presId="urn:microsoft.com/office/officeart/2005/8/layout/vList2"/>
    <dgm:cxn modelId="{B3E7AA85-1E20-4122-A888-D72A3998E18F}" type="presOf" srcId="{3325AC9F-FA6C-4D08-9270-6E653D057247}" destId="{CA5917A7-D398-477D-9E41-2C84E1A7E58E}" srcOrd="0" destOrd="0" presId="urn:microsoft.com/office/officeart/2005/8/layout/vList2"/>
    <dgm:cxn modelId="{8EF44FA6-EFB8-452C-9B93-6BD70A187EA0}" srcId="{3325AC9F-FA6C-4D08-9270-6E653D057247}" destId="{AA393FB6-7647-40A4-8EF4-883871DE9D0B}" srcOrd="1" destOrd="0" parTransId="{7E938851-B8B8-48CE-9C9D-4DCF0336F591}" sibTransId="{45BD3790-2AFF-4419-B204-7A354E7C608D}"/>
    <dgm:cxn modelId="{CDDD15AF-752B-4D8E-98CC-06CF98B17F93}" srcId="{3325AC9F-FA6C-4D08-9270-6E653D057247}" destId="{F8E945CD-044A-4611-B8CE-7C413E32348E}" srcOrd="0" destOrd="0" parTransId="{E3FF12D8-B009-4274-8D39-1FBEC8DB2FB6}" sibTransId="{E4A982C6-1A75-48D0-9342-09E8641D9E3B}"/>
    <dgm:cxn modelId="{13A253E6-FC09-4868-BD0B-27FE1917929F}" type="presParOf" srcId="{CA5917A7-D398-477D-9E41-2C84E1A7E58E}" destId="{9B7488A4-7234-4B35-A808-9BA533342183}" srcOrd="0" destOrd="0" presId="urn:microsoft.com/office/officeart/2005/8/layout/vList2"/>
    <dgm:cxn modelId="{C05E046F-A14C-47A4-AAE8-38B0D6C381BD}" type="presParOf" srcId="{CA5917A7-D398-477D-9E41-2C84E1A7E58E}" destId="{5DC31451-54C3-4997-A8B9-6C6C80C4EE6A}" srcOrd="1" destOrd="0" presId="urn:microsoft.com/office/officeart/2005/8/layout/vList2"/>
    <dgm:cxn modelId="{D8A563AC-20A9-4609-BB27-5C7F494B939D}" type="presParOf" srcId="{CA5917A7-D398-477D-9E41-2C84E1A7E58E}" destId="{77021C14-87B3-4DDE-B69D-F7FB858CB6F0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7488A4-7234-4B35-A808-9BA533342183}">
      <dsp:nvSpPr>
        <dsp:cNvPr id="0" name=""/>
        <dsp:cNvSpPr/>
      </dsp:nvSpPr>
      <dsp:spPr>
        <a:xfrm>
          <a:off x="0" y="297923"/>
          <a:ext cx="7037387" cy="240084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b="1" u="none" kern="120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rPr>
            <a:t>Less is more for transfusions.</a:t>
          </a:r>
          <a:endParaRPr lang="en-US" sz="2700" u="none" kern="1200" dirty="0">
            <a:solidFill>
              <a:schemeClr val="accent1"/>
            </a:solidFill>
            <a:latin typeface="Arial" panose="020B0604020202020204" pitchFamily="34" charset="0"/>
            <a:cs typeface="Arial" panose="020B0604020202020204" pitchFamily="34" charset="0"/>
          </a:endParaRPr>
        </a:p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>
              <a:latin typeface="Arial" panose="020B0604020202020204" pitchFamily="34" charset="0"/>
              <a:cs typeface="Arial" panose="020B0604020202020204" pitchFamily="34" charset="0"/>
            </a:rPr>
            <a:t>The best evidence indicates a more restrictive approach (Hgb trigger &lt;7 g/dl and prophylactic PLT threshold &lt;10K) not only saves blood but also saves lives. </a:t>
          </a:r>
        </a:p>
      </dsp:txBody>
      <dsp:txXfrm>
        <a:off x="117199" y="415122"/>
        <a:ext cx="6802989" cy="2166442"/>
      </dsp:txXfrm>
    </dsp:sp>
    <dsp:sp modelId="{77021C14-87B3-4DDE-B69D-F7FB858CB6F0}">
      <dsp:nvSpPr>
        <dsp:cNvPr id="0" name=""/>
        <dsp:cNvSpPr/>
      </dsp:nvSpPr>
      <dsp:spPr>
        <a:xfrm>
          <a:off x="0" y="2776523"/>
          <a:ext cx="7037387" cy="240084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b="1" u="none" kern="120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rPr>
            <a:t>Why give two when one will do!</a:t>
          </a:r>
          <a:r>
            <a:rPr lang="en-US" sz="2700" u="none" kern="1200" dirty="0">
              <a:solidFill>
                <a:schemeClr val="accent1"/>
              </a:solidFill>
              <a:latin typeface="Arial" panose="020B0604020202020204" pitchFamily="34" charset="0"/>
              <a:cs typeface="Arial" panose="020B0604020202020204" pitchFamily="34" charset="0"/>
            </a:rPr>
            <a:t> </a:t>
          </a:r>
        </a:p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>
              <a:latin typeface="Arial" panose="020B0604020202020204" pitchFamily="34" charset="0"/>
              <a:cs typeface="Arial" panose="020B0604020202020204" pitchFamily="34" charset="0"/>
            </a:rPr>
            <a:t>In the absence of acute hemorrhage, RBC transfusions should be ordered as single units followed by a clinical reassessment prior to any additional transfusions.</a:t>
          </a:r>
        </a:p>
      </dsp:txBody>
      <dsp:txXfrm>
        <a:off x="117199" y="2893722"/>
        <a:ext cx="6802989" cy="216644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0262BACE-6074-4CF7-BCE7-681217DF6F3B}" type="datetimeFigureOut">
              <a:rPr lang="en-US" smtClean="0"/>
              <a:t>8/10/23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3E35AAD5-0869-4712-B08F-DB01E19D07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2952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394B6F-04DF-4450-A3BE-3B05494B46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068F5F0-4990-436A-8419-9BF5A920BF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5DBA99-763B-45A1-9D96-3FB920300B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A2FA1-AA95-4092-8520-F6C89CC00DCE}" type="datetimeFigureOut">
              <a:rPr lang="en-US" smtClean="0"/>
              <a:t>8/10/23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997B9-ADA7-459D-8A24-3E8800FE9C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611078-5974-4946-807C-E13F58A10F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B2D40-09C9-41D7-A96F-7929B96D6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8645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B41C09-4F81-4015-85B6-F561FF0C6E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6FD3B5D-EE2B-426E-A6CC-1DDC4A635C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748D00-B97D-498A-A121-7143ACC604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A2FA1-AA95-4092-8520-F6C89CC00DCE}" type="datetimeFigureOut">
              <a:rPr lang="en-US" smtClean="0"/>
              <a:t>8/10/23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26BA76-055C-40BC-B114-B27ECE7AA7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5355E5-F9CB-4BB4-8D81-2AEC895ECC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B2D40-09C9-41D7-A96F-7929B96D6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557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C042806-12EC-4F6B-B342-9CF946825D3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3935722-7557-4157-B585-E3E0CDEF1A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25F944-7DD3-4769-B5AA-0FC33D4B59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A2FA1-AA95-4092-8520-F6C89CC00DCE}" type="datetimeFigureOut">
              <a:rPr lang="en-US" smtClean="0"/>
              <a:t>8/10/23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F20BFD-4469-44E1-84E0-D0027B2996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99AE1B0-20DA-4E57-ABA8-C10B3B6A70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B2D40-09C9-41D7-A96F-7929B96D6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126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6008BD-8BF1-4487-B6C2-07D99ABCD5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E15BCB-651C-415B-8D54-5433EE35EAD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B8F662-7142-43AC-A6E6-38C7D19718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A2FA1-AA95-4092-8520-F6C89CC00DCE}" type="datetimeFigureOut">
              <a:rPr lang="en-US" smtClean="0"/>
              <a:t>8/10/23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AE0C89-26A3-4EA4-9B80-AEA14D0AE0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E1AD17-AD8E-409C-AACC-8508E90340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B2D40-09C9-41D7-A96F-7929B96D6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9770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4EFD93-A785-4A85-8926-0677B49314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BDF555-754E-4922-84A1-61A3B1BC6B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5EFEB4-1DB0-482B-B473-C41D05989F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A2FA1-AA95-4092-8520-F6C89CC00DCE}" type="datetimeFigureOut">
              <a:rPr lang="en-US" smtClean="0"/>
              <a:t>8/10/23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3BA62F-8BEA-4B86-A008-A69880B809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70F6AE-B1FC-4E3A-9CBE-F6D1057AFC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B2D40-09C9-41D7-A96F-7929B96D6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3513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D346E3-45C6-4A12-B0A0-D170222270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D38B29-1E69-4DCF-99A8-97A36D94CF5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75E074-5727-4E8A-AA7A-B62D6CBCC0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020A01-11AE-4F7F-8294-C6F80940F1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A2FA1-AA95-4092-8520-F6C89CC00DCE}" type="datetimeFigureOut">
              <a:rPr lang="en-US" smtClean="0"/>
              <a:t>8/10/23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762ECE3-DADD-4E44-8BC0-73A624591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1CDC7F-B812-4B10-8D6B-BCD2239A6F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B2D40-09C9-41D7-A96F-7929B96D6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3123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B60600-D5C7-466B-A197-C9CDFE0865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68349C-D6FD-4104-9087-A66E54776A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B199A5-18D7-4737-A180-48B2C53500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F626880-2484-404A-AC5A-92FCA1EC2C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479676C-8CAA-4F32-BBE1-CC04AD2B0B8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7DC5E19-32F4-42CE-ACAC-6CF0D9CB6A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A2FA1-AA95-4092-8520-F6C89CC00DCE}" type="datetimeFigureOut">
              <a:rPr lang="en-US" smtClean="0"/>
              <a:t>8/10/23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F7D80A2-FD09-40F3-B019-63C2E01CBD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1B57F46-3E86-451A-9073-9157A03F14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B2D40-09C9-41D7-A96F-7929B96D6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4559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AC122C-4EEF-4124-BE78-D12D0BA773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E4DC58E-6557-45EF-BE41-FE8647475A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A2FA1-AA95-4092-8520-F6C89CC00DCE}" type="datetimeFigureOut">
              <a:rPr lang="en-US" smtClean="0"/>
              <a:t>8/10/23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CA368E1-FE2C-4485-8416-1859AF7EB2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F153F3-2ED6-4821-9FC0-4142751A0B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B2D40-09C9-41D7-A96F-7929B96D6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5793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B6ED4AC-A7C8-4DA6-B664-D30157AC15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A2FA1-AA95-4092-8520-F6C89CC00DCE}" type="datetimeFigureOut">
              <a:rPr lang="en-US" smtClean="0"/>
              <a:t>8/10/23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BD7DA2E-DCE3-4F8A-BC40-B014D931EA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1BC8784-33EE-4F43-9B11-0ABCFCADA6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B2D40-09C9-41D7-A96F-7929B96D6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467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552E96-0877-425D-AEC3-EA2772C028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29E3FD-F589-4187-82E9-6C70520B78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F8153DB-2843-48F3-A4C4-2511A33F70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369DC6-D50E-474E-A074-744E7B5EE6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A2FA1-AA95-4092-8520-F6C89CC00DCE}" type="datetimeFigureOut">
              <a:rPr lang="en-US" smtClean="0"/>
              <a:t>8/10/23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36E28DD-D533-4E50-9F4D-1647871B63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76C4E8-5CA3-4D6C-A668-C743827556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B2D40-09C9-41D7-A96F-7929B96D6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0553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AE120F-953F-487B-A71E-050364B9A8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27AC776-F068-49FC-830A-B72C992400A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CC83BC-99CC-4520-904A-1C7E5DD59C3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CA026B-27BF-4A2A-8CC6-89565C3415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8A2FA1-AA95-4092-8520-F6C89CC00DCE}" type="datetimeFigureOut">
              <a:rPr lang="en-US" smtClean="0"/>
              <a:t>8/10/23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463BA13-7309-41D6-8584-D89E40E2FA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0B4FC9-542E-46A7-9BDE-12D33F9B98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B2D40-09C9-41D7-A96F-7929B96D6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6306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91FD61D-9274-4009-8E27-4951E64516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9206582-CB5A-432B-B07E-52A76D7643C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B7B1FE-330C-4446-A4C8-2CABF21F0C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8A2FA1-AA95-4092-8520-F6C89CC00DCE}" type="datetimeFigureOut">
              <a:rPr lang="en-US" smtClean="0"/>
              <a:t>8/10/23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7F9B26-E8BE-4E80-A123-01D256717A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E28A02-E0CD-4A95-8987-9593454BBD0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1B2D40-09C9-41D7-A96F-7929B96D6A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0237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Rectangle 70">
            <a:extLst>
              <a:ext uri="{FF2B5EF4-FFF2-40B4-BE49-F238E27FC236}">
                <a16:creationId xmlns:a16="http://schemas.microsoft.com/office/drawing/2014/main" id="{D4D28E87-62D2-4602-B72F-5F74AA236C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92001" cy="191506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7725ADBC-6D52-436D-A3C8-1252FB9BAA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491188"/>
            <a:ext cx="10515599" cy="932688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5400" kern="1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Blood Utilization Campaign</a:t>
            </a:r>
          </a:p>
        </p:txBody>
      </p:sp>
      <p:pic>
        <p:nvPicPr>
          <p:cNvPr id="1026" name="Picture 1" descr="When there is a need for transfusion? &#10;1 Not 2 Transfuse the minimal amount of RBC units followed by a clinical assessment for the need of additional transfusions. &#10;7 Not 9 Transfuse RBC at Hgb less than 7.0g/dl in stable patients">
            <a:extLst>
              <a:ext uri="{FF2B5EF4-FFF2-40B4-BE49-F238E27FC236}">
                <a16:creationId xmlns:a16="http://schemas.microsoft.com/office/drawing/2014/main" id="{6D073221-0572-4E23-9957-5B5CBBEB52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8060" y="2021940"/>
            <a:ext cx="12113939" cy="46638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576930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B775CD93-9DF2-48CB-9F57-1BCA9A46C7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6344" y="448055"/>
            <a:ext cx="3414370" cy="3801257"/>
          </a:xfrm>
          <a:prstGeom prst="rect">
            <a:avLst/>
          </a:prstGeom>
          <a:solidFill>
            <a:srgbClr val="595959"/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D604D15F-C95C-4E76-8C2E-20633C76F9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77240" y="731519"/>
            <a:ext cx="2845191" cy="3237579"/>
          </a:xfrm>
        </p:spPr>
        <p:txBody>
          <a:bodyPr>
            <a:normAutofit/>
          </a:bodyPr>
          <a:lstStyle/>
          <a:p>
            <a:r>
              <a:rPr lang="en-US" sz="38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Blood Utilization Campaign coming up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6166C6D1-23AC-49C4-BA07-238E4E9F8C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6343" y="4419227"/>
            <a:ext cx="3414369" cy="1979852"/>
          </a:xfrm>
          <a:prstGeom prst="rect">
            <a:avLst/>
          </a:prstGeom>
          <a:solidFill>
            <a:schemeClr val="accent5">
              <a:alpha val="95000"/>
            </a:schemeClr>
          </a:solidFill>
          <a:ln w="254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C091803-41C2-48E0-9228-5148460C74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44603" y="448055"/>
            <a:ext cx="7688475" cy="5952745"/>
          </a:xfrm>
          <a:prstGeom prst="rect">
            <a:avLst/>
          </a:prstGeom>
          <a:solidFill>
            <a:schemeClr val="tx1">
              <a:lumMod val="50000"/>
              <a:lumOff val="50000"/>
              <a:alpha val="2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8" name="Content Placeholder 5" descr="Less is more for transusions- The best evidence indicates a more restrictive approach (HgB trigger &lt; 7 g/dl and prophylactic PLT threshold &lt; 10K) not only saves blood but also saves lives.&#10;&#10;Why give Two when One will do! - In the absence of acute hemorrhage, RBC transfusions should be ordered as single units followed by a clinical reassessment prior to any additional transfusions. ">
            <a:extLst>
              <a:ext uri="{FF2B5EF4-FFF2-40B4-BE49-F238E27FC236}">
                <a16:creationId xmlns:a16="http://schemas.microsoft.com/office/drawing/2014/main" id="{553C54C7-DDF8-4054-9543-44AFB1DDF7C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49898029"/>
              </p:ext>
            </p:extLst>
          </p:nvPr>
        </p:nvGraphicFramePr>
        <p:xfrm>
          <a:off x="4379913" y="687388"/>
          <a:ext cx="7037387" cy="54752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5310479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No branding</Template>
  <TotalTime>4128</TotalTime>
  <Words>80</Words>
  <Application>Microsoft Macintosh PowerPoint</Application>
  <PresentationFormat>Widescreen</PresentationFormat>
  <Paragraphs>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Blood Utilization Campaign</vt:lpstr>
      <vt:lpstr>Blood Utilization Campaign coming up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Quality Assurance Meeting</dc:title>
  <dc:creator>Abumuhor, Ihab A</dc:creator>
  <cp:lastModifiedBy>Brinson, Jennifer</cp:lastModifiedBy>
  <cp:revision>91</cp:revision>
  <cp:lastPrinted>2022-08-24T22:15:45Z</cp:lastPrinted>
  <dcterms:created xsi:type="dcterms:W3CDTF">2022-06-23T05:13:04Z</dcterms:created>
  <dcterms:modified xsi:type="dcterms:W3CDTF">2023-08-10T20:14:27Z</dcterms:modified>
</cp:coreProperties>
</file>