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5" r:id="rId11"/>
  </p:sldIdLst>
  <p:sldSz cx="12192000" cy="6858000"/>
  <p:notesSz cx="6858000" cy="9144000"/>
  <p:embeddedFontLst>
    <p:embeddedFont>
      <p:font typeface="Book Antiqua" panose="020406020503050303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GYW9U6B0JfwyRC9Nhd3pZlMHY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/>
    <p:restoredTop sz="94694"/>
  </p:normalViewPr>
  <p:slideViewPr>
    <p:cSldViewPr snapToGrid="0">
      <p:cViewPr varScale="1">
        <p:scale>
          <a:sx n="117" d="100"/>
          <a:sy n="117" d="100"/>
        </p:scale>
        <p:origin x="15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3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6822" b="12572"/>
          <a:stretch/>
        </p:blipFill>
        <p:spPr>
          <a:xfrm>
            <a:off x="-132079" y="1270000"/>
            <a:ext cx="12535132" cy="427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3"/>
          <p:cNvSpPr txBox="1">
            <a:spLocks noGrp="1"/>
          </p:cNvSpPr>
          <p:nvPr>
            <p:ph type="ctrTitle"/>
          </p:nvPr>
        </p:nvSpPr>
        <p:spPr>
          <a:xfrm>
            <a:off x="775385" y="1950720"/>
            <a:ext cx="9244915" cy="333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93"/>
          <p:cNvSpPr txBox="1"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C58963"/>
              </a:buClr>
              <a:buSzPts val="1600"/>
              <a:buFont typeface="Arial"/>
              <a:buNone/>
              <a:defRPr sz="1500">
                <a:solidFill>
                  <a:srgbClr val="25408F"/>
                </a:solidFill>
              </a:defRPr>
            </a:lvl1pPr>
            <a:lvl2pPr lvl="1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8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8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50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2"/>
          <p:cNvSpPr/>
          <p:nvPr/>
        </p:nvSpPr>
        <p:spPr>
          <a:xfrm>
            <a:off x="487680" y="5303520"/>
            <a:ext cx="2084832" cy="14264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9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3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3"/>
          <p:cNvSpPr txBox="1">
            <a:spLocks noGrp="1"/>
          </p:cNvSpPr>
          <p:nvPr>
            <p:ph type="title"/>
          </p:nvPr>
        </p:nvSpPr>
        <p:spPr>
          <a:xfrm>
            <a:off x="838200" y="123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103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3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289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685800" lvl="1" indent="-24765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028700" lvl="2" indent="-240029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371600" lvl="3" indent="-23241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1714500" lvl="4" indent="-232409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103"/>
          <p:cNvSpPr txBox="1">
            <a:spLocks noGrp="1"/>
          </p:cNvSpPr>
          <p:nvPr>
            <p:ph type="body" idx="2"/>
          </p:nvPr>
        </p:nvSpPr>
        <p:spPr>
          <a:xfrm>
            <a:off x="6172200" y="1825626"/>
            <a:ext cx="5181600" cy="43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289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685800" lvl="1" indent="-2476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028700" lvl="2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371600" lvl="3" indent="-23241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1714500" lvl="4" indent="-23240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2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4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C589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4"/>
          <p:cNvSpPr/>
          <p:nvPr/>
        </p:nvSpPr>
        <p:spPr>
          <a:xfrm>
            <a:off x="7510014" y="3"/>
            <a:ext cx="3648973" cy="6857999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4"/>
          <p:cNvSpPr txBox="1">
            <a:spLocks noGrp="1"/>
          </p:cNvSpPr>
          <p:nvPr>
            <p:ph type="title"/>
          </p:nvPr>
        </p:nvSpPr>
        <p:spPr>
          <a:xfrm>
            <a:off x="838200" y="203129"/>
            <a:ext cx="6671813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04"/>
          <p:cNvSpPr txBox="1">
            <a:spLocks noGrp="1"/>
          </p:cNvSpPr>
          <p:nvPr>
            <p:ph type="body" idx="1"/>
          </p:nvPr>
        </p:nvSpPr>
        <p:spPr>
          <a:xfrm>
            <a:off x="838201" y="1825626"/>
            <a:ext cx="5551025" cy="436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289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685800" lvl="1" indent="-2476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028700" lvl="2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371600" lvl="3" indent="-23241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1714500" lvl="4" indent="-23240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Google Shape;76;p104"/>
          <p:cNvSpPr>
            <a:spLocks noGrp="1"/>
          </p:cNvSpPr>
          <p:nvPr>
            <p:ph type="pic" idx="2"/>
          </p:nvPr>
        </p:nvSpPr>
        <p:spPr>
          <a:xfrm>
            <a:off x="7510014" y="0"/>
            <a:ext cx="364897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56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5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5"/>
          <p:cNvSpPr txBox="1">
            <a:spLocks noGrp="1"/>
          </p:cNvSpPr>
          <p:nvPr>
            <p:ph type="title"/>
          </p:nvPr>
        </p:nvSpPr>
        <p:spPr>
          <a:xfrm>
            <a:off x="838201" y="203131"/>
            <a:ext cx="10337801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0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337800" cy="445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289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/>
            </a:lvl1pPr>
            <a:lvl2pPr marL="685800" lvl="1" indent="-2476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/>
            </a:lvl2pPr>
            <a:lvl3pPr marL="1028700" lvl="2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/>
            </a:lvl3pPr>
            <a:lvl4pPr marL="1371600" lvl="3" indent="-23241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4pPr>
            <a:lvl5pPr marL="1714500" lvl="4" indent="-23240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4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168" userDrawn="1">
          <p15:clr>
            <a:srgbClr val="FBAE40"/>
          </p15:clr>
        </p15:guide>
        <p15:guide id="2" pos="7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452F8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6"/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7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C53"/>
              </a:buClr>
              <a:buSzPts val="4000"/>
              <a:buFont typeface="Book Antiqua"/>
              <a:buNone/>
              <a:defRPr sz="4000" cap="none">
                <a:solidFill>
                  <a:srgbClr val="363C53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2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9001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defRPr>
                <a:solidFill>
                  <a:srgbClr val="0C0C0C"/>
                </a:solidFill>
              </a:defRPr>
            </a:lvl1pPr>
            <a:lvl2pPr marL="685800" lvl="1" indent="-171450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028700" lvl="2" indent="-240029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371600" lvl="3" indent="-232410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1714500" lvl="4" indent="-232409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6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 preserve="1">
  <p:cSld name="3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9001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8335" lvl="0" indent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tabLst/>
              <a:defRPr sz="2100">
                <a:solidFill>
                  <a:srgbClr val="0C0C0C"/>
                </a:solidFill>
              </a:defRPr>
            </a:lvl1pPr>
            <a:lvl2pPr marL="685800" lvl="1" indent="-171450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028700" lvl="2" indent="-240029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371600" lvl="3" indent="-232410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1714500" lvl="4" indent="-232409" algn="ctr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3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5"/>
          <p:cNvSpPr/>
          <p:nvPr/>
        </p:nvSpPr>
        <p:spPr>
          <a:xfrm>
            <a:off x="2" y="2"/>
            <a:ext cx="7966895" cy="6877515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5"/>
          <p:cNvSpPr txBox="1">
            <a:spLocks noGrp="1"/>
          </p:cNvSpPr>
          <p:nvPr>
            <p:ph type="title"/>
          </p:nvPr>
        </p:nvSpPr>
        <p:spPr>
          <a:xfrm>
            <a:off x="757668" y="1152422"/>
            <a:ext cx="49237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95"/>
          <p:cNvSpPr txBox="1">
            <a:spLocks noGrp="1"/>
          </p:cNvSpPr>
          <p:nvPr>
            <p:ph type="body" idx="1"/>
          </p:nvPr>
        </p:nvSpPr>
        <p:spPr>
          <a:xfrm>
            <a:off x="757668" y="2550277"/>
            <a:ext cx="4923765" cy="342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289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chemeClr val="lt1"/>
                </a:solidFill>
              </a:defRPr>
            </a:lvl1pPr>
            <a:lvl2pPr marL="685800" lvl="1" indent="-2476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028700" lvl="2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chemeClr val="lt1"/>
                </a:solidFill>
              </a:defRPr>
            </a:lvl3pPr>
            <a:lvl4pPr marL="1371600" lvl="3" indent="-23241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4pPr>
            <a:lvl5pPr marL="1714500" lvl="4" indent="-23240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95"/>
          <p:cNvSpPr/>
          <p:nvPr/>
        </p:nvSpPr>
        <p:spPr>
          <a:xfrm>
            <a:off x="6900076" y="1598753"/>
            <a:ext cx="3648973" cy="36604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5"/>
          <p:cNvSpPr>
            <a:spLocks noGrp="1"/>
          </p:cNvSpPr>
          <p:nvPr>
            <p:ph type="pic" idx="2"/>
          </p:nvPr>
        </p:nvSpPr>
        <p:spPr>
          <a:xfrm>
            <a:off x="6900075" y="1598753"/>
            <a:ext cx="3648975" cy="3660494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14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6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" y="-12700"/>
            <a:ext cx="12360887" cy="69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6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854" b="20292"/>
          <a:stretch/>
        </p:blipFill>
        <p:spPr>
          <a:xfrm>
            <a:off x="1" y="0"/>
            <a:ext cx="12360887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6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96"/>
          <p:cNvSpPr txBox="1">
            <a:spLocks noGrp="1"/>
          </p:cNvSpPr>
          <p:nvPr>
            <p:ph type="body" idx="1"/>
          </p:nvPr>
        </p:nvSpPr>
        <p:spPr>
          <a:xfrm>
            <a:off x="1524000" y="4622802"/>
            <a:ext cx="9144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7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7"/>
          <p:cNvSpPr txBox="1">
            <a:spLocks noGrp="1"/>
          </p:cNvSpPr>
          <p:nvPr>
            <p:ph type="title"/>
          </p:nvPr>
        </p:nvSpPr>
        <p:spPr>
          <a:xfrm>
            <a:off x="839788" y="123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920"/>
              <a:buNone/>
              <a:defRPr sz="1800" b="1">
                <a:solidFill>
                  <a:srgbClr val="4696D2"/>
                </a:solidFill>
              </a:defRPr>
            </a:lvl1pPr>
            <a:lvl2pPr marL="685800" lvl="1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500" b="1"/>
            </a:lvl2pPr>
            <a:lvl3pPr marL="1028700" lvl="2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80"/>
              <a:buNone/>
              <a:defRPr sz="1200" b="1"/>
            </a:lvl4pPr>
            <a:lvl5pPr marL="1714500" lvl="4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8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7"/>
          <p:cNvSpPr txBox="1">
            <a:spLocks noGrp="1"/>
          </p:cNvSpPr>
          <p:nvPr>
            <p:ph type="body" idx="2"/>
          </p:nvPr>
        </p:nvSpPr>
        <p:spPr>
          <a:xfrm>
            <a:off x="839789" y="2505077"/>
            <a:ext cx="5157787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4003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Char char="•"/>
              <a:defRPr/>
            </a:lvl1pPr>
            <a:lvl2pPr marL="685800" lvl="1" indent="-24003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Char char="•"/>
              <a:defRPr/>
            </a:lvl2pPr>
            <a:lvl3pPr marL="1028700" lvl="2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Char char="•"/>
              <a:defRPr/>
            </a:lvl3pPr>
            <a:lvl4pPr marL="1371600" lvl="3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Char char="•"/>
              <a:defRPr/>
            </a:lvl4pPr>
            <a:lvl5pPr marL="1714500" lvl="4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920"/>
              <a:buNone/>
              <a:defRPr sz="1800" b="1">
                <a:solidFill>
                  <a:srgbClr val="4696D2"/>
                </a:solidFill>
              </a:defRPr>
            </a:lvl1pPr>
            <a:lvl2pPr marL="685800" lvl="1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500" b="1"/>
            </a:lvl2pPr>
            <a:lvl3pPr marL="1028700" lvl="2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80"/>
              <a:buNone/>
              <a:defRPr sz="1200" b="1"/>
            </a:lvl4pPr>
            <a:lvl5pPr marL="1714500" lvl="4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8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97"/>
          <p:cNvSpPr txBox="1">
            <a:spLocks noGrp="1"/>
          </p:cNvSpPr>
          <p:nvPr>
            <p:ph type="body" idx="4"/>
          </p:nvPr>
        </p:nvSpPr>
        <p:spPr>
          <a:xfrm>
            <a:off x="6172201" y="2505077"/>
            <a:ext cx="5183188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4003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Char char="•"/>
              <a:defRPr/>
            </a:lvl1pPr>
            <a:lvl2pPr marL="685800" lvl="1" indent="-24003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Char char="•"/>
              <a:defRPr/>
            </a:lvl2pPr>
            <a:lvl3pPr marL="1028700" lvl="2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Char char="•"/>
              <a:defRPr/>
            </a:lvl3pPr>
            <a:lvl4pPr marL="1371600" lvl="3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Char char="•"/>
              <a:defRPr/>
            </a:lvl4pPr>
            <a:lvl5pPr marL="1714500" lvl="4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4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7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8"/>
          <p:cNvSpPr/>
          <p:nvPr/>
        </p:nvSpPr>
        <p:spPr>
          <a:xfrm>
            <a:off x="0" y="2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8"/>
          <p:cNvSpPr txBox="1">
            <a:spLocks noGrp="1"/>
          </p:cNvSpPr>
          <p:nvPr>
            <p:ph type="title"/>
          </p:nvPr>
        </p:nvSpPr>
        <p:spPr>
          <a:xfrm>
            <a:off x="226203" y="2737191"/>
            <a:ext cx="28749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6" name="Google Shape;46;p98"/>
          <p:cNvSpPr txBox="1">
            <a:spLocks noGrp="1"/>
          </p:cNvSpPr>
          <p:nvPr>
            <p:ph type="body" idx="1"/>
          </p:nvPr>
        </p:nvSpPr>
        <p:spPr>
          <a:xfrm>
            <a:off x="4274289" y="653142"/>
            <a:ext cx="7097619" cy="549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26289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685800" lvl="1" indent="-2476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028700" lvl="2" indent="-24002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371600" lvl="3" indent="-23241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1714500" lvl="4" indent="-23240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6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9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9"/>
          <p:cNvSpPr txBox="1">
            <a:spLocks noGrp="1"/>
          </p:cNvSpPr>
          <p:nvPr>
            <p:ph type="title"/>
          </p:nvPr>
        </p:nvSpPr>
        <p:spPr>
          <a:xfrm>
            <a:off x="838200" y="123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9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4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289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685800" lvl="1" indent="-2476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028700" lvl="2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371600" lvl="3" indent="-23241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1714500" lvl="4" indent="-23240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0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0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0"/>
          <p:cNvSpPr txBox="1">
            <a:spLocks noGrp="1"/>
          </p:cNvSpPr>
          <p:nvPr>
            <p:ph type="title"/>
          </p:nvPr>
        </p:nvSpPr>
        <p:spPr>
          <a:xfrm>
            <a:off x="838200" y="123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1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None/>
              <a:defRPr sz="1350" i="1">
                <a:solidFill>
                  <a:srgbClr val="3F3F3F"/>
                </a:solidFill>
              </a:defRPr>
            </a:lvl1pPr>
            <a:lvl2pPr marL="685800" lvl="1" indent="-171450" algn="l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028700" lvl="2" indent="-24002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371600" lvl="3" indent="-23241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1714500" lvl="4" indent="-232409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5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2"/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39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0783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kYeP5cRy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775385" y="1950720"/>
            <a:ext cx="9244915" cy="3332481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Microbiology Specimen Labeling</a:t>
            </a:r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/>
              <a:t>[Your Organization Here]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VIDEO – ROCHE LIAT</a:t>
            </a:r>
            <a:endParaRPr dirty="0"/>
          </a:p>
        </p:txBody>
      </p:sp>
      <p:sp>
        <p:nvSpPr>
          <p:cNvPr id="180" name="Google Shape;180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HTTPS://YOUTU.BE/KKYEP5CRYRA</a:t>
            </a:r>
            <a:endParaRPr/>
          </a:p>
          <a:p>
            <a:pPr marL="0" indent="0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E81251-C65D-ABEB-EC59-68ECB861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8" y="1152422"/>
            <a:ext cx="4923765" cy="1325563"/>
          </a:xfrm>
        </p:spPr>
        <p:txBody>
          <a:bodyPr/>
          <a:lstStyle/>
          <a:p>
            <a:r>
              <a:rPr lang="en-US" dirty="0"/>
              <a:t>Blood Culture Bottles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12959C-C1AF-C682-A3B2-AD74EFE69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68" y="2550277"/>
            <a:ext cx="4923765" cy="3427831"/>
          </a:xfrm>
        </p:spPr>
        <p:txBody>
          <a:bodyPr/>
          <a:lstStyle/>
          <a:p>
            <a:r>
              <a:rPr lang="en-US" dirty="0"/>
              <a:t>Do NOT block/obstruct barcode </a:t>
            </a:r>
          </a:p>
          <a:p>
            <a:r>
              <a:rPr lang="en-US" dirty="0"/>
              <a:t>Barcode needed to scan in instrument.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B547BB-A77F-83C8-66F9-FE8C10DF46ED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13" name="Google Shape;124;p2" descr="photo of a bottle used in the laboratory stating the importance of not covering up the barcode. ">
            <a:extLst>
              <a:ext uri="{FF2B5EF4-FFF2-40B4-BE49-F238E27FC236}">
                <a16:creationId xmlns:a16="http://schemas.microsoft.com/office/drawing/2014/main" id="{61492AAA-9FE3-62D9-4EA8-9C6A3DE40A6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0665" t="4372" r="15915"/>
          <a:stretch/>
        </p:blipFill>
        <p:spPr>
          <a:xfrm rot="5400000">
            <a:off x="6855818" y="1643008"/>
            <a:ext cx="3660494" cy="3571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4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8991-E63C-E64D-2DCE-CD8E6B5D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8" y="1152422"/>
            <a:ext cx="4923765" cy="1325563"/>
          </a:xfrm>
        </p:spPr>
        <p:txBody>
          <a:bodyPr/>
          <a:lstStyle/>
          <a:p>
            <a:r>
              <a:rPr lang="en-US" dirty="0"/>
              <a:t>Sterile 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A25EB-BC36-6337-1743-92FAD48F7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68" y="2550277"/>
            <a:ext cx="4923765" cy="3427831"/>
          </a:xfrm>
        </p:spPr>
        <p:txBody>
          <a:bodyPr/>
          <a:lstStyle/>
          <a:p>
            <a:r>
              <a:rPr lang="en-US" dirty="0"/>
              <a:t>Urine – Label actual container, </a:t>
            </a:r>
            <a:r>
              <a:rPr lang="en-US" b="1" dirty="0"/>
              <a:t>NOT the lid</a:t>
            </a:r>
          </a:p>
          <a:p>
            <a:r>
              <a:rPr lang="en-US" dirty="0"/>
              <a:t>Make sure the lid is properly closed to prevent leakage</a:t>
            </a:r>
          </a:p>
          <a:p>
            <a:r>
              <a:rPr lang="en-US" dirty="0"/>
              <a:t>Stools</a:t>
            </a:r>
          </a:p>
          <a:p>
            <a:r>
              <a:rPr lang="en-US" dirty="0"/>
              <a:t>Other body fluids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7B5AA3-FB7A-8E2C-3070-900B23C326F2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8" name="Google Shape;132;p3" descr="photo of a example of a sterile container. ">
            <a:extLst>
              <a:ext uri="{FF2B5EF4-FFF2-40B4-BE49-F238E27FC236}">
                <a16:creationId xmlns:a16="http://schemas.microsoft.com/office/drawing/2014/main" id="{18AA6197-9D6B-F741-7289-9703BBE2F69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" r="2594" b="2288"/>
          <a:stretch/>
        </p:blipFill>
        <p:spPr>
          <a:xfrm>
            <a:off x="6900075" y="1598753"/>
            <a:ext cx="3648974" cy="3660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0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ECC1-CCEA-EF3E-54AF-5948C294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8" y="1152422"/>
            <a:ext cx="4923765" cy="1325563"/>
          </a:xfrm>
        </p:spPr>
        <p:txBody>
          <a:bodyPr/>
          <a:lstStyle/>
          <a:p>
            <a:r>
              <a:rPr lang="en-US" dirty="0"/>
              <a:t>CT/GC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F1C27-6F3D-D486-DF07-F9E63DA5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68" y="2550277"/>
            <a:ext cx="4923765" cy="3427831"/>
          </a:xfrm>
        </p:spPr>
        <p:txBody>
          <a:bodyPr>
            <a:normAutofit fontScale="92500"/>
          </a:bodyPr>
          <a:lstStyle/>
          <a:p>
            <a:r>
              <a:rPr lang="en-US" dirty="0"/>
              <a:t>Urine or swab</a:t>
            </a:r>
          </a:p>
          <a:p>
            <a:r>
              <a:rPr lang="en-US" dirty="0"/>
              <a:t>If sending swab, obtain specimen collection from Microbiology</a:t>
            </a:r>
          </a:p>
          <a:p>
            <a:r>
              <a:rPr lang="en-US" dirty="0"/>
              <a:t>Use the swab and insert into smaller tube.  Send smaller tube with swab to the laboratory.</a:t>
            </a:r>
          </a:p>
          <a:p>
            <a:r>
              <a:rPr lang="en-US" dirty="0"/>
              <a:t>If urine, send urine to microbiology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4125AA-7400-A194-F884-96BADE561E65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8" name="Google Shape;139;p4" descr="a photo showing an example of a swab. ">
            <a:extLst>
              <a:ext uri="{FF2B5EF4-FFF2-40B4-BE49-F238E27FC236}">
                <a16:creationId xmlns:a16="http://schemas.microsoft.com/office/drawing/2014/main" id="{E589BDE0-8AA3-2399-CC6D-9C299FFF426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0064" r="14967" b="-6"/>
          <a:stretch/>
        </p:blipFill>
        <p:spPr>
          <a:xfrm>
            <a:off x="6900075" y="1598752"/>
            <a:ext cx="3648975" cy="3660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5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9FC8-84E5-901C-9711-CD650D5A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8" y="1152422"/>
            <a:ext cx="4923765" cy="1325563"/>
          </a:xfrm>
        </p:spPr>
        <p:txBody>
          <a:bodyPr/>
          <a:lstStyle/>
          <a:p>
            <a:r>
              <a:rPr lang="en-US" dirty="0"/>
              <a:t>Swabs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FA832-E284-8040-BDBC-6CB6A026F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68" y="2550277"/>
            <a:ext cx="4923765" cy="3427831"/>
          </a:xfrm>
        </p:spPr>
        <p:txBody>
          <a:bodyPr/>
          <a:lstStyle/>
          <a:p>
            <a:r>
              <a:rPr lang="en-US" dirty="0"/>
              <a:t>Flu Swabs – Viral Tests:</a:t>
            </a:r>
          </a:p>
          <a:p>
            <a:r>
              <a:rPr lang="en-US" dirty="0"/>
              <a:t>FLU/RSV</a:t>
            </a:r>
          </a:p>
          <a:p>
            <a:r>
              <a:rPr lang="en-US" dirty="0"/>
              <a:t>HSV/VZV</a:t>
            </a:r>
          </a:p>
          <a:p>
            <a:r>
              <a:rPr lang="en-US" dirty="0"/>
              <a:t>Respiratory Panel</a:t>
            </a:r>
          </a:p>
          <a:p>
            <a:r>
              <a:rPr lang="en-US" dirty="0"/>
              <a:t>2 Sizes: 3mL and 1 mL (peds)</a:t>
            </a:r>
          </a:p>
          <a:p>
            <a:r>
              <a:rPr lang="en-US" dirty="0"/>
              <a:t>Add-on orders for Respiratory Panel same as FLU swab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44A042-4E76-9684-8045-669DA7E810EB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8" name="Google Shape;146;p5" descr="a photo showing a example of a respiratory panel and swab. ">
            <a:extLst>
              <a:ext uri="{FF2B5EF4-FFF2-40B4-BE49-F238E27FC236}">
                <a16:creationId xmlns:a16="http://schemas.microsoft.com/office/drawing/2014/main" id="{5975A13B-6A86-F082-DF16-D5A31D69142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7474" t="24005" r="17664" b="2645"/>
          <a:stretch/>
        </p:blipFill>
        <p:spPr>
          <a:xfrm>
            <a:off x="6900074" y="1600199"/>
            <a:ext cx="3648975" cy="3659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8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E744-C603-3C84-F645-9BD88D72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8" y="1152422"/>
            <a:ext cx="4923765" cy="1325563"/>
          </a:xfrm>
        </p:spPr>
        <p:txBody>
          <a:bodyPr/>
          <a:lstStyle/>
          <a:p>
            <a:r>
              <a:rPr lang="en-US" dirty="0"/>
              <a:t>COLLECTION SWABS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FCF70-656F-2864-9007-2A500F162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68" y="2550277"/>
            <a:ext cx="4923765" cy="3427831"/>
          </a:xfrm>
        </p:spPr>
        <p:txBody>
          <a:bodyPr/>
          <a:lstStyle/>
          <a:p>
            <a:pPr marL="80010" indent="0">
              <a:buNone/>
            </a:pPr>
            <a:r>
              <a:rPr lang="en-US" dirty="0"/>
              <a:t>Regular swabs for:</a:t>
            </a:r>
          </a:p>
          <a:p>
            <a:r>
              <a:rPr lang="en-US" dirty="0"/>
              <a:t>Rapid Strep A antigen</a:t>
            </a:r>
          </a:p>
          <a:p>
            <a:r>
              <a:rPr lang="en-US" dirty="0"/>
              <a:t>Aerobic/Anaerobic cultures</a:t>
            </a:r>
          </a:p>
          <a:p>
            <a:r>
              <a:rPr lang="en-US" dirty="0"/>
              <a:t>MRSA Surveillance culture</a:t>
            </a:r>
          </a:p>
          <a:p>
            <a:endParaRPr lang="en-US" dirty="0"/>
          </a:p>
          <a:p>
            <a:pPr marL="80010" indent="0">
              <a:buNone/>
            </a:pPr>
            <a:r>
              <a:rPr lang="en-US" dirty="0"/>
              <a:t>No special labeling requirements.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CA39B3-4406-1A59-F1CC-74B91053C772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8" name="Google Shape;153;p6" descr="a photo example of a collection swab. ">
            <a:extLst>
              <a:ext uri="{FF2B5EF4-FFF2-40B4-BE49-F238E27FC236}">
                <a16:creationId xmlns:a16="http://schemas.microsoft.com/office/drawing/2014/main" id="{BC0FF6F8-E8C5-78FF-8B56-F3F16EB28B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7308512" y="2901950"/>
            <a:ext cx="2832100" cy="105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5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439846-EF42-D654-1C0F-75C4B818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5A7F3A-08B4-2CDD-1D0E-CAACF32F7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 each tube.  </a:t>
            </a:r>
          </a:p>
          <a:p>
            <a:r>
              <a:rPr lang="en-US" dirty="0"/>
              <a:t>Be mindful of tube numbers.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A38454-CFFE-A491-4BCF-1C9D754FC032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8" name="Google Shape;160;p7" descr="a photo example of tubes to highlight the importance of labeling. ">
            <a:extLst>
              <a:ext uri="{FF2B5EF4-FFF2-40B4-BE49-F238E27FC236}">
                <a16:creationId xmlns:a16="http://schemas.microsoft.com/office/drawing/2014/main" id="{B59D90A6-242A-9F68-76D4-C27052683C9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3772" t="-1" b="-1"/>
          <a:stretch/>
        </p:blipFill>
        <p:spPr>
          <a:xfrm>
            <a:off x="6900075" y="1598753"/>
            <a:ext cx="3648974" cy="3660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4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1E7C-964C-5D9B-161E-D20E0C4A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8" y="1152422"/>
            <a:ext cx="4923765" cy="1325563"/>
          </a:xfrm>
        </p:spPr>
        <p:txBody>
          <a:bodyPr/>
          <a:lstStyle/>
          <a:p>
            <a:r>
              <a:rPr lang="en-US" dirty="0"/>
              <a:t>C. DIFF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F3570-8A8F-CCE7-78AE-E74CB2B95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68" y="2550277"/>
            <a:ext cx="4923765" cy="3427831"/>
          </a:xfrm>
        </p:spPr>
        <p:txBody>
          <a:bodyPr/>
          <a:lstStyle/>
          <a:p>
            <a:r>
              <a:rPr lang="en-US" dirty="0"/>
              <a:t>Types 5-7 will be accepted</a:t>
            </a:r>
          </a:p>
          <a:p>
            <a:r>
              <a:rPr lang="en-US" dirty="0"/>
              <a:t>&gt;24 hours ordered without collection will be cancelled</a:t>
            </a:r>
          </a:p>
          <a:p>
            <a:r>
              <a:rPr lang="en-US" dirty="0"/>
              <a:t>Repeat testing discouraged within 7 days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DFF3E0-1EA4-DA51-2375-B39CB01CC75A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8" name="Google Shape;167;p8" descr="image of a chart displaying the Bristol Stool Chart ">
            <a:extLst>
              <a:ext uri="{FF2B5EF4-FFF2-40B4-BE49-F238E27FC236}">
                <a16:creationId xmlns:a16="http://schemas.microsoft.com/office/drawing/2014/main" id="{94E97BFC-0DC6-6439-2ACE-0BDE59494DA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6867417" y="957943"/>
            <a:ext cx="4568421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4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56C2-D5C1-4E3A-00A2-4605DB83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8" y="1152422"/>
            <a:ext cx="4923765" cy="1325563"/>
          </a:xfrm>
        </p:spPr>
        <p:txBody>
          <a:bodyPr/>
          <a:lstStyle/>
          <a:p>
            <a:r>
              <a:rPr lang="en-US" dirty="0"/>
              <a:t>Previews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1817C-5013-BAAC-02EB-444D3A8E1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68" y="2550277"/>
            <a:ext cx="4923765" cy="3427831"/>
          </a:xfrm>
        </p:spPr>
        <p:txBody>
          <a:bodyPr/>
          <a:lstStyle/>
          <a:p>
            <a:r>
              <a:rPr lang="en-US" dirty="0" err="1"/>
              <a:t>eSwab</a:t>
            </a:r>
            <a:r>
              <a:rPr lang="en-US" dirty="0"/>
              <a:t> – to replace bacterial swabs</a:t>
            </a:r>
          </a:p>
          <a:p>
            <a:r>
              <a:rPr lang="en-US" dirty="0"/>
              <a:t>Will be used for Rapid Strep A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E19779-7CDE-F240-168C-B865AF018DF6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8" name="Google Shape;174;p9" descr="photo showing images of eSwabs.">
            <a:extLst>
              <a:ext uri="{FF2B5EF4-FFF2-40B4-BE49-F238E27FC236}">
                <a16:creationId xmlns:a16="http://schemas.microsoft.com/office/drawing/2014/main" id="{2C8B3E4F-3E68-9307-6ED8-1FB7DF7C0DC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4102" t="-35517" r="4102" b="-44625"/>
          <a:stretch/>
        </p:blipFill>
        <p:spPr>
          <a:xfrm>
            <a:off x="6900075" y="1598753"/>
            <a:ext cx="3648975" cy="366049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53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Workfor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96D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 branding</Template>
  <TotalTime>1</TotalTime>
  <Words>204</Words>
  <Application>Microsoft Macintosh PowerPoint</Application>
  <PresentationFormat>Widescreen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Book Antiqua</vt:lpstr>
      <vt:lpstr>Arial</vt:lpstr>
      <vt:lpstr>23-210340-MT_Executive_Board Meeting_Volunteer Program [54]  -  Read-Only</vt:lpstr>
      <vt:lpstr>Microbiology Specimen Labeling</vt:lpstr>
      <vt:lpstr>Blood Culture Bottles</vt:lpstr>
      <vt:lpstr>Sterile Containers</vt:lpstr>
      <vt:lpstr>CT/GC</vt:lpstr>
      <vt:lpstr>Swabs</vt:lpstr>
      <vt:lpstr>COLLECTION SWABS</vt:lpstr>
      <vt:lpstr>CSF</vt:lpstr>
      <vt:lpstr>C. DIFF</vt:lpstr>
      <vt:lpstr>Previews</vt:lpstr>
      <vt:lpstr>VIDEO – ROCHE LIAT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Specimen Labeling</dc:title>
  <dc:creator>Marc Benedict Bernaldez</dc:creator>
  <cp:lastModifiedBy>Brinson, Jennifer</cp:lastModifiedBy>
  <cp:revision>3</cp:revision>
  <dcterms:created xsi:type="dcterms:W3CDTF">2018-04-17T19:57:26Z</dcterms:created>
  <dcterms:modified xsi:type="dcterms:W3CDTF">2023-08-10T20:11:11Z</dcterms:modified>
</cp:coreProperties>
</file>