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2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embeddedFontLst>
    <p:embeddedFont>
      <p:font typeface="Calibri" panose="020F0502020204030204" pitchFamily="34" charset="0"/>
      <p:regular r:id="rId7"/>
      <p:bold r:id="rId8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3DE42A0-6DD8-4404-AB0B-4154D1208FC1}">
  <a:tblStyle styleId="{E3DE42A0-6DD8-4404-AB0B-4154D1208FC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17" d="100"/>
          <a:sy n="117" d="100"/>
        </p:scale>
        <p:origin x="8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2" name="Google Shape;102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5" name="Google Shape;115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3;p93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26822" b="12572"/>
          <a:stretch/>
        </p:blipFill>
        <p:spPr>
          <a:xfrm>
            <a:off x="-132080" y="1270000"/>
            <a:ext cx="12535132" cy="427736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93"/>
          <p:cNvSpPr txBox="1">
            <a:spLocks noGrp="1"/>
          </p:cNvSpPr>
          <p:nvPr>
            <p:ph type="ctrTitle"/>
          </p:nvPr>
        </p:nvSpPr>
        <p:spPr>
          <a:xfrm>
            <a:off x="775386" y="1950718"/>
            <a:ext cx="9244914" cy="3332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5" name="Google Shape;15;p93"/>
          <p:cNvSpPr txBox="1">
            <a:spLocks noGrp="1"/>
          </p:cNvSpPr>
          <p:nvPr>
            <p:ph type="subTitle" idx="1"/>
          </p:nvPr>
        </p:nvSpPr>
        <p:spPr>
          <a:xfrm>
            <a:off x="876300" y="5730239"/>
            <a:ext cx="9144000" cy="995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C58963"/>
              </a:buClr>
              <a:buSzPts val="1600"/>
              <a:buFont typeface="Arial"/>
              <a:buNone/>
              <a:defRPr sz="2000">
                <a:solidFill>
                  <a:srgbClr val="25408F"/>
                </a:solidFill>
              </a:defRPr>
            </a:lvl1pPr>
            <a:lvl2pPr lvl="1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2000"/>
            </a:lvl2pPr>
            <a:lvl3pPr lvl="2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800"/>
            </a:lvl3pPr>
            <a:lvl4pPr lvl="3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/>
            </a:lvl4pPr>
            <a:lvl5pPr lvl="4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211200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5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Blank" type="blank">
  <p:cSld name="1_Blank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02"/>
          <p:cNvSpPr/>
          <p:nvPr/>
        </p:nvSpPr>
        <p:spPr>
          <a:xfrm>
            <a:off x="487680" y="5303520"/>
            <a:ext cx="2084832" cy="142646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15021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3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103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68" name="Google Shape;68;p10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41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052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9" name="Google Shape;69;p10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41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69740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04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C5896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04"/>
          <p:cNvSpPr/>
          <p:nvPr/>
        </p:nvSpPr>
        <p:spPr>
          <a:xfrm>
            <a:off x="7510013" y="1"/>
            <a:ext cx="3648973" cy="6857999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104"/>
          <p:cNvSpPr txBox="1">
            <a:spLocks noGrp="1"/>
          </p:cNvSpPr>
          <p:nvPr>
            <p:ph type="title"/>
          </p:nvPr>
        </p:nvSpPr>
        <p:spPr>
          <a:xfrm>
            <a:off x="838200" y="203129"/>
            <a:ext cx="6671813" cy="1167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75" name="Google Shape;75;p104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5551025" cy="43618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6" name="Google Shape;76;p104"/>
          <p:cNvSpPr>
            <a:spLocks noGrp="1"/>
          </p:cNvSpPr>
          <p:nvPr>
            <p:ph type="pic" idx="2"/>
          </p:nvPr>
        </p:nvSpPr>
        <p:spPr>
          <a:xfrm>
            <a:off x="7510013" y="0"/>
            <a:ext cx="3648974" cy="6858000"/>
          </a:xfrm>
          <a:prstGeom prst="rect">
            <a:avLst/>
          </a:pr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891553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extLst>
    <p:ext uri="{DCECCB84-F9BA-43D5-87BE-67443E8EF086}">
      <p15:sldGuideLst xmlns:p15="http://schemas.microsoft.com/office/powerpoint/2012/main">
        <p15:guide id="1" orient="horz" pos="624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itle and Content">
  <p:cSld name="3_Title and Conten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05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105"/>
          <p:cNvSpPr txBox="1">
            <a:spLocks noGrp="1"/>
          </p:cNvSpPr>
          <p:nvPr>
            <p:ph type="title"/>
          </p:nvPr>
        </p:nvSpPr>
        <p:spPr>
          <a:xfrm>
            <a:off x="838199" y="203131"/>
            <a:ext cx="10337801" cy="1167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81" name="Google Shape;81;p105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337800" cy="44532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/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/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/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/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73132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extLst>
    <p:ext uri="{DCECCB84-F9BA-43D5-87BE-67443E8EF086}">
      <p15:sldGuideLst xmlns:p15="http://schemas.microsoft.com/office/powerpoint/2012/main">
        <p15:guide id="1" orient="horz" pos="168">
          <p15:clr>
            <a:srgbClr val="FBAE40"/>
          </p15:clr>
        </p15:guide>
        <p15:guide id="2" pos="528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bg>
      <p:bgPr>
        <a:solidFill>
          <a:srgbClr val="452F8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06"/>
          <p:cNvSpPr/>
          <p:nvPr/>
        </p:nvSpPr>
        <p:spPr>
          <a:xfrm>
            <a:off x="0" y="0"/>
            <a:ext cx="12192000" cy="6877516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96051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Blank">
  <p:cSld name="2_Blank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Google Shape;86;p107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2700" y="-12700"/>
            <a:ext cx="12360886" cy="695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07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9854" b="20292"/>
          <a:stretch/>
        </p:blipFill>
        <p:spPr>
          <a:xfrm>
            <a:off x="0" y="0"/>
            <a:ext cx="12360886" cy="4165600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07"/>
          <p:cNvSpPr txBox="1"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807143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4_Title and Conten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body" idx="1"/>
          </p:nvPr>
        </p:nvSpPr>
        <p:spPr>
          <a:xfrm>
            <a:off x="829734" y="1072342"/>
            <a:ext cx="10532533" cy="49474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title"/>
          </p:nvPr>
        </p:nvSpPr>
        <p:spPr>
          <a:xfrm>
            <a:off x="829734" y="274639"/>
            <a:ext cx="10532533" cy="5150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sldNum" idx="12"/>
          </p:nvPr>
        </p:nvSpPr>
        <p:spPr>
          <a:xfrm>
            <a:off x="11471565" y="6554352"/>
            <a:ext cx="642849" cy="2375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 sz="1100" b="0" i="0" u="none" strike="noStrike" cap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ctr">
              <a:spcBef>
                <a:spcPts val="0"/>
              </a:spcBef>
              <a:buNone/>
              <a:defRPr sz="1100" b="0" i="0" u="none" strike="noStrike" cap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ctr">
              <a:spcBef>
                <a:spcPts val="0"/>
              </a:spcBef>
              <a:buNone/>
              <a:defRPr sz="1100" b="0" i="0" u="none" strike="noStrike" cap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ctr">
              <a:spcBef>
                <a:spcPts val="0"/>
              </a:spcBef>
              <a:buNone/>
              <a:defRPr sz="1100" b="0" i="0" u="none" strike="noStrike" cap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ctr">
              <a:spcBef>
                <a:spcPts val="0"/>
              </a:spcBef>
              <a:buNone/>
              <a:defRPr sz="1100" b="0" i="0" u="none" strike="noStrike" cap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ctr">
              <a:spcBef>
                <a:spcPts val="0"/>
              </a:spcBef>
              <a:buNone/>
              <a:defRPr sz="1100" b="0" i="0" u="none" strike="noStrike" cap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ctr">
              <a:spcBef>
                <a:spcPts val="0"/>
              </a:spcBef>
              <a:buNone/>
              <a:defRPr sz="1100" b="0" i="0" u="none" strike="noStrike" cap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ctr">
              <a:spcBef>
                <a:spcPts val="0"/>
              </a:spcBef>
              <a:buNone/>
              <a:defRPr sz="1100" b="0" i="0" u="none" strike="noStrike" cap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ctr">
              <a:spcBef>
                <a:spcPts val="0"/>
              </a:spcBef>
              <a:buNone/>
              <a:defRPr sz="1100" b="0" i="0" u="none" strike="noStrike" cap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43275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 type="obj">
  <p:cSld name="2_Title and Conten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4"/>
          <p:cNvSpPr/>
          <p:nvPr/>
        </p:nvSpPr>
        <p:spPr>
          <a:xfrm>
            <a:off x="-1" y="0"/>
            <a:ext cx="12192001" cy="3210560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94"/>
          <p:cNvSpPr txBox="1">
            <a:spLocks noGrp="1"/>
          </p:cNvSpPr>
          <p:nvPr>
            <p:ph type="title"/>
          </p:nvPr>
        </p:nvSpPr>
        <p:spPr>
          <a:xfrm>
            <a:off x="838200" y="160528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0" name="Google Shape;20;p94"/>
          <p:cNvSpPr txBox="1">
            <a:spLocks noGrp="1"/>
          </p:cNvSpPr>
          <p:nvPr>
            <p:ph type="body" idx="1"/>
          </p:nvPr>
        </p:nvSpPr>
        <p:spPr>
          <a:xfrm>
            <a:off x="838200" y="3428999"/>
            <a:ext cx="10515600" cy="2311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None/>
              <a:defRPr>
                <a:solidFill>
                  <a:srgbClr val="0C0C0C"/>
                </a:solidFill>
              </a:defRPr>
            </a:lvl1pPr>
            <a:lvl2pPr marL="914400" lvl="1" indent="-22860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None/>
              <a:defRPr>
                <a:solidFill>
                  <a:srgbClr val="0C0C0C"/>
                </a:solidFill>
              </a:defRPr>
            </a:lvl2pPr>
            <a:lvl3pPr marL="1371600" lvl="2" indent="-32003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2" name="Google Shape;22;p94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l="1053" t="26822" r="62310" b="63533"/>
          <a:stretch/>
        </p:blipFill>
        <p:spPr>
          <a:xfrm>
            <a:off x="0" y="477758"/>
            <a:ext cx="4592320" cy="680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12226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 type="obj" preserve="1">
  <p:cSld name="3_Title and Conten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4"/>
          <p:cNvSpPr/>
          <p:nvPr/>
        </p:nvSpPr>
        <p:spPr>
          <a:xfrm>
            <a:off x="-1" y="0"/>
            <a:ext cx="12192001" cy="3210560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94"/>
          <p:cNvSpPr txBox="1">
            <a:spLocks noGrp="1"/>
          </p:cNvSpPr>
          <p:nvPr>
            <p:ph type="title"/>
          </p:nvPr>
        </p:nvSpPr>
        <p:spPr>
          <a:xfrm>
            <a:off x="838200" y="160528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0" name="Google Shape;20;p94"/>
          <p:cNvSpPr txBox="1">
            <a:spLocks noGrp="1"/>
          </p:cNvSpPr>
          <p:nvPr>
            <p:ph type="body" idx="1"/>
          </p:nvPr>
        </p:nvSpPr>
        <p:spPr>
          <a:xfrm>
            <a:off x="838200" y="3428999"/>
            <a:ext cx="10515600" cy="2311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1113" lvl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None/>
              <a:tabLst/>
              <a:defRPr sz="2800">
                <a:solidFill>
                  <a:srgbClr val="0C0C0C"/>
                </a:solidFill>
              </a:defRPr>
            </a:lvl1pPr>
            <a:lvl2pPr marL="914400" lvl="1" indent="-22860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None/>
              <a:defRPr>
                <a:solidFill>
                  <a:srgbClr val="0C0C0C"/>
                </a:solidFill>
              </a:defRPr>
            </a:lvl2pPr>
            <a:lvl3pPr marL="1371600" lvl="2" indent="-32003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2" name="Google Shape;22;p94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l="1053" t="26822" r="62310" b="63533"/>
          <a:stretch/>
        </p:blipFill>
        <p:spPr>
          <a:xfrm>
            <a:off x="0" y="477758"/>
            <a:ext cx="4592320" cy="680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694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5"/>
          <p:cNvSpPr/>
          <p:nvPr/>
        </p:nvSpPr>
        <p:spPr>
          <a:xfrm>
            <a:off x="0" y="0"/>
            <a:ext cx="7966895" cy="6877515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95"/>
          <p:cNvSpPr txBox="1">
            <a:spLocks noGrp="1"/>
          </p:cNvSpPr>
          <p:nvPr>
            <p:ph type="title"/>
          </p:nvPr>
        </p:nvSpPr>
        <p:spPr>
          <a:xfrm>
            <a:off x="757667" y="1152421"/>
            <a:ext cx="492376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sz="3600" b="1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6" name="Google Shape;26;p95"/>
          <p:cNvSpPr txBox="1">
            <a:spLocks noGrp="1"/>
          </p:cNvSpPr>
          <p:nvPr>
            <p:ph type="body" idx="1"/>
          </p:nvPr>
        </p:nvSpPr>
        <p:spPr>
          <a:xfrm>
            <a:off x="757667" y="2550275"/>
            <a:ext cx="4923765" cy="34278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chemeClr val="lt1"/>
                </a:solidFill>
              </a:defRPr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chemeClr val="lt1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chemeClr val="lt1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chemeClr val="lt1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Google Shape;27;p95"/>
          <p:cNvSpPr/>
          <p:nvPr/>
        </p:nvSpPr>
        <p:spPr>
          <a:xfrm>
            <a:off x="6900076" y="1598753"/>
            <a:ext cx="3648973" cy="366049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95"/>
          <p:cNvSpPr>
            <a:spLocks noGrp="1"/>
          </p:cNvSpPr>
          <p:nvPr>
            <p:ph type="pic" idx="2"/>
          </p:nvPr>
        </p:nvSpPr>
        <p:spPr>
          <a:xfrm>
            <a:off x="6900075" y="1598753"/>
            <a:ext cx="3648974" cy="3660494"/>
          </a:xfrm>
          <a:prstGeom prst="rect">
            <a:avLst/>
          </a:prstGeom>
          <a:noFill/>
          <a:ln w="635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223320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Blank">
  <p:cSld name="3_Blank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Google Shape;31;p96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2700" y="-12700"/>
            <a:ext cx="12360886" cy="695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2" name="Google Shape;32;p96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9854" b="20292"/>
          <a:stretch/>
        </p:blipFill>
        <p:spPr>
          <a:xfrm>
            <a:off x="0" y="0"/>
            <a:ext cx="12360886" cy="4165600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33;p96"/>
          <p:cNvSpPr txBox="1"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4" name="Google Shape;34;p96"/>
          <p:cNvSpPr txBox="1">
            <a:spLocks noGrp="1"/>
          </p:cNvSpPr>
          <p:nvPr>
            <p:ph type="body" idx="1"/>
          </p:nvPr>
        </p:nvSpPr>
        <p:spPr>
          <a:xfrm>
            <a:off x="1524000" y="4622800"/>
            <a:ext cx="91440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55692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7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7"/>
          <p:cNvSpPr txBox="1">
            <a:spLocks noGrp="1"/>
          </p:cNvSpPr>
          <p:nvPr>
            <p:ph type="title"/>
          </p:nvPr>
        </p:nvSpPr>
        <p:spPr>
          <a:xfrm>
            <a:off x="839788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8" name="Google Shape;38;p9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920"/>
              <a:buNone/>
              <a:defRPr sz="2400" b="1">
                <a:solidFill>
                  <a:srgbClr val="4696D2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Google Shape;39;p9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92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1pPr>
            <a:lvl2pPr marL="914400" lvl="1" indent="-32004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3pPr>
            <a:lvl4pPr marL="1828800" lvl="3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4pPr>
            <a:lvl5pPr marL="2286000" lvl="4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Google Shape;40;p9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920"/>
              <a:buNone/>
              <a:defRPr sz="2400" b="1">
                <a:solidFill>
                  <a:srgbClr val="4696D2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Google Shape;41;p9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92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1pPr>
            <a:lvl2pPr marL="914400" lvl="1" indent="-32004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3pPr>
            <a:lvl4pPr marL="1828800" lvl="3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4pPr>
            <a:lvl5pPr marL="2286000" lvl="4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61719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8"/>
          <p:cNvSpPr/>
          <p:nvPr/>
        </p:nvSpPr>
        <p:spPr>
          <a:xfrm>
            <a:off x="0" y="0"/>
            <a:ext cx="3327400" cy="6857999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" name="Google Shape;45;p98"/>
          <p:cNvSpPr txBox="1">
            <a:spLocks noGrp="1"/>
          </p:cNvSpPr>
          <p:nvPr>
            <p:ph type="title"/>
          </p:nvPr>
        </p:nvSpPr>
        <p:spPr>
          <a:xfrm>
            <a:off x="226203" y="2737189"/>
            <a:ext cx="2874993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sz="3200" b="1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46" name="Google Shape;46;p98"/>
          <p:cNvSpPr txBox="1">
            <a:spLocks noGrp="1"/>
          </p:cNvSpPr>
          <p:nvPr>
            <p:ph type="body" idx="1"/>
          </p:nvPr>
        </p:nvSpPr>
        <p:spPr>
          <a:xfrm>
            <a:off x="4274288" y="653142"/>
            <a:ext cx="7097619" cy="54936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5052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57522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99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" name="Google Shape;50;p99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1" name="Google Shape;51;p99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422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63954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esources">
  <p:cSld name="Resources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0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00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6" name="Google Shape;56;p100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311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None/>
              <a:defRPr sz="1800" i="1">
                <a:solidFill>
                  <a:srgbClr val="3F3F3F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4696D2"/>
              </a:buClr>
              <a:buSzPts val="1600"/>
              <a:buNone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67275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5408F"/>
              </a:buClr>
              <a:buSzPts val="3600"/>
              <a:buFont typeface="Arial"/>
              <a:buNone/>
              <a:defRPr sz="3600" b="1" i="0" u="none" strike="noStrike" cap="none">
                <a:solidFill>
                  <a:srgbClr val="2540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9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3904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5052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Font typeface="Arial"/>
              <a:buChar char="•"/>
              <a:defRPr sz="24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020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Font typeface="Arial"/>
              <a:buChar char="•"/>
              <a:defRPr sz="20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0039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Font typeface="Arial"/>
              <a:buChar char="•"/>
              <a:defRPr sz="1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988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Font typeface="Arial"/>
              <a:buChar char="•"/>
              <a:defRPr sz="16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9879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Font typeface="Arial"/>
              <a:buChar char="•"/>
              <a:defRPr sz="16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52820641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  <p:sldLayoutId id="2147483677" r:id="rId15"/>
    <p:sldLayoutId id="2147483678" r:id="rId1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5"/>
          <p:cNvSpPr txBox="1">
            <a:spLocks noGrp="1"/>
          </p:cNvSpPr>
          <p:nvPr>
            <p:ph type="ctrTitle"/>
          </p:nvPr>
        </p:nvSpPr>
        <p:spPr>
          <a:xfrm>
            <a:off x="774700" y="1951038"/>
            <a:ext cx="7139214" cy="3332162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US" dirty="0">
                <a:sym typeface="Georgia"/>
              </a:rPr>
              <a:t>Transfusion Medicine Update</a:t>
            </a:r>
          </a:p>
        </p:txBody>
      </p:sp>
      <p:sp>
        <p:nvSpPr>
          <p:cNvPr id="99" name="Google Shape;99;p15"/>
          <p:cNvSpPr txBox="1">
            <a:spLocks noGrp="1"/>
          </p:cNvSpPr>
          <p:nvPr>
            <p:ph type="subTitle" idx="1"/>
          </p:nvPr>
        </p:nvSpPr>
        <p:spPr>
          <a:xfrm>
            <a:off x="876300" y="5730239"/>
            <a:ext cx="9144000" cy="995680"/>
          </a:xfr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/>
            <a:r>
              <a:rPr lang="en-US" dirty="0">
                <a:sym typeface="Corbel"/>
              </a:rPr>
              <a:t>Presenter, Credentials, Department / Org </a:t>
            </a:r>
          </a:p>
          <a:p>
            <a:pPr lvl="0"/>
            <a:endParaRPr lang="en-US" dirty="0">
              <a:sym typeface="Corbel"/>
            </a:endParaRPr>
          </a:p>
          <a:p>
            <a:pPr lvl="0"/>
            <a:endParaRPr lang="en-US" dirty="0">
              <a:sym typeface="Corbe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6"/>
          <p:cNvSpPr txBox="1">
            <a:spLocks noGrp="1"/>
          </p:cNvSpPr>
          <p:nvPr>
            <p:ph type="title"/>
          </p:nvPr>
        </p:nvSpPr>
        <p:spPr>
          <a:xfrm>
            <a:off x="838199" y="203131"/>
            <a:ext cx="10337801" cy="1167046"/>
          </a:xfr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/>
          <a:p>
            <a:pPr lvl="0"/>
            <a:r>
              <a:rPr lang="en-US" dirty="0"/>
              <a:t>Key Metrics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8EC901-E8B5-D8AC-C10F-F3D5AFDC96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106" name="Google Shape;106;p16"/>
          <p:cNvGraphicFramePr/>
          <p:nvPr>
            <p:extLst>
              <p:ext uri="{D42A27DB-BD31-4B8C-83A1-F6EECF244321}">
                <p14:modId xmlns:p14="http://schemas.microsoft.com/office/powerpoint/2010/main" val="3516443784"/>
              </p:ext>
            </p:extLst>
          </p:nvPr>
        </p:nvGraphicFramePr>
        <p:xfrm>
          <a:off x="838199" y="1825624"/>
          <a:ext cx="10501475" cy="4132155"/>
        </p:xfrm>
        <a:graphic>
          <a:graphicData uri="http://schemas.openxmlformats.org/drawingml/2006/table">
            <a:tbl>
              <a:tblPr firstRow="1">
                <a:tableStyleId>{B301B821-A1FF-4177-AEE7-76D212191A09}</a:tableStyleId>
              </a:tblPr>
              <a:tblGrid>
                <a:gridCol w="30262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73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17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926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728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2528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2528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0554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1845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610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51480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 dirty="0">
                          <a:solidFill>
                            <a:srgbClr val="000000"/>
                          </a:solidFill>
                          <a:sym typeface="Calibri"/>
                        </a:rPr>
                        <a:t>Blood &amp; Blood Transfusions</a:t>
                      </a:r>
                      <a:endParaRPr sz="1200" dirty="0">
                        <a:latin typeface="+mj-lt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 dirty="0">
                          <a:solidFill>
                            <a:srgbClr val="000000"/>
                          </a:solidFill>
                          <a:sym typeface="Calibri"/>
                        </a:rPr>
                        <a:t>2020/Q04</a:t>
                      </a:r>
                      <a:endParaRPr sz="1200" dirty="0"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>
                          <a:solidFill>
                            <a:srgbClr val="000000"/>
                          </a:solidFill>
                          <a:sym typeface="Calibri"/>
                        </a:rPr>
                        <a:t>2021/Q01</a:t>
                      </a:r>
                      <a:endParaRPr sz="1200"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>
                          <a:solidFill>
                            <a:srgbClr val="000000"/>
                          </a:solidFill>
                          <a:sym typeface="Calibri"/>
                        </a:rPr>
                        <a:t>2021/Q02</a:t>
                      </a:r>
                      <a:endParaRPr sz="1200"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>
                          <a:solidFill>
                            <a:srgbClr val="000000"/>
                          </a:solidFill>
                          <a:sym typeface="Calibri"/>
                        </a:rPr>
                        <a:t>2021/Q03</a:t>
                      </a:r>
                      <a:endParaRPr sz="1200"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 dirty="0">
                          <a:solidFill>
                            <a:srgbClr val="000000"/>
                          </a:solidFill>
                          <a:sym typeface="Calibri"/>
                        </a:rPr>
                        <a:t>2021/Q04</a:t>
                      </a:r>
                      <a:endParaRPr sz="1200" dirty="0"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 dirty="0">
                          <a:solidFill>
                            <a:srgbClr val="000000"/>
                          </a:solidFill>
                          <a:sym typeface="Calibri"/>
                        </a:rPr>
                        <a:t>2022/Q01</a:t>
                      </a:r>
                      <a:endParaRPr sz="1200" dirty="0"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>
                          <a:solidFill>
                            <a:srgbClr val="000000"/>
                          </a:solidFill>
                          <a:sym typeface="Calibri"/>
                        </a:rPr>
                        <a:t>2022/Q02</a:t>
                      </a:r>
                      <a:endParaRPr sz="1200"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>
                          <a:solidFill>
                            <a:srgbClr val="000000"/>
                          </a:solidFill>
                          <a:sym typeface="Calibri"/>
                        </a:rPr>
                        <a:t>2022/Q3</a:t>
                      </a:r>
                      <a:endParaRPr sz="1200"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 dirty="0">
                          <a:solidFill>
                            <a:srgbClr val="000000"/>
                          </a:solidFill>
                          <a:sym typeface="Calibri"/>
                        </a:rPr>
                        <a:t>2022/Q4</a:t>
                      </a:r>
                      <a:endParaRPr sz="1200" dirty="0"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7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cap="none" dirty="0">
                          <a:solidFill>
                            <a:srgbClr val="000000"/>
                          </a:solidFill>
                          <a:sym typeface="Calibri"/>
                        </a:rPr>
                        <a:t>Specimens Labeled Incorrectly</a:t>
                      </a:r>
                      <a:endParaRPr sz="1200" dirty="0"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cap="none" dirty="0">
                          <a:solidFill>
                            <a:srgbClr val="000000"/>
                          </a:solidFill>
                          <a:sym typeface="Calibri"/>
                        </a:rPr>
                        <a:t>1</a:t>
                      </a:r>
                      <a:endParaRPr sz="1200" dirty="0"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cap="none" dirty="0">
                          <a:solidFill>
                            <a:srgbClr val="000000"/>
                          </a:solidFill>
                          <a:sym typeface="Calibri"/>
                        </a:rPr>
                        <a:t>0</a:t>
                      </a:r>
                      <a:endParaRPr sz="1200" dirty="0"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cap="none" dirty="0">
                          <a:solidFill>
                            <a:srgbClr val="000000"/>
                          </a:solidFill>
                          <a:sym typeface="Calibri"/>
                        </a:rPr>
                        <a:t>1</a:t>
                      </a:r>
                      <a:endParaRPr sz="1200" dirty="0"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cap="none">
                          <a:solidFill>
                            <a:srgbClr val="000000"/>
                          </a:solidFill>
                          <a:sym typeface="Calibri"/>
                        </a:rPr>
                        <a:t>0</a:t>
                      </a:r>
                      <a:endParaRPr sz="1200"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cap="none">
                          <a:solidFill>
                            <a:srgbClr val="000000"/>
                          </a:solidFill>
                          <a:sym typeface="Calibri"/>
                        </a:rPr>
                        <a:t>0</a:t>
                      </a:r>
                      <a:endParaRPr sz="1200"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cap="none">
                          <a:solidFill>
                            <a:srgbClr val="000000"/>
                          </a:solidFill>
                          <a:sym typeface="Calibri"/>
                        </a:rPr>
                        <a:t>1</a:t>
                      </a:r>
                      <a:endParaRPr sz="1200"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cap="none">
                          <a:solidFill>
                            <a:srgbClr val="000000"/>
                          </a:solidFill>
                          <a:sym typeface="Calibri"/>
                        </a:rPr>
                        <a:t>1</a:t>
                      </a:r>
                      <a:endParaRPr sz="1200"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cap="none">
                          <a:solidFill>
                            <a:srgbClr val="000000"/>
                          </a:solidFill>
                          <a:sym typeface="Calibri"/>
                        </a:rPr>
                        <a:t>0</a:t>
                      </a:r>
                      <a:endParaRPr sz="1200"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cap="none">
                          <a:solidFill>
                            <a:srgbClr val="000000"/>
                          </a:solidFill>
                          <a:sym typeface="Calibri"/>
                        </a:rPr>
                        <a:t>1</a:t>
                      </a:r>
                      <a:endParaRPr sz="1200"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69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cap="none" dirty="0">
                          <a:solidFill>
                            <a:srgbClr val="000000"/>
                          </a:solidFill>
                          <a:sym typeface="Calibri"/>
                        </a:rPr>
                        <a:t>Transfusions Taking &gt; 4 </a:t>
                      </a:r>
                      <a:r>
                        <a:rPr lang="en-US" sz="1200" b="0" u="none" strike="noStrike" cap="none" dirty="0" err="1">
                          <a:solidFill>
                            <a:srgbClr val="000000"/>
                          </a:solidFill>
                          <a:sym typeface="Calibri"/>
                        </a:rPr>
                        <a:t>hrs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cap="none">
                          <a:solidFill>
                            <a:srgbClr val="000000"/>
                          </a:solidFill>
                          <a:sym typeface="Calibri"/>
                        </a:rPr>
                        <a:t>19</a:t>
                      </a:r>
                      <a:endParaRPr sz="1200"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cap="none" dirty="0">
                          <a:solidFill>
                            <a:srgbClr val="000000"/>
                          </a:solidFill>
                          <a:sym typeface="Calibri"/>
                        </a:rPr>
                        <a:t>0</a:t>
                      </a:r>
                      <a:endParaRPr sz="1200" dirty="0"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cap="none" dirty="0">
                          <a:solidFill>
                            <a:srgbClr val="000000"/>
                          </a:solidFill>
                          <a:sym typeface="Calibri"/>
                        </a:rPr>
                        <a:t>0</a:t>
                      </a:r>
                      <a:endParaRPr sz="1200" dirty="0"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cap="none" dirty="0">
                          <a:solidFill>
                            <a:srgbClr val="000000"/>
                          </a:solidFill>
                          <a:sym typeface="Calibri"/>
                        </a:rPr>
                        <a:t>0</a:t>
                      </a:r>
                      <a:endParaRPr sz="1200" dirty="0"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cap="none" dirty="0">
                          <a:solidFill>
                            <a:srgbClr val="000000"/>
                          </a:solidFill>
                          <a:sym typeface="Calibri"/>
                        </a:rPr>
                        <a:t>0</a:t>
                      </a:r>
                      <a:endParaRPr sz="1200" dirty="0"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cap="none">
                          <a:solidFill>
                            <a:srgbClr val="000000"/>
                          </a:solidFill>
                          <a:sym typeface="Calibri"/>
                        </a:rPr>
                        <a:t>2</a:t>
                      </a:r>
                      <a:endParaRPr sz="1200"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cap="none">
                          <a:solidFill>
                            <a:srgbClr val="000000"/>
                          </a:solidFill>
                          <a:sym typeface="Calibri"/>
                        </a:rPr>
                        <a:t>3</a:t>
                      </a:r>
                      <a:endParaRPr sz="1200"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cap="none">
                          <a:solidFill>
                            <a:srgbClr val="000000"/>
                          </a:solidFill>
                          <a:sym typeface="Calibri"/>
                        </a:rPr>
                        <a:t>9</a:t>
                      </a:r>
                      <a:endParaRPr sz="1200"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cap="none">
                          <a:solidFill>
                            <a:srgbClr val="000000"/>
                          </a:solidFill>
                          <a:sym typeface="Calibri"/>
                        </a:rPr>
                        <a:t>1</a:t>
                      </a:r>
                      <a:endParaRPr sz="1200"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45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cap="none">
                          <a:solidFill>
                            <a:srgbClr val="000000"/>
                          </a:solidFill>
                          <a:sym typeface="Calibri"/>
                        </a:rPr>
                        <a:t>Adverse TX Reaction Not Verified by RN</a:t>
                      </a:r>
                      <a:endParaRPr sz="1200"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cap="none">
                          <a:solidFill>
                            <a:srgbClr val="000000"/>
                          </a:solidFill>
                          <a:sym typeface="Calibri"/>
                        </a:rPr>
                        <a:t>1</a:t>
                      </a:r>
                      <a:endParaRPr sz="1200"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cap="none">
                          <a:solidFill>
                            <a:srgbClr val="000000"/>
                          </a:solidFill>
                          <a:sym typeface="Calibri"/>
                        </a:rPr>
                        <a:t>0</a:t>
                      </a:r>
                      <a:endParaRPr sz="1200"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cap="none">
                          <a:solidFill>
                            <a:srgbClr val="000000"/>
                          </a:solidFill>
                          <a:sym typeface="Calibri"/>
                        </a:rPr>
                        <a:t>0</a:t>
                      </a:r>
                      <a:endParaRPr sz="1200"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cap="none">
                          <a:solidFill>
                            <a:srgbClr val="000000"/>
                          </a:solidFill>
                          <a:sym typeface="Calibri"/>
                        </a:rPr>
                        <a:t>0</a:t>
                      </a:r>
                      <a:endParaRPr sz="1200"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cap="none" dirty="0">
                          <a:solidFill>
                            <a:srgbClr val="000000"/>
                          </a:solidFill>
                          <a:sym typeface="Calibri"/>
                        </a:rPr>
                        <a:t>0</a:t>
                      </a:r>
                      <a:endParaRPr sz="1200" dirty="0"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cap="none" dirty="0">
                          <a:solidFill>
                            <a:srgbClr val="000000"/>
                          </a:solidFill>
                          <a:sym typeface="Calibri"/>
                        </a:rPr>
                        <a:t>0</a:t>
                      </a:r>
                      <a:endParaRPr sz="1200" dirty="0"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cap="none" dirty="0">
                          <a:solidFill>
                            <a:srgbClr val="000000"/>
                          </a:solidFill>
                          <a:sym typeface="Calibri"/>
                        </a:rPr>
                        <a:t>0</a:t>
                      </a:r>
                      <a:endParaRPr sz="1200" dirty="0"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cap="none">
                          <a:solidFill>
                            <a:srgbClr val="000000"/>
                          </a:solidFill>
                          <a:sym typeface="Calibri"/>
                        </a:rPr>
                        <a:t>1</a:t>
                      </a:r>
                      <a:endParaRPr sz="1200"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cap="none">
                          <a:solidFill>
                            <a:srgbClr val="000000"/>
                          </a:solidFill>
                          <a:sym typeface="Calibri"/>
                        </a:rPr>
                        <a:t>0</a:t>
                      </a:r>
                      <a:endParaRPr sz="1200"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45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cap="none">
                          <a:solidFill>
                            <a:srgbClr val="000000"/>
                          </a:solidFill>
                          <a:sym typeface="Calibri"/>
                        </a:rPr>
                        <a:t>Transfusion Reactions</a:t>
                      </a:r>
                      <a:endParaRPr sz="1200"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cap="none">
                          <a:solidFill>
                            <a:srgbClr val="000000"/>
                          </a:solidFill>
                          <a:sym typeface="Calibri"/>
                        </a:rPr>
                        <a:t>20</a:t>
                      </a:r>
                      <a:endParaRPr sz="1200"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cap="none">
                          <a:solidFill>
                            <a:srgbClr val="000000"/>
                          </a:solidFill>
                          <a:sym typeface="Calibri"/>
                        </a:rPr>
                        <a:t>17</a:t>
                      </a:r>
                      <a:endParaRPr sz="1200"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cap="none">
                          <a:solidFill>
                            <a:srgbClr val="000000"/>
                          </a:solidFill>
                          <a:sym typeface="Calibri"/>
                        </a:rPr>
                        <a:t>11</a:t>
                      </a:r>
                      <a:endParaRPr sz="1200"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cap="none">
                          <a:solidFill>
                            <a:srgbClr val="000000"/>
                          </a:solidFill>
                          <a:sym typeface="Calibri"/>
                        </a:rPr>
                        <a:t>15</a:t>
                      </a:r>
                      <a:endParaRPr sz="1200"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cap="none">
                          <a:solidFill>
                            <a:srgbClr val="000000"/>
                          </a:solidFill>
                          <a:sym typeface="Calibri"/>
                        </a:rPr>
                        <a:t>16</a:t>
                      </a:r>
                      <a:endParaRPr sz="1200"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cap="none">
                          <a:solidFill>
                            <a:srgbClr val="000000"/>
                          </a:solidFill>
                          <a:sym typeface="Calibri"/>
                        </a:rPr>
                        <a:t>10</a:t>
                      </a:r>
                      <a:endParaRPr sz="1200"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cap="none" dirty="0">
                          <a:solidFill>
                            <a:srgbClr val="000000"/>
                          </a:solidFill>
                          <a:sym typeface="Calibri"/>
                        </a:rPr>
                        <a:t>7</a:t>
                      </a:r>
                      <a:endParaRPr sz="1200" dirty="0"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cap="none" dirty="0">
                          <a:solidFill>
                            <a:srgbClr val="000000"/>
                          </a:solidFill>
                          <a:sym typeface="Calibri"/>
                        </a:rPr>
                        <a:t>18</a:t>
                      </a:r>
                      <a:endParaRPr sz="1200" dirty="0"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cap="none" dirty="0">
                          <a:solidFill>
                            <a:srgbClr val="000000"/>
                          </a:solidFill>
                          <a:sym typeface="Calibri"/>
                        </a:rPr>
                        <a:t>6</a:t>
                      </a:r>
                      <a:endParaRPr sz="1200" dirty="0"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436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cap="none">
                          <a:solidFill>
                            <a:srgbClr val="000000"/>
                          </a:solidFill>
                          <a:sym typeface="Calibri"/>
                        </a:rPr>
                        <a:t>Transfusion Volume Documentation</a:t>
                      </a:r>
                      <a:endParaRPr sz="1200"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cap="none">
                          <a:solidFill>
                            <a:srgbClr val="000000"/>
                          </a:solidFill>
                          <a:sym typeface="Calibri"/>
                        </a:rPr>
                        <a:t>106</a:t>
                      </a:r>
                      <a:endParaRPr sz="1200"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cap="none">
                          <a:solidFill>
                            <a:srgbClr val="000000"/>
                          </a:solidFill>
                          <a:sym typeface="Calibri"/>
                        </a:rPr>
                        <a:t>91</a:t>
                      </a:r>
                      <a:endParaRPr sz="1200"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cap="none">
                          <a:solidFill>
                            <a:srgbClr val="000000"/>
                          </a:solidFill>
                          <a:sym typeface="Calibri"/>
                        </a:rPr>
                        <a:t>79</a:t>
                      </a:r>
                      <a:endParaRPr sz="1200"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cap="none">
                          <a:solidFill>
                            <a:srgbClr val="000000"/>
                          </a:solidFill>
                          <a:sym typeface="Calibri"/>
                        </a:rPr>
                        <a:t>86</a:t>
                      </a:r>
                      <a:endParaRPr sz="1200"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cap="none">
                          <a:solidFill>
                            <a:srgbClr val="000000"/>
                          </a:solidFill>
                          <a:sym typeface="Calibri"/>
                        </a:rPr>
                        <a:t>11</a:t>
                      </a:r>
                      <a:endParaRPr sz="1200"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cap="none">
                          <a:solidFill>
                            <a:srgbClr val="000000"/>
                          </a:solidFill>
                          <a:sym typeface="Calibri"/>
                        </a:rPr>
                        <a:t>39</a:t>
                      </a:r>
                      <a:endParaRPr sz="1200"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cap="none">
                          <a:solidFill>
                            <a:srgbClr val="000000"/>
                          </a:solidFill>
                          <a:sym typeface="Calibri"/>
                        </a:rPr>
                        <a:t>38</a:t>
                      </a:r>
                      <a:endParaRPr sz="1200"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cap="none" dirty="0">
                          <a:solidFill>
                            <a:srgbClr val="000000"/>
                          </a:solidFill>
                          <a:sym typeface="Calibri"/>
                        </a:rPr>
                        <a:t>33</a:t>
                      </a:r>
                      <a:endParaRPr sz="1200" dirty="0"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cap="none" dirty="0">
                          <a:solidFill>
                            <a:srgbClr val="000000"/>
                          </a:solidFill>
                          <a:sym typeface="Calibri"/>
                        </a:rPr>
                        <a:t>27</a:t>
                      </a:r>
                      <a:endParaRPr sz="1200" dirty="0"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7"/>
          <p:cNvSpPr txBox="1">
            <a:spLocks noGrp="1"/>
          </p:cNvSpPr>
          <p:nvPr>
            <p:ph type="title"/>
          </p:nvPr>
        </p:nvSpPr>
        <p:spPr>
          <a:xfrm>
            <a:off x="838199" y="203131"/>
            <a:ext cx="10337801" cy="1167046"/>
          </a:xfr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/>
          <a:p>
            <a:pPr lvl="0"/>
            <a:r>
              <a:rPr lang="en-US" dirty="0"/>
              <a:t>Summary of Changes</a:t>
            </a:r>
          </a:p>
        </p:txBody>
      </p:sp>
      <p:sp>
        <p:nvSpPr>
          <p:cNvPr id="111" name="Google Shape;111;p17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337800" cy="4453255"/>
          </a:xfr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US" dirty="0">
                <a:sym typeface="Corbel"/>
              </a:rPr>
              <a:t>Labeling issue – event report written and all specimens recollected.</a:t>
            </a:r>
            <a:endParaRPr lang="en-US" dirty="0"/>
          </a:p>
          <a:p>
            <a:r>
              <a:rPr lang="en-US" dirty="0"/>
              <a:t>Transfusions &gt; 4 </a:t>
            </a:r>
            <a:r>
              <a:rPr lang="en-US" dirty="0" err="1"/>
              <a:t>hrs</a:t>
            </a:r>
            <a:r>
              <a:rPr lang="en-US" dirty="0"/>
              <a:t> – Total event reports due to incomplete transfusion documentation in Epic and not actual transfusion time. Transfusionist edits the time in Epic.</a:t>
            </a:r>
          </a:p>
          <a:p>
            <a:r>
              <a:rPr lang="en-US" dirty="0">
                <a:sym typeface="Corbel"/>
              </a:rPr>
              <a:t>Volume problems – </a:t>
            </a:r>
            <a:r>
              <a:rPr lang="en-US" dirty="0"/>
              <a:t>event reports </a:t>
            </a:r>
            <a:r>
              <a:rPr lang="en-US" dirty="0">
                <a:sym typeface="Corbel"/>
              </a:rPr>
              <a:t>written. CRN or nurse manager follows up with staff to edit transcription errors in Epic.</a:t>
            </a:r>
            <a:endParaRPr lang="en-US" dirty="0"/>
          </a:p>
          <a:p>
            <a:r>
              <a:rPr lang="en-US" dirty="0">
                <a:sym typeface="Corbel"/>
              </a:rPr>
              <a:t>Upon hire of the TSO, increase the number of transfusions reviewed for appropriateness and reactions missed.</a:t>
            </a:r>
            <a:endParaRPr lang="en-US" dirty="0"/>
          </a:p>
          <a:p>
            <a:r>
              <a:rPr lang="en-US" dirty="0"/>
              <a:t>Communicate statistics and goals to educate nursing &amp; physicians.</a:t>
            </a:r>
            <a:endParaRPr lang="en-US" dirty="0">
              <a:sym typeface="Corbel"/>
            </a:endParaRPr>
          </a:p>
          <a:p>
            <a:pPr lvl="2"/>
            <a:endParaRPr lang="en-US" dirty="0">
              <a:sym typeface="Corbe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8"/>
          <p:cNvSpPr txBox="1">
            <a:spLocks noGrp="1"/>
          </p:cNvSpPr>
          <p:nvPr>
            <p:ph type="title"/>
          </p:nvPr>
        </p:nvSpPr>
        <p:spPr>
          <a:xfrm>
            <a:off x="838199" y="203131"/>
            <a:ext cx="10337801" cy="1167046"/>
          </a:xfr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/>
          <a:p>
            <a:pPr lvl="0"/>
            <a:r>
              <a:rPr lang="en-US" dirty="0"/>
              <a:t>Active Projects</a:t>
            </a:r>
            <a:br>
              <a:rPr lang="en-US" dirty="0"/>
            </a:br>
            <a:r>
              <a:rPr lang="en-US" b="0" dirty="0"/>
              <a:t>List for each project that the team is actively working:</a:t>
            </a:r>
          </a:p>
        </p:txBody>
      </p:sp>
      <p:sp>
        <p:nvSpPr>
          <p:cNvPr id="118" name="Google Shape;118;p18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337800" cy="4453255"/>
          </a:xfrm>
          <a:noFill/>
          <a:ln>
            <a:noFill/>
          </a:ln>
        </p:spPr>
        <p:txBody>
          <a:bodyPr spcFirstLastPara="1" wrap="square" lIns="91425" tIns="45700" rIns="91425" bIns="45700" numCol="2" anchor="t" anchorCtr="0">
            <a:normAutofit fontScale="70000" lnSpcReduction="20000"/>
          </a:bodyPr>
          <a:lstStyle/>
          <a:p>
            <a:pPr marL="106680" indent="0">
              <a:buNone/>
            </a:pPr>
            <a:r>
              <a:rPr lang="en-US" b="1" dirty="0">
                <a:sym typeface="Corbel"/>
              </a:rPr>
              <a:t>Hire and onboard a Transfusion Safety Officer</a:t>
            </a:r>
            <a:endParaRPr lang="en-US" b="1" dirty="0"/>
          </a:p>
          <a:p>
            <a:r>
              <a:rPr lang="en-US" dirty="0">
                <a:sym typeface="Corbel"/>
              </a:rPr>
              <a:t>Primary outcome metric: Reduction in transfusions by 20% and transfusion documentation compliance.</a:t>
            </a:r>
            <a:endParaRPr lang="en-US" dirty="0"/>
          </a:p>
          <a:p>
            <a:r>
              <a:rPr lang="en-US" dirty="0">
                <a:sym typeface="Corbel"/>
              </a:rPr>
              <a:t>Target completion date: Hire by 3/1/2023 and complete reduction within 6 months.</a:t>
            </a:r>
            <a:endParaRPr lang="en-US" dirty="0"/>
          </a:p>
          <a:p>
            <a:pPr marL="106680" indent="0">
              <a:buNone/>
            </a:pPr>
            <a:r>
              <a:rPr lang="en-US" b="1" dirty="0">
                <a:sym typeface="Corbel"/>
              </a:rPr>
              <a:t>Transfusion Committee.</a:t>
            </a:r>
            <a:endParaRPr lang="en-US" b="1" dirty="0"/>
          </a:p>
          <a:p>
            <a:r>
              <a:rPr lang="en-US" dirty="0">
                <a:sym typeface="Corbel"/>
              </a:rPr>
              <a:t>Primary Outcome metric: No collections for Type &amp; Screens using override (Reduces labeling errors)</a:t>
            </a:r>
          </a:p>
          <a:p>
            <a:r>
              <a:rPr lang="en-US" dirty="0">
                <a:sym typeface="Corbel"/>
              </a:rPr>
              <a:t>Target Completion date: 3/31/2023</a:t>
            </a:r>
            <a:endParaRPr lang="en-US" dirty="0"/>
          </a:p>
          <a:p>
            <a:pPr marL="106680" indent="0">
              <a:buNone/>
            </a:pPr>
            <a:endParaRPr lang="en-US" b="1" dirty="0">
              <a:sym typeface="Corbel"/>
            </a:endParaRPr>
          </a:p>
          <a:p>
            <a:pPr marL="106680" indent="0">
              <a:buNone/>
            </a:pPr>
            <a:endParaRPr lang="en-US" b="1" dirty="0">
              <a:sym typeface="Corbel"/>
            </a:endParaRPr>
          </a:p>
          <a:p>
            <a:pPr marL="106680" indent="0">
              <a:buNone/>
            </a:pPr>
            <a:endParaRPr lang="en-US" b="1" dirty="0">
              <a:sym typeface="Corbel"/>
            </a:endParaRPr>
          </a:p>
          <a:p>
            <a:pPr marL="106680" indent="0">
              <a:buNone/>
            </a:pPr>
            <a:endParaRPr lang="en-US" b="1" dirty="0">
              <a:sym typeface="Corbel"/>
            </a:endParaRPr>
          </a:p>
          <a:p>
            <a:pPr marL="106680" indent="0">
              <a:buNone/>
            </a:pPr>
            <a:r>
              <a:rPr lang="en-US" b="1" dirty="0">
                <a:sym typeface="Corbel"/>
              </a:rPr>
              <a:t>Newly established MTP Process Improvement Committee</a:t>
            </a:r>
            <a:endParaRPr lang="en-US" b="1" dirty="0"/>
          </a:p>
          <a:p>
            <a:r>
              <a:rPr lang="en-US" dirty="0">
                <a:sym typeface="Corbel"/>
              </a:rPr>
              <a:t>Primary Outcome metric: Review MTP cases that received blood within 4 minutes of arrival</a:t>
            </a:r>
          </a:p>
          <a:p>
            <a:r>
              <a:rPr lang="en-US" dirty="0">
                <a:sym typeface="Corbel"/>
              </a:rPr>
              <a:t>Target Completion date: Indefinite</a:t>
            </a:r>
            <a:endParaRPr lang="en-US" dirty="0"/>
          </a:p>
          <a:p>
            <a:pPr marL="106680" indent="0">
              <a:buNone/>
            </a:pPr>
            <a:r>
              <a:rPr lang="en-US" b="1" dirty="0">
                <a:sym typeface="Corbel"/>
              </a:rPr>
              <a:t>Participation in Trauma Systems Committee</a:t>
            </a:r>
            <a:endParaRPr lang="en-US" b="1" dirty="0"/>
          </a:p>
          <a:p>
            <a:r>
              <a:rPr lang="en-US" dirty="0">
                <a:sym typeface="Corbel"/>
              </a:rPr>
              <a:t>Primary Outcome metric: Team building and PI providing blood products</a:t>
            </a:r>
          </a:p>
          <a:p>
            <a:r>
              <a:rPr lang="en-US" dirty="0">
                <a:sym typeface="Corbel"/>
              </a:rPr>
              <a:t>Target Completion date: Indefinite</a:t>
            </a:r>
            <a:endParaRPr lang="en-US" dirty="0"/>
          </a:p>
          <a:p>
            <a:pPr marL="106680" indent="0">
              <a:buNone/>
            </a:pPr>
            <a:r>
              <a:rPr lang="en-US" b="1" dirty="0">
                <a:sym typeface="Corbel"/>
              </a:rPr>
              <a:t>Actively working to reduce waste of blood and blood products</a:t>
            </a:r>
            <a:endParaRPr lang="en-US" b="1" dirty="0"/>
          </a:p>
          <a:p>
            <a:r>
              <a:rPr lang="en-US" dirty="0">
                <a:sym typeface="Corbel"/>
              </a:rPr>
              <a:t>Primary Outcome metric: Goal of &lt; 2.5% waste</a:t>
            </a:r>
          </a:p>
          <a:p>
            <a:r>
              <a:rPr lang="en-US" dirty="0">
                <a:sym typeface="Corbel"/>
              </a:rPr>
              <a:t>Target Completion date: Indefinite</a:t>
            </a:r>
          </a:p>
          <a:p>
            <a:pPr lvl="2"/>
            <a:endParaRPr lang="en-US" dirty="0">
              <a:sym typeface="Corbe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23-210340-MT_Executive_Board Meeting_Volunteer Program [54]  -  Read-Only">
  <a:themeElements>
    <a:clrScheme name="Workfor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696D2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No branding</Template>
  <TotalTime>31</TotalTime>
  <Words>349</Words>
  <Application>Microsoft Macintosh PowerPoint</Application>
  <PresentationFormat>Widescreen</PresentationFormat>
  <Paragraphs>91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Calibri</vt:lpstr>
      <vt:lpstr>Arial</vt:lpstr>
      <vt:lpstr>23-210340-MT_Executive_Board Meeting_Volunteer Program [54]  -  Read-Only</vt:lpstr>
      <vt:lpstr>Transfusion Medicine Update</vt:lpstr>
      <vt:lpstr>Key Metrics</vt:lpstr>
      <vt:lpstr>Summary of Changes</vt:lpstr>
      <vt:lpstr>Active Projects List for each project that the team is actively working: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Transfusion Medicine Update</dc:title>
  <dc:creator>daniellej</dc:creator>
  <cp:lastModifiedBy>Brinson, Jennifer</cp:lastModifiedBy>
  <cp:revision>3</cp:revision>
  <dcterms:modified xsi:type="dcterms:W3CDTF">2023-08-10T20:10:11Z</dcterms:modified>
</cp:coreProperties>
</file>