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hhxeGd0WCGaLxuhkLgIv1gkqc+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5C12BDB-F5A3-489E-A0A0-87893EB5BA17}">
  <a:tblStyle styleId="{15C12BDB-F5A3-489E-A0A0-87893EB5BA1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9E8B755-6368-4C1F-8629-44EA38DD8304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6689965384761694E-2"/>
          <c:y val="3.2054048662733162E-2"/>
          <c:w val="0.90398636311765379"/>
          <c:h val="0.742206190371789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Sheet2!$A$4</c:f>
              <c:strCache>
                <c:ptCount val="1"/>
                <c:pt idx="0">
                  <c:v>within 60 minutes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Sheet2!$B$3:$S$3</c:f>
              <c:numCache>
                <c:formatCode>mmm\-yy</c:formatCode>
                <c:ptCount val="18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</c:numCache>
            </c:numRef>
          </c:cat>
          <c:val>
            <c:numRef>
              <c:f>Sheet2!$B$4:$S$4</c:f>
              <c:numCache>
                <c:formatCode>0.00%</c:formatCode>
                <c:ptCount val="18"/>
                <c:pt idx="0" formatCode="0.0%">
                  <c:v>0.85</c:v>
                </c:pt>
                <c:pt idx="1">
                  <c:v>0.9</c:v>
                </c:pt>
                <c:pt idx="2" formatCode="0.0%">
                  <c:v>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DA-4186-86FF-DD29643878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73187696"/>
        <c:axId val="373181464"/>
      </c:barChart>
      <c:lineChart>
        <c:grouping val="standard"/>
        <c:varyColors val="0"/>
        <c:ser>
          <c:idx val="1"/>
          <c:order val="1"/>
          <c:tx>
            <c:strRef>
              <c:f>Sheet2!$A$5</c:f>
              <c:strCache>
                <c:ptCount val="1"/>
                <c:pt idx="0">
                  <c:v>Threshhold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Sheet2!$B$3:$S$3</c:f>
              <c:numCache>
                <c:formatCode>mmm\-yy</c:formatCode>
                <c:ptCount val="18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</c:numCache>
            </c:numRef>
          </c:cat>
          <c:val>
            <c:numRef>
              <c:f>Sheet2!$B$5:$S$5</c:f>
              <c:numCache>
                <c:formatCode>0%</c:formatCode>
                <c:ptCount val="18"/>
                <c:pt idx="0">
                  <c:v>0.8</c:v>
                </c:pt>
                <c:pt idx="1">
                  <c:v>0.8</c:v>
                </c:pt>
                <c:pt idx="2">
                  <c:v>0.8</c:v>
                </c:pt>
                <c:pt idx="3">
                  <c:v>0.8</c:v>
                </c:pt>
                <c:pt idx="4">
                  <c:v>0.8</c:v>
                </c:pt>
                <c:pt idx="5">
                  <c:v>0.8</c:v>
                </c:pt>
                <c:pt idx="6">
                  <c:v>0.8</c:v>
                </c:pt>
                <c:pt idx="7">
                  <c:v>0.8</c:v>
                </c:pt>
                <c:pt idx="8">
                  <c:v>0.8</c:v>
                </c:pt>
                <c:pt idx="9">
                  <c:v>0.8</c:v>
                </c:pt>
                <c:pt idx="10">
                  <c:v>0.8</c:v>
                </c:pt>
                <c:pt idx="11">
                  <c:v>0.8</c:v>
                </c:pt>
                <c:pt idx="12">
                  <c:v>0.8</c:v>
                </c:pt>
                <c:pt idx="13">
                  <c:v>0.8</c:v>
                </c:pt>
                <c:pt idx="14">
                  <c:v>0.8</c:v>
                </c:pt>
                <c:pt idx="15">
                  <c:v>0.8</c:v>
                </c:pt>
                <c:pt idx="16">
                  <c:v>0.8</c:v>
                </c:pt>
                <c:pt idx="17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DA-4186-86FF-DD29643878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187696"/>
        <c:axId val="373181464"/>
      </c:lineChart>
      <c:dateAx>
        <c:axId val="37318769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181464"/>
        <c:crosses val="autoZero"/>
        <c:auto val="1"/>
        <c:lblOffset val="100"/>
        <c:baseTimeUnit val="months"/>
      </c:dateAx>
      <c:valAx>
        <c:axId val="373181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187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Products Transfused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 formatCode="General">
                  <c:v>14074</c:v>
                </c:pt>
                <c:pt idx="1">
                  <c:v>12462</c:v>
                </c:pt>
                <c:pt idx="2">
                  <c:v>12199</c:v>
                </c:pt>
                <c:pt idx="3">
                  <c:v>14231</c:v>
                </c:pt>
                <c:pt idx="4">
                  <c:v>12444</c:v>
                </c:pt>
                <c:pt idx="5">
                  <c:v>3458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AF-4A67-9346-0DB020D7D06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97845888"/>
        <c:axId val="597837032"/>
      </c:barChart>
      <c:catAx>
        <c:axId val="59784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837032"/>
        <c:crosses val="autoZero"/>
        <c:auto val="1"/>
        <c:lblAlgn val="ctr"/>
        <c:lblOffset val="100"/>
        <c:noMultiLvlLbl val="0"/>
      </c:catAx>
      <c:valAx>
        <c:axId val="597837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84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CT/Ratio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Novemeber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1.35</c:v>
                </c:pt>
                <c:pt idx="1">
                  <c:v>1.41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F5-4CF7-9982-140AF5BAD2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72510640"/>
        <c:axId val="47252408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Benchmark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Novemeber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F5-4CF7-9982-140AF5BAD2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2510640"/>
        <c:axId val="472524088"/>
      </c:lineChart>
      <c:catAx>
        <c:axId val="47251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2524088"/>
        <c:crosses val="autoZero"/>
        <c:auto val="1"/>
        <c:lblAlgn val="ctr"/>
        <c:lblOffset val="100"/>
        <c:noMultiLvlLbl val="0"/>
      </c:catAx>
      <c:valAx>
        <c:axId val="472524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251064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WBIT (Wrong Blood In Tube)    Jan-Dec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WBIT!$B$2</c:f>
              <c:strCache>
                <c:ptCount val="1"/>
                <c:pt idx="0">
                  <c:v>WBIT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WBIT!$A$3:$A$14</c:f>
              <c:numCache>
                <c:formatCode>mmm\-yy</c:formatCode>
                <c:ptCount val="12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 formatCode="d\-mmm">
                  <c:v>45200</c:v>
                </c:pt>
                <c:pt idx="10">
                  <c:v>45231</c:v>
                </c:pt>
                <c:pt idx="11">
                  <c:v>45261</c:v>
                </c:pt>
              </c:numCache>
            </c:numRef>
          </c:cat>
          <c:val>
            <c:numRef>
              <c:f>WBIT!$B$3:$B$14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45-4315-B7B7-6BFD153A725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87506896"/>
        <c:axId val="587510176"/>
        <c:axId val="0"/>
      </c:bar3DChart>
      <c:dateAx>
        <c:axId val="58750689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7510176"/>
        <c:crosses val="autoZero"/>
        <c:auto val="1"/>
        <c:lblOffset val="100"/>
        <c:baseTimeUnit val="months"/>
      </c:dateAx>
      <c:valAx>
        <c:axId val="587510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750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 POS RBC Transfused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Sheet1!$A$2:$A$15</c:f>
              <c:numCache>
                <c:formatCode>mmm\-yy</c:formatCode>
                <c:ptCount val="14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</c:numCache>
            </c:numRef>
          </c:cat>
          <c:val>
            <c:numRef>
              <c:f>Sheet1!$B$2:$B$15</c:f>
              <c:numCache>
                <c:formatCode>0.00%</c:formatCode>
                <c:ptCount val="14"/>
                <c:pt idx="0">
                  <c:v>0.46800000000000003</c:v>
                </c:pt>
                <c:pt idx="1">
                  <c:v>0.46100000000000002</c:v>
                </c:pt>
                <c:pt idx="2">
                  <c:v>0.46500000000000002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94-4F00-8072-6EE6364940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overlap val="-27"/>
        <c:axId val="485000792"/>
        <c:axId val="484996528"/>
      </c:barChart>
      <c:lineChart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Benchmark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Sheet1!$A$2:$A$15</c:f>
              <c:numCache>
                <c:formatCode>mmm\-yy</c:formatCode>
                <c:ptCount val="14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</c:numCache>
            </c:numRef>
          </c:cat>
          <c:val>
            <c:numRef>
              <c:f>Sheet1!$C$2:$C$15</c:f>
              <c:numCache>
                <c:formatCode>0%</c:formatCode>
                <c:ptCount val="14"/>
                <c:pt idx="0">
                  <c:v>0.45</c:v>
                </c:pt>
                <c:pt idx="1">
                  <c:v>0.45</c:v>
                </c:pt>
                <c:pt idx="2">
                  <c:v>0.45</c:v>
                </c:pt>
                <c:pt idx="3">
                  <c:v>0.45</c:v>
                </c:pt>
                <c:pt idx="4">
                  <c:v>0.45</c:v>
                </c:pt>
                <c:pt idx="5">
                  <c:v>0.45</c:v>
                </c:pt>
                <c:pt idx="6">
                  <c:v>0.45</c:v>
                </c:pt>
                <c:pt idx="7">
                  <c:v>0.45</c:v>
                </c:pt>
                <c:pt idx="8">
                  <c:v>0.45</c:v>
                </c:pt>
                <c:pt idx="9">
                  <c:v>0.45</c:v>
                </c:pt>
                <c:pt idx="10">
                  <c:v>0.45</c:v>
                </c:pt>
                <c:pt idx="11">
                  <c:v>0.45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94-4F00-8072-6EE6364940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5000792"/>
        <c:axId val="484996528"/>
      </c:lineChart>
      <c:dateAx>
        <c:axId val="48500079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996528"/>
        <c:crosses val="autoZero"/>
        <c:auto val="1"/>
        <c:lblOffset val="100"/>
        <c:baseTimeUnit val="months"/>
      </c:dateAx>
      <c:valAx>
        <c:axId val="484996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5000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 NEG RBC Transfused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 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0.00%</c:formatCode>
                <c:ptCount val="12"/>
                <c:pt idx="0">
                  <c:v>0.106</c:v>
                </c:pt>
                <c:pt idx="1">
                  <c:v>6.8199999999999997E-2</c:v>
                </c:pt>
                <c:pt idx="2">
                  <c:v>6.8099999999999994E-2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4C-453F-9A2C-9E6962A6CEC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2687632"/>
        <c:axId val="552678120"/>
      </c:barChart>
      <c:lineChart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Benchmark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elete val="1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 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0.11</c:v>
                </c:pt>
                <c:pt idx="1">
                  <c:v>0.11</c:v>
                </c:pt>
                <c:pt idx="2">
                  <c:v>0.11</c:v>
                </c:pt>
                <c:pt idx="3">
                  <c:v>0.11</c:v>
                </c:pt>
                <c:pt idx="4">
                  <c:v>0.11</c:v>
                </c:pt>
                <c:pt idx="5">
                  <c:v>0.11</c:v>
                </c:pt>
                <c:pt idx="6">
                  <c:v>0.11</c:v>
                </c:pt>
                <c:pt idx="7">
                  <c:v>0.11</c:v>
                </c:pt>
                <c:pt idx="8">
                  <c:v>0.11</c:v>
                </c:pt>
                <c:pt idx="9">
                  <c:v>0.11</c:v>
                </c:pt>
                <c:pt idx="10">
                  <c:v>0.11</c:v>
                </c:pt>
                <c:pt idx="11">
                  <c:v>0.11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24C-453F-9A2C-9E6962A6CEC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52687632"/>
        <c:axId val="552678120"/>
      </c:lineChart>
      <c:catAx>
        <c:axId val="552687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678120"/>
        <c:crosses val="autoZero"/>
        <c:auto val="1"/>
        <c:lblAlgn val="ctr"/>
        <c:lblOffset val="100"/>
        <c:noMultiLvlLbl val="0"/>
      </c:catAx>
      <c:valAx>
        <c:axId val="552678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687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AB Plasma Usage (Jan-Dec 2023)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AB Plasma Transfused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 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 formatCode="0.00%">
                  <c:v>0.1071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ED-42A6-BEA3-40FD77157D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61895784"/>
        <c:axId val="56188856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Benchmark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 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0.11</c:v>
                </c:pt>
                <c:pt idx="1">
                  <c:v>0.11</c:v>
                </c:pt>
                <c:pt idx="2">
                  <c:v>0.11</c:v>
                </c:pt>
                <c:pt idx="3">
                  <c:v>0.11</c:v>
                </c:pt>
                <c:pt idx="4">
                  <c:v>0.11</c:v>
                </c:pt>
                <c:pt idx="5">
                  <c:v>0.11</c:v>
                </c:pt>
                <c:pt idx="6">
                  <c:v>0.11</c:v>
                </c:pt>
                <c:pt idx="7">
                  <c:v>0.11</c:v>
                </c:pt>
                <c:pt idx="8">
                  <c:v>0.11</c:v>
                </c:pt>
                <c:pt idx="9">
                  <c:v>0.11</c:v>
                </c:pt>
                <c:pt idx="10">
                  <c:v>0.11</c:v>
                </c:pt>
                <c:pt idx="11">
                  <c:v>0.11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ED-42A6-BEA3-40FD77157D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61895784"/>
        <c:axId val="561888568"/>
      </c:lineChart>
      <c:catAx>
        <c:axId val="561895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888568"/>
        <c:crosses val="autoZero"/>
        <c:auto val="1"/>
        <c:lblAlgn val="ctr"/>
        <c:lblOffset val="100"/>
        <c:noMultiLvlLbl val="1"/>
      </c:catAx>
      <c:valAx>
        <c:axId val="561888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895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'TRXN by Type'!$B$4</c:f>
              <c:strCache>
                <c:ptCount val="1"/>
                <c:pt idx="0">
                  <c:v>Total Reactions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'TRXN by Type'!$A$5:$A$15</c:f>
              <c:strCache>
                <c:ptCount val="11"/>
                <c:pt idx="0">
                  <c:v>Hemolyic</c:v>
                </c:pt>
                <c:pt idx="1">
                  <c:v>Febrile</c:v>
                </c:pt>
                <c:pt idx="2">
                  <c:v>Allergic</c:v>
                </c:pt>
                <c:pt idx="3">
                  <c:v>Hypotension</c:v>
                </c:pt>
                <c:pt idx="4">
                  <c:v>Miscellaneous/ Nonspecific</c:v>
                </c:pt>
                <c:pt idx="5">
                  <c:v>TAD</c:v>
                </c:pt>
                <c:pt idx="6">
                  <c:v>TACO</c:v>
                </c:pt>
                <c:pt idx="7">
                  <c:v>TRALI</c:v>
                </c:pt>
                <c:pt idx="8">
                  <c:v>Delayed Serologic</c:v>
                </c:pt>
                <c:pt idx="9">
                  <c:v>Delayed Hemolytic </c:v>
                </c:pt>
                <c:pt idx="10">
                  <c:v>Total Reactions</c:v>
                </c:pt>
              </c:strCache>
            </c:strRef>
          </c:cat>
          <c:val>
            <c:numRef>
              <c:f>'TRXN by Type'!$B$5:$B$15</c:f>
              <c:numCache>
                <c:formatCode>#,##0</c:formatCode>
                <c:ptCount val="11"/>
                <c:pt idx="0">
                  <c:v>0</c:v>
                </c:pt>
                <c:pt idx="1">
                  <c:v>7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9B-40A0-A6AF-BA1325961D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8296992"/>
        <c:axId val="388298632"/>
        <c:axId val="0"/>
      </c:bar3DChart>
      <c:catAx>
        <c:axId val="38829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8298632"/>
        <c:crosses val="autoZero"/>
        <c:auto val="1"/>
        <c:lblAlgn val="ctr"/>
        <c:lblOffset val="100"/>
        <c:noMultiLvlLbl val="0"/>
      </c:catAx>
      <c:valAx>
        <c:axId val="388298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8296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% TRXN of all Transfusions (JAN-DEC</a:t>
            </a:r>
            <a:r>
              <a:rPr lang="en-US" baseline="0" dirty="0"/>
              <a:t> </a:t>
            </a:r>
            <a:r>
              <a:rPr lang="en-US" dirty="0"/>
              <a:t>2023)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TRXN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 </c:v>
                </c:pt>
              </c:strCache>
            </c:strRef>
          </c:cat>
          <c:val>
            <c:numRef>
              <c:f>Sheet1!$B$2:$B$13</c:f>
              <c:numCache>
                <c:formatCode>0.00%</c:formatCode>
                <c:ptCount val="12"/>
                <c:pt idx="0">
                  <c:v>2.8E-3</c:v>
                </c:pt>
                <c:pt idx="1">
                  <c:v>1.8E-3</c:v>
                </c:pt>
                <c:pt idx="2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D5-482B-9AAF-50E4F359247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2052592"/>
        <c:axId val="54206243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Benchmark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 </c:v>
                </c:pt>
              </c:strCache>
            </c:strRef>
          </c:cat>
          <c:val>
            <c:numRef>
              <c:f>Sheet1!$C$2:$C$13</c:f>
              <c:numCache>
                <c:formatCode>0.00%</c:formatCode>
                <c:ptCount val="12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D5-482B-9AAF-50E4F35924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42052592"/>
        <c:axId val="542062432"/>
      </c:lineChart>
      <c:catAx>
        <c:axId val="542052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062432"/>
        <c:crosses val="autoZero"/>
        <c:auto val="1"/>
        <c:lblAlgn val="ctr"/>
        <c:lblOffset val="100"/>
        <c:noMultiLvlLbl val="0"/>
      </c:catAx>
      <c:valAx>
        <c:axId val="54206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052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'RBC Transfused'!$C$6</c:f>
              <c:strCache>
                <c:ptCount val="1"/>
                <c:pt idx="0">
                  <c:v>Total Jan-June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'RBC Transfused'!$B$7:$B$12</c:f>
              <c:strCache>
                <c:ptCount val="5"/>
                <c:pt idx="0">
                  <c:v>RBC</c:v>
                </c:pt>
                <c:pt idx="1">
                  <c:v>Plasma</c:v>
                </c:pt>
                <c:pt idx="2">
                  <c:v>Platelets</c:v>
                </c:pt>
                <c:pt idx="3">
                  <c:v>Tissues</c:v>
                </c:pt>
                <c:pt idx="4">
                  <c:v>Pooled CRYO (5)</c:v>
                </c:pt>
              </c:strCache>
            </c:strRef>
          </c:cat>
          <c:val>
            <c:numRef>
              <c:f>'RBC Transfused'!$C$7:$C$12</c:f>
              <c:numCache>
                <c:formatCode>#,##0</c:formatCode>
                <c:ptCount val="6"/>
                <c:pt idx="0">
                  <c:v>2525</c:v>
                </c:pt>
                <c:pt idx="1">
                  <c:v>404</c:v>
                </c:pt>
                <c:pt idx="2">
                  <c:v>402</c:v>
                </c:pt>
                <c:pt idx="3" formatCode="General">
                  <c:v>305</c:v>
                </c:pt>
                <c:pt idx="4" formatCode="General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6-491A-805C-C1A7AD0741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1294768"/>
        <c:axId val="451298048"/>
        <c:axId val="0"/>
      </c:bar3DChart>
      <c:catAx>
        <c:axId val="45129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298048"/>
        <c:crosses val="autoZero"/>
        <c:auto val="1"/>
        <c:lblAlgn val="ctr"/>
        <c:lblOffset val="100"/>
        <c:noMultiLvlLbl val="0"/>
      </c:catAx>
      <c:valAx>
        <c:axId val="451298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29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540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949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614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59691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6170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903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0146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5835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770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9256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0694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495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53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2244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26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488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97878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lvl="0"/>
            <a:r>
              <a:rPr lang="en-US">
                <a:sym typeface="Calibri"/>
              </a:rPr>
              <a:t>Transfusion Medicine</a:t>
            </a:r>
            <a:br>
              <a:rPr lang="en-US">
                <a:sym typeface="Calibri"/>
              </a:rPr>
            </a:br>
            <a:r>
              <a:rPr lang="en-US">
                <a:sym typeface="Calibri"/>
              </a:rPr>
              <a:t>Quality Assurance Meeting</a:t>
            </a:r>
            <a:br>
              <a:rPr lang="en-US">
                <a:sym typeface="Calibri"/>
              </a:rPr>
            </a:br>
            <a:endParaRPr lang="en-US">
              <a:sym typeface="Calibri"/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>
                <a:sym typeface="Calibri"/>
              </a:rPr>
              <a:t>Sample Metrics</a:t>
            </a:r>
            <a:endParaRPr lang="en-US"/>
          </a:p>
        </p:txBody>
      </p:sp>
      <p:pic>
        <p:nvPicPr>
          <p:cNvPr id="87" name="Google Shape;87;p1" descr="Transfusion Medicine | | Content Tag"/>
          <p:cNvPicPr preferRelativeResize="0"/>
          <p:nvPr/>
        </p:nvPicPr>
        <p:blipFill rotWithShape="1">
          <a:blip r:embed="rId3">
            <a:alphaModFix/>
          </a:blip>
          <a:srcRect b="3680"/>
          <a:stretch/>
        </p:blipFill>
        <p:spPr>
          <a:xfrm>
            <a:off x="12570708" y="-511634"/>
            <a:ext cx="7644062" cy="3681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 descr="Transfusion Medicine - Ask Hematologist | Understand Hematology"/>
          <p:cNvPicPr preferRelativeResize="0"/>
          <p:nvPr/>
        </p:nvPicPr>
        <p:blipFill rotWithShape="1">
          <a:blip r:embed="rId4">
            <a:alphaModFix/>
          </a:blip>
          <a:srcRect t="22178" r="1" b="15375"/>
          <a:stretch/>
        </p:blipFill>
        <p:spPr>
          <a:xfrm>
            <a:off x="12646910" y="3173401"/>
            <a:ext cx="7644062" cy="31765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% of TRXN Reactions of all Transfusions (Jan-Dec 2023)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62AAE-44C7-3A1C-8D11-032B331C61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60" name="Google Shape;160;p10" descr="example graph of % of TRXN reactions data "/>
          <p:cNvGraphicFramePr/>
          <p:nvPr/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Total Transfusions by Product Type (Jan-Mar 2023)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33692-390D-BB9E-0CB1-9773A2FBDB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66" name="Google Shape;166;p11" descr="example graph of total transfusion by product type data "/>
          <p:cNvGraphicFramePr/>
          <p:nvPr>
            <p:extLst>
              <p:ext uri="{D42A27DB-BD31-4B8C-83A1-F6EECF244321}">
                <p14:modId xmlns:p14="http://schemas.microsoft.com/office/powerpoint/2010/main" val="648150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2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/>
              <a:t>Total Products Transfused 2018-2022 (Jan-Dec)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C73AE67-3B8A-A999-2F38-F8C55EF8D9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73" name="Google Shape;173;p12" descr="example graph of total products transfused data "/>
          <p:cNvGraphicFramePr/>
          <p:nvPr>
            <p:extLst>
              <p:ext uri="{D42A27DB-BD31-4B8C-83A1-F6EECF244321}">
                <p14:modId xmlns:p14="http://schemas.microsoft.com/office/powerpoint/2010/main" val="652657831"/>
              </p:ext>
            </p:extLst>
          </p:nvPr>
        </p:nvGraphicFramePr>
        <p:xfrm>
          <a:off x="4172989" y="489764"/>
          <a:ext cx="6832468" cy="6004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Donations Prepared Components Jan-Dec 2022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911EE-5E2D-1435-6929-2AF9E0AE61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83" name="Google Shape;183;p13"/>
          <p:cNvGraphicFramePr/>
          <p:nvPr>
            <p:extLst>
              <p:ext uri="{D42A27DB-BD31-4B8C-83A1-F6EECF244321}">
                <p14:modId xmlns:p14="http://schemas.microsoft.com/office/powerpoint/2010/main" val="2280295509"/>
              </p:ext>
            </p:extLst>
          </p:nvPr>
        </p:nvGraphicFramePr>
        <p:xfrm>
          <a:off x="644056" y="1825624"/>
          <a:ext cx="10927850" cy="426402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84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1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8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6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17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17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16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088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25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90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47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 dirty="0"/>
                        <a:t>DONATIONS/ PREPARED COMPONENTS</a:t>
                      </a:r>
                      <a:endParaRPr sz="1000" b="1" i="0" u="none" strike="noStrike" cap="none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Jan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Feb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Mar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April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May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June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July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AUG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Sep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Oct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Nov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Dec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Total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Allogeneic  Donors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128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124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103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82</a:t>
                      </a:r>
                      <a:endParaRPr sz="1000" b="0" i="0" u="none" strike="noStrike" cap="none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1,054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Direct Donors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18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</a:t>
                      </a:r>
                      <a:endParaRPr sz="1000" b="0" i="0" u="none" strike="noStrike" cap="none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116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Autologous Donors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</a:t>
                      </a:r>
                      <a:endParaRPr sz="1000" b="0" i="0" u="none" strike="noStrike" cap="none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15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 dirty="0"/>
                        <a:t>Donor Testing sample only - follow up</a:t>
                      </a:r>
                      <a:endParaRPr sz="1000" b="0" i="0" u="none" strike="noStrike" cap="none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</a:t>
                      </a:r>
                      <a:endParaRPr sz="1000" b="0" i="0" u="none" strike="noStrike" cap="none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42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Total Donors Drawn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185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219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188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164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142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141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117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126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124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146</a:t>
                      </a:r>
                      <a:endParaRPr sz="1000" b="0" i="0" u="none" strike="noStrike" cap="none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108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124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1,784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    # Donors with second draw attempt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2</a:t>
                      </a:r>
                      <a:endParaRPr sz="1000" b="0" i="0" u="none" strike="noStrike" cap="none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35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Fresh Frozen Plasma Prepared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77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99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68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57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65</a:t>
                      </a:r>
                      <a:endParaRPr sz="1000" b="0" i="0" u="none" strike="noStrike" cap="none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730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% FFP COLLECTION VS FFP TRANSFUSED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118.46%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66.89%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43.40%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83.95%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46.34%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186.21%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41.67%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50.00%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45.22%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130.00%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23.93%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39.20%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57.03%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Leukoreduced RBC Prepared (L + DD)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120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167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108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101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86</a:t>
                      </a:r>
                      <a:endParaRPr sz="1000" b="0" i="0" u="none" strike="noStrike" cap="none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66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1,078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63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% RBC COLLECTION VS RBC TRANSFUSED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14.76%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20.57%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11.78%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12.44%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10.93%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11.58%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9.80%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9.79%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9.36%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11.38%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7.31%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9.38%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11.70%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Irradiated Units Pltpheresis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115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126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68</a:t>
                      </a:r>
                      <a:endParaRPr sz="1000" b="0" i="0" u="none" strike="noStrike" cap="none"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94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1,044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7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Irradiated Units RBC Prepared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713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759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805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700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650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637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600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734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615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654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737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629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8,233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7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Total Units Irradiated (RBC &amp; Platelets)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793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869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920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826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739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708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653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814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699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722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811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723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9,277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7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THERAPEUTIC PHLEBOTOMY</a:t>
                      </a:r>
                      <a:endParaRPr sz="1000" b="1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47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46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62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55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41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44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46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50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46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/>
                        <a:t>46</a:t>
                      </a:r>
                      <a:endParaRPr sz="10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strike="noStrike" cap="none" dirty="0"/>
                        <a:t>588</a:t>
                      </a:r>
                      <a:endParaRPr sz="1000" b="1" i="0" u="none" strike="noStrike" cap="none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4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Calibri"/>
              </a:rPr>
              <a:t>Donor Room Statistics (Jan-Dec 2022) </a:t>
            </a:r>
            <a:endParaRPr lang="en-US" dirty="0"/>
          </a:p>
        </p:txBody>
      </p:sp>
      <p:graphicFrame>
        <p:nvGraphicFramePr>
          <p:cNvPr id="193" name="Google Shape;193;p14"/>
          <p:cNvGraphicFramePr/>
          <p:nvPr>
            <p:extLst>
              <p:ext uri="{D42A27DB-BD31-4B8C-83A1-F6EECF244321}">
                <p14:modId xmlns:p14="http://schemas.microsoft.com/office/powerpoint/2010/main" val="1827779226"/>
              </p:ext>
            </p:extLst>
          </p:nvPr>
        </p:nvGraphicFramePr>
        <p:xfrm>
          <a:off x="838200" y="2013879"/>
          <a:ext cx="10653100" cy="4026300"/>
        </p:xfrm>
        <a:graphic>
          <a:graphicData uri="http://schemas.openxmlformats.org/drawingml/2006/table">
            <a:tbl>
              <a:tblPr firstRow="1" lastCol="1" bandRow="1">
                <a:tableStyleId>{B301B821-A1FF-4177-AEE7-76D212191A09}</a:tableStyleId>
              </a:tblPr>
              <a:tblGrid>
                <a:gridCol w="2775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75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13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49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07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51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782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5111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115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TOTAL COLLECTION FAILURES</a:t>
                      </a:r>
                      <a:endParaRPr sz="2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Total</a:t>
                      </a:r>
                      <a:endParaRPr sz="2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Total</a:t>
                      </a:r>
                      <a:endParaRPr sz="2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Total</a:t>
                      </a:r>
                      <a:endParaRPr sz="2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     </a:t>
                      </a:r>
                      <a:r>
                        <a:rPr lang="en-US" sz="1000" b="1" u="none" strike="noStrike" cap="none" dirty="0" err="1">
                          <a:sym typeface="Arial"/>
                        </a:rPr>
                        <a:t>Drystick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6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6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5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3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3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5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41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     QNS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7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1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7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6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3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6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3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3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42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Access Failure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4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3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7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3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29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     Overdrawn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0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0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DISCARDED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 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 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Positive  Infectious Dse Testing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1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5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12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Post Donation Deferral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0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1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Filtration Failure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3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Specimen Issues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0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0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Pregnancy History - (Plasma discarded)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67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43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30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25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28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19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16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16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18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346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Clotted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0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7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Bloody Plasma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0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1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Long Draw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3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Therapeutics -Whole Blood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42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46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59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55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50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55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41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44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46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50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46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46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580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Plasma not frozen within 8 hours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0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0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0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     QC Failure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1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0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0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0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1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5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>
                          <a:sym typeface="Arial"/>
                        </a:rPr>
                        <a:t>All components accounted for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yes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yes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yes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yes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yes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yes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yes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>
                          <a:sym typeface="Arial"/>
                        </a:rPr>
                        <a:t>yes</a:t>
                      </a:r>
                      <a:endParaRPr sz="100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Yes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yes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yes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u="none" strike="noStrike" cap="none" dirty="0">
                          <a:sym typeface="Arial"/>
                        </a:rPr>
                        <a:t>yes</a:t>
                      </a:r>
                      <a:endParaRPr sz="1000" dirty="0"/>
                    </a:p>
                  </a:txBody>
                  <a:tcPr marL="10825" marR="10825" marT="108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u="none" strike="noStrike" cap="none" dirty="0">
                          <a:sym typeface="Arial"/>
                        </a:rPr>
                        <a:t>Yes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0825" marR="10825" marT="1082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Blood Bank Turnaround-time (TAT)-STAT TYSC </a:t>
            </a:r>
            <a:br>
              <a:rPr lang="en-US" dirty="0"/>
            </a:br>
            <a:r>
              <a:rPr lang="en-US" b="0" dirty="0"/>
              <a:t>(Goal: 80% within 60 minutes)</a:t>
            </a:r>
          </a:p>
        </p:txBody>
      </p:sp>
      <p:graphicFrame>
        <p:nvGraphicFramePr>
          <p:cNvPr id="97" name="Google Shape;97;p2" descr="example graph of Blood bank TAT data "/>
          <p:cNvGraphicFramePr/>
          <p:nvPr>
            <p:extLst>
              <p:ext uri="{D42A27DB-BD31-4B8C-83A1-F6EECF244321}">
                <p14:modId xmlns:p14="http://schemas.microsoft.com/office/powerpoint/2010/main" val="3480822027"/>
              </p:ext>
            </p:extLst>
          </p:nvPr>
        </p:nvGraphicFramePr>
        <p:xfrm>
          <a:off x="1086947" y="203874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C/T Ration Jan-June 2022 (Benchmark &lt; 2)</a:t>
            </a:r>
            <a:br>
              <a:rPr lang="en-US"/>
            </a:br>
            <a:r>
              <a:rPr lang="en-US"/>
              <a:t>Jan-December 2023</a:t>
            </a:r>
          </a:p>
        </p:txBody>
      </p:sp>
      <p:graphicFrame>
        <p:nvGraphicFramePr>
          <p:cNvPr id="106" name="Google Shape;106;p3" descr="example graph of C/T Ration data "/>
          <p:cNvGraphicFramePr/>
          <p:nvPr>
            <p:extLst>
              <p:ext uri="{D42A27DB-BD31-4B8C-83A1-F6EECF244321}">
                <p14:modId xmlns:p14="http://schemas.microsoft.com/office/powerpoint/2010/main" val="978191587"/>
              </p:ext>
            </p:extLst>
          </p:nvPr>
        </p:nvGraphicFramePr>
        <p:xfrm>
          <a:off x="838200" y="1941896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Wrong Blood in Tube (Jan-Dec 2023)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72E2B-1864-F2FD-6E75-96E8BA8C53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15" name="Google Shape;115;p4" descr="example graph of wrong blood in tube data "/>
          <p:cNvGraphicFramePr/>
          <p:nvPr>
            <p:extLst>
              <p:ext uri="{D42A27DB-BD31-4B8C-83A1-F6EECF244321}">
                <p14:modId xmlns:p14="http://schemas.microsoft.com/office/powerpoint/2010/main" val="3055475188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Wastage of Blood and Blood Products (Jan-Dec 2023)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989A3-BC35-64CF-D4C8-0E25BBC684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3" name="Google Shape;123;p5"/>
          <p:cNvSpPr/>
          <p:nvPr/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4" name="Google Shape;124;p5"/>
          <p:cNvGraphicFramePr/>
          <p:nvPr>
            <p:extLst>
              <p:ext uri="{D42A27DB-BD31-4B8C-83A1-F6EECF244321}">
                <p14:modId xmlns:p14="http://schemas.microsoft.com/office/powerpoint/2010/main" val="1584840903"/>
              </p:ext>
            </p:extLst>
          </p:nvPr>
        </p:nvGraphicFramePr>
        <p:xfrm>
          <a:off x="838200" y="1939853"/>
          <a:ext cx="10735800" cy="3811115"/>
        </p:xfrm>
        <a:graphic>
          <a:graphicData uri="http://schemas.openxmlformats.org/drawingml/2006/table">
            <a:tbl>
              <a:tblPr>
                <a:noFill/>
                <a:tableStyleId>{15C12BDB-F5A3-489E-A0A0-87893EB5BA17}</a:tableStyleId>
              </a:tblPr>
              <a:tblGrid>
                <a:gridCol w="88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5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7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5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1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5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5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5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5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05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05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347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61829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Products</a:t>
                      </a:r>
                      <a:endParaRPr sz="1200" dirty="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Benchmark</a:t>
                      </a:r>
                      <a:endParaRPr sz="1200" dirty="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Jan-23</a:t>
                      </a:r>
                      <a:endParaRPr sz="1200" dirty="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Feb-23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Mar-23</a:t>
                      </a:r>
                      <a:endParaRPr sz="1200" dirty="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Apr-24</a:t>
                      </a:r>
                      <a:endParaRPr sz="1200" dirty="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May-23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Jun-23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July 2023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August 2023</a:t>
                      </a:r>
                      <a:endParaRPr sz="1200" dirty="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Sept 2023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OCT 2023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NOV 2023</a:t>
                      </a:r>
                      <a:endParaRPr sz="1200" dirty="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DEC 2023</a:t>
                      </a:r>
                      <a:endParaRPr sz="1200" dirty="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4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RBC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≤ 2%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0.00%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0.00%</a:t>
                      </a:r>
                      <a:endParaRPr sz="1200" dirty="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0.00%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4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Platelets 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≤ 5%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latin typeface="+mj-lt"/>
                          <a:ea typeface="Arial"/>
                          <a:cs typeface="Arial"/>
                          <a:sym typeface="Arial"/>
                        </a:rPr>
                        <a:t>0.00%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latin typeface="+mj-lt"/>
                          <a:ea typeface="Arial"/>
                          <a:cs typeface="Arial"/>
                          <a:sym typeface="Arial"/>
                        </a:rPr>
                        <a:t>1.59%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latin typeface="+mj-lt"/>
                          <a:ea typeface="Arial"/>
                          <a:cs typeface="Arial"/>
                          <a:sym typeface="Arial"/>
                        </a:rPr>
                        <a:t>0.00%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4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Plasma 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≤ 5%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latin typeface="+mj-lt"/>
                          <a:ea typeface="Arial"/>
                          <a:cs typeface="Arial"/>
                          <a:sym typeface="Arial"/>
                        </a:rPr>
                        <a:t>7.1 %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latin typeface="+mj-lt"/>
                          <a:ea typeface="Arial"/>
                          <a:cs typeface="Arial"/>
                          <a:sym typeface="Arial"/>
                        </a:rPr>
                        <a:t>1.4 %.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latin typeface="+mj-lt"/>
                          <a:ea typeface="Arial"/>
                          <a:cs typeface="Arial"/>
                          <a:sym typeface="Arial"/>
                        </a:rPr>
                        <a:t>2.4%</a:t>
                      </a:r>
                      <a:endParaRPr sz="1200">
                        <a:latin typeface="+mj-lt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Usage of O POS RBCs (Benchmark &lt; 45%)</a:t>
            </a:r>
            <a:br>
              <a:rPr lang="en-US"/>
            </a:br>
            <a:r>
              <a:rPr lang="en-US"/>
              <a:t>Jan-Dec 2023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48266-A082-5EF7-36FC-43EBD1EEF2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32" name="Google Shape;132;p6" descr="example graph of usage of blood data "/>
          <p:cNvGraphicFramePr/>
          <p:nvPr>
            <p:extLst>
              <p:ext uri="{D42A27DB-BD31-4B8C-83A1-F6EECF244321}">
                <p14:modId xmlns:p14="http://schemas.microsoft.com/office/powerpoint/2010/main" val="18583219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Usage of O NEG RBCs (Benchmark &lt; 11%)</a:t>
            </a:r>
            <a:br>
              <a:rPr lang="en-US"/>
            </a:br>
            <a:r>
              <a:rPr lang="en-US"/>
              <a:t>Jan-Dec 2023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EBA71-AA5C-9EFA-896B-4E56857097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41" name="Google Shape;141;p7" descr="example graph of blood usage data "/>
          <p:cNvGraphicFramePr/>
          <p:nvPr>
            <p:extLst>
              <p:ext uri="{D42A27DB-BD31-4B8C-83A1-F6EECF244321}">
                <p14:modId xmlns:p14="http://schemas.microsoft.com/office/powerpoint/2010/main" val="4359456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AB Plasma Usage (Benchmark &lt; 11%)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7F1136-ADD8-8869-D306-AB611ED10E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48" name="Google Shape;148;p8" descr="example graph of plasma usage data "/>
          <p:cNvGraphicFramePr/>
          <p:nvPr>
            <p:extLst>
              <p:ext uri="{D42A27DB-BD31-4B8C-83A1-F6EECF244321}">
                <p14:modId xmlns:p14="http://schemas.microsoft.com/office/powerpoint/2010/main" val="5406897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Transfusion Reactions by Type (Jan-March 2023)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0CF7C-73D3-8804-FFA0-ACD4DDEA17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54" name="Google Shape;154;p9" descr="example graph of transfusion reactions data "/>
          <p:cNvGraphicFramePr/>
          <p:nvPr>
            <p:extLst>
              <p:ext uri="{D42A27DB-BD31-4B8C-83A1-F6EECF244321}">
                <p14:modId xmlns:p14="http://schemas.microsoft.com/office/powerpoint/2010/main" val="14990056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0</TotalTime>
  <Words>804</Words>
  <Application>Microsoft Macintosh PowerPoint</Application>
  <PresentationFormat>Widescreen</PresentationFormat>
  <Paragraphs>510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23-210340-MT_Executive_Board Meeting_Volunteer Program [54]  -  Read-Only</vt:lpstr>
      <vt:lpstr>Transfusion Medicine Quality Assurance Meeting </vt:lpstr>
      <vt:lpstr>Blood Bank Turnaround-time (TAT)-STAT TYSC  (Goal: 80% within 60 minutes)</vt:lpstr>
      <vt:lpstr>C/T Ration Jan-June 2022 (Benchmark &lt; 2) Jan-December 2023</vt:lpstr>
      <vt:lpstr>Wrong Blood in Tube (Jan-Dec 2023)</vt:lpstr>
      <vt:lpstr>Wastage of Blood and Blood Products (Jan-Dec 2023)</vt:lpstr>
      <vt:lpstr>Usage of O POS RBCs (Benchmark &lt; 45%) Jan-Dec 2023</vt:lpstr>
      <vt:lpstr>Usage of O NEG RBCs (Benchmark &lt; 11%) Jan-Dec 2023</vt:lpstr>
      <vt:lpstr>AB Plasma Usage (Benchmark &lt; 11%)</vt:lpstr>
      <vt:lpstr>Transfusion Reactions by Type (Jan-March 2023)</vt:lpstr>
      <vt:lpstr>% of TRXN Reactions of all Transfusions (Jan-Dec 2023)</vt:lpstr>
      <vt:lpstr>Total Transfusions by Product Type (Jan-Mar 2023)</vt:lpstr>
      <vt:lpstr>Total Products Transfused 2018-2022 (Jan-Dec)</vt:lpstr>
      <vt:lpstr>Donations Prepared Components Jan-Dec 2022</vt:lpstr>
      <vt:lpstr>Donor Room Statistics (Jan-Dec 2022)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Transfusion Medicine Quality Assurance Meeting </dc:title>
  <dc:creator>Abumuhor, Ihab A</dc:creator>
  <cp:lastModifiedBy>Brinson, Jennifer</cp:lastModifiedBy>
  <cp:revision>2</cp:revision>
  <dcterms:created xsi:type="dcterms:W3CDTF">2022-11-26T16:51:42Z</dcterms:created>
  <dcterms:modified xsi:type="dcterms:W3CDTF">2023-08-10T20:09:43Z</dcterms:modified>
</cp:coreProperties>
</file>