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4oJZ7XBMqgq5e9NRsVVVPtITk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68091762252347E-2"/>
          <c:y val="2.9629629629629631E-2"/>
          <c:w val="0.95279948860216779"/>
          <c:h val="0.84553042094181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 </c:v>
                </c:pt>
                <c:pt idx="10">
                  <c:v>November 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1456</c:v>
                </c:pt>
                <c:pt idx="1">
                  <c:v>1534</c:v>
                </c:pt>
                <c:pt idx="2">
                  <c:v>1957</c:v>
                </c:pt>
                <c:pt idx="3">
                  <c:v>1707</c:v>
                </c:pt>
                <c:pt idx="4">
                  <c:v>1753</c:v>
                </c:pt>
                <c:pt idx="5">
                  <c:v>1501</c:v>
                </c:pt>
                <c:pt idx="6">
                  <c:v>1687</c:v>
                </c:pt>
                <c:pt idx="7">
                  <c:v>1911</c:v>
                </c:pt>
                <c:pt idx="8">
                  <c:v>1874</c:v>
                </c:pt>
                <c:pt idx="9">
                  <c:v>1764</c:v>
                </c:pt>
                <c:pt idx="10">
                  <c:v>1635</c:v>
                </c:pt>
                <c:pt idx="11">
                  <c:v>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5-4CD7-A01F-15F8E0A43D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1869160"/>
        <c:axId val="701869488"/>
      </c:barChart>
      <c:catAx>
        <c:axId val="70186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869488"/>
        <c:crosses val="autoZero"/>
        <c:auto val="1"/>
        <c:lblAlgn val="ctr"/>
        <c:lblOffset val="100"/>
        <c:noMultiLvlLbl val="0"/>
      </c:catAx>
      <c:valAx>
        <c:axId val="70186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86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 </c:v>
                </c:pt>
                <c:pt idx="9">
                  <c:v>October </c:v>
                </c:pt>
                <c:pt idx="10">
                  <c:v>November</c:v>
                </c:pt>
                <c:pt idx="11">
                  <c:v>December 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 formatCode="0">
                  <c:v>100</c:v>
                </c:pt>
                <c:pt idx="1">
                  <c:v>97</c:v>
                </c:pt>
                <c:pt idx="2">
                  <c:v>99</c:v>
                </c:pt>
                <c:pt idx="3">
                  <c:v>100</c:v>
                </c:pt>
                <c:pt idx="4" formatCode="0">
                  <c:v>97</c:v>
                </c:pt>
                <c:pt idx="5">
                  <c:v>99</c:v>
                </c:pt>
                <c:pt idx="6" formatCode="0">
                  <c:v>97</c:v>
                </c:pt>
                <c:pt idx="7">
                  <c:v>99</c:v>
                </c:pt>
                <c:pt idx="8">
                  <c:v>99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B-46BD-A82B-2292841987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4498280"/>
        <c:axId val="704498608"/>
      </c:barChart>
      <c:catAx>
        <c:axId val="70449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498608"/>
        <c:crosses val="autoZero"/>
        <c:auto val="1"/>
        <c:lblAlgn val="ctr"/>
        <c:lblOffset val="100"/>
        <c:noMultiLvlLbl val="0"/>
      </c:catAx>
      <c:valAx>
        <c:axId val="7044986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49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Cytology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 </c:v>
                </c:pt>
                <c:pt idx="9">
                  <c:v>October 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124</c:v>
                </c:pt>
                <c:pt idx="1">
                  <c:v>123</c:v>
                </c:pt>
                <c:pt idx="2">
                  <c:v>141</c:v>
                </c:pt>
                <c:pt idx="3">
                  <c:v>123</c:v>
                </c:pt>
                <c:pt idx="4">
                  <c:v>127</c:v>
                </c:pt>
                <c:pt idx="5">
                  <c:v>162</c:v>
                </c:pt>
                <c:pt idx="6">
                  <c:v>141</c:v>
                </c:pt>
                <c:pt idx="7">
                  <c:v>148</c:v>
                </c:pt>
                <c:pt idx="8">
                  <c:v>140</c:v>
                </c:pt>
                <c:pt idx="9">
                  <c:v>153</c:v>
                </c:pt>
                <c:pt idx="10">
                  <c:v>136</c:v>
                </c:pt>
                <c:pt idx="11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D-4F3B-B3DF-ADA3D85004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Bone Marrows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 </c:v>
                </c:pt>
                <c:pt idx="9">
                  <c:v>October 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35</c:v>
                </c:pt>
                <c:pt idx="1">
                  <c:v>39</c:v>
                </c:pt>
                <c:pt idx="2">
                  <c:v>31</c:v>
                </c:pt>
                <c:pt idx="3">
                  <c:v>34</c:v>
                </c:pt>
                <c:pt idx="4">
                  <c:v>18</c:v>
                </c:pt>
                <c:pt idx="5">
                  <c:v>39</c:v>
                </c:pt>
                <c:pt idx="6">
                  <c:v>34</c:v>
                </c:pt>
                <c:pt idx="7">
                  <c:v>46</c:v>
                </c:pt>
                <c:pt idx="8">
                  <c:v>20</c:v>
                </c:pt>
                <c:pt idx="9">
                  <c:v>33</c:v>
                </c:pt>
                <c:pt idx="10">
                  <c:v>28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CD-4F3B-B3DF-ADA3D85004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Fine Needle Aspirations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 </c:v>
                </c:pt>
                <c:pt idx="9">
                  <c:v>October 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59</c:v>
                </c:pt>
                <c:pt idx="1">
                  <c:v>65</c:v>
                </c:pt>
                <c:pt idx="2">
                  <c:v>48</c:v>
                </c:pt>
                <c:pt idx="3">
                  <c:v>58</c:v>
                </c:pt>
                <c:pt idx="4">
                  <c:v>56</c:v>
                </c:pt>
                <c:pt idx="5">
                  <c:v>67</c:v>
                </c:pt>
                <c:pt idx="6">
                  <c:v>71</c:v>
                </c:pt>
                <c:pt idx="7">
                  <c:v>60</c:v>
                </c:pt>
                <c:pt idx="8">
                  <c:v>63</c:v>
                </c:pt>
                <c:pt idx="9">
                  <c:v>70</c:v>
                </c:pt>
                <c:pt idx="10">
                  <c:v>60</c:v>
                </c:pt>
                <c:pt idx="1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D-4F3B-B3DF-ADA3D85004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1694416"/>
        <c:axId val="341689496"/>
      </c:barChart>
      <c:catAx>
        <c:axId val="34169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89496"/>
        <c:crosses val="autoZero"/>
        <c:auto val="1"/>
        <c:lblAlgn val="ctr"/>
        <c:lblOffset val="100"/>
        <c:noMultiLvlLbl val="0"/>
      </c:catAx>
      <c:valAx>
        <c:axId val="34168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9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Blocks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 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4735</c:v>
                </c:pt>
                <c:pt idx="1">
                  <c:v>4607</c:v>
                </c:pt>
                <c:pt idx="2">
                  <c:v>6340</c:v>
                </c:pt>
                <c:pt idx="3">
                  <c:v>5264</c:v>
                </c:pt>
                <c:pt idx="4">
                  <c:v>5645</c:v>
                </c:pt>
                <c:pt idx="5">
                  <c:v>6180</c:v>
                </c:pt>
                <c:pt idx="6">
                  <c:v>5458</c:v>
                </c:pt>
                <c:pt idx="7">
                  <c:v>6157</c:v>
                </c:pt>
                <c:pt idx="8">
                  <c:v>5608</c:v>
                </c:pt>
                <c:pt idx="9">
                  <c:v>5572</c:v>
                </c:pt>
                <c:pt idx="10">
                  <c:v>5529</c:v>
                </c:pt>
                <c:pt idx="11">
                  <c:v>4887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F9-4503-87C5-3B4B2B875E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Slides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 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6499</c:v>
                </c:pt>
                <c:pt idx="1">
                  <c:v>6971</c:v>
                </c:pt>
                <c:pt idx="2">
                  <c:v>9045</c:v>
                </c:pt>
                <c:pt idx="3">
                  <c:v>7924</c:v>
                </c:pt>
                <c:pt idx="4">
                  <c:v>8002</c:v>
                </c:pt>
                <c:pt idx="5">
                  <c:v>9189</c:v>
                </c:pt>
                <c:pt idx="6">
                  <c:v>8522</c:v>
                </c:pt>
                <c:pt idx="7">
                  <c:v>9395</c:v>
                </c:pt>
                <c:pt idx="8">
                  <c:v>8236</c:v>
                </c:pt>
                <c:pt idx="9">
                  <c:v>8515</c:v>
                </c:pt>
                <c:pt idx="10">
                  <c:v>8176</c:v>
                </c:pt>
                <c:pt idx="11">
                  <c:v>7424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F9-4503-87C5-3B4B2B875E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Recuts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 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3215</c:v>
                </c:pt>
                <c:pt idx="1">
                  <c:v>3518</c:v>
                </c:pt>
                <c:pt idx="2">
                  <c:v>3736</c:v>
                </c:pt>
                <c:pt idx="3">
                  <c:v>3387</c:v>
                </c:pt>
                <c:pt idx="4">
                  <c:v>2918</c:v>
                </c:pt>
                <c:pt idx="5">
                  <c:v>3587</c:v>
                </c:pt>
                <c:pt idx="6">
                  <c:v>2771</c:v>
                </c:pt>
                <c:pt idx="7">
                  <c:v>3827</c:v>
                </c:pt>
                <c:pt idx="8">
                  <c:v>3627</c:v>
                </c:pt>
                <c:pt idx="9">
                  <c:v>4116</c:v>
                </c:pt>
                <c:pt idx="10">
                  <c:v>3896</c:v>
                </c:pt>
                <c:pt idx="11">
                  <c:v>4007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F9-4503-87C5-3B4B2B875E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Special Stains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 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150</c:v>
                </c:pt>
                <c:pt idx="1">
                  <c:v>169</c:v>
                </c:pt>
                <c:pt idx="2">
                  <c:v>157</c:v>
                </c:pt>
                <c:pt idx="3">
                  <c:v>132</c:v>
                </c:pt>
                <c:pt idx="4">
                  <c:v>141</c:v>
                </c:pt>
                <c:pt idx="5">
                  <c:v>180</c:v>
                </c:pt>
                <c:pt idx="6">
                  <c:v>150</c:v>
                </c:pt>
                <c:pt idx="7">
                  <c:v>222</c:v>
                </c:pt>
                <c:pt idx="8">
                  <c:v>131</c:v>
                </c:pt>
                <c:pt idx="9">
                  <c:v>149</c:v>
                </c:pt>
                <c:pt idx="10">
                  <c:v>124</c:v>
                </c:pt>
                <c:pt idx="11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8F9-4503-87C5-3B4B2B875E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08653936"/>
        <c:axId val="708659184"/>
      </c:lineChart>
      <c:catAx>
        <c:axId val="70865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59184"/>
        <c:crosses val="autoZero"/>
        <c:auto val="1"/>
        <c:lblAlgn val="ctr"/>
        <c:lblOffset val="100"/>
        <c:noMultiLvlLbl val="0"/>
      </c:catAx>
      <c:valAx>
        <c:axId val="70865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5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Avg. TAT (Minutes)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TAT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16</c:v>
                </c:pt>
                <c:pt idx="1">
                  <c:v>22</c:v>
                </c:pt>
                <c:pt idx="2">
                  <c:v>21</c:v>
                </c:pt>
                <c:pt idx="3">
                  <c:v>22</c:v>
                </c:pt>
                <c:pt idx="4">
                  <c:v>19</c:v>
                </c:pt>
                <c:pt idx="5">
                  <c:v>20</c:v>
                </c:pt>
                <c:pt idx="6">
                  <c:v>19</c:v>
                </c:pt>
                <c:pt idx="7">
                  <c:v>17</c:v>
                </c:pt>
                <c:pt idx="8">
                  <c:v>18</c:v>
                </c:pt>
                <c:pt idx="9">
                  <c:v>16</c:v>
                </c:pt>
                <c:pt idx="10">
                  <c:v>20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F-40C2-A28A-B15762A05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625840056"/>
        <c:axId val="6258397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TAT W/O Skin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11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D3-48B1-A19B-32ACD404FD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5B-4B64-AB5B-B29CAC6900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5840056"/>
        <c:axId val="625839728"/>
      </c:lineChart>
      <c:dateAx>
        <c:axId val="6258400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839728"/>
        <c:crosses val="autoZero"/>
        <c:auto val="1"/>
        <c:lblOffset val="100"/>
        <c:baseTimeUnit val="months"/>
      </c:dateAx>
      <c:valAx>
        <c:axId val="6258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84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Novenber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21</c:v>
                </c:pt>
                <c:pt idx="2">
                  <c:v>36</c:v>
                </c:pt>
                <c:pt idx="3">
                  <c:v>32</c:v>
                </c:pt>
                <c:pt idx="4">
                  <c:v>29</c:v>
                </c:pt>
                <c:pt idx="5">
                  <c:v>38</c:v>
                </c:pt>
                <c:pt idx="6">
                  <c:v>26</c:v>
                </c:pt>
                <c:pt idx="7">
                  <c:v>40</c:v>
                </c:pt>
                <c:pt idx="8">
                  <c:v>27</c:v>
                </c:pt>
                <c:pt idx="9">
                  <c:v>26</c:v>
                </c:pt>
                <c:pt idx="10">
                  <c:v>26</c:v>
                </c:pt>
                <c:pt idx="1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82-4A93-8EDD-E5A5913AB56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4727872"/>
        <c:axId val="424728200"/>
      </c:lineChart>
      <c:catAx>
        <c:axId val="4247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728200"/>
        <c:crosses val="autoZero"/>
        <c:auto val="1"/>
        <c:lblAlgn val="ctr"/>
        <c:lblOffset val="100"/>
        <c:noMultiLvlLbl val="0"/>
      </c:catAx>
      <c:valAx>
        <c:axId val="42472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72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% corrected Reports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Sheet2!$A$4:$A$14</c:f>
              <c:numCache>
                <c:formatCode>mmm\-yy</c:formatCode>
                <c:ptCount val="1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</c:numCache>
            </c:numRef>
          </c:cat>
          <c:val>
            <c:numRef>
              <c:f>Sheet2!$B$4:$B$14</c:f>
              <c:numCache>
                <c:formatCode>0.00%</c:formatCode>
                <c:ptCount val="11"/>
                <c:pt idx="0" formatCode="0%">
                  <c:v>0.02</c:v>
                </c:pt>
                <c:pt idx="1">
                  <c:v>1.4E-2</c:v>
                </c:pt>
                <c:pt idx="2">
                  <c:v>1.7999999999999999E-2</c:v>
                </c:pt>
                <c:pt idx="3">
                  <c:v>1.9E-2</c:v>
                </c:pt>
                <c:pt idx="4">
                  <c:v>1.7000000000000001E-2</c:v>
                </c:pt>
                <c:pt idx="5">
                  <c:v>2.5000000000000001E-2</c:v>
                </c:pt>
                <c:pt idx="6">
                  <c:v>1.4999999999999999E-2</c:v>
                </c:pt>
                <c:pt idx="7">
                  <c:v>2.1000000000000001E-2</c:v>
                </c:pt>
                <c:pt idx="8">
                  <c:v>1.4E-2</c:v>
                </c:pt>
                <c:pt idx="9">
                  <c:v>1.4999999999999999E-2</c:v>
                </c:pt>
                <c:pt idx="10">
                  <c:v>1.3899999999999999E-2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7-4135-9285-1648066F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302360"/>
        <c:axId val="677295800"/>
      </c:barChart>
      <c:lineChart>
        <c:grouping val="stacked"/>
        <c:varyColors val="0"/>
        <c:ser>
          <c:idx val="1"/>
          <c:order val="1"/>
          <c:tx>
            <c:strRef>
              <c:f>Sheet2!$C$3</c:f>
              <c:strCache>
                <c:ptCount val="1"/>
                <c:pt idx="0">
                  <c:v>Threshold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Sheet2!$A$4:$A$14</c:f>
              <c:numCache>
                <c:formatCode>mmm\-yy</c:formatCode>
                <c:ptCount val="1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</c:numCache>
            </c:numRef>
          </c:cat>
          <c:val>
            <c:numRef>
              <c:f>Sheet2!$C$4:$C$14</c:f>
              <c:numCache>
                <c:formatCode>0%</c:formatCode>
                <c:ptCount val="11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27-4135-9285-1648066F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302360"/>
        <c:axId val="677295800"/>
      </c:lineChart>
      <c:dateAx>
        <c:axId val="677302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295800"/>
        <c:crosses val="autoZero"/>
        <c:auto val="1"/>
        <c:lblOffset val="100"/>
        <c:baseTimeUnit val="months"/>
      </c:dateAx>
      <c:valAx>
        <c:axId val="67729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30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93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6822" b="12572"/>
          <a:stretch/>
        </p:blipFill>
        <p:spPr>
          <a:xfrm>
            <a:off x="-132080" y="1270000"/>
            <a:ext cx="12535132" cy="427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3"/>
          <p:cNvSpPr txBox="1"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93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58963"/>
              </a:buClr>
              <a:buSzPts val="1600"/>
              <a:buFont typeface="Arial"/>
              <a:buNone/>
              <a:defRPr sz="2000">
                <a:solidFill>
                  <a:srgbClr val="25408F"/>
                </a:solidFill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2"/>
          <p:cNvSpPr/>
          <p:nvPr/>
        </p:nvSpPr>
        <p:spPr>
          <a:xfrm>
            <a:off x="487680" y="5303520"/>
            <a:ext cx="2084832" cy="14264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2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3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3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10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4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4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589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4"/>
          <p:cNvSpPr/>
          <p:nvPr/>
        </p:nvSpPr>
        <p:spPr>
          <a:xfrm>
            <a:off x="7510013" y="1"/>
            <a:ext cx="3648973" cy="6857999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4"/>
          <p:cNvSpPr txBox="1">
            <a:spLocks noGrp="1"/>
          </p:cNvSpPr>
          <p:nvPr>
            <p:ph type="title"/>
          </p:nvPr>
        </p:nvSpPr>
        <p:spPr>
          <a:xfrm>
            <a:off x="838200" y="203129"/>
            <a:ext cx="6671813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0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551025" cy="436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76;p104"/>
          <p:cNvSpPr>
            <a:spLocks noGrp="1"/>
          </p:cNvSpPr>
          <p:nvPr>
            <p:ph type="pic" idx="2"/>
          </p:nvPr>
        </p:nvSpPr>
        <p:spPr>
          <a:xfrm>
            <a:off x="7510013" y="0"/>
            <a:ext cx="3648974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79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5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5"/>
          <p:cNvSpPr txBox="1"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0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337800" cy="445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/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8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452F8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6"/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4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7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7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7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8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2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defRPr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3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 preserve="1">
  <p:cSld name="3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4"/>
          <p:cNvSpPr/>
          <p:nvPr/>
        </p:nvSpPr>
        <p:spPr>
          <a:xfrm>
            <a:off x="-1" y="0"/>
            <a:ext cx="12192001" cy="321056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94"/>
          <p:cNvSpPr txBox="1">
            <a:spLocks noGrp="1"/>
          </p:cNvSpPr>
          <p:nvPr>
            <p:ph type="title"/>
          </p:nvPr>
        </p:nvSpPr>
        <p:spPr>
          <a:xfrm>
            <a:off x="838200" y="1605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94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31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None/>
              <a:tabLst/>
              <a:defRPr sz="2800">
                <a:solidFill>
                  <a:srgbClr val="0C0C0C"/>
                </a:solidFill>
              </a:defRPr>
            </a:lvl1pPr>
            <a:lvl2pPr marL="914400" lvl="1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94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053" t="26822" r="62310" b="63533"/>
          <a:stretch/>
        </p:blipFill>
        <p:spPr>
          <a:xfrm>
            <a:off x="0" y="477758"/>
            <a:ext cx="4592320" cy="6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1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5"/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5"/>
          <p:cNvSpPr txBox="1"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95"/>
          <p:cNvSpPr txBox="1">
            <a:spLocks noGrp="1"/>
          </p:cNvSpPr>
          <p:nvPr>
            <p:ph type="body"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chemeClr val="lt1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95"/>
          <p:cNvSpPr/>
          <p:nvPr/>
        </p:nvSpPr>
        <p:spPr>
          <a:xfrm>
            <a:off x="6900076" y="1598753"/>
            <a:ext cx="3648973" cy="36604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5"/>
          <p:cNvSpPr>
            <a:spLocks noGrp="1"/>
          </p:cNvSpPr>
          <p:nvPr>
            <p:ph type="pic" idx="2"/>
          </p:nvPr>
        </p:nvSpPr>
        <p:spPr>
          <a:xfrm>
            <a:off x="6900075" y="1598753"/>
            <a:ext cx="3648974" cy="3660494"/>
          </a:xfrm>
          <a:prstGeom prst="rect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53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" y="-12700"/>
            <a:ext cx="12360886" cy="69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6" descr="A picture containing text, windmill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854" b="20292"/>
          <a:stretch/>
        </p:blipFill>
        <p:spPr>
          <a:xfrm>
            <a:off x="0" y="0"/>
            <a:ext cx="12360886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6"/>
          <p:cNvSpPr txBox="1"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96"/>
          <p:cNvSpPr txBox="1">
            <a:spLocks noGrp="1"/>
          </p:cNvSpPr>
          <p:nvPr>
            <p:ph type="body" idx="1"/>
          </p:nvPr>
        </p:nvSpPr>
        <p:spPr>
          <a:xfrm>
            <a:off x="1524000" y="4622800"/>
            <a:ext cx="9144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2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7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7"/>
          <p:cNvSpPr txBox="1">
            <a:spLocks noGrp="1"/>
          </p:cNvSpPr>
          <p:nvPr>
            <p:ph type="title"/>
          </p:nvPr>
        </p:nvSpPr>
        <p:spPr>
          <a:xfrm>
            <a:off x="839788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4696D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9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4696D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9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5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8"/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8"/>
          <p:cNvSpPr txBox="1">
            <a:spLocks noGrp="1"/>
          </p:cNvSpPr>
          <p:nvPr>
            <p:ph type="title"/>
          </p:nvPr>
        </p:nvSpPr>
        <p:spPr>
          <a:xfrm>
            <a:off x="226203" y="2737189"/>
            <a:ext cx="28749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6" name="Google Shape;46;p98"/>
          <p:cNvSpPr txBox="1">
            <a:spLocks noGrp="1"/>
          </p:cNvSpPr>
          <p:nvPr>
            <p:ph type="body" idx="1"/>
          </p:nvPr>
        </p:nvSpPr>
        <p:spPr>
          <a:xfrm>
            <a:off x="4274288" y="653142"/>
            <a:ext cx="7097619" cy="549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5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9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9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9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4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Char char="•"/>
              <a:defRPr>
                <a:solidFill>
                  <a:srgbClr val="0C0C0C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Char char="•"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0"/>
          <p:cNvSpPr/>
          <p:nvPr/>
        </p:nvSpPr>
        <p:spPr>
          <a:xfrm>
            <a:off x="-1" y="0"/>
            <a:ext cx="12192001" cy="1573308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0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10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1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None/>
              <a:defRPr sz="180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4696D2"/>
              </a:buClr>
              <a:buSzPts val="1600"/>
              <a:buNone/>
              <a:defRPr>
                <a:solidFill>
                  <a:srgbClr val="0C0C0C"/>
                </a:solidFill>
              </a:defRPr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Char char="•"/>
              <a:defRPr>
                <a:solidFill>
                  <a:srgbClr val="0C0C0C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4pPr>
            <a:lvl5pPr marL="2286000" lvl="4" indent="-30987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Char char="•"/>
              <a:defRPr>
                <a:solidFill>
                  <a:srgbClr val="0C0C0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0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408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4696D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7C2F0E-4141-4D1A-84B3-8F4C207B1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386" y="1950718"/>
            <a:ext cx="9244914" cy="3332481"/>
          </a:xfrm>
        </p:spPr>
        <p:txBody>
          <a:bodyPr/>
          <a:lstStyle/>
          <a:p>
            <a:r>
              <a:rPr lang="en-US" dirty="0">
                <a:sym typeface="Lustria"/>
              </a:rPr>
              <a:t>Sample Pathology Metrics </a:t>
            </a:r>
            <a:endParaRPr lang="en-US"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876300" y="5730239"/>
            <a:ext cx="9144000" cy="99568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>
                <a:sym typeface="Lustria"/>
              </a:rPr>
              <a:t>Division of Pathology</a:t>
            </a:r>
            <a:endParaRPr lang="en-US"/>
          </a:p>
          <a:p>
            <a:pPr lvl="0"/>
            <a:r>
              <a:rPr lang="en-US">
                <a:sym typeface="Lustria"/>
              </a:rPr>
              <a:t>	</a:t>
            </a:r>
            <a:endParaRPr lang="en-US"/>
          </a:p>
        </p:txBody>
      </p:sp>
      <p:cxnSp>
        <p:nvCxnSpPr>
          <p:cNvPr id="117" name="Google Shape;117;p1"/>
          <p:cNvCxnSpPr/>
          <p:nvPr/>
        </p:nvCxnSpPr>
        <p:spPr>
          <a:xfrm>
            <a:off x="8618068" y="1286150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# of Corrected Reports Jan-Dec 2022</a:t>
            </a:r>
          </a:p>
        </p:txBody>
      </p:sp>
      <p:graphicFrame>
        <p:nvGraphicFramePr>
          <p:cNvPr id="171" name="Google Shape;171;p10" descr="example graph of # of corrected reports data "/>
          <p:cNvGraphicFramePr/>
          <p:nvPr>
            <p:extLst>
              <p:ext uri="{D42A27DB-BD31-4B8C-83A1-F6EECF244321}">
                <p14:modId xmlns:p14="http://schemas.microsoft.com/office/powerpoint/2010/main" val="206807077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% Corrected Reports (Jan-Nov 2022)</a:t>
            </a:r>
            <a:br>
              <a:rPr lang="en-US"/>
            </a:br>
            <a:r>
              <a:rPr lang="en-US"/>
              <a:t>Goal &lt; 3%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5135-83AD-7C5E-7316-EBC43466B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77" name="Google Shape;177;p11" descr="example graph of % corrected reports data "/>
          <p:cNvGraphicFramePr/>
          <p:nvPr>
            <p:extLst>
              <p:ext uri="{D42A27DB-BD31-4B8C-83A1-F6EECF244321}">
                <p14:modId xmlns:p14="http://schemas.microsoft.com/office/powerpoint/2010/main" val="452632804"/>
              </p:ext>
            </p:extLst>
          </p:nvPr>
        </p:nvGraphicFramePr>
        <p:xfrm>
          <a:off x="711485" y="1825624"/>
          <a:ext cx="10769030" cy="421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>
                <a:sym typeface="Bookman Old Style"/>
              </a:rPr>
              <a:t>Total Pathology Cases Jan-December 2022</a:t>
            </a:r>
            <a:endParaRPr lang="en-US" dirty="0">
              <a:sym typeface="AngsanaUPC"/>
            </a:endParaRPr>
          </a:p>
        </p:txBody>
      </p:sp>
      <p:graphicFrame>
        <p:nvGraphicFramePr>
          <p:cNvPr id="123" name="Google Shape;123;p2" descr="example graph of total pathology cases data in a year "/>
          <p:cNvGraphicFramePr/>
          <p:nvPr>
            <p:extLst>
              <p:ext uri="{D42A27DB-BD31-4B8C-83A1-F6EECF244321}">
                <p14:modId xmlns:p14="http://schemas.microsoft.com/office/powerpoint/2010/main" val="374729043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>
                <a:sym typeface="Lustria"/>
              </a:rPr>
              <a:t>Pathology Reports  </a:t>
            </a:r>
            <a:br>
              <a:rPr lang="en-US" dirty="0">
                <a:sym typeface="Lustria"/>
              </a:rPr>
            </a:br>
            <a:r>
              <a:rPr lang="en-US" dirty="0">
                <a:sym typeface="Lustria"/>
              </a:rPr>
              <a:t>Turn Around Time &lt;2 days (Jan-Dec 2022)</a:t>
            </a:r>
            <a:br>
              <a:rPr lang="en-US" dirty="0">
                <a:sym typeface="Lustria"/>
              </a:rPr>
            </a:br>
            <a:r>
              <a:rPr lang="en-US" dirty="0">
                <a:sym typeface="Lustria"/>
              </a:rPr>
              <a:t>% of cases signed out within two days, excludes consults	</a:t>
            </a:r>
            <a:endParaRPr lang="en-US" dirty="0"/>
          </a:p>
        </p:txBody>
      </p:sp>
      <p:graphicFrame>
        <p:nvGraphicFramePr>
          <p:cNvPr id="129" name="Google Shape;129;p3" descr="example graph of pathology reports data "/>
          <p:cNvGraphicFramePr/>
          <p:nvPr>
            <p:extLst>
              <p:ext uri="{D42A27DB-BD31-4B8C-83A1-F6EECF244321}">
                <p14:modId xmlns:p14="http://schemas.microsoft.com/office/powerpoint/2010/main" val="82255007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TPA Annual Volume (Jan-Dec 2022)</a:t>
            </a:r>
            <a:endParaRPr/>
          </a:p>
        </p:txBody>
      </p:sp>
      <p:pic>
        <p:nvPicPr>
          <p:cNvPr id="135" name="Google Shape;135;p4" descr="example graph of TPA Annual Volume d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16" y="1836628"/>
            <a:ext cx="11173387" cy="419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 descr="example graph of TPA total cases data "/>
          <p:cNvPicPr preferRelativeResize="0"/>
          <p:nvPr/>
        </p:nvPicPr>
        <p:blipFill rotWithShape="1">
          <a:blip r:embed="rId3">
            <a:alphaModFix/>
          </a:blip>
          <a:srcRect l="6964" t="38412" r="6964" b="10159"/>
          <a:stretch/>
        </p:blipFill>
        <p:spPr>
          <a:xfrm>
            <a:off x="585255" y="2075994"/>
            <a:ext cx="11021490" cy="3704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TPA Total Cases (Jan-Sept 2022)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 descr="example graph of TPA total specimens data "/>
          <p:cNvPicPr preferRelativeResize="0"/>
          <p:nvPr/>
        </p:nvPicPr>
        <p:blipFill rotWithShape="1">
          <a:blip r:embed="rId3">
            <a:alphaModFix/>
          </a:blip>
          <a:srcRect l="7053" t="26826" r="7233" b="10317"/>
          <a:stretch/>
        </p:blipFill>
        <p:spPr>
          <a:xfrm>
            <a:off x="859970" y="1839686"/>
            <a:ext cx="10450287" cy="4310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838199" y="203131"/>
            <a:ext cx="10337801" cy="116704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TPA total specimens (Jan-Sept2022)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>
                <a:sym typeface="Batang"/>
              </a:rPr>
              <a:t>Cytology, Bone Marrows, &amp; Fine Needle  Aspirations </a:t>
            </a:r>
            <a:br>
              <a:rPr lang="en-US">
                <a:sym typeface="Batang"/>
              </a:rPr>
            </a:br>
            <a:r>
              <a:rPr lang="en-US">
                <a:sym typeface="Batang"/>
              </a:rPr>
              <a:t>(Jan- Dec 2022)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7481-B7D8-7E8D-6E79-BE2DA197C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3" name="Google Shape;153;p7" descr="example graph of cytology, bone marrows, and fine needle aspirations data"/>
          <p:cNvGraphicFramePr/>
          <p:nvPr>
            <p:extLst>
              <p:ext uri="{D42A27DB-BD31-4B8C-83A1-F6EECF244321}">
                <p14:modId xmlns:p14="http://schemas.microsoft.com/office/powerpoint/2010/main" val="264134644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Histology Workload(Jan-Dec 2022)	</a:t>
            </a:r>
          </a:p>
        </p:txBody>
      </p:sp>
      <p:graphicFrame>
        <p:nvGraphicFramePr>
          <p:cNvPr id="159" name="Google Shape;159;p8" descr="example graph of histology workload data "/>
          <p:cNvGraphicFramePr/>
          <p:nvPr>
            <p:extLst>
              <p:ext uri="{D42A27DB-BD31-4B8C-83A1-F6EECF244321}">
                <p14:modId xmlns:p14="http://schemas.microsoft.com/office/powerpoint/2010/main" val="8005927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838200" y="123873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Average TAT (Jan-Dec 2022) Including Skin </a:t>
            </a:r>
            <a:br>
              <a:rPr lang="en-US" dirty="0"/>
            </a:br>
            <a:r>
              <a:rPr lang="en-US" dirty="0"/>
              <a:t>(Benchmark &lt; 20 min)</a:t>
            </a:r>
          </a:p>
        </p:txBody>
      </p:sp>
      <p:graphicFrame>
        <p:nvGraphicFramePr>
          <p:cNvPr id="165" name="Google Shape;165;p9" descr="example graph of average TAT including skin data "/>
          <p:cNvGraphicFramePr/>
          <p:nvPr>
            <p:extLst>
              <p:ext uri="{D42A27DB-BD31-4B8C-83A1-F6EECF244321}">
                <p14:modId xmlns:p14="http://schemas.microsoft.com/office/powerpoint/2010/main" val="87716316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Workfor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96D2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 branding</Template>
  <TotalTime>0</TotalTime>
  <Words>121</Words>
  <Application>Microsoft Macintosh PowerPoint</Application>
  <PresentationFormat>Widescreen</PresentationFormat>
  <Paragraphs>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Calibri</vt:lpstr>
      <vt:lpstr>Arial</vt:lpstr>
      <vt:lpstr>23-210340-MT_Executive_Board Meeting_Volunteer Program [54]  -  Read-Only</vt:lpstr>
      <vt:lpstr>Sample Pathology Metrics </vt:lpstr>
      <vt:lpstr>Total Pathology Cases Jan-December 2022</vt:lpstr>
      <vt:lpstr>Pathology Reports   Turn Around Time &lt;2 days (Jan-Dec 2022) % of cases signed out within two days, excludes consults </vt:lpstr>
      <vt:lpstr>TPA Annual Volume (Jan-Dec 2022)</vt:lpstr>
      <vt:lpstr>TPA Total Cases (Jan-Sept 2022)</vt:lpstr>
      <vt:lpstr>TPA total specimens (Jan-Sept2022)</vt:lpstr>
      <vt:lpstr>Cytology, Bone Marrows, &amp; Fine Needle  Aspirations  (Jan- Dec 2022)</vt:lpstr>
      <vt:lpstr>Histology Workload(Jan-Dec 2022) </vt:lpstr>
      <vt:lpstr>Average TAT (Jan-Dec 2022) Including Skin  (Benchmark &lt; 20 min)</vt:lpstr>
      <vt:lpstr># of Corrected Reports Jan-Dec 2022</vt:lpstr>
      <vt:lpstr>% Corrected Reports (Jan-Nov 2022) Goal &lt; 3%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Pathology Metrics </dc:title>
  <dc:creator>Urbano, Veronica</dc:creator>
  <cp:lastModifiedBy>Brinson, Jennifer</cp:lastModifiedBy>
  <cp:revision>2</cp:revision>
  <dcterms:created xsi:type="dcterms:W3CDTF">2022-07-02T17:27:03Z</dcterms:created>
  <dcterms:modified xsi:type="dcterms:W3CDTF">2023-08-10T20:08:53Z</dcterms:modified>
</cp:coreProperties>
</file>