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ozi81UfuOtrKuLORmYooz7Hi1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B1DB3E-B726-4C30-9FAB-A9781AF2F9BE}">
  <a:tblStyle styleId="{01B1DB3E-B726-4C30-9FAB-A9781AF2F9B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2" d="100"/>
          <a:sy n="102" d="100"/>
        </p:scale>
        <p:origin x="1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nts02\user%20data\SHRLAB\Microbiology\QA%20Micro\Blood%20Culture%20Contam%20Reports\Blood%20Culture%20Contam%20report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nts02\user%20data\SHRLAB\Microbiology\QA%20Micro\%25%20Corrected%20Report%202022-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'ED GRAPH'!$B$3</c:f>
              <c:strCache>
                <c:ptCount val="1"/>
                <c:pt idx="0">
                  <c:v>LAB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'ED GRAPH'!$A$4:$A$22</c:f>
              <c:strCache>
                <c:ptCount val="19"/>
                <c:pt idx="0">
                  <c:v>Q1 2018</c:v>
                </c:pt>
                <c:pt idx="1">
                  <c:v>Q2 2018</c:v>
                </c:pt>
                <c:pt idx="2">
                  <c:v>Q3 2018</c:v>
                </c:pt>
                <c:pt idx="3">
                  <c:v>Q4 2018</c:v>
                </c:pt>
                <c:pt idx="4">
                  <c:v>Q1 2019</c:v>
                </c:pt>
                <c:pt idx="5">
                  <c:v>Q2 2019</c:v>
                </c:pt>
                <c:pt idx="6">
                  <c:v>Q3 2019</c:v>
                </c:pt>
                <c:pt idx="7">
                  <c:v>Q4 2019</c:v>
                </c:pt>
                <c:pt idx="8">
                  <c:v>Q1 2020</c:v>
                </c:pt>
                <c:pt idx="9">
                  <c:v>Q2 2020</c:v>
                </c:pt>
                <c:pt idx="10">
                  <c:v>Q3 2020</c:v>
                </c:pt>
                <c:pt idx="11">
                  <c:v>Q4 2020</c:v>
                </c:pt>
                <c:pt idx="12">
                  <c:v>Q1 2021</c:v>
                </c:pt>
                <c:pt idx="13">
                  <c:v>Q2 2021</c:v>
                </c:pt>
                <c:pt idx="14">
                  <c:v>Q3 2021</c:v>
                </c:pt>
                <c:pt idx="15">
                  <c:v>Q4 2021</c:v>
                </c:pt>
                <c:pt idx="16">
                  <c:v>Q1 2022</c:v>
                </c:pt>
                <c:pt idx="17">
                  <c:v>Q2 2022</c:v>
                </c:pt>
                <c:pt idx="18">
                  <c:v>Q3 2022</c:v>
                </c:pt>
              </c:strCache>
            </c:strRef>
          </c:cat>
          <c:val>
            <c:numRef>
              <c:f>'ED GRAPH'!$B$4:$B$22</c:f>
              <c:numCache>
                <c:formatCode>0.0%</c:formatCode>
                <c:ptCount val="19"/>
                <c:pt idx="0">
                  <c:v>6.0000000000000001E-3</c:v>
                </c:pt>
                <c:pt idx="1">
                  <c:v>0.01</c:v>
                </c:pt>
                <c:pt idx="2">
                  <c:v>1.2999999999999999E-2</c:v>
                </c:pt>
                <c:pt idx="3">
                  <c:v>6.0000000000000001E-3</c:v>
                </c:pt>
                <c:pt idx="4">
                  <c:v>1.0999999999999999E-2</c:v>
                </c:pt>
                <c:pt idx="5">
                  <c:v>1.2E-2</c:v>
                </c:pt>
                <c:pt idx="6">
                  <c:v>7.0000000000000001E-3</c:v>
                </c:pt>
                <c:pt idx="7">
                  <c:v>5.0000000000000001E-3</c:v>
                </c:pt>
                <c:pt idx="8">
                  <c:v>7.0000000000000001E-3</c:v>
                </c:pt>
                <c:pt idx="9">
                  <c:v>1.4E-2</c:v>
                </c:pt>
                <c:pt idx="10">
                  <c:v>8.0000000000000002E-3</c:v>
                </c:pt>
                <c:pt idx="11">
                  <c:v>8.0000000000000002E-3</c:v>
                </c:pt>
                <c:pt idx="12">
                  <c:v>8.0000000000000002E-3</c:v>
                </c:pt>
                <c:pt idx="13">
                  <c:v>7.0000000000000001E-3</c:v>
                </c:pt>
                <c:pt idx="14">
                  <c:v>0.01</c:v>
                </c:pt>
                <c:pt idx="15">
                  <c:v>1.2E-2</c:v>
                </c:pt>
                <c:pt idx="16">
                  <c:v>1.7999999999999999E-2</c:v>
                </c:pt>
                <c:pt idx="17">
                  <c:v>8.0000000000000002E-3</c:v>
                </c:pt>
                <c:pt idx="18">
                  <c:v>8.9999999999999993E-3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B2-4201-AA00-D2E085DDB3C8}"/>
            </c:ext>
          </c:extLst>
        </c:ser>
        <c:ser>
          <c:idx val="1"/>
          <c:order val="1"/>
          <c:tx>
            <c:strRef>
              <c:f>'ED GRAPH'!$C$3</c:f>
              <c:strCache>
                <c:ptCount val="1"/>
                <c:pt idx="0">
                  <c:v>NURSING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'ED GRAPH'!$A$4:$A$22</c:f>
              <c:strCache>
                <c:ptCount val="19"/>
                <c:pt idx="0">
                  <c:v>Q1 2018</c:v>
                </c:pt>
                <c:pt idx="1">
                  <c:v>Q2 2018</c:v>
                </c:pt>
                <c:pt idx="2">
                  <c:v>Q3 2018</c:v>
                </c:pt>
                <c:pt idx="3">
                  <c:v>Q4 2018</c:v>
                </c:pt>
                <c:pt idx="4">
                  <c:v>Q1 2019</c:v>
                </c:pt>
                <c:pt idx="5">
                  <c:v>Q2 2019</c:v>
                </c:pt>
                <c:pt idx="6">
                  <c:v>Q3 2019</c:v>
                </c:pt>
                <c:pt idx="7">
                  <c:v>Q4 2019</c:v>
                </c:pt>
                <c:pt idx="8">
                  <c:v>Q1 2020</c:v>
                </c:pt>
                <c:pt idx="9">
                  <c:v>Q2 2020</c:v>
                </c:pt>
                <c:pt idx="10">
                  <c:v>Q3 2020</c:v>
                </c:pt>
                <c:pt idx="11">
                  <c:v>Q4 2020</c:v>
                </c:pt>
                <c:pt idx="12">
                  <c:v>Q1 2021</c:v>
                </c:pt>
                <c:pt idx="13">
                  <c:v>Q2 2021</c:v>
                </c:pt>
                <c:pt idx="14">
                  <c:v>Q3 2021</c:v>
                </c:pt>
                <c:pt idx="15">
                  <c:v>Q4 2021</c:v>
                </c:pt>
                <c:pt idx="16">
                  <c:v>Q1 2022</c:v>
                </c:pt>
                <c:pt idx="17">
                  <c:v>Q2 2022</c:v>
                </c:pt>
                <c:pt idx="18">
                  <c:v>Q3 2022</c:v>
                </c:pt>
              </c:strCache>
            </c:strRef>
          </c:cat>
          <c:val>
            <c:numRef>
              <c:f>'ED GRAPH'!$C$4:$C$22</c:f>
              <c:numCache>
                <c:formatCode>0.0%</c:formatCode>
                <c:ptCount val="19"/>
                <c:pt idx="0">
                  <c:v>1.9E-2</c:v>
                </c:pt>
                <c:pt idx="1">
                  <c:v>2.5999999999999999E-2</c:v>
                </c:pt>
                <c:pt idx="2">
                  <c:v>2.4E-2</c:v>
                </c:pt>
                <c:pt idx="3">
                  <c:v>2.9000000000000001E-2</c:v>
                </c:pt>
                <c:pt idx="4">
                  <c:v>3.3000000000000002E-2</c:v>
                </c:pt>
                <c:pt idx="5">
                  <c:v>0.03</c:v>
                </c:pt>
                <c:pt idx="6">
                  <c:v>0.03</c:v>
                </c:pt>
                <c:pt idx="7">
                  <c:v>0.01</c:v>
                </c:pt>
                <c:pt idx="8">
                  <c:v>2.3E-2</c:v>
                </c:pt>
                <c:pt idx="9">
                  <c:v>3.1E-2</c:v>
                </c:pt>
                <c:pt idx="10">
                  <c:v>3.5999999999999997E-2</c:v>
                </c:pt>
                <c:pt idx="11">
                  <c:v>1.9E-2</c:v>
                </c:pt>
                <c:pt idx="12">
                  <c:v>2.3E-2</c:v>
                </c:pt>
                <c:pt idx="13">
                  <c:v>1.9E-2</c:v>
                </c:pt>
                <c:pt idx="14">
                  <c:v>3.2000000000000001E-2</c:v>
                </c:pt>
                <c:pt idx="15">
                  <c:v>2.5000000000000001E-2</c:v>
                </c:pt>
                <c:pt idx="16">
                  <c:v>3.9E-2</c:v>
                </c:pt>
                <c:pt idx="17">
                  <c:v>2.1000000000000001E-2</c:v>
                </c:pt>
                <c:pt idx="18">
                  <c:v>3.4000000000000002E-2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B2-4201-AA00-D2E085DDB3C8}"/>
            </c:ext>
          </c:extLst>
        </c:ser>
        <c:ser>
          <c:idx val="2"/>
          <c:order val="2"/>
          <c:tx>
            <c:strRef>
              <c:f>'ED GRAPH'!$D$3</c:f>
              <c:strCache>
                <c:ptCount val="1"/>
                <c:pt idx="0">
                  <c:v>OVERALL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'ED GRAPH'!$A$4:$A$22</c:f>
              <c:strCache>
                <c:ptCount val="19"/>
                <c:pt idx="0">
                  <c:v>Q1 2018</c:v>
                </c:pt>
                <c:pt idx="1">
                  <c:v>Q2 2018</c:v>
                </c:pt>
                <c:pt idx="2">
                  <c:v>Q3 2018</c:v>
                </c:pt>
                <c:pt idx="3">
                  <c:v>Q4 2018</c:v>
                </c:pt>
                <c:pt idx="4">
                  <c:v>Q1 2019</c:v>
                </c:pt>
                <c:pt idx="5">
                  <c:v>Q2 2019</c:v>
                </c:pt>
                <c:pt idx="6">
                  <c:v>Q3 2019</c:v>
                </c:pt>
                <c:pt idx="7">
                  <c:v>Q4 2019</c:v>
                </c:pt>
                <c:pt idx="8">
                  <c:v>Q1 2020</c:v>
                </c:pt>
                <c:pt idx="9">
                  <c:v>Q2 2020</c:v>
                </c:pt>
                <c:pt idx="10">
                  <c:v>Q3 2020</c:v>
                </c:pt>
                <c:pt idx="11">
                  <c:v>Q4 2020</c:v>
                </c:pt>
                <c:pt idx="12">
                  <c:v>Q1 2021</c:v>
                </c:pt>
                <c:pt idx="13">
                  <c:v>Q2 2021</c:v>
                </c:pt>
                <c:pt idx="14">
                  <c:v>Q3 2021</c:v>
                </c:pt>
                <c:pt idx="15">
                  <c:v>Q4 2021</c:v>
                </c:pt>
                <c:pt idx="16">
                  <c:v>Q1 2022</c:v>
                </c:pt>
                <c:pt idx="17">
                  <c:v>Q2 2022</c:v>
                </c:pt>
                <c:pt idx="18">
                  <c:v>Q3 2022</c:v>
                </c:pt>
              </c:strCache>
            </c:strRef>
          </c:cat>
          <c:val>
            <c:numRef>
              <c:f>'ED GRAPH'!$D$4:$D$22</c:f>
              <c:numCache>
                <c:formatCode>0.0%</c:formatCode>
                <c:ptCount val="19"/>
                <c:pt idx="0">
                  <c:v>0.01</c:v>
                </c:pt>
                <c:pt idx="1">
                  <c:v>1.4E-2</c:v>
                </c:pt>
                <c:pt idx="2">
                  <c:v>1.4999999999999999E-2</c:v>
                </c:pt>
                <c:pt idx="3">
                  <c:v>1.2999999999999999E-2</c:v>
                </c:pt>
                <c:pt idx="4">
                  <c:v>1.7000000000000001E-2</c:v>
                </c:pt>
                <c:pt idx="5">
                  <c:v>0.01</c:v>
                </c:pt>
                <c:pt idx="6">
                  <c:v>1.4E-2</c:v>
                </c:pt>
                <c:pt idx="7">
                  <c:v>7.0000000000000001E-3</c:v>
                </c:pt>
                <c:pt idx="8">
                  <c:v>1.4E-2</c:v>
                </c:pt>
                <c:pt idx="9">
                  <c:v>2.3E-2</c:v>
                </c:pt>
                <c:pt idx="10">
                  <c:v>0.02</c:v>
                </c:pt>
                <c:pt idx="11">
                  <c:v>1.2E-2</c:v>
                </c:pt>
                <c:pt idx="12">
                  <c:v>1.4E-2</c:v>
                </c:pt>
                <c:pt idx="13">
                  <c:v>1.2E-2</c:v>
                </c:pt>
                <c:pt idx="14">
                  <c:v>1.7999999999999999E-2</c:v>
                </c:pt>
                <c:pt idx="15">
                  <c:v>1.9E-2</c:v>
                </c:pt>
                <c:pt idx="16">
                  <c:v>2.9000000000000001E-2</c:v>
                </c:pt>
                <c:pt idx="17">
                  <c:v>1.4E-2</c:v>
                </c:pt>
                <c:pt idx="18">
                  <c:v>2.072538860103627E-2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B2-4201-AA00-D2E085DDB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2854304"/>
        <c:axId val="1"/>
      </c:lineChart>
      <c:catAx>
        <c:axId val="47285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854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5BF8-4D96-83F2-25646DD4C4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Q1 2020</c:v>
                </c:pt>
                <c:pt idx="1">
                  <c:v>Q2 2020</c:v>
                </c:pt>
                <c:pt idx="2">
                  <c:v>Q3 2020</c:v>
                </c:pt>
                <c:pt idx="3">
                  <c:v>Q4 2020</c:v>
                </c:pt>
                <c:pt idx="4">
                  <c:v>Q1 2021</c:v>
                </c:pt>
                <c:pt idx="5">
                  <c:v>Q2 2021</c:v>
                </c:pt>
                <c:pt idx="6">
                  <c:v>Q3 2021</c:v>
                </c:pt>
                <c:pt idx="7">
                  <c:v>Q4 2021</c:v>
                </c:pt>
                <c:pt idx="8">
                  <c:v>Q1 2022</c:v>
                </c:pt>
                <c:pt idx="9">
                  <c:v>Q2 2022</c:v>
                </c:pt>
                <c:pt idx="10">
                  <c:v>Q3 2022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0" formatCode="General">
                  <c:v>0</c:v>
                </c:pt>
                <c:pt idx="1">
                  <c:v>7.4999999999999993E-5</c:v>
                </c:pt>
                <c:pt idx="2">
                  <c:v>5.9999999999999995E-4</c:v>
                </c:pt>
                <c:pt idx="3">
                  <c:v>1.55E-4</c:v>
                </c:pt>
                <c:pt idx="4">
                  <c:v>2.7E-4</c:v>
                </c:pt>
                <c:pt idx="5">
                  <c:v>1E-4</c:v>
                </c:pt>
                <c:pt idx="6">
                  <c:v>5.9999999999999995E-4</c:v>
                </c:pt>
                <c:pt idx="7">
                  <c:v>4.0000000000000002E-4</c:v>
                </c:pt>
                <c:pt idx="8">
                  <c:v>5.0000000000000001E-4</c:v>
                </c:pt>
                <c:pt idx="9">
                  <c:v>5.0000000000000001E-4</c:v>
                </c:pt>
                <c:pt idx="10">
                  <c:v>4.0000000000000002E-4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F8-4D96-83F2-25646DD4C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3506568"/>
        <c:axId val="523507224"/>
      </c:lineChart>
      <c:catAx>
        <c:axId val="52350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507224"/>
        <c:crosses val="autoZero"/>
        <c:auto val="1"/>
        <c:lblAlgn val="ctr"/>
        <c:lblOffset val="100"/>
        <c:noMultiLvlLbl val="0"/>
      </c:catAx>
      <c:valAx>
        <c:axId val="523507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506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93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26822" b="12572"/>
          <a:stretch/>
        </p:blipFill>
        <p:spPr>
          <a:xfrm>
            <a:off x="-132080" y="1270000"/>
            <a:ext cx="12535132" cy="42773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3"/>
          <p:cNvSpPr txBox="1">
            <a:spLocks noGrp="1"/>
          </p:cNvSpPr>
          <p:nvPr>
            <p:ph type="ctrTitle"/>
          </p:nvPr>
        </p:nvSpPr>
        <p:spPr>
          <a:xfrm>
            <a:off x="775386" y="1950718"/>
            <a:ext cx="9244914" cy="333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93"/>
          <p:cNvSpPr txBox="1">
            <a:spLocks noGrp="1"/>
          </p:cNvSpPr>
          <p:nvPr>
            <p:ph type="subTitle" idx="1"/>
          </p:nvPr>
        </p:nvSpPr>
        <p:spPr>
          <a:xfrm>
            <a:off x="876300" y="5730239"/>
            <a:ext cx="9144000" cy="99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C58963"/>
              </a:buClr>
              <a:buSzPts val="1600"/>
              <a:buFont typeface="Arial"/>
              <a:buNone/>
              <a:defRPr sz="2000">
                <a:solidFill>
                  <a:srgbClr val="25408F"/>
                </a:solidFill>
              </a:defRPr>
            </a:lvl1pPr>
            <a:lvl2pPr lvl="1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9039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1_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2"/>
          <p:cNvSpPr/>
          <p:nvPr/>
        </p:nvSpPr>
        <p:spPr>
          <a:xfrm>
            <a:off x="487680" y="5303520"/>
            <a:ext cx="2084832" cy="14264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21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3"/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03"/>
          <p:cNvSpPr txBox="1"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" name="Google Shape;68;p10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41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>
                <a:solidFill>
                  <a:srgbClr val="0C0C0C"/>
                </a:solidFill>
              </a:defRPr>
            </a:lvl1pPr>
            <a:lvl2pPr marL="914400" lvl="1" indent="-330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>
                <a:solidFill>
                  <a:srgbClr val="0C0C0C"/>
                </a:solidFill>
              </a:defRPr>
            </a:lvl2pPr>
            <a:lvl3pPr marL="1371600" lvl="2" indent="-320039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Google Shape;69;p10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41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>
                <a:solidFill>
                  <a:srgbClr val="0C0C0C"/>
                </a:solidFill>
              </a:defRPr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>
                <a:solidFill>
                  <a:srgbClr val="0C0C0C"/>
                </a:solidFill>
              </a:defRPr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001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4"/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C589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04"/>
          <p:cNvSpPr/>
          <p:nvPr/>
        </p:nvSpPr>
        <p:spPr>
          <a:xfrm>
            <a:off x="7510013" y="1"/>
            <a:ext cx="3648973" cy="6857999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04"/>
          <p:cNvSpPr txBox="1">
            <a:spLocks noGrp="1"/>
          </p:cNvSpPr>
          <p:nvPr>
            <p:ph type="title"/>
          </p:nvPr>
        </p:nvSpPr>
        <p:spPr>
          <a:xfrm>
            <a:off x="838200" y="203129"/>
            <a:ext cx="6671813" cy="116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" name="Google Shape;75;p104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5551025" cy="436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>
                <a:solidFill>
                  <a:srgbClr val="0C0C0C"/>
                </a:solidFill>
              </a:defRPr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>
                <a:solidFill>
                  <a:srgbClr val="0C0C0C"/>
                </a:solidFill>
              </a:defRPr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Google Shape;76;p104"/>
          <p:cNvSpPr>
            <a:spLocks noGrp="1"/>
          </p:cNvSpPr>
          <p:nvPr>
            <p:ph type="pic" idx="2"/>
          </p:nvPr>
        </p:nvSpPr>
        <p:spPr>
          <a:xfrm>
            <a:off x="7510013" y="0"/>
            <a:ext cx="3648974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7269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5"/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5"/>
          <p:cNvSpPr txBox="1">
            <a:spLocks noGrp="1"/>
          </p:cNvSpPr>
          <p:nvPr>
            <p:ph type="title"/>
          </p:nvPr>
        </p:nvSpPr>
        <p:spPr>
          <a:xfrm>
            <a:off x="838199" y="203131"/>
            <a:ext cx="10337801" cy="116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1" name="Google Shape;81;p105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337800" cy="445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/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/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/>
            </a:lvl3pPr>
            <a:lvl4pPr marL="1828800" lvl="3" indent="-30988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/>
            </a:lvl4pPr>
            <a:lvl5pPr marL="2286000" lvl="4" indent="-30987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5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168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452F8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6"/>
          <p:cNvSpPr/>
          <p:nvPr/>
        </p:nvSpPr>
        <p:spPr>
          <a:xfrm>
            <a:off x="0" y="0"/>
            <a:ext cx="12192000" cy="6877516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025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07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700" y="-12700"/>
            <a:ext cx="12360886" cy="695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07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19854" b="20292"/>
          <a:stretch/>
        </p:blipFill>
        <p:spPr>
          <a:xfrm>
            <a:off x="0" y="0"/>
            <a:ext cx="12360886" cy="416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07"/>
          <p:cNvSpPr txBox="1"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75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type="obj">
  <p:cSld name="2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4"/>
          <p:cNvSpPr/>
          <p:nvPr/>
        </p:nvSpPr>
        <p:spPr>
          <a:xfrm>
            <a:off x="-1" y="0"/>
            <a:ext cx="12192001" cy="321056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94"/>
          <p:cNvSpPr txBox="1">
            <a:spLocks noGrp="1"/>
          </p:cNvSpPr>
          <p:nvPr>
            <p:ph type="title"/>
          </p:nvPr>
        </p:nvSpPr>
        <p:spPr>
          <a:xfrm>
            <a:off x="838200" y="16052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94"/>
          <p:cNvSpPr txBox="1">
            <a:spLocks noGrp="1"/>
          </p:cNvSpPr>
          <p:nvPr>
            <p:ph type="body" idx="1"/>
          </p:nvPr>
        </p:nvSpPr>
        <p:spPr>
          <a:xfrm>
            <a:off x="838200" y="3428999"/>
            <a:ext cx="10515600" cy="231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None/>
              <a:defRPr>
                <a:solidFill>
                  <a:srgbClr val="0C0C0C"/>
                </a:solidFill>
              </a:defRPr>
            </a:lvl1pPr>
            <a:lvl2pPr marL="914400" lvl="1" indent="-22860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None/>
              <a:defRPr>
                <a:solidFill>
                  <a:srgbClr val="0C0C0C"/>
                </a:solidFill>
              </a:defRPr>
            </a:lvl2pPr>
            <a:lvl3pPr marL="1371600" lvl="2" indent="-320039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Google Shape;22;p94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053" t="26822" r="62310" b="63533"/>
          <a:stretch/>
        </p:blipFill>
        <p:spPr>
          <a:xfrm>
            <a:off x="0" y="477758"/>
            <a:ext cx="4592320" cy="6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4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type="obj" preserve="1">
  <p:cSld name="3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4"/>
          <p:cNvSpPr/>
          <p:nvPr/>
        </p:nvSpPr>
        <p:spPr>
          <a:xfrm>
            <a:off x="-1" y="0"/>
            <a:ext cx="12192001" cy="321056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94"/>
          <p:cNvSpPr txBox="1">
            <a:spLocks noGrp="1"/>
          </p:cNvSpPr>
          <p:nvPr>
            <p:ph type="title"/>
          </p:nvPr>
        </p:nvSpPr>
        <p:spPr>
          <a:xfrm>
            <a:off x="838200" y="16052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94"/>
          <p:cNvSpPr txBox="1">
            <a:spLocks noGrp="1"/>
          </p:cNvSpPr>
          <p:nvPr>
            <p:ph type="body" idx="1"/>
          </p:nvPr>
        </p:nvSpPr>
        <p:spPr>
          <a:xfrm>
            <a:off x="838200" y="3428999"/>
            <a:ext cx="10515600" cy="231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1113" lv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None/>
              <a:tabLst/>
              <a:defRPr sz="2800">
                <a:solidFill>
                  <a:srgbClr val="0C0C0C"/>
                </a:solidFill>
              </a:defRPr>
            </a:lvl1pPr>
            <a:lvl2pPr marL="914400" lvl="1" indent="-22860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None/>
              <a:defRPr>
                <a:solidFill>
                  <a:srgbClr val="0C0C0C"/>
                </a:solidFill>
              </a:defRPr>
            </a:lvl2pPr>
            <a:lvl3pPr marL="1371600" lvl="2" indent="-320039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Google Shape;22;p94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053" t="26822" r="62310" b="63533"/>
          <a:stretch/>
        </p:blipFill>
        <p:spPr>
          <a:xfrm>
            <a:off x="0" y="477758"/>
            <a:ext cx="4592320" cy="6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42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5"/>
          <p:cNvSpPr/>
          <p:nvPr/>
        </p:nvSpPr>
        <p:spPr>
          <a:xfrm>
            <a:off x="0" y="0"/>
            <a:ext cx="7966895" cy="6877515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95"/>
          <p:cNvSpPr txBox="1">
            <a:spLocks noGrp="1"/>
          </p:cNvSpPr>
          <p:nvPr>
            <p:ph type="title"/>
          </p:nvPr>
        </p:nvSpPr>
        <p:spPr>
          <a:xfrm>
            <a:off x="757667" y="1152421"/>
            <a:ext cx="492376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95"/>
          <p:cNvSpPr txBox="1">
            <a:spLocks noGrp="1"/>
          </p:cNvSpPr>
          <p:nvPr>
            <p:ph type="body" idx="1"/>
          </p:nvPr>
        </p:nvSpPr>
        <p:spPr>
          <a:xfrm>
            <a:off x="757667" y="2550275"/>
            <a:ext cx="4923765" cy="342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>
                <a:solidFill>
                  <a:schemeClr val="lt1"/>
                </a:solidFill>
              </a:defRPr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chemeClr val="lt1"/>
                </a:solidFill>
              </a:defRPr>
            </a:lvl3pPr>
            <a:lvl4pPr marL="1828800" lvl="3" indent="-30988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chemeClr val="lt1"/>
                </a:solidFill>
              </a:defRPr>
            </a:lvl4pPr>
            <a:lvl5pPr marL="2286000" lvl="4" indent="-30987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Google Shape;27;p95"/>
          <p:cNvSpPr/>
          <p:nvPr/>
        </p:nvSpPr>
        <p:spPr>
          <a:xfrm>
            <a:off x="6900076" y="1598753"/>
            <a:ext cx="3648973" cy="36604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95"/>
          <p:cNvSpPr>
            <a:spLocks noGrp="1"/>
          </p:cNvSpPr>
          <p:nvPr>
            <p:ph type="pic" idx="2"/>
          </p:nvPr>
        </p:nvSpPr>
        <p:spPr>
          <a:xfrm>
            <a:off x="6900075" y="1598753"/>
            <a:ext cx="3648974" cy="3660494"/>
          </a:xfrm>
          <a:prstGeom prst="rect">
            <a:avLst/>
          </a:prstGeom>
          <a:noFill/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6346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96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700" y="-12700"/>
            <a:ext cx="12360886" cy="695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96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19854" b="20292"/>
          <a:stretch/>
        </p:blipFill>
        <p:spPr>
          <a:xfrm>
            <a:off x="0" y="0"/>
            <a:ext cx="12360886" cy="416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96"/>
          <p:cNvSpPr txBox="1"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96"/>
          <p:cNvSpPr txBox="1">
            <a:spLocks noGrp="1"/>
          </p:cNvSpPr>
          <p:nvPr>
            <p:ph type="body" idx="1"/>
          </p:nvPr>
        </p:nvSpPr>
        <p:spPr>
          <a:xfrm>
            <a:off x="1524000" y="4622800"/>
            <a:ext cx="91440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780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7"/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7"/>
          <p:cNvSpPr txBox="1">
            <a:spLocks noGrp="1"/>
          </p:cNvSpPr>
          <p:nvPr>
            <p:ph type="title"/>
          </p:nvPr>
        </p:nvSpPr>
        <p:spPr>
          <a:xfrm>
            <a:off x="839788" y="1238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sz="2400" b="1">
                <a:solidFill>
                  <a:srgbClr val="4696D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Google Shape;39;p9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9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sz="2400" b="1">
                <a:solidFill>
                  <a:srgbClr val="4696D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41;p9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9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86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8"/>
          <p:cNvSpPr/>
          <p:nvPr/>
        </p:nvSpPr>
        <p:spPr>
          <a:xfrm>
            <a:off x="0" y="0"/>
            <a:ext cx="3327400" cy="6857999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98"/>
          <p:cNvSpPr txBox="1">
            <a:spLocks noGrp="1"/>
          </p:cNvSpPr>
          <p:nvPr>
            <p:ph type="title"/>
          </p:nvPr>
        </p:nvSpPr>
        <p:spPr>
          <a:xfrm>
            <a:off x="226203" y="2737189"/>
            <a:ext cx="28749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6" name="Google Shape;46;p98"/>
          <p:cNvSpPr txBox="1">
            <a:spLocks noGrp="1"/>
          </p:cNvSpPr>
          <p:nvPr>
            <p:ph type="body" idx="1"/>
          </p:nvPr>
        </p:nvSpPr>
        <p:spPr>
          <a:xfrm>
            <a:off x="4274288" y="653142"/>
            <a:ext cx="7097619" cy="549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052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>
                <a:solidFill>
                  <a:srgbClr val="0C0C0C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>
                <a:solidFill>
                  <a:srgbClr val="0C0C0C"/>
                </a:solidFill>
              </a:defRPr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9"/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99"/>
          <p:cNvSpPr txBox="1"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99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42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>
                <a:solidFill>
                  <a:srgbClr val="0C0C0C"/>
                </a:solidFill>
              </a:defRPr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>
                <a:solidFill>
                  <a:srgbClr val="0C0C0C"/>
                </a:solidFill>
              </a:defRPr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40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0"/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00"/>
          <p:cNvSpPr txBox="1"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100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31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None/>
              <a:defRPr sz="1800" i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4696D2"/>
              </a:buClr>
              <a:buSzPts val="1600"/>
              <a:buNone/>
              <a:defRPr>
                <a:solidFill>
                  <a:srgbClr val="0C0C0C"/>
                </a:solidFill>
              </a:defRPr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9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408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2540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0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052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988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987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6151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775386" y="1950718"/>
            <a:ext cx="9244914" cy="3332481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Microbiology Metrics and COVID/FLU/</a:t>
            </a:r>
            <a:br>
              <a:rPr lang="en-US" dirty="0"/>
            </a:br>
            <a:r>
              <a:rPr lang="en-US" dirty="0"/>
              <a:t>Upper Respiratory </a:t>
            </a: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876300" y="5730239"/>
            <a:ext cx="9144000" cy="99568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/>
              <a:t>Sample Metrics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10" descr="example graph of positive cases data 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2937" y="1084262"/>
            <a:ext cx="10906125" cy="468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1" descr="example graph of positivity rate data in sample metrics 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1396"/>
          <a:stretch/>
        </p:blipFill>
        <p:spPr>
          <a:xfrm>
            <a:off x="762794" y="643731"/>
            <a:ext cx="10666412" cy="557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2" descr="example graph of positivity rate data by platform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0575" y="643731"/>
            <a:ext cx="10610850" cy="557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3" descr="example graph of monthly total number of monthly test data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38981" y="642937"/>
            <a:ext cx="10714037" cy="55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4" descr="example graph of monthly % of test data 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79550" y="642938"/>
            <a:ext cx="10712450" cy="557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5" descr="sample graph of monthly total number of test data 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14191" y="555255"/>
            <a:ext cx="10817225" cy="55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Google Shape;94;p2" descr="example graph of ED contaminated blood cultures data "/>
          <p:cNvGraphicFramePr/>
          <p:nvPr>
            <p:extLst>
              <p:ext uri="{D42A27DB-BD31-4B8C-83A1-F6EECF244321}">
                <p14:modId xmlns:p14="http://schemas.microsoft.com/office/powerpoint/2010/main" val="3937555925"/>
              </p:ext>
            </p:extLst>
          </p:nvPr>
        </p:nvGraphicFramePr>
        <p:xfrm>
          <a:off x="810532" y="1983921"/>
          <a:ext cx="8154988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5" name="Google Shape;95;p2"/>
          <p:cNvGraphicFramePr/>
          <p:nvPr>
            <p:extLst>
              <p:ext uri="{D42A27DB-BD31-4B8C-83A1-F6EECF244321}">
                <p14:modId xmlns:p14="http://schemas.microsoft.com/office/powerpoint/2010/main" val="774084039"/>
              </p:ext>
            </p:extLst>
          </p:nvPr>
        </p:nvGraphicFramePr>
        <p:xfrm>
          <a:off x="9482138" y="1983696"/>
          <a:ext cx="1874150" cy="4105500"/>
        </p:xfrm>
        <a:graphic>
          <a:graphicData uri="http://schemas.openxmlformats.org/drawingml/2006/table">
            <a:tbl>
              <a:tblPr firstRow="1" bandRow="1">
                <a:noFill/>
                <a:tableStyleId>{01B1DB3E-B726-4C30-9FAB-A9781AF2F9BE}</a:tableStyleId>
              </a:tblPr>
              <a:tblGrid>
                <a:gridCol w="40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1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QTR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LAB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NURSING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OVERALL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Q1 2018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0.6%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1.9%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1.0%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Q2 2018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1.0%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2.6%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1.4%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Q3 2018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1.3%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2.4%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1.5%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Q4 2018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0.6%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2.9%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1.3%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Q1 2019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1.1%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3.3%</a:t>
                      </a:r>
                      <a:endParaRPr sz="6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1.7%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Q2 2019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1.2%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3.0%</a:t>
                      </a:r>
                      <a:endParaRPr sz="6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1.0%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Q3 2019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0.7%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3.0%</a:t>
                      </a:r>
                      <a:endParaRPr sz="6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1.4%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Q4 2019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0.5%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1.0%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0.7%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Q1 2020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0.7%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2.3%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1.4%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Q2 2020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1.4%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3.1%</a:t>
                      </a:r>
                      <a:endParaRPr sz="6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2.3%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Q3 2020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0.8%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3.6%</a:t>
                      </a:r>
                      <a:endParaRPr sz="6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2.0%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Q4 2020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0.8%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1.9%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1.2%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Q1 2021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0.8%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2.3%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1.4%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Q2 2021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0.7%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1.9%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1.2%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Q3 2021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1.0%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 dirty="0"/>
                        <a:t>3.2%</a:t>
                      </a:r>
                      <a:endParaRPr sz="6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1.8%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Q4 2021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1.2%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2.5%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1.9%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Q1 2022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1.8%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3.9%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2.9%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Q2 2022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0.8%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2.1%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1.4%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Q3 2022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0.9%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3.4%</a:t>
                      </a:r>
                      <a:endParaRPr sz="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 dirty="0"/>
                        <a:t>2.1%</a:t>
                      </a:r>
                      <a:endParaRPr sz="6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6BB50B42-A998-1B95-65E7-2634EC813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3131"/>
            <a:ext cx="10337801" cy="1167046"/>
          </a:xfrm>
        </p:spPr>
        <p:txBody>
          <a:bodyPr/>
          <a:lstStyle/>
          <a:p>
            <a:r>
              <a:rPr lang="en-US" dirty="0"/>
              <a:t>Ed Contaminated Blood Cultures 2018-2022 (Goal &lt;3%)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Google Shape;104;p3" descr="example graph of % corrected reports data "/>
          <p:cNvGraphicFramePr/>
          <p:nvPr>
            <p:extLst>
              <p:ext uri="{D42A27DB-BD31-4B8C-83A1-F6EECF244321}">
                <p14:modId xmlns:p14="http://schemas.microsoft.com/office/powerpoint/2010/main" val="1294398892"/>
              </p:ext>
            </p:extLst>
          </p:nvPr>
        </p:nvGraphicFramePr>
        <p:xfrm>
          <a:off x="783091" y="2002663"/>
          <a:ext cx="7783513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5" name="Google Shape;105;p3"/>
          <p:cNvGraphicFramePr/>
          <p:nvPr>
            <p:extLst>
              <p:ext uri="{D42A27DB-BD31-4B8C-83A1-F6EECF244321}">
                <p14:modId xmlns:p14="http://schemas.microsoft.com/office/powerpoint/2010/main" val="2926248403"/>
              </p:ext>
            </p:extLst>
          </p:nvPr>
        </p:nvGraphicFramePr>
        <p:xfrm>
          <a:off x="9371920" y="2002663"/>
          <a:ext cx="1816100" cy="4105200"/>
        </p:xfrm>
        <a:graphic>
          <a:graphicData uri="http://schemas.openxmlformats.org/drawingml/2006/table">
            <a:tbl>
              <a:tblPr firstRow="1" bandRow="1">
                <a:noFill/>
                <a:tableStyleId>{01B1DB3E-B726-4C30-9FAB-A9781AF2F9BE}</a:tableStyleId>
              </a:tblPr>
              <a:tblGrid>
                <a:gridCol w="936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Q1 2020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Q2 2020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0.01%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Q3 2020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0.06%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Q4 2020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0.02%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Q1 2021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/>
                        <a:t>0.03%</a:t>
                      </a:r>
                      <a:endParaRPr sz="15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Q2 2021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0.01%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Q3 2021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0.06%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Q4 2021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0.04%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Q1 2022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0.05%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Q2 2022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0.05%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Q3 2022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/>
                        <a:t>0.04%</a:t>
                      </a:r>
                      <a:endParaRPr sz="15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056A7A9-86EB-9080-6559-5060EA02A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3131"/>
            <a:ext cx="10337801" cy="1167046"/>
          </a:xfrm>
        </p:spPr>
        <p:txBody>
          <a:bodyPr/>
          <a:lstStyle/>
          <a:p>
            <a:r>
              <a:rPr lang="en-US" dirty="0"/>
              <a:t>% Corrected Reports 2020-2022 (Goal ≤ 1%)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Sample Dashboard </a:t>
            </a:r>
            <a:endParaRPr/>
          </a:p>
        </p:txBody>
      </p:sp>
      <p:pic>
        <p:nvPicPr>
          <p:cNvPr id="111" name="Google Shape;111;p4" descr="example of ample dashboard for Influenza A 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984250" y="1846262"/>
            <a:ext cx="10223500" cy="43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5" descr="example graph of monthly cases data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1145" y="1070769"/>
            <a:ext cx="10906125" cy="4716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6" descr="example graph of monthly positive cases data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2937" y="888206"/>
            <a:ext cx="10906125" cy="5081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7" descr="example graph of monthly cases data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2937" y="1070768"/>
            <a:ext cx="10906125" cy="4716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8" descr="example graph of positive cases data in sample metrics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2937" y="1098550"/>
            <a:ext cx="10906125" cy="46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9" descr="example graph of positive rate of cases data in sample metrics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5175" y="642937"/>
            <a:ext cx="10661650" cy="55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3-210340-MT_Executive_Board Meeting_Volunteer Program [54]  -  Read-Only">
  <a:themeElements>
    <a:clrScheme name="Workfor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96D2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 branding</Template>
  <TotalTime>5</TotalTime>
  <Words>232</Words>
  <Application>Microsoft Macintosh PowerPoint</Application>
  <PresentationFormat>Widescreen</PresentationFormat>
  <Paragraphs>107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23-210340-MT_Executive_Board Meeting_Volunteer Program [54]  -  Read-Only</vt:lpstr>
      <vt:lpstr>Microbiology Metrics and COVID/FLU/ Upper Respiratory </vt:lpstr>
      <vt:lpstr>Ed Contaminated Blood Cultures 2018-2022 (Goal &lt;3%)</vt:lpstr>
      <vt:lpstr>% Corrected Reports 2020-2022 (Goal ≤ 1%)</vt:lpstr>
      <vt:lpstr>Sample Dashboard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 Metrics and COVID/FLU/Upper Respiratory </dc:title>
  <dc:creator>Abumuhor, Ihab A</dc:creator>
  <cp:lastModifiedBy>Brinson, Jennifer</cp:lastModifiedBy>
  <cp:revision>3</cp:revision>
  <dcterms:created xsi:type="dcterms:W3CDTF">2023-05-24T02:33:54Z</dcterms:created>
  <dcterms:modified xsi:type="dcterms:W3CDTF">2023-08-10T20:08:30Z</dcterms:modified>
</cp:coreProperties>
</file>