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gp1ewyTPFCYp1UWfOpbDKjmzJk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3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26822" b="12572"/>
          <a:stretch/>
        </p:blipFill>
        <p:spPr>
          <a:xfrm>
            <a:off x="-132080" y="1270000"/>
            <a:ext cx="12535132" cy="427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3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93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C58963"/>
              </a:buClr>
              <a:buSzPts val="1600"/>
              <a:buFont typeface="Arial"/>
              <a:buNone/>
              <a:defRPr sz="2000">
                <a:solidFill>
                  <a:srgbClr val="25408F"/>
                </a:solidFill>
              </a:defRPr>
            </a:lvl1pPr>
            <a:lvl2pPr lvl="1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pic>
        <p:nvPicPr>
          <p:cNvPr id="16" name="Google Shape;16;p93" descr="A picture containing logo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69264" y="364885"/>
            <a:ext cx="2810256" cy="59015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890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5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01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01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01"/>
          <p:cNvSpPr txBox="1">
            <a:spLocks noGrp="1"/>
          </p:cNvSpPr>
          <p:nvPr>
            <p:ph type="title"/>
          </p:nvPr>
        </p:nvSpPr>
        <p:spPr>
          <a:xfrm>
            <a:off x="831850" y="1540784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2" name="Google Shape;62;p10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6604374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453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type="blank">
  <p:cSld name="1_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2"/>
          <p:cNvSpPr/>
          <p:nvPr/>
        </p:nvSpPr>
        <p:spPr>
          <a:xfrm>
            <a:off x="487680" y="5303520"/>
            <a:ext cx="2084832" cy="1426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308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3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03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8" name="Google Shape;68;p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3868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Google Shape;69;p10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3868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0" name="Google Shape;70;p103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2283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4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C589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04"/>
          <p:cNvSpPr/>
          <p:nvPr/>
        </p:nvSpPr>
        <p:spPr>
          <a:xfrm>
            <a:off x="7510013" y="1"/>
            <a:ext cx="3648973" cy="6857999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04"/>
          <p:cNvSpPr txBox="1">
            <a:spLocks noGrp="1"/>
          </p:cNvSpPr>
          <p:nvPr>
            <p:ph type="title"/>
          </p:nvPr>
        </p:nvSpPr>
        <p:spPr>
          <a:xfrm>
            <a:off x="838200" y="203129"/>
            <a:ext cx="6671813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5" name="Google Shape;75;p10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551025" cy="4059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Google Shape;76;p104"/>
          <p:cNvSpPr>
            <a:spLocks noGrp="1"/>
          </p:cNvSpPr>
          <p:nvPr>
            <p:ph type="pic" idx="2"/>
          </p:nvPr>
        </p:nvSpPr>
        <p:spPr>
          <a:xfrm>
            <a:off x="7510013" y="0"/>
            <a:ext cx="3648974" cy="6858000"/>
          </a:xfrm>
          <a:prstGeom prst="rect">
            <a:avLst/>
          </a:prstGeom>
          <a:noFill/>
          <a:ln>
            <a:noFill/>
          </a:ln>
        </p:spPr>
      </p:sp>
      <p:pic>
        <p:nvPicPr>
          <p:cNvPr id="77" name="Google Shape;77;p104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9707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6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5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05"/>
          <p:cNvSpPr txBox="1"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1" name="Google Shape;81;p10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337800" cy="40591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/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/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2" name="Google Shape;82;p105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3612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168">
          <p15:clr>
            <a:srgbClr val="FBAE40"/>
          </p15:clr>
        </p15:guide>
        <p15:guide id="2" pos="528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rgbClr val="452F8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6"/>
          <p:cNvSpPr/>
          <p:nvPr/>
        </p:nvSpPr>
        <p:spPr>
          <a:xfrm>
            <a:off x="0" y="0"/>
            <a:ext cx="12192000" cy="6877516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1398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07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66857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>
  <p:cSld name="2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defRPr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1" name="Google Shape;21;p94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8753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 preserve="1">
  <p:cSld name="3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1113" lv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tabLst/>
              <a:defRPr sz="2800"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1" name="Google Shape;21;p94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0332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5"/>
          <p:cNvSpPr/>
          <p:nvPr/>
        </p:nvSpPr>
        <p:spPr>
          <a:xfrm>
            <a:off x="0" y="0"/>
            <a:ext cx="7966895" cy="6877515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95"/>
          <p:cNvSpPr txBox="1">
            <a:spLocks noGrp="1"/>
          </p:cNvSpPr>
          <p:nvPr>
            <p:ph type="title"/>
          </p:nvPr>
        </p:nvSpPr>
        <p:spPr>
          <a:xfrm>
            <a:off x="757667" y="1152421"/>
            <a:ext cx="492376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6" name="Google Shape;26;p95"/>
          <p:cNvSpPr txBox="1">
            <a:spLocks noGrp="1"/>
          </p:cNvSpPr>
          <p:nvPr>
            <p:ph type="body" idx="1"/>
          </p:nvPr>
        </p:nvSpPr>
        <p:spPr>
          <a:xfrm>
            <a:off x="757667" y="2550275"/>
            <a:ext cx="4923765" cy="342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chemeClr val="lt1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chemeClr val="lt1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chemeClr val="lt1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Google Shape;27;p95"/>
          <p:cNvSpPr/>
          <p:nvPr/>
        </p:nvSpPr>
        <p:spPr>
          <a:xfrm>
            <a:off x="6900076" y="1598753"/>
            <a:ext cx="3648973" cy="3660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95"/>
          <p:cNvSpPr>
            <a:spLocks noGrp="1"/>
          </p:cNvSpPr>
          <p:nvPr>
            <p:ph type="pic" idx="2"/>
          </p:nvPr>
        </p:nvSpPr>
        <p:spPr>
          <a:xfrm>
            <a:off x="6900075" y="1598753"/>
            <a:ext cx="3648974" cy="3660494"/>
          </a:xfrm>
          <a:prstGeom prst="rect">
            <a:avLst/>
          </a:prstGeom>
          <a:noFill/>
          <a:ln w="635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  <p:pic>
        <p:nvPicPr>
          <p:cNvPr id="29" name="Google Shape;29;p95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12197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518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lank">
  <p:cSld name="3_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6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Google Shape;34;p96"/>
          <p:cNvSpPr txBox="1">
            <a:spLocks noGrp="1"/>
          </p:cNvSpPr>
          <p:nvPr>
            <p:ph type="body" idx="1"/>
          </p:nvPr>
        </p:nvSpPr>
        <p:spPr>
          <a:xfrm>
            <a:off x="1524000" y="4622800"/>
            <a:ext cx="91440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99795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7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7"/>
          <p:cNvSpPr txBox="1">
            <a:spLocks noGrp="1"/>
          </p:cNvSpPr>
          <p:nvPr>
            <p:ph type="title"/>
          </p:nvPr>
        </p:nvSpPr>
        <p:spPr>
          <a:xfrm>
            <a:off x="839788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Google Shape;38;p9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Google Shape;39;p9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261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Google Shape;40;p9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Google Shape;41;p9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261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2" name="Google Shape;42;p97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237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8"/>
          <p:cNvSpPr/>
          <p:nvPr/>
        </p:nvSpPr>
        <p:spPr>
          <a:xfrm>
            <a:off x="0" y="0"/>
            <a:ext cx="3327400" cy="6857999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8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6" name="Google Shape;46;p98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7" name="Google Shape;47;p98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612197" y="6336806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5204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9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99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1" name="Google Shape;51;p9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2" name="Google Shape;52;p99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7921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ources">
  <p:cSld name="Resource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0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00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10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14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None/>
              <a:defRPr sz="1800" i="1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7" name="Google Shape;57;p100" descr="A picture containing logo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38200" y="6146800"/>
            <a:ext cx="1759710" cy="3695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9429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408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5408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0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988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2972739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ctrTitle"/>
          </p:nvPr>
        </p:nvSpPr>
        <p:spPr>
          <a:xfrm>
            <a:off x="774700" y="1951038"/>
            <a:ext cx="7825014" cy="3332162"/>
          </a:xfr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lvl="0"/>
            <a:r>
              <a:rPr lang="en-US" dirty="0"/>
              <a:t>Pre-analytic Dashboards</a:t>
            </a:r>
          </a:p>
        </p:txBody>
      </p:sp>
      <p:sp>
        <p:nvSpPr>
          <p:cNvPr id="85" name="Google Shape;85;p1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en-US" dirty="0"/>
              <a:t>Sample Dashboards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/>
              <a:t>Dashboard Metrics</a:t>
            </a:r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/>
              <a:t>% Hemolyzed</a:t>
            </a:r>
          </a:p>
          <a:p>
            <a:pPr lvl="0"/>
            <a:r>
              <a:rPr lang="en-US" dirty="0"/>
              <a:t>% contaminated</a:t>
            </a:r>
          </a:p>
          <a:p>
            <a:pPr lvl="0"/>
            <a:r>
              <a:rPr lang="en-US" dirty="0"/>
              <a:t>% Clotted</a:t>
            </a:r>
          </a:p>
          <a:p>
            <a:pPr lvl="0"/>
            <a:r>
              <a:rPr lang="en-US" dirty="0"/>
              <a:t>% QNS</a:t>
            </a:r>
          </a:p>
          <a:p>
            <a:pPr lvl="0"/>
            <a:r>
              <a:rPr lang="en-US" dirty="0"/>
              <a:t>Potassium Level</a:t>
            </a:r>
          </a:p>
          <a:p>
            <a:pPr lvl="0"/>
            <a:r>
              <a:rPr lang="en-US" dirty="0"/>
              <a:t>Arm band compliance</a:t>
            </a:r>
          </a:p>
          <a:p>
            <a:pPr lvl="0"/>
            <a:r>
              <a:rPr lang="en-US" dirty="0"/>
              <a:t>Filter by phlebotomist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Dashboard Overview</a:t>
            </a:r>
            <a:endParaRPr/>
          </a:p>
        </p:txBody>
      </p:sp>
      <p:pic>
        <p:nvPicPr>
          <p:cNvPr id="97" name="Google Shape;97;p3" descr="example of dashboard overview for pre-analytical testing 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tretch/>
        </p:blipFill>
        <p:spPr>
          <a:xfrm>
            <a:off x="2680167" y="1825625"/>
            <a:ext cx="6831666" cy="391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NCE Lab Vs. Non-Lab (Nursing)</a:t>
            </a:r>
            <a:endParaRPr/>
          </a:p>
        </p:txBody>
      </p:sp>
      <p:pic>
        <p:nvPicPr>
          <p:cNvPr id="103" name="Google Shape;103;p4" descr="example of graph for NCE labs vs non-labs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tretch/>
        </p:blipFill>
        <p:spPr>
          <a:xfrm>
            <a:off x="1581150" y="1890712"/>
            <a:ext cx="9029700" cy="3784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% NCE (Hemolyzed and Clotted)</a:t>
            </a:r>
            <a:endParaRPr/>
          </a:p>
        </p:txBody>
      </p:sp>
      <p:pic>
        <p:nvPicPr>
          <p:cNvPr id="109" name="Google Shape;109;p5" descr="example graph of % NCE 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tretch/>
        </p:blipFill>
        <p:spPr>
          <a:xfrm>
            <a:off x="1428750" y="2443162"/>
            <a:ext cx="9334500" cy="267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% Contaminated and QNS</a:t>
            </a:r>
            <a:endParaRPr/>
          </a:p>
        </p:txBody>
      </p:sp>
      <p:pic>
        <p:nvPicPr>
          <p:cNvPr id="115" name="Google Shape;115;p6" descr="Example graph of data in dashboard 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tretch/>
        </p:blipFill>
        <p:spPr>
          <a:xfrm>
            <a:off x="1447800" y="2443162"/>
            <a:ext cx="9296400" cy="267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Potassium Audit &lt;4.7 </a:t>
            </a:r>
            <a:br>
              <a:rPr lang="en-US" dirty="0"/>
            </a:br>
            <a:r>
              <a:rPr lang="en-US" dirty="0"/>
              <a:t>(can filter by Phlebotomist for education and retraining)</a:t>
            </a:r>
            <a:endParaRPr dirty="0"/>
          </a:p>
        </p:txBody>
      </p:sp>
      <p:pic>
        <p:nvPicPr>
          <p:cNvPr id="121" name="Google Shape;121;p7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tretch/>
        </p:blipFill>
        <p:spPr>
          <a:xfrm>
            <a:off x="1976110" y="1825625"/>
            <a:ext cx="8239780" cy="3914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 dirty="0"/>
              <a:t>Arm band scanning/Patient Identification </a:t>
            </a:r>
            <a:br>
              <a:rPr lang="en-US" dirty="0"/>
            </a:br>
            <a:r>
              <a:rPr lang="en-US" dirty="0"/>
              <a:t>(Can filter by Phlebotomist for education/retraining)</a:t>
            </a:r>
            <a:endParaRPr dirty="0"/>
          </a:p>
        </p:txBody>
      </p:sp>
      <p:pic>
        <p:nvPicPr>
          <p:cNvPr id="127" name="Google Shape;127;p8" descr="example data of arm band scanning data in dashboard 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57275" y="1943715"/>
            <a:ext cx="9934575" cy="41151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3-210340-MT_Executive_Board Meeting_Volunteer Program [54]  -  Read-Only">
  <a:themeElements>
    <a:clrScheme name="Workfor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696D2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75</Words>
  <Application>Microsoft Macintosh PowerPoint</Application>
  <PresentationFormat>Widescreen</PresentationFormat>
  <Paragraphs>16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23-210340-MT_Executive_Board Meeting_Volunteer Program [54]  -  Read-Only</vt:lpstr>
      <vt:lpstr>Pre-analytic Dashboards</vt:lpstr>
      <vt:lpstr>Dashboard Metrics</vt:lpstr>
      <vt:lpstr>Dashboard Overview</vt:lpstr>
      <vt:lpstr>NCE Lab Vs. Non-Lab (Nursing)</vt:lpstr>
      <vt:lpstr>% NCE (Hemolyzed and Clotted)</vt:lpstr>
      <vt:lpstr>% Contaminated and QNS</vt:lpstr>
      <vt:lpstr>Potassium Audit &lt;4.7  (can filter by Phlebotomist for education and retraining)</vt:lpstr>
      <vt:lpstr>Arm band scanning/Patient Identification  (Can filter by Phlebotomist for education/retraining)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Pre-analytic Dashboards</dc:title>
  <dc:creator>Abumuhor, Ihab A</dc:creator>
  <cp:lastModifiedBy>Brinson, Jennifer</cp:lastModifiedBy>
  <cp:revision>3</cp:revision>
  <dcterms:created xsi:type="dcterms:W3CDTF">2023-05-21T00:00:12Z</dcterms:created>
  <dcterms:modified xsi:type="dcterms:W3CDTF">2023-08-10T20:08:10Z</dcterms:modified>
</cp:coreProperties>
</file>