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69" r:id="rId5"/>
    <p:sldId id="271" r:id="rId6"/>
    <p:sldId id="257" r:id="rId7"/>
    <p:sldId id="258" r:id="rId8"/>
    <p:sldId id="260" r:id="rId9"/>
    <p:sldId id="259" r:id="rId10"/>
    <p:sldId id="261" r:id="rId11"/>
    <p:sldId id="262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3469" autoAdjust="0"/>
  </p:normalViewPr>
  <p:slideViewPr>
    <p:cSldViewPr snapToGrid="0">
      <p:cViewPr varScale="1">
        <p:scale>
          <a:sx n="115" d="100"/>
          <a:sy n="115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3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6822" b="12572"/>
          <a:stretch/>
        </p:blipFill>
        <p:spPr>
          <a:xfrm>
            <a:off x="-132080" y="1270000"/>
            <a:ext cx="12535132" cy="427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3"/>
          <p:cNvSpPr txBox="1">
            <a:spLocks noGrp="1"/>
          </p:cNvSpPr>
          <p:nvPr>
            <p:ph type="ctrTitle"/>
          </p:nvPr>
        </p:nvSpPr>
        <p:spPr>
          <a:xfrm>
            <a:off x="775386" y="1950718"/>
            <a:ext cx="9244914" cy="333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93"/>
          <p:cNvSpPr txBox="1">
            <a:spLocks noGrp="1"/>
          </p:cNvSpPr>
          <p:nvPr>
            <p:ph type="subTitle" idx="1"/>
          </p:nvPr>
        </p:nvSpPr>
        <p:spPr>
          <a:xfrm>
            <a:off x="876300" y="5730239"/>
            <a:ext cx="9144000" cy="99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58963"/>
              </a:buClr>
              <a:buSzPts val="1600"/>
              <a:buFont typeface="Arial"/>
              <a:buNone/>
              <a:defRPr sz="2000">
                <a:solidFill>
                  <a:srgbClr val="25408F"/>
                </a:solidFill>
              </a:defRPr>
            </a:lvl1pPr>
            <a:lvl2pPr lvl="1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6" name="Google Shape;16;p93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264" y="364885"/>
            <a:ext cx="2810256" cy="590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0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01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" y="-12700"/>
            <a:ext cx="12360886" cy="69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01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9854" b="20292"/>
          <a:stretch/>
        </p:blipFill>
        <p:spPr>
          <a:xfrm>
            <a:off x="0" y="0"/>
            <a:ext cx="12360886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1"/>
          <p:cNvSpPr txBox="1">
            <a:spLocks noGrp="1"/>
          </p:cNvSpPr>
          <p:nvPr>
            <p:ph type="title"/>
          </p:nvPr>
        </p:nvSpPr>
        <p:spPr>
          <a:xfrm>
            <a:off x="831850" y="154078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" name="Google Shape;62;p10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660437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29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2"/>
          <p:cNvSpPr/>
          <p:nvPr/>
        </p:nvSpPr>
        <p:spPr>
          <a:xfrm>
            <a:off x="487680" y="5303520"/>
            <a:ext cx="2084832" cy="14264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7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3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3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1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6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10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86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0" name="Google Shape;70;p103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46800"/>
            <a:ext cx="1759710" cy="36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3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4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589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4"/>
          <p:cNvSpPr/>
          <p:nvPr/>
        </p:nvSpPr>
        <p:spPr>
          <a:xfrm>
            <a:off x="7510013" y="1"/>
            <a:ext cx="3648973" cy="6857999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4"/>
          <p:cNvSpPr txBox="1">
            <a:spLocks noGrp="1"/>
          </p:cNvSpPr>
          <p:nvPr>
            <p:ph type="title"/>
          </p:nvPr>
        </p:nvSpPr>
        <p:spPr>
          <a:xfrm>
            <a:off x="838200" y="203129"/>
            <a:ext cx="6671813" cy="116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551025" cy="40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Google Shape;76;p104"/>
          <p:cNvSpPr>
            <a:spLocks noGrp="1"/>
          </p:cNvSpPr>
          <p:nvPr>
            <p:ph type="pic" idx="2"/>
          </p:nvPr>
        </p:nvSpPr>
        <p:spPr>
          <a:xfrm>
            <a:off x="7510013" y="0"/>
            <a:ext cx="3648974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7" name="Google Shape;77;p104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46800"/>
            <a:ext cx="1759710" cy="36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2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5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5"/>
          <p:cNvSpPr txBox="1">
            <a:spLocks noGrp="1"/>
          </p:cNvSpPr>
          <p:nvPr>
            <p:ph type="title"/>
          </p:nvPr>
        </p:nvSpPr>
        <p:spPr>
          <a:xfrm>
            <a:off x="838199" y="203131"/>
            <a:ext cx="10337801" cy="116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337800" cy="405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/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/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2" name="Google Shape;82;p105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46800"/>
            <a:ext cx="1759710" cy="36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6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452F8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6"/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76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07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" y="-12700"/>
            <a:ext cx="12360886" cy="69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7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9854" b="20292"/>
          <a:stretch/>
        </p:blipFill>
        <p:spPr>
          <a:xfrm>
            <a:off x="0" y="0"/>
            <a:ext cx="12360886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7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76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4"/>
          <p:cNvSpPr/>
          <p:nvPr/>
        </p:nvSpPr>
        <p:spPr>
          <a:xfrm>
            <a:off x="-1" y="0"/>
            <a:ext cx="12192001" cy="321056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94"/>
          <p:cNvSpPr txBox="1">
            <a:spLocks noGrp="1"/>
          </p:cNvSpPr>
          <p:nvPr>
            <p:ph type="title"/>
          </p:nvPr>
        </p:nvSpPr>
        <p:spPr>
          <a:xfrm>
            <a:off x="838200" y="16052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94"/>
          <p:cNvSpPr txBox="1">
            <a:spLocks noGrp="1"/>
          </p:cNvSpPr>
          <p:nvPr>
            <p:ph type="body" idx="1"/>
          </p:nvPr>
        </p:nvSpPr>
        <p:spPr>
          <a:xfrm>
            <a:off x="838200" y="3428999"/>
            <a:ext cx="10515600" cy="23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None/>
              <a:defRPr>
                <a:solidFill>
                  <a:srgbClr val="0C0C0C"/>
                </a:solidFill>
              </a:defRPr>
            </a:lvl1pPr>
            <a:lvl2pPr marL="914400" lvl="1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Google Shape;21;p94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46800"/>
            <a:ext cx="1759710" cy="36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94" descr="A picture containing text, windmill, devi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053" t="26822" r="62310" b="63533"/>
          <a:stretch/>
        </p:blipFill>
        <p:spPr>
          <a:xfrm>
            <a:off x="0" y="477758"/>
            <a:ext cx="4592320" cy="6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4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 preserve="1">
  <p:cSld name="3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4"/>
          <p:cNvSpPr/>
          <p:nvPr/>
        </p:nvSpPr>
        <p:spPr>
          <a:xfrm>
            <a:off x="-1" y="0"/>
            <a:ext cx="12192001" cy="321056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94"/>
          <p:cNvSpPr txBox="1">
            <a:spLocks noGrp="1"/>
          </p:cNvSpPr>
          <p:nvPr>
            <p:ph type="title"/>
          </p:nvPr>
        </p:nvSpPr>
        <p:spPr>
          <a:xfrm>
            <a:off x="838200" y="16052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94"/>
          <p:cNvSpPr txBox="1">
            <a:spLocks noGrp="1"/>
          </p:cNvSpPr>
          <p:nvPr>
            <p:ph type="body" idx="1"/>
          </p:nvPr>
        </p:nvSpPr>
        <p:spPr>
          <a:xfrm>
            <a:off x="838200" y="3428999"/>
            <a:ext cx="10515600" cy="23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113" lv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None/>
              <a:tabLst/>
              <a:defRPr sz="2800">
                <a:solidFill>
                  <a:srgbClr val="0C0C0C"/>
                </a:solidFill>
              </a:defRPr>
            </a:lvl1pPr>
            <a:lvl2pPr marL="914400" lvl="1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Google Shape;21;p94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46800"/>
            <a:ext cx="1759710" cy="36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94" descr="A picture containing text, windmill, devi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053" t="26822" r="62310" b="63533"/>
          <a:stretch/>
        </p:blipFill>
        <p:spPr>
          <a:xfrm>
            <a:off x="0" y="477758"/>
            <a:ext cx="4592320" cy="6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5"/>
          <p:cNvSpPr/>
          <p:nvPr/>
        </p:nvSpPr>
        <p:spPr>
          <a:xfrm>
            <a:off x="0" y="0"/>
            <a:ext cx="7966895" cy="6877515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95"/>
          <p:cNvSpPr txBox="1">
            <a:spLocks noGrp="1"/>
          </p:cNvSpPr>
          <p:nvPr>
            <p:ph type="title"/>
          </p:nvPr>
        </p:nvSpPr>
        <p:spPr>
          <a:xfrm>
            <a:off x="757667" y="1152421"/>
            <a:ext cx="492376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95"/>
          <p:cNvSpPr txBox="1">
            <a:spLocks noGrp="1"/>
          </p:cNvSpPr>
          <p:nvPr>
            <p:ph type="body" idx="1"/>
          </p:nvPr>
        </p:nvSpPr>
        <p:spPr>
          <a:xfrm>
            <a:off x="757667" y="2550275"/>
            <a:ext cx="4923765" cy="342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chemeClr val="lt1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chemeClr val="lt1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95"/>
          <p:cNvSpPr/>
          <p:nvPr/>
        </p:nvSpPr>
        <p:spPr>
          <a:xfrm>
            <a:off x="6900076" y="1598753"/>
            <a:ext cx="3648973" cy="36604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5"/>
          <p:cNvSpPr>
            <a:spLocks noGrp="1"/>
          </p:cNvSpPr>
          <p:nvPr>
            <p:ph type="pic" idx="2"/>
          </p:nvPr>
        </p:nvSpPr>
        <p:spPr>
          <a:xfrm>
            <a:off x="6900075" y="1598753"/>
            <a:ext cx="3648974" cy="3660494"/>
          </a:xfrm>
          <a:prstGeom prst="rect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9" name="Google Shape;29;p95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2197" y="6146800"/>
            <a:ext cx="1759710" cy="36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3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96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" y="-12700"/>
            <a:ext cx="12360886" cy="69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96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9854" b="20292"/>
          <a:stretch/>
        </p:blipFill>
        <p:spPr>
          <a:xfrm>
            <a:off x="0" y="0"/>
            <a:ext cx="12360886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6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96"/>
          <p:cNvSpPr txBox="1">
            <a:spLocks noGrp="1"/>
          </p:cNvSpPr>
          <p:nvPr>
            <p:ph type="body" idx="1"/>
          </p:nvPr>
        </p:nvSpPr>
        <p:spPr>
          <a:xfrm>
            <a:off x="1524000" y="4622800"/>
            <a:ext cx="91440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7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7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7"/>
          <p:cNvSpPr txBox="1">
            <a:spLocks noGrp="1"/>
          </p:cNvSpPr>
          <p:nvPr>
            <p:ph type="title"/>
          </p:nvPr>
        </p:nvSpPr>
        <p:spPr>
          <a:xfrm>
            <a:off x="839788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4696D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9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26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4696D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9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26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7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46800"/>
            <a:ext cx="1759710" cy="36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4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8"/>
          <p:cNvSpPr/>
          <p:nvPr/>
        </p:nvSpPr>
        <p:spPr>
          <a:xfrm>
            <a:off x="0" y="0"/>
            <a:ext cx="3327400" cy="685799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8"/>
          <p:cNvSpPr txBox="1">
            <a:spLocks noGrp="1"/>
          </p:cNvSpPr>
          <p:nvPr>
            <p:ph type="title"/>
          </p:nvPr>
        </p:nvSpPr>
        <p:spPr>
          <a:xfrm>
            <a:off x="226203" y="2737189"/>
            <a:ext cx="28749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6" name="Google Shape;46;p98"/>
          <p:cNvSpPr txBox="1">
            <a:spLocks noGrp="1"/>
          </p:cNvSpPr>
          <p:nvPr>
            <p:ph type="body" idx="1"/>
          </p:nvPr>
        </p:nvSpPr>
        <p:spPr>
          <a:xfrm>
            <a:off x="4274288" y="653142"/>
            <a:ext cx="7097619" cy="549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7" name="Google Shape;47;p98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2197" y="6336806"/>
            <a:ext cx="1759710" cy="36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3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9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9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2" name="Google Shape;52;p99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46800"/>
            <a:ext cx="1759710" cy="36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3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0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0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None/>
              <a:defRPr sz="180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7" name="Google Shape;57;p100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146800"/>
            <a:ext cx="1759710" cy="36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987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6441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80F1-A484-4F1F-A991-19F3F78A3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386" y="1950718"/>
            <a:ext cx="9244914" cy="3332481"/>
          </a:xfrm>
        </p:spPr>
        <p:txBody>
          <a:bodyPr>
            <a:noAutofit/>
          </a:bodyPr>
          <a:lstStyle/>
          <a:p>
            <a:r>
              <a:rPr lang="en-US" dirty="0"/>
              <a:t>Blood Utilization</a:t>
            </a:r>
            <a:br>
              <a:rPr lang="en-US" dirty="0"/>
            </a:br>
            <a:r>
              <a:rPr lang="en-US" dirty="0"/>
              <a:t>Patient Blood Management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57C5F27-EA02-89AD-A64F-22A6519A8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Sample Metrics</a:t>
            </a:r>
          </a:p>
        </p:txBody>
      </p:sp>
    </p:spTree>
    <p:extLst>
      <p:ext uri="{BB962C8B-B14F-4D97-AF65-F5344CB8AC3E}">
        <p14:creationId xmlns:p14="http://schemas.microsoft.com/office/powerpoint/2010/main" val="30479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9ECE-6E0E-4371-BE59-A8D5267F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RBC Utilization-All Location Hgb 7.0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D2FF3-C980-5595-C95A-A99C88ABA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xample graph of RBC Utilization- All location HgB 7.0 data">
            <a:extLst>
              <a:ext uri="{FF2B5EF4-FFF2-40B4-BE49-F238E27FC236}">
                <a16:creationId xmlns:a16="http://schemas.microsoft.com/office/drawing/2014/main" id="{0DD13FA6-1EF0-4517-A247-568D730EFB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2850" y="1825625"/>
            <a:ext cx="9766300" cy="4394200"/>
          </a:xfrm>
        </p:spPr>
      </p:pic>
    </p:spTree>
    <p:extLst>
      <p:ext uri="{BB962C8B-B14F-4D97-AF65-F5344CB8AC3E}">
        <p14:creationId xmlns:p14="http://schemas.microsoft.com/office/powerpoint/2010/main" val="8181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0F9E-0CD9-4D16-8D44-B328E133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RBC Utilization by Location Hgb 7.0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72CAB-9797-5682-665D-A03E67CB5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xample graph of RBC Utilization by Location Hgb 7.0 ">
            <a:extLst>
              <a:ext uri="{FF2B5EF4-FFF2-40B4-BE49-F238E27FC236}">
                <a16:creationId xmlns:a16="http://schemas.microsoft.com/office/drawing/2014/main" id="{696DB0A4-1BA8-48F0-9EAE-84891DE5F2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58778" y="1739900"/>
            <a:ext cx="8674443" cy="4605798"/>
          </a:xfrm>
        </p:spPr>
      </p:pic>
    </p:spTree>
    <p:extLst>
      <p:ext uri="{BB962C8B-B14F-4D97-AF65-F5344CB8AC3E}">
        <p14:creationId xmlns:p14="http://schemas.microsoft.com/office/powerpoint/2010/main" val="11760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DF29F-B95E-4AFA-8CE7-4F1F4E7D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Hgb 7.0 Excluding Infusion center and Operating Rooms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85D8A-0688-C3A0-6E07-B5194B51E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xample graph of Hgb 7.0 data">
            <a:extLst>
              <a:ext uri="{FF2B5EF4-FFF2-40B4-BE49-F238E27FC236}">
                <a16:creationId xmlns:a16="http://schemas.microsoft.com/office/drawing/2014/main" id="{7A38F6AC-69D7-48FA-89D5-B2C74775516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09816" y="1738194"/>
            <a:ext cx="10337800" cy="4089400"/>
          </a:xfrm>
        </p:spPr>
      </p:pic>
    </p:spTree>
    <p:extLst>
      <p:ext uri="{BB962C8B-B14F-4D97-AF65-F5344CB8AC3E}">
        <p14:creationId xmlns:p14="http://schemas.microsoft.com/office/powerpoint/2010/main" val="8953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0A9A-E835-43F0-B474-54017A90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Hgb 8.0 Excluding Infusion Center and 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0C1AB-DEA9-6321-CFE9-C9B13AB2A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xample graph of Hgb 8.0 data ">
            <a:extLst>
              <a:ext uri="{FF2B5EF4-FFF2-40B4-BE49-F238E27FC236}">
                <a16:creationId xmlns:a16="http://schemas.microsoft.com/office/drawing/2014/main" id="{45DE19DF-3F1F-4A52-BB09-7EAE91A10A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62150" y="1825625"/>
            <a:ext cx="8267700" cy="4199992"/>
          </a:xfrm>
        </p:spPr>
      </p:pic>
    </p:spTree>
    <p:extLst>
      <p:ext uri="{BB962C8B-B14F-4D97-AF65-F5344CB8AC3E}">
        <p14:creationId xmlns:p14="http://schemas.microsoft.com/office/powerpoint/2010/main" val="23812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47CD-B10B-4ABA-8EC0-675C2B95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</p:spPr>
        <p:txBody>
          <a:bodyPr/>
          <a:lstStyle/>
          <a:p>
            <a:r>
              <a:rPr lang="en-US" noProof="0" dirty="0"/>
              <a:t>Hgb. 8.0 by Specialty excluding Infusion Center and ORs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F6C99D-CC26-58A2-AB2A-F0E6643D8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xample graph of Hgb 8.0 data ">
            <a:extLst>
              <a:ext uri="{FF2B5EF4-FFF2-40B4-BE49-F238E27FC236}">
                <a16:creationId xmlns:a16="http://schemas.microsoft.com/office/drawing/2014/main" id="{46A0033C-23C6-4D74-BBBF-2CBAC4A3603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0962" y="1825625"/>
            <a:ext cx="10316862" cy="4040072"/>
          </a:xfrm>
        </p:spPr>
      </p:pic>
    </p:spTree>
    <p:extLst>
      <p:ext uri="{BB962C8B-B14F-4D97-AF65-F5344CB8AC3E}">
        <p14:creationId xmlns:p14="http://schemas.microsoft.com/office/powerpoint/2010/main" val="6653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DCB3-C7A5-4825-B248-0F684F74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Hgb. 8.0 by Specialty excluding Infusion Center and the 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A9537-5191-C403-73E4-DEC49E855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xample graph of Hgb 8.0 data ">
            <a:extLst>
              <a:ext uri="{FF2B5EF4-FFF2-40B4-BE49-F238E27FC236}">
                <a16:creationId xmlns:a16="http://schemas.microsoft.com/office/drawing/2014/main" id="{168BF748-3E89-45D7-A6F7-1A753A16D9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91730" y="1825625"/>
            <a:ext cx="9168370" cy="4416617"/>
          </a:xfrm>
        </p:spPr>
      </p:pic>
    </p:spTree>
    <p:extLst>
      <p:ext uri="{BB962C8B-B14F-4D97-AF65-F5344CB8AC3E}">
        <p14:creationId xmlns:p14="http://schemas.microsoft.com/office/powerpoint/2010/main" val="24587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9A1A-D668-4668-86B0-B9CF65D1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Blood Management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0C159-E8D3-F0FD-77C2-2F692B27A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agram of improved patient outcomes topics: interdisciplinary blood conservation modalities, anemia management, optimizing coagulation, patient-centered decision making.  ">
            <a:extLst>
              <a:ext uri="{FF2B5EF4-FFF2-40B4-BE49-F238E27FC236}">
                <a16:creationId xmlns:a16="http://schemas.microsoft.com/office/drawing/2014/main" id="{4BC3BE71-0777-43F9-8088-4849555A2C8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52" y="653142"/>
            <a:ext cx="7559998" cy="54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37FA-69E7-7297-6DEE-6EB4D809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Utilization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E766E-7198-DE7D-0798-42F8610D8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668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Should be able to filter by</a:t>
            </a:r>
          </a:p>
          <a:p>
            <a:pPr lvl="1"/>
            <a:r>
              <a:rPr lang="en-US" dirty="0"/>
              <a:t>Product type</a:t>
            </a:r>
          </a:p>
          <a:p>
            <a:pPr lvl="1"/>
            <a:r>
              <a:rPr lang="en-US" dirty="0"/>
              <a:t>Date range</a:t>
            </a:r>
          </a:p>
          <a:p>
            <a:pPr lvl="1"/>
            <a:r>
              <a:rPr lang="en-US" dirty="0"/>
              <a:t>Hgb value, PLT count value, INR…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Physician</a:t>
            </a:r>
          </a:p>
          <a:p>
            <a:pPr lvl="1"/>
            <a:r>
              <a:rPr lang="en-US" dirty="0"/>
              <a:t>Specialty</a:t>
            </a:r>
          </a:p>
        </p:txBody>
      </p:sp>
    </p:spTree>
    <p:extLst>
      <p:ext uri="{BB962C8B-B14F-4D97-AF65-F5344CB8AC3E}">
        <p14:creationId xmlns:p14="http://schemas.microsoft.com/office/powerpoint/2010/main" val="27412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F3F7-AC1C-A74A-5278-E91FFB64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Home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2B20E-3969-996A-7F74-2707F127A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Example of overview home page on RBC utilization data. ">
            <a:extLst>
              <a:ext uri="{FF2B5EF4-FFF2-40B4-BE49-F238E27FC236}">
                <a16:creationId xmlns:a16="http://schemas.microsoft.com/office/drawing/2014/main" id="{EFF56C45-4BC6-35B7-C705-1798085F6D5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52239" y="1603096"/>
            <a:ext cx="7772400" cy="4762500"/>
          </a:xfrm>
        </p:spPr>
      </p:pic>
    </p:spTree>
    <p:extLst>
      <p:ext uri="{BB962C8B-B14F-4D97-AF65-F5344CB8AC3E}">
        <p14:creationId xmlns:p14="http://schemas.microsoft.com/office/powerpoint/2010/main" val="40267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E53D-708D-D001-0F72-3AE30B027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Home Page of 1 unit Vs. 2 units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AC7DD-1FAB-C7BE-A4A4-3671A75E6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xample of overview of homepage of 1 unit vs 2 units data. ">
            <a:extLst>
              <a:ext uri="{FF2B5EF4-FFF2-40B4-BE49-F238E27FC236}">
                <a16:creationId xmlns:a16="http://schemas.microsoft.com/office/drawing/2014/main" id="{ED12C25B-FC4C-0882-9580-29D3341C441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79605" y="1583905"/>
            <a:ext cx="9032789" cy="4973457"/>
          </a:xfrm>
        </p:spPr>
      </p:pic>
    </p:spTree>
    <p:extLst>
      <p:ext uri="{BB962C8B-B14F-4D97-AF65-F5344CB8AC3E}">
        <p14:creationId xmlns:p14="http://schemas.microsoft.com/office/powerpoint/2010/main" val="32583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29889-16A3-45E3-A10C-83B04E4C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of 1 VS 2 Unit(s) orders over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474BE-2B11-3C64-0384-EB0AFE65C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example graph of percent of 1 vs 2 data over time ">
            <a:extLst>
              <a:ext uri="{FF2B5EF4-FFF2-40B4-BE49-F238E27FC236}">
                <a16:creationId xmlns:a16="http://schemas.microsoft.com/office/drawing/2014/main" id="{51C22FA8-38CF-4967-BB41-970715D9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98" y="1690687"/>
            <a:ext cx="7699804" cy="50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3F21-D441-490A-8A7F-80E7309D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VS 2 Unit (S) by Location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06978-5890-3AF7-644B-50CD578B7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xample graph of 1 vs 2 units by location data">
            <a:extLst>
              <a:ext uri="{FF2B5EF4-FFF2-40B4-BE49-F238E27FC236}">
                <a16:creationId xmlns:a16="http://schemas.microsoft.com/office/drawing/2014/main" id="{BE5BC762-A898-4CF4-A749-5A408E4D7E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3400" y="1729990"/>
            <a:ext cx="11658600" cy="4432300"/>
          </a:xfrm>
        </p:spPr>
      </p:pic>
    </p:spTree>
    <p:extLst>
      <p:ext uri="{BB962C8B-B14F-4D97-AF65-F5344CB8AC3E}">
        <p14:creationId xmlns:p14="http://schemas.microsoft.com/office/powerpoint/2010/main" val="1968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0B89-F71A-4D15-91B2-F26BC83A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VS 2 Unit(S) Orders by Specialty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62B22-7E56-7D6F-4A47-940B7C6FE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xample graph of 1 vs 2 units orders by specialty data  ">
            <a:extLst>
              <a:ext uri="{FF2B5EF4-FFF2-40B4-BE49-F238E27FC236}">
                <a16:creationId xmlns:a16="http://schemas.microsoft.com/office/drawing/2014/main" id="{21F9574E-5BE9-41AF-B72B-DF1B8210E37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4500" y="1825625"/>
            <a:ext cx="11747500" cy="4038600"/>
          </a:xfrm>
        </p:spPr>
      </p:pic>
    </p:spTree>
    <p:extLst>
      <p:ext uri="{BB962C8B-B14F-4D97-AF65-F5344CB8AC3E}">
        <p14:creationId xmlns:p14="http://schemas.microsoft.com/office/powerpoint/2010/main" val="1222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0D2B-82B9-4841-921D-D728379C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VS 2 Unit(S) by Ordering MD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C8B4B-2330-F4BB-1222-4598B9830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xample graph of 1 vs 2 by ordering MD data ">
            <a:extLst>
              <a:ext uri="{FF2B5EF4-FFF2-40B4-BE49-F238E27FC236}">
                <a16:creationId xmlns:a16="http://schemas.microsoft.com/office/drawing/2014/main" id="{993D0352-01E7-4960-A0D7-4A31556BD6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16692" y="1803163"/>
            <a:ext cx="11099800" cy="3937000"/>
          </a:xfrm>
        </p:spPr>
      </p:pic>
    </p:spTree>
    <p:extLst>
      <p:ext uri="{BB962C8B-B14F-4D97-AF65-F5344CB8AC3E}">
        <p14:creationId xmlns:p14="http://schemas.microsoft.com/office/powerpoint/2010/main" val="3549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Workfor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96D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Combined</Template>
  <TotalTime>121</TotalTime>
  <Words>137</Words>
  <Application>Microsoft Macintosh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23-210340-MT_Executive_Board Meeting_Volunteer Program [54]  -  Read-Only</vt:lpstr>
      <vt:lpstr>Blood Utilization Patient Blood Management </vt:lpstr>
      <vt:lpstr>Patient Blood Management </vt:lpstr>
      <vt:lpstr>Blood Utilization Dashboard</vt:lpstr>
      <vt:lpstr>Overview Home Page</vt:lpstr>
      <vt:lpstr>Overview Home Page of 1 unit Vs. 2 units </vt:lpstr>
      <vt:lpstr>Percent of 1 VS 2 Unit(s) orders over time</vt:lpstr>
      <vt:lpstr>1 VS 2 Unit (S) by Location </vt:lpstr>
      <vt:lpstr>1 VS 2 Unit(S) Orders by Specialty </vt:lpstr>
      <vt:lpstr>1 VS 2 Unit(S) by Ordering MD</vt:lpstr>
      <vt:lpstr>RBC Utilization-All Location Hgb 7.0 </vt:lpstr>
      <vt:lpstr>RBC Utilization by Location Hgb 7.0</vt:lpstr>
      <vt:lpstr>Hgb 7.0 Excluding Infusion center and Operating Rooms</vt:lpstr>
      <vt:lpstr>Hgb 8.0 Excluding Infusion Center and ORs</vt:lpstr>
      <vt:lpstr>Hgb. 8.0 by Specialty excluding Infusion Center and ORs</vt:lpstr>
      <vt:lpstr>Hgb. 8.0 by Specialty excluding Infusion Center and the 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Utilization Jan-Oct 2022</dc:title>
  <dc:creator>Abumuhor, Ihab A</dc:creator>
  <cp:lastModifiedBy>Brinson, Jennifer</cp:lastModifiedBy>
  <cp:revision>12</cp:revision>
  <dcterms:created xsi:type="dcterms:W3CDTF">2022-11-26T15:38:09Z</dcterms:created>
  <dcterms:modified xsi:type="dcterms:W3CDTF">2023-08-10T20:07:48Z</dcterms:modified>
</cp:coreProperties>
</file>