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0" r:id="rId6"/>
    <p:sldId id="264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JFpkMGlaxU/UwpwdlMLnz1vkr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59869C-AFB2-49A7-9D8B-406B2548374A}">
  <a:tblStyle styleId="{8459869C-AFB2-49A7-9D8B-406B2548374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6" name="Google Shape;16;p93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264" y="364885"/>
            <a:ext cx="2810256" cy="590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87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01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01"/>
          <p:cNvSpPr txBox="1">
            <a:spLocks noGrp="1"/>
          </p:cNvSpPr>
          <p:nvPr>
            <p:ph type="title"/>
          </p:nvPr>
        </p:nvSpPr>
        <p:spPr>
          <a:xfrm>
            <a:off x="831850" y="1540784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2" name="Google Shape;62;p10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6604374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663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517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3868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0" name="Google Shape;70;p103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270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551025" cy="405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  <p:pic>
        <p:nvPicPr>
          <p:cNvPr id="77" name="Google Shape;77;p10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228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337800" cy="4059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2" name="Google Shape;82;p10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255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0045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044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810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1" name="Google Shape;21;p94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268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29" name="Google Shape;29;p95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704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904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261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7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369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7" name="Google Shape;47;p98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12197" y="6336806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996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2" name="Google Shape;52;p99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390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7" name="Google Shape;57;p100" descr="A picture containing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6146800"/>
            <a:ext cx="1759710" cy="3695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130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964138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Test Utilization Dashboard</a:t>
            </a:r>
            <a:br>
              <a:rPr lang="en-US"/>
            </a:br>
            <a:r>
              <a:rPr lang="en-US"/>
              <a:t>Vitamin-D Utilization</a:t>
            </a:r>
          </a:p>
        </p:txBody>
      </p:sp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Example Dashboard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>
                <a:sym typeface="Calibri"/>
              </a:rPr>
              <a:t>Test Utilization Dashboard-Overview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0DCEC-1415-7700-896A-2ADC9F0EC4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6" name="Google Shape;96;p2" descr="example image of test utilization dashboard "/>
          <p:cNvPicPr preferRelativeResize="0"/>
          <p:nvPr/>
        </p:nvPicPr>
        <p:blipFill rotWithShape="1">
          <a:blip r:embed="rId3">
            <a:alphaModFix/>
          </a:blip>
          <a:srcRect r="38718"/>
          <a:stretch/>
        </p:blipFill>
        <p:spPr>
          <a:xfrm>
            <a:off x="4106636" y="557893"/>
            <a:ext cx="7410449" cy="5672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 txBox="1"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lvl="0"/>
            <a:r>
              <a:rPr lang="en-US" dirty="0"/>
              <a:t>Dashboard Quality </a:t>
            </a:r>
            <a:br>
              <a:rPr lang="en-US" dirty="0"/>
            </a:br>
            <a:r>
              <a:rPr lang="en-US" dirty="0"/>
              <a:t>Metrics 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060D0-D827-4CFF-9D78-07929C69B0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ym typeface="Calibri"/>
              </a:rPr>
              <a:t>Monthly trend by test volume </a:t>
            </a:r>
            <a:endParaRPr lang="en-US" dirty="0"/>
          </a:p>
          <a:p>
            <a:r>
              <a:rPr lang="en-US" dirty="0">
                <a:sym typeface="Calibri"/>
              </a:rPr>
              <a:t>By ordering MD</a:t>
            </a:r>
            <a:endParaRPr lang="en-US" dirty="0"/>
          </a:p>
          <a:p>
            <a:r>
              <a:rPr lang="en-US" dirty="0">
                <a:sym typeface="Calibri"/>
              </a:rPr>
              <a:t>By specialty</a:t>
            </a:r>
            <a:endParaRPr lang="en-US" dirty="0"/>
          </a:p>
          <a:p>
            <a:r>
              <a:rPr lang="en-US" dirty="0">
                <a:sym typeface="Calibri"/>
              </a:rPr>
              <a:t>Month over month percent change in test orders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FEECF5-CC92-AFCF-887F-22080CFAA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 by Test Name-Vitamin D </a:t>
            </a:r>
          </a:p>
        </p:txBody>
      </p:sp>
      <p:pic>
        <p:nvPicPr>
          <p:cNvPr id="6" name="Google Shape;129;p4" descr="Example of test utilization dashboard oh how to filter by test name, in this case that test is Vitamin D. ">
            <a:extLst>
              <a:ext uri="{FF2B5EF4-FFF2-40B4-BE49-F238E27FC236}">
                <a16:creationId xmlns:a16="http://schemas.microsoft.com/office/drawing/2014/main" id="{E6CFCC52-B7D3-2878-BFF0-FD8DCAEE54CC}"/>
              </a:ext>
            </a:extLst>
          </p:cNvPr>
          <p:cNvPicPr preferRelativeResize="0">
            <a:picLocks noGrp="1"/>
          </p:cNvPicPr>
          <p:nvPr>
            <p:ph type="body" idx="1"/>
          </p:nvPr>
        </p:nvPicPr>
        <p:blipFill rotWithShape="1">
          <a:blip r:embed="rId2">
            <a:alphaModFix/>
          </a:blip>
          <a:srcRect r="41527"/>
          <a:stretch/>
        </p:blipFill>
        <p:spPr>
          <a:xfrm>
            <a:off x="4293053" y="779349"/>
            <a:ext cx="6440261" cy="52554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707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Vitamin D Utilization </a:t>
            </a:r>
            <a:r>
              <a:rPr lang="en-US" b="0" dirty="0"/>
              <a:t>March 1, 2022 - March 31,</a:t>
            </a:r>
            <a:r>
              <a:rPr lang="en-US" b="0" baseline="30000" dirty="0"/>
              <a:t> </a:t>
            </a:r>
            <a:r>
              <a:rPr lang="en-US" b="0" dirty="0"/>
              <a:t>2023</a:t>
            </a:r>
            <a:endParaRPr b="0" dirty="0"/>
          </a:p>
        </p:txBody>
      </p:sp>
      <p:pic>
        <p:nvPicPr>
          <p:cNvPr id="135" name="Google Shape;135;p5" descr="Test utilization dashboard showing a month of Vitamin D Utilization in graph form 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tretch/>
        </p:blipFill>
        <p:spPr>
          <a:xfrm>
            <a:off x="2281604" y="1825625"/>
            <a:ext cx="7628792" cy="391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81798-9B4D-253B-92C6-451D2E8AA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</p:spPr>
        <p:txBody>
          <a:bodyPr/>
          <a:lstStyle/>
          <a:p>
            <a:r>
              <a:rPr lang="en-US" dirty="0">
                <a:sym typeface="Calibri"/>
              </a:rPr>
              <a:t>Vitamin D Utilization by Specialty</a:t>
            </a:r>
            <a:endParaRPr lang="en-US" dirty="0"/>
          </a:p>
        </p:txBody>
      </p:sp>
      <p:pic>
        <p:nvPicPr>
          <p:cNvPr id="6" name="Google Shape;143;p6" descr="example graph of vitamin D utilization by specialty ">
            <a:extLst>
              <a:ext uri="{FF2B5EF4-FFF2-40B4-BE49-F238E27FC236}">
                <a16:creationId xmlns:a16="http://schemas.microsoft.com/office/drawing/2014/main" id="{8D1CF7A0-868C-62B4-D055-B97F9FA68193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alphaModFix/>
          </a:blip>
          <a:srcRect l="1445" t="2971" r="3613" b="2136"/>
          <a:stretch/>
        </p:blipFill>
        <p:spPr>
          <a:xfrm>
            <a:off x="2002970" y="1807029"/>
            <a:ext cx="7630887" cy="436714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44;p6" descr="example of vitamin D utilization by specialty key/legend for the graph ">
            <a:extLst>
              <a:ext uri="{FF2B5EF4-FFF2-40B4-BE49-F238E27FC236}">
                <a16:creationId xmlns:a16="http://schemas.microsoft.com/office/drawing/2014/main" id="{A1A090BF-AD0C-1367-E740-81200833113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8513" r="72459" b="24962"/>
          <a:stretch/>
        </p:blipFill>
        <p:spPr>
          <a:xfrm>
            <a:off x="8484281" y="4365172"/>
            <a:ext cx="1933348" cy="5660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80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/>
              <a:t>Example Cost per test and Potential Savings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BB915-530B-6928-1EA6-1745BE3E01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4" name="Google Shape;154;p7"/>
          <p:cNvGraphicFramePr/>
          <p:nvPr>
            <p:extLst>
              <p:ext uri="{D42A27DB-BD31-4B8C-83A1-F6EECF244321}">
                <p14:modId xmlns:p14="http://schemas.microsoft.com/office/powerpoint/2010/main" val="2692127115"/>
              </p:ext>
            </p:extLst>
          </p:nvPr>
        </p:nvGraphicFramePr>
        <p:xfrm>
          <a:off x="838200" y="1825625"/>
          <a:ext cx="10526486" cy="3039110"/>
        </p:xfrm>
        <a:graphic>
          <a:graphicData uri="http://schemas.openxmlformats.org/drawingml/2006/table">
            <a:tbl>
              <a:tblPr firstRow="1">
                <a:tableStyleId>{5A111915-BE36-4E01-A7E5-04B1672EAD32}</a:tableStyleId>
              </a:tblPr>
              <a:tblGrid>
                <a:gridCol w="10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4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68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76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754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160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/>
                        <a:t>Test 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Performed 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Cot per test (including reagents and Labor)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Avg. Monthly Volume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Monthly</a:t>
                      </a:r>
                      <a:endParaRPr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Cost 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Annual cost 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Potential Annual Savings </a:t>
                      </a:r>
                      <a:endParaRPr sz="12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10% reduction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Potential Annual Savings 20% reduction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Potential Annual Savings 30% reduction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Potential Annual Savings 50% reduction 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Vitamin D 25-Hydroxy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In-house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$5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4,250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$21,250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$255,000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$25,500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$51,000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$76,500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$127,500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5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Vitamin D 1,25 Hydroxy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Reference Lab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$21.48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85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$1,825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$21,900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$2,190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$4,380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$6,570</a:t>
                      </a:r>
                      <a:endParaRPr sz="1200">
                        <a:latin typeface="+mj-lt"/>
                      </a:endParaRPr>
                    </a:p>
                  </a:txBody>
                  <a:tcPr marL="88825" marR="88825" marT="44425" marB="44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$10,950</a:t>
                      </a:r>
                      <a:endParaRPr sz="1200" dirty="0">
                        <a:latin typeface="+mj-lt"/>
                      </a:endParaRPr>
                    </a:p>
                  </a:txBody>
                  <a:tcPr marL="88825" marR="88825" marT="44425" marB="44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Combined</Template>
  <TotalTime>0</TotalTime>
  <Words>145</Words>
  <Application>Microsoft Macintosh PowerPoint</Application>
  <PresentationFormat>Widescreen</PresentationFormat>
  <Paragraphs>44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23-210340-MT_Executive_Board Meeting_Volunteer Program [54]  -  Read-Only</vt:lpstr>
      <vt:lpstr>Test Utilization Dashboard Vitamin-D Utilization</vt:lpstr>
      <vt:lpstr>Test Utilization Dashboard-Overview</vt:lpstr>
      <vt:lpstr>Dashboard Quality  Metrics   </vt:lpstr>
      <vt:lpstr>Filter by Test Name-Vitamin D </vt:lpstr>
      <vt:lpstr>Vitamin D Utilization March 1, 2022 - March 31, 2023</vt:lpstr>
      <vt:lpstr>Vitamin D Utilization by Specialty</vt:lpstr>
      <vt:lpstr>Example Cost per test and Potential Savings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Utilization Dashboard Vitamin-D Utilization</dc:title>
  <dc:creator>Abumuhor, Ihab A</dc:creator>
  <cp:lastModifiedBy>Brinson, Jennifer</cp:lastModifiedBy>
  <cp:revision>1</cp:revision>
  <dcterms:created xsi:type="dcterms:W3CDTF">2023-05-04T23:55:32Z</dcterms:created>
  <dcterms:modified xsi:type="dcterms:W3CDTF">2023-08-09T17:26:04Z</dcterms:modified>
</cp:coreProperties>
</file>