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4694" autoAdjust="0"/>
  </p:normalViewPr>
  <p:slideViewPr>
    <p:cSldViewPr snapToGrid="0">
      <p:cViewPr varScale="1">
        <p:scale>
          <a:sx n="117" d="100"/>
          <a:sy n="117" d="100"/>
        </p:scale>
        <p:origin x="8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345710-B0D8-CB4A-928A-7D3623A61A27}" type="doc">
      <dgm:prSet loTypeId="urn:microsoft.com/office/officeart/2005/8/layout/hList6" loCatId="process" qsTypeId="urn:microsoft.com/office/officeart/2005/8/quickstyle/simple1" qsCatId="simple" csTypeId="urn:microsoft.com/office/officeart/2005/8/colors/accent1_3" csCatId="accent1"/>
      <dgm:spPr/>
      <dgm:t>
        <a:bodyPr/>
        <a:lstStyle/>
        <a:p>
          <a:endParaRPr lang="en-US"/>
        </a:p>
      </dgm:t>
    </dgm:pt>
    <dgm:pt modelId="{3EED5CE8-C0C9-364C-9530-DA4C857EDEA5}">
      <dgm:prSet/>
      <dgm:spPr/>
      <dgm:t>
        <a:bodyPr/>
        <a:lstStyle/>
        <a:p>
          <a:r>
            <a:rPr lang="en-US" b="0" i="0"/>
            <a:t>Received to completed</a:t>
          </a:r>
          <a:endParaRPr lang="en-US"/>
        </a:p>
      </dgm:t>
    </dgm:pt>
    <dgm:pt modelId="{60A3CC93-5C02-5745-B1CA-63118CC5B96B}" type="parTrans" cxnId="{C41CC187-7336-C243-9D13-074E48409EF4}">
      <dgm:prSet/>
      <dgm:spPr/>
      <dgm:t>
        <a:bodyPr/>
        <a:lstStyle/>
        <a:p>
          <a:endParaRPr lang="en-US"/>
        </a:p>
      </dgm:t>
    </dgm:pt>
    <dgm:pt modelId="{55EF37E6-C87D-BE48-8229-2A112FC482B2}" type="sibTrans" cxnId="{C41CC187-7336-C243-9D13-074E48409EF4}">
      <dgm:prSet/>
      <dgm:spPr/>
      <dgm:t>
        <a:bodyPr/>
        <a:lstStyle/>
        <a:p>
          <a:endParaRPr lang="en-US"/>
        </a:p>
      </dgm:t>
    </dgm:pt>
    <dgm:pt modelId="{379380A3-1A61-7542-83D2-6D061D7C0D49}">
      <dgm:prSet/>
      <dgm:spPr/>
      <dgm:t>
        <a:bodyPr/>
        <a:lstStyle/>
        <a:p>
          <a:r>
            <a:rPr lang="en-US" b="0" i="0"/>
            <a:t>Order to receipt in the lab</a:t>
          </a:r>
          <a:endParaRPr lang="en-US"/>
        </a:p>
      </dgm:t>
    </dgm:pt>
    <dgm:pt modelId="{DEEB52E3-2961-D940-842A-3A99D372AA0F}" type="parTrans" cxnId="{29873966-ABE9-8C42-854A-DD3D2C9EBDD0}">
      <dgm:prSet/>
      <dgm:spPr/>
      <dgm:t>
        <a:bodyPr/>
        <a:lstStyle/>
        <a:p>
          <a:endParaRPr lang="en-US"/>
        </a:p>
      </dgm:t>
    </dgm:pt>
    <dgm:pt modelId="{6FFBE685-2D4A-B541-A397-F271027C7625}" type="sibTrans" cxnId="{29873966-ABE9-8C42-854A-DD3D2C9EBDD0}">
      <dgm:prSet/>
      <dgm:spPr/>
      <dgm:t>
        <a:bodyPr/>
        <a:lstStyle/>
        <a:p>
          <a:endParaRPr lang="en-US"/>
        </a:p>
      </dgm:t>
    </dgm:pt>
    <dgm:pt modelId="{FD7DDB7E-2E47-E54C-991A-EA31F61FA4E0}">
      <dgm:prSet/>
      <dgm:spPr/>
      <dgm:t>
        <a:bodyPr/>
        <a:lstStyle/>
        <a:p>
          <a:r>
            <a:rPr lang="en-US" b="0" i="0"/>
            <a:t>Order to verify/completion </a:t>
          </a:r>
          <a:endParaRPr lang="en-US"/>
        </a:p>
      </dgm:t>
    </dgm:pt>
    <dgm:pt modelId="{F961358A-5193-7043-8E87-96C5D6915396}" type="parTrans" cxnId="{49067FC8-D361-7845-8E1D-C39DBCEE1898}">
      <dgm:prSet/>
      <dgm:spPr/>
      <dgm:t>
        <a:bodyPr/>
        <a:lstStyle/>
        <a:p>
          <a:endParaRPr lang="en-US"/>
        </a:p>
      </dgm:t>
    </dgm:pt>
    <dgm:pt modelId="{07A18DAE-ED5A-9641-B4DE-EFAB9F8BC796}" type="sibTrans" cxnId="{49067FC8-D361-7845-8E1D-C39DBCEE1898}">
      <dgm:prSet/>
      <dgm:spPr/>
      <dgm:t>
        <a:bodyPr/>
        <a:lstStyle/>
        <a:p>
          <a:endParaRPr lang="en-US"/>
        </a:p>
      </dgm:t>
    </dgm:pt>
    <dgm:pt modelId="{0C455610-8F85-244F-8858-5AB89DCEAA78}" type="pres">
      <dgm:prSet presAssocID="{98345710-B0D8-CB4A-928A-7D3623A61A27}" presName="Name0" presStyleCnt="0">
        <dgm:presLayoutVars>
          <dgm:dir/>
          <dgm:resizeHandles val="exact"/>
        </dgm:presLayoutVars>
      </dgm:prSet>
      <dgm:spPr/>
    </dgm:pt>
    <dgm:pt modelId="{1EA51299-1E25-5043-AC62-D54D94B67DF6}" type="pres">
      <dgm:prSet presAssocID="{3EED5CE8-C0C9-364C-9530-DA4C857EDEA5}" presName="node" presStyleLbl="node1" presStyleIdx="0" presStyleCnt="3">
        <dgm:presLayoutVars>
          <dgm:bulletEnabled val="1"/>
        </dgm:presLayoutVars>
      </dgm:prSet>
      <dgm:spPr/>
    </dgm:pt>
    <dgm:pt modelId="{051C90AF-FC5B-074E-B519-4C19E6737268}" type="pres">
      <dgm:prSet presAssocID="{55EF37E6-C87D-BE48-8229-2A112FC482B2}" presName="sibTrans" presStyleCnt="0"/>
      <dgm:spPr/>
    </dgm:pt>
    <dgm:pt modelId="{1B7AAE82-2D91-4540-9AD1-D56AFC6CC6CE}" type="pres">
      <dgm:prSet presAssocID="{379380A3-1A61-7542-83D2-6D061D7C0D49}" presName="node" presStyleLbl="node1" presStyleIdx="1" presStyleCnt="3">
        <dgm:presLayoutVars>
          <dgm:bulletEnabled val="1"/>
        </dgm:presLayoutVars>
      </dgm:prSet>
      <dgm:spPr/>
    </dgm:pt>
    <dgm:pt modelId="{DBBC3776-0885-3241-86EB-3863AC77EDDD}" type="pres">
      <dgm:prSet presAssocID="{6FFBE685-2D4A-B541-A397-F271027C7625}" presName="sibTrans" presStyleCnt="0"/>
      <dgm:spPr/>
    </dgm:pt>
    <dgm:pt modelId="{8953A99D-F234-FB42-A49B-973E42100C8F}" type="pres">
      <dgm:prSet presAssocID="{FD7DDB7E-2E47-E54C-991A-EA31F61FA4E0}" presName="node" presStyleLbl="node1" presStyleIdx="2" presStyleCnt="3">
        <dgm:presLayoutVars>
          <dgm:bulletEnabled val="1"/>
        </dgm:presLayoutVars>
      </dgm:prSet>
      <dgm:spPr/>
    </dgm:pt>
  </dgm:ptLst>
  <dgm:cxnLst>
    <dgm:cxn modelId="{E11F834C-6BFE-184B-9736-9C9B7DAA36C4}" type="presOf" srcId="{3EED5CE8-C0C9-364C-9530-DA4C857EDEA5}" destId="{1EA51299-1E25-5043-AC62-D54D94B67DF6}" srcOrd="0" destOrd="0" presId="urn:microsoft.com/office/officeart/2005/8/layout/hList6"/>
    <dgm:cxn modelId="{29873966-ABE9-8C42-854A-DD3D2C9EBDD0}" srcId="{98345710-B0D8-CB4A-928A-7D3623A61A27}" destId="{379380A3-1A61-7542-83D2-6D061D7C0D49}" srcOrd="1" destOrd="0" parTransId="{DEEB52E3-2961-D940-842A-3A99D372AA0F}" sibTransId="{6FFBE685-2D4A-B541-A397-F271027C7625}"/>
    <dgm:cxn modelId="{C41CC187-7336-C243-9D13-074E48409EF4}" srcId="{98345710-B0D8-CB4A-928A-7D3623A61A27}" destId="{3EED5CE8-C0C9-364C-9530-DA4C857EDEA5}" srcOrd="0" destOrd="0" parTransId="{60A3CC93-5C02-5745-B1CA-63118CC5B96B}" sibTransId="{55EF37E6-C87D-BE48-8229-2A112FC482B2}"/>
    <dgm:cxn modelId="{49067FC8-D361-7845-8E1D-C39DBCEE1898}" srcId="{98345710-B0D8-CB4A-928A-7D3623A61A27}" destId="{FD7DDB7E-2E47-E54C-991A-EA31F61FA4E0}" srcOrd="2" destOrd="0" parTransId="{F961358A-5193-7043-8E87-96C5D6915396}" sibTransId="{07A18DAE-ED5A-9641-B4DE-EFAB9F8BC796}"/>
    <dgm:cxn modelId="{11CF8BD5-A660-6C4B-8E8D-ED7F66888F92}" type="presOf" srcId="{98345710-B0D8-CB4A-928A-7D3623A61A27}" destId="{0C455610-8F85-244F-8858-5AB89DCEAA78}" srcOrd="0" destOrd="0" presId="urn:microsoft.com/office/officeart/2005/8/layout/hList6"/>
    <dgm:cxn modelId="{04B865D7-EB55-B54B-8E83-F67BE65C7387}" type="presOf" srcId="{379380A3-1A61-7542-83D2-6D061D7C0D49}" destId="{1B7AAE82-2D91-4540-9AD1-D56AFC6CC6CE}" srcOrd="0" destOrd="0" presId="urn:microsoft.com/office/officeart/2005/8/layout/hList6"/>
    <dgm:cxn modelId="{BEFA54DD-EF59-1445-813E-4CEF2CF46127}" type="presOf" srcId="{FD7DDB7E-2E47-E54C-991A-EA31F61FA4E0}" destId="{8953A99D-F234-FB42-A49B-973E42100C8F}" srcOrd="0" destOrd="0" presId="urn:microsoft.com/office/officeart/2005/8/layout/hList6"/>
    <dgm:cxn modelId="{ED6C43B3-0E23-F14D-A9A4-882230D33414}" type="presParOf" srcId="{0C455610-8F85-244F-8858-5AB89DCEAA78}" destId="{1EA51299-1E25-5043-AC62-D54D94B67DF6}" srcOrd="0" destOrd="0" presId="urn:microsoft.com/office/officeart/2005/8/layout/hList6"/>
    <dgm:cxn modelId="{E74201DB-2D09-9348-803F-295F9CF1692C}" type="presParOf" srcId="{0C455610-8F85-244F-8858-5AB89DCEAA78}" destId="{051C90AF-FC5B-074E-B519-4C19E6737268}" srcOrd="1" destOrd="0" presId="urn:microsoft.com/office/officeart/2005/8/layout/hList6"/>
    <dgm:cxn modelId="{7D697EB4-C348-4241-B3B9-4DE156F60693}" type="presParOf" srcId="{0C455610-8F85-244F-8858-5AB89DCEAA78}" destId="{1B7AAE82-2D91-4540-9AD1-D56AFC6CC6CE}" srcOrd="2" destOrd="0" presId="urn:microsoft.com/office/officeart/2005/8/layout/hList6"/>
    <dgm:cxn modelId="{9C8B72FE-A7DE-514F-8E03-94C38E5769FE}" type="presParOf" srcId="{0C455610-8F85-244F-8858-5AB89DCEAA78}" destId="{DBBC3776-0885-3241-86EB-3863AC77EDDD}" srcOrd="3" destOrd="0" presId="urn:microsoft.com/office/officeart/2005/8/layout/hList6"/>
    <dgm:cxn modelId="{31EE60E5-4A33-124E-8506-311E43EF246B}" type="presParOf" srcId="{0C455610-8F85-244F-8858-5AB89DCEAA78}" destId="{8953A99D-F234-FB42-A49B-973E42100C8F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A51299-1E25-5043-AC62-D54D94B67DF6}">
      <dsp:nvSpPr>
        <dsp:cNvPr id="0" name=""/>
        <dsp:cNvSpPr/>
      </dsp:nvSpPr>
      <dsp:spPr>
        <a:xfrm rot="16200000">
          <a:off x="-387789" y="389050"/>
          <a:ext cx="4059142" cy="3281040"/>
        </a:xfrm>
        <a:prstGeom prst="flowChartManualOperation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174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i="0" kern="1200"/>
            <a:t>Received to completed</a:t>
          </a:r>
          <a:endParaRPr lang="en-US" sz="3000" kern="1200"/>
        </a:p>
      </dsp:txBody>
      <dsp:txXfrm rot="5400000">
        <a:off x="1262" y="811827"/>
        <a:ext cx="3281040" cy="2435486"/>
      </dsp:txXfrm>
    </dsp:sp>
    <dsp:sp modelId="{1B7AAE82-2D91-4540-9AD1-D56AFC6CC6CE}">
      <dsp:nvSpPr>
        <dsp:cNvPr id="0" name=""/>
        <dsp:cNvSpPr/>
      </dsp:nvSpPr>
      <dsp:spPr>
        <a:xfrm rot="16200000">
          <a:off x="3139328" y="389050"/>
          <a:ext cx="4059142" cy="3281040"/>
        </a:xfrm>
        <a:prstGeom prst="flowChartManualOperation">
          <a:avLst/>
        </a:prstGeom>
        <a:solidFill>
          <a:schemeClr val="accent1">
            <a:shade val="80000"/>
            <a:hueOff val="175019"/>
            <a:satOff val="951"/>
            <a:lumOff val="127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174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i="0" kern="1200"/>
            <a:t>Order to receipt in the lab</a:t>
          </a:r>
          <a:endParaRPr lang="en-US" sz="3000" kern="1200"/>
        </a:p>
      </dsp:txBody>
      <dsp:txXfrm rot="5400000">
        <a:off x="3528379" y="811827"/>
        <a:ext cx="3281040" cy="2435486"/>
      </dsp:txXfrm>
    </dsp:sp>
    <dsp:sp modelId="{8953A99D-F234-FB42-A49B-973E42100C8F}">
      <dsp:nvSpPr>
        <dsp:cNvPr id="0" name=""/>
        <dsp:cNvSpPr/>
      </dsp:nvSpPr>
      <dsp:spPr>
        <a:xfrm rot="16200000">
          <a:off x="6666447" y="389050"/>
          <a:ext cx="4059142" cy="3281040"/>
        </a:xfrm>
        <a:prstGeom prst="flowChartManualOperation">
          <a:avLst/>
        </a:prstGeom>
        <a:solidFill>
          <a:schemeClr val="accent1">
            <a:shade val="80000"/>
            <a:hueOff val="350038"/>
            <a:satOff val="1902"/>
            <a:lumOff val="255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174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i="0" kern="1200"/>
            <a:t>Order to verify/completion </a:t>
          </a:r>
          <a:endParaRPr lang="en-US" sz="3000" kern="1200"/>
        </a:p>
      </dsp:txBody>
      <dsp:txXfrm rot="5400000">
        <a:off x="7055498" y="811827"/>
        <a:ext cx="3281040" cy="24354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16" name="Google Shape;16;p93" descr="A picture containing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9264" y="364885"/>
            <a:ext cx="2810256" cy="590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108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01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01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01"/>
          <p:cNvSpPr txBox="1">
            <a:spLocks noGrp="1"/>
          </p:cNvSpPr>
          <p:nvPr>
            <p:ph type="title"/>
          </p:nvPr>
        </p:nvSpPr>
        <p:spPr>
          <a:xfrm>
            <a:off x="831850" y="1540784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2" name="Google Shape;62;p10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6604374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0102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1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8015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0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3868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Google Shape;69;p10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3868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0" name="Google Shape;70;p103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239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551025" cy="4059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id="77" name="Google Shape;77;p104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8583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337800" cy="4059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2" name="Google Shape;82;p105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040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222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795270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2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1" name="Google Shape;21;p94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9178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3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1" name="Google Shape;21;p94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8783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pic>
        <p:nvPicPr>
          <p:cNvPr id="29" name="Google Shape;29;p95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12197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1465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96"/>
          <p:cNvSpPr txBox="1">
            <a:spLocks noGrp="1"/>
          </p:cNvSpPr>
          <p:nvPr>
            <p:ph type="body" idx="1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2810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7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261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9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261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7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0939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7" name="Google Shape;47;p98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12197" y="6336806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863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2" name="Google Shape;52;p99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082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7" name="Google Shape;57;p100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4105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5168384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65EE2-52E4-6B0C-BFDF-808B8168B1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</p:spPr>
        <p:txBody>
          <a:bodyPr anchor="ctr">
            <a:normAutofit/>
          </a:bodyPr>
          <a:lstStyle/>
          <a:p>
            <a:r>
              <a:rPr lang="en-US" dirty="0"/>
              <a:t>Turn-around-time Metrics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9D3102-9836-43D5-B0D6-861D08830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</p:spPr>
        <p:txBody>
          <a:bodyPr>
            <a:normAutofit/>
          </a:bodyPr>
          <a:lstStyle/>
          <a:p>
            <a:r>
              <a:rPr lang="en-US" dirty="0"/>
              <a:t>Sample Metrics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21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63F66-2200-C7D8-8C67-3AC60BF9A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Monthly CBC TAT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8A09D-7072-7D37-5281-A71795EB8E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Example graph of Monthly CBC TAT data. ">
            <a:extLst>
              <a:ext uri="{FF2B5EF4-FFF2-40B4-BE49-F238E27FC236}">
                <a16:creationId xmlns:a16="http://schemas.microsoft.com/office/drawing/2014/main" id="{B9E8A24B-7AAB-AAA7-7CA8-3B6FB5A45EF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767016" y="1825625"/>
            <a:ext cx="8951980" cy="4059142"/>
          </a:xfrm>
        </p:spPr>
      </p:pic>
    </p:spTree>
    <p:extLst>
      <p:ext uri="{BB962C8B-B14F-4D97-AF65-F5344CB8AC3E}">
        <p14:creationId xmlns:p14="http://schemas.microsoft.com/office/powerpoint/2010/main" val="198719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46331-6D6E-3CA5-6CAD-FE245836C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Monthly TYSC and COAG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EB5D21-37CB-AFA0-D4DD-95AAD27603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Example graph of Monthly TYSC and COAG data ">
            <a:extLst>
              <a:ext uri="{FF2B5EF4-FFF2-40B4-BE49-F238E27FC236}">
                <a16:creationId xmlns:a16="http://schemas.microsoft.com/office/drawing/2014/main" id="{C05A2599-F63A-D850-DA4A-70A5FDC8DBF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826740" y="1825625"/>
            <a:ext cx="8538519" cy="4123480"/>
          </a:xfrm>
        </p:spPr>
      </p:pic>
    </p:spTree>
    <p:extLst>
      <p:ext uri="{BB962C8B-B14F-4D97-AF65-F5344CB8AC3E}">
        <p14:creationId xmlns:p14="http://schemas.microsoft.com/office/powerpoint/2010/main" val="430033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D96BF-7370-5725-B62B-810000141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</p:spPr>
        <p:txBody>
          <a:bodyPr anchor="ctr">
            <a:normAutofit/>
          </a:bodyPr>
          <a:lstStyle/>
          <a:p>
            <a:r>
              <a:rPr lang="en-US"/>
              <a:t>Turn-around-time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5742B5B2-EC44-2C9E-B258-1BC73E8797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9742820"/>
              </p:ext>
            </p:extLst>
          </p:nvPr>
        </p:nvGraphicFramePr>
        <p:xfrm>
          <a:off x="838200" y="1825625"/>
          <a:ext cx="10337800" cy="40591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5358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734C7-4E64-82C6-8E6D-48F1AAE7D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Troponin from Receipt to Completion</a:t>
            </a:r>
            <a:br>
              <a:rPr lang="en-US" dirty="0"/>
            </a:br>
            <a:r>
              <a:rPr lang="en-US" dirty="0"/>
              <a:t>(within 45 minutes and 60 minutes)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6A478-D00F-4747-6748-A924BEC968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Example of Troponin from receipt to completion data ">
            <a:extLst>
              <a:ext uri="{FF2B5EF4-FFF2-40B4-BE49-F238E27FC236}">
                <a16:creationId xmlns:a16="http://schemas.microsoft.com/office/drawing/2014/main" id="{98B8B4CD-4BE6-C619-BFAE-37CC0183C56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508209" y="1803853"/>
            <a:ext cx="8997779" cy="4115263"/>
          </a:xfrm>
        </p:spPr>
      </p:pic>
    </p:spTree>
    <p:extLst>
      <p:ext uri="{BB962C8B-B14F-4D97-AF65-F5344CB8AC3E}">
        <p14:creationId xmlns:p14="http://schemas.microsoft.com/office/powerpoint/2010/main" val="98442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DBA239-88C8-F8DF-D7A7-E61317DFB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Chem TAT (Routine Vs. Stat/ED)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53EB20-FE6E-7B11-84C2-B004D31DA7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Example of Chem TAT data ">
            <a:extLst>
              <a:ext uri="{FF2B5EF4-FFF2-40B4-BE49-F238E27FC236}">
                <a16:creationId xmlns:a16="http://schemas.microsoft.com/office/drawing/2014/main" id="{BA00097C-63BB-6794-5C21-F708E364653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723424" y="1825624"/>
            <a:ext cx="8745152" cy="4071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517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F61A73A-B37B-A365-90DA-2841097E0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CBC TAT (Routine Vs. STAT/ED)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B15D508-9739-AFBA-FE6E-A6C378FD16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Example of CBC TAT data by day">
            <a:extLst>
              <a:ext uri="{FF2B5EF4-FFF2-40B4-BE49-F238E27FC236}">
                <a16:creationId xmlns:a16="http://schemas.microsoft.com/office/drawing/2014/main" id="{2373D39A-33D3-7EB9-83C6-3178A739CB4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011748" y="1825625"/>
            <a:ext cx="8168504" cy="4024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90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2CBAC0-A457-CE26-21CE-613D9BBB3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TYSC and COAG TAT 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70C3FB8-5D29-A58C-76F5-87461DD638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example graph of TYSC and COAG TAT data ">
            <a:extLst>
              <a:ext uri="{FF2B5EF4-FFF2-40B4-BE49-F238E27FC236}">
                <a16:creationId xmlns:a16="http://schemas.microsoft.com/office/drawing/2014/main" id="{58C9D4DE-8F3F-5087-1985-F7E8E35C5E9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926967" y="1720850"/>
            <a:ext cx="8528298" cy="4059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342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486F09-F15C-9416-3C56-AE731A212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Monthly TAT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5DE0AB7-5F47-3756-BBE1-C68D49F104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trending purposes</a:t>
            </a:r>
          </a:p>
        </p:txBody>
      </p:sp>
    </p:spTree>
    <p:extLst>
      <p:ext uri="{BB962C8B-B14F-4D97-AF65-F5344CB8AC3E}">
        <p14:creationId xmlns:p14="http://schemas.microsoft.com/office/powerpoint/2010/main" val="312849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304BB-7951-9783-527D-B548861BB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Monthly Troponin TAT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F55D8B-0F69-2AD1-5641-EC391F32E2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Example graph of Monthly Troponin TAT data ">
            <a:extLst>
              <a:ext uri="{FF2B5EF4-FFF2-40B4-BE49-F238E27FC236}">
                <a16:creationId xmlns:a16="http://schemas.microsoft.com/office/drawing/2014/main" id="{B1E38CA4-1350-85F4-F433-CF52B800465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568050" y="1727285"/>
            <a:ext cx="9055899" cy="4157481"/>
          </a:xfrm>
        </p:spPr>
      </p:pic>
    </p:spTree>
    <p:extLst>
      <p:ext uri="{BB962C8B-B14F-4D97-AF65-F5344CB8AC3E}">
        <p14:creationId xmlns:p14="http://schemas.microsoft.com/office/powerpoint/2010/main" val="1027281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93342-2374-C56E-88CB-FCEFDBB63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Monthly Chem TAT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6CDC6-6E92-EB7D-CB1D-94390903DD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Example graph of Monthly Chem TAT data ">
            <a:extLst>
              <a:ext uri="{FF2B5EF4-FFF2-40B4-BE49-F238E27FC236}">
                <a16:creationId xmlns:a16="http://schemas.microsoft.com/office/drawing/2014/main" id="{20676026-771C-FF17-3B5F-269922FA23C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646537" y="1825624"/>
            <a:ext cx="8898925" cy="4070051"/>
          </a:xfrm>
        </p:spPr>
      </p:pic>
    </p:spTree>
    <p:extLst>
      <p:ext uri="{BB962C8B-B14F-4D97-AF65-F5344CB8AC3E}">
        <p14:creationId xmlns:p14="http://schemas.microsoft.com/office/powerpoint/2010/main" val="39509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Combined</Template>
  <TotalTime>31</TotalTime>
  <Words>75</Words>
  <Application>Microsoft Macintosh PowerPoint</Application>
  <PresentationFormat>Widescreen</PresentationFormat>
  <Paragraphs>16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23-210340-MT_Executive_Board Meeting_Volunteer Program [54]  -  Read-Only</vt:lpstr>
      <vt:lpstr>Turn-around-time Metrics</vt:lpstr>
      <vt:lpstr>Turn-around-time</vt:lpstr>
      <vt:lpstr>Troponin from Receipt to Completion (within 45 minutes and 60 minutes)</vt:lpstr>
      <vt:lpstr>Chem TAT (Routine Vs. Stat/ED)</vt:lpstr>
      <vt:lpstr>CBC TAT (Routine Vs. STAT/ED)</vt:lpstr>
      <vt:lpstr>TYSC and COAG TAT </vt:lpstr>
      <vt:lpstr>Monthly TAT </vt:lpstr>
      <vt:lpstr>Monthly Troponin TAT</vt:lpstr>
      <vt:lpstr>Monthly Chem TAT</vt:lpstr>
      <vt:lpstr>Monthly CBC TAT</vt:lpstr>
      <vt:lpstr>Monthly TYSC and COAG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Turn-around-time Metrics</dc:title>
  <dc:creator>Abumuhor, Ihab A</dc:creator>
  <cp:lastModifiedBy>Brinson, Jennifer</cp:lastModifiedBy>
  <cp:revision>4</cp:revision>
  <dcterms:created xsi:type="dcterms:W3CDTF">2023-05-20T03:05:35Z</dcterms:created>
  <dcterms:modified xsi:type="dcterms:W3CDTF">2023-08-10T20:07:25Z</dcterms:modified>
</cp:coreProperties>
</file>