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3" r:id="rId17"/>
    <p:sldId id="343" r:id="rId18"/>
    <p:sldId id="270" r:id="rId19"/>
    <p:sldId id="271" r:id="rId20"/>
    <p:sldId id="274"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Illar 1" id="{A6E35FF9-356C-7A47-9000-1BB26BCBFCD6}">
          <p14:sldIdLst>
            <p14:sldId id="256"/>
            <p14:sldId id="257"/>
            <p14:sldId id="258"/>
            <p14:sldId id="259"/>
            <p14:sldId id="260"/>
            <p14:sldId id="261"/>
            <p14:sldId id="262"/>
            <p14:sldId id="263"/>
            <p14:sldId id="264"/>
            <p14:sldId id="265"/>
            <p14:sldId id="266"/>
            <p14:sldId id="267"/>
            <p14:sldId id="268"/>
            <p14:sldId id="272"/>
            <p14:sldId id="269"/>
            <p14:sldId id="273"/>
            <p14:sldId id="343"/>
            <p14:sldId id="270"/>
            <p14:sldId id="271"/>
            <p14:sldId id="274"/>
            <p14:sldId id="275"/>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hz/bqDFFk1kvD5oOglXiv3RYY/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CP Center for Global Health" initials="" lastIdx="13" clrIdx="0"/>
  <p:cmAuthor id="1" name="Aaron Odegard" initials="" lastIdx="4" clrIdx="1"/>
  <p:cmAuthor id="2" name="Jackson, Danielle" initials="JD" lastIdx="1" clrIdx="2">
    <p:extLst>
      <p:ext uri="{19B8F6BF-5375-455C-9EA6-DF929625EA0E}">
        <p15:presenceInfo xmlns:p15="http://schemas.microsoft.com/office/powerpoint/2012/main" userId="S::danielle.jackson@ASCP.org::3647c53c-ed83-45a6-a5b6-506ebd778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p:scale>
          <a:sx n="70" d="100"/>
          <a:sy n="70" d="100"/>
        </p:scale>
        <p:origin x="-312" y="3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93"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91" Type="http://customschemas.google.com/relationships/presentationmetadata" Target="meta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9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2b0f1a747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2b0f1a747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2b0f1a747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ee23515c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ee23515c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2ee23515c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b0f1a747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b0f1a747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2b0f1a747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79" name="Google Shape;1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204" name="Google Shape;2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86" name="Google Shape;1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213" name="Google Shape;21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92" name="Google Shape;19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039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92" name="Google Shape;19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98" name="Google Shape;1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220" name="Google Shape;22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228" name="Google Shape;22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03" name="Google Shape;1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09" name="Google Shape;1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ee23515c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ee23515c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22ee23515ce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7c6e6d63b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32" name="Google Shape;132;g257c6e6d63b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7c6e6d63b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7c6e6d63b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57c6e6d63b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45" name="Google Shape;1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93" descr="A picture containing text, windmill, device&#10;&#10;Description automatically generated"/>
          <p:cNvPicPr preferRelativeResize="0"/>
          <p:nvPr/>
        </p:nvPicPr>
        <p:blipFill rotWithShape="1">
          <a:blip r:embed="rId2">
            <a:alphaModFix/>
          </a:blip>
          <a:srcRect t="26822" b="12572"/>
          <a:stretch/>
        </p:blipFill>
        <p:spPr>
          <a:xfrm>
            <a:off x="-132080" y="1270000"/>
            <a:ext cx="12535132" cy="4277360"/>
          </a:xfrm>
          <a:prstGeom prst="rect">
            <a:avLst/>
          </a:prstGeom>
          <a:noFill/>
          <a:ln>
            <a:noFill/>
          </a:ln>
        </p:spPr>
      </p:pic>
      <p:sp>
        <p:nvSpPr>
          <p:cNvPr id="14" name="Google Shape;14;p93"/>
          <p:cNvSpPr txBox="1">
            <a:spLocks noGrp="1"/>
          </p:cNvSpPr>
          <p:nvPr>
            <p:ph type="ctrTitle"/>
          </p:nvPr>
        </p:nvSpPr>
        <p:spPr>
          <a:xfrm>
            <a:off x="775386" y="1950718"/>
            <a:ext cx="9244914" cy="3332481"/>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6000"/>
              <a:buFont typeface="Arial"/>
              <a:buNone/>
              <a:defRPr sz="6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3"/>
          <p:cNvSpPr txBox="1">
            <a:spLocks noGrp="1"/>
          </p:cNvSpPr>
          <p:nvPr>
            <p:ph type="subTitle" idx="1"/>
          </p:nvPr>
        </p:nvSpPr>
        <p:spPr>
          <a:xfrm>
            <a:off x="876300" y="5730239"/>
            <a:ext cx="9144000" cy="99568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300"/>
              </a:spcBef>
              <a:spcAft>
                <a:spcPts val="0"/>
              </a:spcAft>
              <a:buClr>
                <a:srgbClr val="C58963"/>
              </a:buClr>
              <a:buSzPts val="1600"/>
              <a:buFont typeface="Arial"/>
              <a:buNone/>
              <a:defRPr sz="2000">
                <a:solidFill>
                  <a:srgbClr val="25408F"/>
                </a:solidFill>
              </a:defRPr>
            </a:lvl1pPr>
            <a:lvl2pPr lvl="1" algn="ctr">
              <a:lnSpc>
                <a:spcPct val="110000"/>
              </a:lnSpc>
              <a:spcBef>
                <a:spcPts val="600"/>
              </a:spcBef>
              <a:spcAft>
                <a:spcPts val="0"/>
              </a:spcAft>
              <a:buSzPts val="1600"/>
              <a:buNone/>
              <a:defRPr sz="2000"/>
            </a:lvl2pPr>
            <a:lvl3pPr lvl="2" algn="ctr">
              <a:lnSpc>
                <a:spcPct val="110000"/>
              </a:lnSpc>
              <a:spcBef>
                <a:spcPts val="600"/>
              </a:spcBef>
              <a:spcAft>
                <a:spcPts val="0"/>
              </a:spcAft>
              <a:buSzPts val="1440"/>
              <a:buNone/>
              <a:defRPr sz="1800"/>
            </a:lvl3pPr>
            <a:lvl4pPr lvl="3" algn="ctr">
              <a:lnSpc>
                <a:spcPct val="110000"/>
              </a:lnSpc>
              <a:spcBef>
                <a:spcPts val="600"/>
              </a:spcBef>
              <a:spcAft>
                <a:spcPts val="0"/>
              </a:spcAft>
              <a:buSzPts val="1280"/>
              <a:buNone/>
              <a:defRPr sz="1600"/>
            </a:lvl4pPr>
            <a:lvl5pPr lvl="4" algn="ctr">
              <a:lnSpc>
                <a:spcPct val="110000"/>
              </a:lnSpc>
              <a:spcBef>
                <a:spcPts val="600"/>
              </a:spcBef>
              <a:spcAft>
                <a:spcPts val="0"/>
              </a:spcAft>
              <a:buSzPts val="128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93" descr="A picture containing logo&#10;&#10;Description automatically generated"/>
          <p:cNvPicPr preferRelativeResize="0"/>
          <p:nvPr/>
        </p:nvPicPr>
        <p:blipFill rotWithShape="1">
          <a:blip r:embed="rId3">
            <a:alphaModFix/>
          </a:blip>
          <a:srcRect/>
          <a:stretch/>
        </p:blipFill>
        <p:spPr>
          <a:xfrm>
            <a:off x="969264" y="364885"/>
            <a:ext cx="2810256" cy="590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3"/>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03"/>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3"/>
          <p:cNvSpPr txBox="1">
            <a:spLocks noGrp="1"/>
          </p:cNvSpPr>
          <p:nvPr>
            <p:ph type="body" idx="1"/>
          </p:nvPr>
        </p:nvSpPr>
        <p:spPr>
          <a:xfrm>
            <a:off x="838200" y="1825625"/>
            <a:ext cx="5181600" cy="3868039"/>
          </a:xfrm>
          <a:prstGeom prst="rect">
            <a:avLst/>
          </a:prstGeom>
          <a:noFill/>
          <a:ln>
            <a:noFill/>
          </a:ln>
        </p:spPr>
        <p:txBody>
          <a:bodyPr spcFirstLastPara="1" wrap="square" lIns="91425" tIns="45700" rIns="91425" bIns="45700" anchor="t" anchorCtr="0">
            <a:noAutofit/>
          </a:bodyPr>
          <a:lstStyle>
            <a:lvl1pPr marL="457200" lvl="0" indent="-350520" algn="l">
              <a:lnSpc>
                <a:spcPct val="120000"/>
              </a:lnSpc>
              <a:spcBef>
                <a:spcPts val="600"/>
              </a:spcBef>
              <a:spcAft>
                <a:spcPts val="0"/>
              </a:spcAft>
              <a:buClr>
                <a:srgbClr val="4696D2"/>
              </a:buClr>
              <a:buSzPts val="1920"/>
              <a:buChar char="•"/>
              <a:defRPr>
                <a:solidFill>
                  <a:srgbClr val="0C0C0C"/>
                </a:solidFill>
              </a:defRPr>
            </a:lvl1pPr>
            <a:lvl2pPr marL="914400" lvl="1" indent="-330200" algn="l">
              <a:lnSpc>
                <a:spcPct val="120000"/>
              </a:lnSpc>
              <a:spcBef>
                <a:spcPts val="600"/>
              </a:spcBef>
              <a:spcAft>
                <a:spcPts val="0"/>
              </a:spcAft>
              <a:buClr>
                <a:srgbClr val="4696D2"/>
              </a:buClr>
              <a:buSzPts val="1600"/>
              <a:buChar char="•"/>
              <a:defRPr>
                <a:solidFill>
                  <a:srgbClr val="0C0C0C"/>
                </a:solidFill>
              </a:defRPr>
            </a:lvl2pPr>
            <a:lvl3pPr marL="1371600" lvl="2" indent="-320039" algn="l">
              <a:lnSpc>
                <a:spcPct val="120000"/>
              </a:lnSpc>
              <a:spcBef>
                <a:spcPts val="600"/>
              </a:spcBef>
              <a:spcAft>
                <a:spcPts val="0"/>
              </a:spcAft>
              <a:buClr>
                <a:srgbClr val="4696D2"/>
              </a:buClr>
              <a:buSzPts val="1440"/>
              <a:buChar char="•"/>
              <a:defRPr>
                <a:solidFill>
                  <a:srgbClr val="0C0C0C"/>
                </a:solidFill>
              </a:defRPr>
            </a:lvl3pPr>
            <a:lvl4pPr marL="1828800" lvl="3" indent="-309880" algn="l">
              <a:lnSpc>
                <a:spcPct val="120000"/>
              </a:lnSpc>
              <a:spcBef>
                <a:spcPts val="600"/>
              </a:spcBef>
              <a:spcAft>
                <a:spcPts val="0"/>
              </a:spcAft>
              <a:buClr>
                <a:srgbClr val="4696D2"/>
              </a:buClr>
              <a:buSzPts val="1280"/>
              <a:buChar char="•"/>
              <a:defRPr>
                <a:solidFill>
                  <a:srgbClr val="0C0C0C"/>
                </a:solidFill>
              </a:defRPr>
            </a:lvl4pPr>
            <a:lvl5pPr marL="2286000" lvl="4" indent="-309879" algn="l">
              <a:lnSpc>
                <a:spcPct val="12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3"/>
          <p:cNvSpPr txBox="1">
            <a:spLocks noGrp="1"/>
          </p:cNvSpPr>
          <p:nvPr>
            <p:ph type="body" idx="2"/>
          </p:nvPr>
        </p:nvSpPr>
        <p:spPr>
          <a:xfrm>
            <a:off x="6172200" y="1825625"/>
            <a:ext cx="5181600" cy="3868039"/>
          </a:xfrm>
          <a:prstGeom prst="rect">
            <a:avLst/>
          </a:prstGeom>
          <a:noFill/>
          <a:ln>
            <a:noFill/>
          </a:ln>
        </p:spPr>
        <p:txBody>
          <a:bodyPr spcFirstLastPara="1" wrap="square" lIns="91425" tIns="45700" rIns="91425" bIns="45700" anchor="t" anchorCtr="0">
            <a:no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2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 name="Google Shape;70;p103"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8"/>
        <p:cNvGrpSpPr/>
        <p:nvPr/>
      </p:nvGrpSpPr>
      <p:grpSpPr>
        <a:xfrm>
          <a:off x="0" y="0"/>
          <a:ext cx="0" cy="0"/>
          <a:chOff x="0" y="0"/>
          <a:chExt cx="0" cy="0"/>
        </a:xfrm>
      </p:grpSpPr>
      <p:sp>
        <p:nvSpPr>
          <p:cNvPr id="79" name="Google Shape;79;p105"/>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105"/>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5"/>
          <p:cNvSpPr txBox="1">
            <a:spLocks noGrp="1"/>
          </p:cNvSpPr>
          <p:nvPr>
            <p:ph type="body" idx="1"/>
          </p:nvPr>
        </p:nvSpPr>
        <p:spPr>
          <a:xfrm>
            <a:off x="838200" y="1825625"/>
            <a:ext cx="10337800" cy="4059142"/>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lvl1pPr>
            <a:lvl2pPr marL="914400" lvl="1" indent="-330200" algn="l">
              <a:lnSpc>
                <a:spcPct val="110000"/>
              </a:lnSpc>
              <a:spcBef>
                <a:spcPts val="600"/>
              </a:spcBef>
              <a:spcAft>
                <a:spcPts val="0"/>
              </a:spcAft>
              <a:buClr>
                <a:srgbClr val="4696D2"/>
              </a:buClr>
              <a:buSzPts val="1600"/>
              <a:buChar char="•"/>
              <a:defRPr/>
            </a:lvl2pPr>
            <a:lvl3pPr marL="1371600" lvl="2" indent="-320039" algn="l">
              <a:lnSpc>
                <a:spcPct val="110000"/>
              </a:lnSpc>
              <a:spcBef>
                <a:spcPts val="600"/>
              </a:spcBef>
              <a:spcAft>
                <a:spcPts val="0"/>
              </a:spcAft>
              <a:buClr>
                <a:srgbClr val="4696D2"/>
              </a:buClr>
              <a:buSzPts val="1440"/>
              <a:buChar char="•"/>
              <a:defRPr/>
            </a:lvl3pPr>
            <a:lvl4pPr marL="1828800" lvl="3" indent="-309880" algn="l">
              <a:lnSpc>
                <a:spcPct val="110000"/>
              </a:lnSpc>
              <a:spcBef>
                <a:spcPts val="600"/>
              </a:spcBef>
              <a:spcAft>
                <a:spcPts val="0"/>
              </a:spcAft>
              <a:buClr>
                <a:srgbClr val="4696D2"/>
              </a:buClr>
              <a:buSzPts val="1280"/>
              <a:buChar char="•"/>
              <a:defRPr/>
            </a:lvl4pPr>
            <a:lvl5pPr marL="2286000" lvl="4" indent="-309879" algn="l">
              <a:lnSpc>
                <a:spcPct val="110000"/>
              </a:lnSpc>
              <a:spcBef>
                <a:spcPts val="600"/>
              </a:spcBef>
              <a:spcAft>
                <a:spcPts val="0"/>
              </a:spcAft>
              <a:buClr>
                <a:srgbClr val="4696D2"/>
              </a:buClr>
              <a:buSzPts val="128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05"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8">
          <p15:clr>
            <a:srgbClr val="FBAE40"/>
          </p15:clr>
        </p15:guide>
        <p15:guide id="2" pos="5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452F80"/>
        </a:solidFill>
        <a:effectLst/>
      </p:bgPr>
    </p:bg>
    <p:spTree>
      <p:nvGrpSpPr>
        <p:cNvPr id="1" name="Shape 83"/>
        <p:cNvGrpSpPr/>
        <p:nvPr/>
      </p:nvGrpSpPr>
      <p:grpSpPr>
        <a:xfrm>
          <a:off x="0" y="0"/>
          <a:ext cx="0" cy="0"/>
          <a:chOff x="0" y="0"/>
          <a:chExt cx="0" cy="0"/>
        </a:xfrm>
      </p:grpSpPr>
      <p:sp>
        <p:nvSpPr>
          <p:cNvPr id="84" name="Google Shape;84;p106"/>
          <p:cNvSpPr/>
          <p:nvPr/>
        </p:nvSpPr>
        <p:spPr>
          <a:xfrm>
            <a:off x="0" y="0"/>
            <a:ext cx="12192000" cy="6877516"/>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5"/>
        <p:cNvGrpSpPr/>
        <p:nvPr/>
      </p:nvGrpSpPr>
      <p:grpSpPr>
        <a:xfrm>
          <a:off x="0" y="0"/>
          <a:ext cx="0" cy="0"/>
          <a:chOff x="0" y="0"/>
          <a:chExt cx="0" cy="0"/>
        </a:xfrm>
      </p:grpSpPr>
      <p:pic>
        <p:nvPicPr>
          <p:cNvPr id="86" name="Google Shape;86;p107"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87" name="Google Shape;87;p107"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88" name="Google Shape;88;p107"/>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7"/>
        <p:cNvGrpSpPr/>
        <p:nvPr/>
      </p:nvGrpSpPr>
      <p:grpSpPr>
        <a:xfrm>
          <a:off x="0" y="0"/>
          <a:ext cx="0" cy="0"/>
          <a:chOff x="0" y="0"/>
          <a:chExt cx="0" cy="0"/>
        </a:xfrm>
      </p:grpSpPr>
      <p:sp>
        <p:nvSpPr>
          <p:cNvPr id="18" name="Google Shape;18;p94"/>
          <p:cNvSpPr/>
          <p:nvPr/>
        </p:nvSpPr>
        <p:spPr>
          <a:xfrm>
            <a:off x="-1" y="0"/>
            <a:ext cx="12192001" cy="3210560"/>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94"/>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4"/>
          <p:cNvSpPr txBox="1">
            <a:spLocks noGrp="1"/>
          </p:cNvSpPr>
          <p:nvPr>
            <p:ph type="body" idx="1"/>
          </p:nvPr>
        </p:nvSpPr>
        <p:spPr>
          <a:xfrm>
            <a:off x="838200" y="3428999"/>
            <a:ext cx="10515600" cy="2311163"/>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600"/>
              </a:spcBef>
              <a:spcAft>
                <a:spcPts val="0"/>
              </a:spcAft>
              <a:buClr>
                <a:srgbClr val="4696D2"/>
              </a:buClr>
              <a:buSzPts val="1920"/>
              <a:buNone/>
              <a:defRPr>
                <a:solidFill>
                  <a:srgbClr val="0C0C0C"/>
                </a:solidFill>
              </a:defRPr>
            </a:lvl1pPr>
            <a:lvl2pPr marL="914400" lvl="1" indent="-228600" algn="ctr">
              <a:lnSpc>
                <a:spcPct val="110000"/>
              </a:lnSpc>
              <a:spcBef>
                <a:spcPts val="600"/>
              </a:spcBef>
              <a:spcAft>
                <a:spcPts val="0"/>
              </a:spcAft>
              <a:buClr>
                <a:srgbClr val="4696D2"/>
              </a:buClr>
              <a:buSzPts val="1600"/>
              <a:buNone/>
              <a:defRPr>
                <a:solidFill>
                  <a:srgbClr val="0C0C0C"/>
                </a:solidFill>
              </a:defRPr>
            </a:lvl2pPr>
            <a:lvl3pPr marL="1371600" lvl="2" indent="-320039" algn="ctr">
              <a:lnSpc>
                <a:spcPct val="110000"/>
              </a:lnSpc>
              <a:spcBef>
                <a:spcPts val="600"/>
              </a:spcBef>
              <a:spcAft>
                <a:spcPts val="0"/>
              </a:spcAft>
              <a:buClr>
                <a:srgbClr val="4696D2"/>
              </a:buClr>
              <a:buSzPts val="1440"/>
              <a:buChar char="•"/>
              <a:defRPr>
                <a:solidFill>
                  <a:srgbClr val="0C0C0C"/>
                </a:solidFill>
              </a:defRPr>
            </a:lvl3pPr>
            <a:lvl4pPr marL="1828800" lvl="3" indent="-309880" algn="ctr">
              <a:lnSpc>
                <a:spcPct val="110000"/>
              </a:lnSpc>
              <a:spcBef>
                <a:spcPts val="600"/>
              </a:spcBef>
              <a:spcAft>
                <a:spcPts val="0"/>
              </a:spcAft>
              <a:buClr>
                <a:srgbClr val="4696D2"/>
              </a:buClr>
              <a:buSzPts val="1280"/>
              <a:buChar char="•"/>
              <a:defRPr>
                <a:solidFill>
                  <a:srgbClr val="0C0C0C"/>
                </a:solidFill>
              </a:defRPr>
            </a:lvl4pPr>
            <a:lvl5pPr marL="2286000" lvl="4" indent="-309879" algn="ctr">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94"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pic>
        <p:nvPicPr>
          <p:cNvPr id="22" name="Google Shape;22;p94" descr="A picture containing text, windmill, device&#10;&#10;Description automatically generated"/>
          <p:cNvPicPr preferRelativeResize="0"/>
          <p:nvPr/>
        </p:nvPicPr>
        <p:blipFill rotWithShape="1">
          <a:blip r:embed="rId3">
            <a:alphaModFix/>
          </a:blip>
          <a:srcRect l="1053" t="26822" r="62310" b="63533"/>
          <a:stretch/>
        </p:blipFill>
        <p:spPr>
          <a:xfrm>
            <a:off x="0" y="477758"/>
            <a:ext cx="4592320" cy="680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type="obj" preserve="1">
  <p:cSld name="Goal with Large text">
    <p:spTree>
      <p:nvGrpSpPr>
        <p:cNvPr id="1" name="Shape 17"/>
        <p:cNvGrpSpPr/>
        <p:nvPr/>
      </p:nvGrpSpPr>
      <p:grpSpPr>
        <a:xfrm>
          <a:off x="0" y="0"/>
          <a:ext cx="0" cy="0"/>
          <a:chOff x="0" y="0"/>
          <a:chExt cx="0" cy="0"/>
        </a:xfrm>
      </p:grpSpPr>
      <p:sp>
        <p:nvSpPr>
          <p:cNvPr id="18" name="Google Shape;18;p94"/>
          <p:cNvSpPr/>
          <p:nvPr/>
        </p:nvSpPr>
        <p:spPr>
          <a:xfrm>
            <a:off x="-1" y="0"/>
            <a:ext cx="12192001" cy="3210560"/>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94"/>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4"/>
          <p:cNvSpPr txBox="1">
            <a:spLocks noGrp="1"/>
          </p:cNvSpPr>
          <p:nvPr>
            <p:ph type="body" idx="1"/>
          </p:nvPr>
        </p:nvSpPr>
        <p:spPr>
          <a:xfrm>
            <a:off x="838200" y="3428999"/>
            <a:ext cx="10515600" cy="2311163"/>
          </a:xfrm>
          <a:prstGeom prst="rect">
            <a:avLst/>
          </a:prstGeom>
          <a:noFill/>
          <a:ln>
            <a:noFill/>
          </a:ln>
        </p:spPr>
        <p:txBody>
          <a:bodyPr spcFirstLastPara="1" wrap="square" lIns="91425" tIns="45700" rIns="91425" bIns="45700" anchor="t" anchorCtr="0">
            <a:normAutofit/>
          </a:bodyPr>
          <a:lstStyle>
            <a:lvl1pPr marL="11113" lvl="0" indent="0" algn="ctr">
              <a:lnSpc>
                <a:spcPct val="100000"/>
              </a:lnSpc>
              <a:spcBef>
                <a:spcPts val="600"/>
              </a:spcBef>
              <a:spcAft>
                <a:spcPts val="0"/>
              </a:spcAft>
              <a:buClr>
                <a:srgbClr val="4696D2"/>
              </a:buClr>
              <a:buSzPts val="1920"/>
              <a:buNone/>
              <a:tabLst/>
              <a:defRPr sz="2800">
                <a:solidFill>
                  <a:srgbClr val="0C0C0C"/>
                </a:solidFill>
              </a:defRPr>
            </a:lvl1pPr>
            <a:lvl2pPr marL="914400" lvl="1" indent="-228600" algn="ctr">
              <a:lnSpc>
                <a:spcPct val="110000"/>
              </a:lnSpc>
              <a:spcBef>
                <a:spcPts val="600"/>
              </a:spcBef>
              <a:spcAft>
                <a:spcPts val="0"/>
              </a:spcAft>
              <a:buClr>
                <a:srgbClr val="4696D2"/>
              </a:buClr>
              <a:buSzPts val="1600"/>
              <a:buNone/>
              <a:defRPr>
                <a:solidFill>
                  <a:srgbClr val="0C0C0C"/>
                </a:solidFill>
              </a:defRPr>
            </a:lvl2pPr>
            <a:lvl3pPr marL="1371600" lvl="2" indent="-320039" algn="ctr">
              <a:lnSpc>
                <a:spcPct val="110000"/>
              </a:lnSpc>
              <a:spcBef>
                <a:spcPts val="600"/>
              </a:spcBef>
              <a:spcAft>
                <a:spcPts val="0"/>
              </a:spcAft>
              <a:buClr>
                <a:srgbClr val="4696D2"/>
              </a:buClr>
              <a:buSzPts val="1440"/>
              <a:buChar char="•"/>
              <a:defRPr>
                <a:solidFill>
                  <a:srgbClr val="0C0C0C"/>
                </a:solidFill>
              </a:defRPr>
            </a:lvl3pPr>
            <a:lvl4pPr marL="1828800" lvl="3" indent="-309880" algn="ctr">
              <a:lnSpc>
                <a:spcPct val="110000"/>
              </a:lnSpc>
              <a:spcBef>
                <a:spcPts val="600"/>
              </a:spcBef>
              <a:spcAft>
                <a:spcPts val="0"/>
              </a:spcAft>
              <a:buClr>
                <a:srgbClr val="4696D2"/>
              </a:buClr>
              <a:buSzPts val="1280"/>
              <a:buChar char="•"/>
              <a:defRPr>
                <a:solidFill>
                  <a:srgbClr val="0C0C0C"/>
                </a:solidFill>
              </a:defRPr>
            </a:lvl4pPr>
            <a:lvl5pPr marL="2286000" lvl="4" indent="-309879" algn="ctr">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1" name="Google Shape;21;p94"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pic>
        <p:nvPicPr>
          <p:cNvPr id="22" name="Google Shape;22;p94" descr="A picture containing text, windmill, device&#10;&#10;Description automatically generated"/>
          <p:cNvPicPr preferRelativeResize="0"/>
          <p:nvPr/>
        </p:nvPicPr>
        <p:blipFill rotWithShape="1">
          <a:blip r:embed="rId3">
            <a:alphaModFix/>
          </a:blip>
          <a:srcRect l="1053" t="26822" r="62310" b="63533"/>
          <a:stretch/>
        </p:blipFill>
        <p:spPr>
          <a:xfrm>
            <a:off x="0" y="477758"/>
            <a:ext cx="4592320" cy="680720"/>
          </a:xfrm>
          <a:prstGeom prst="rect">
            <a:avLst/>
          </a:prstGeom>
          <a:noFill/>
          <a:ln>
            <a:noFill/>
          </a:ln>
        </p:spPr>
      </p:pic>
    </p:spTree>
    <p:extLst>
      <p:ext uri="{BB962C8B-B14F-4D97-AF65-F5344CB8AC3E}">
        <p14:creationId xmlns:p14="http://schemas.microsoft.com/office/powerpoint/2010/main" val="81618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sp>
        <p:nvSpPr>
          <p:cNvPr id="24" name="Google Shape;24;p95"/>
          <p:cNvSpPr/>
          <p:nvPr/>
        </p:nvSpPr>
        <p:spPr>
          <a:xfrm>
            <a:off x="0" y="0"/>
            <a:ext cx="7966895" cy="6877515"/>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95"/>
          <p:cNvSpPr txBox="1">
            <a:spLocks noGrp="1"/>
          </p:cNvSpPr>
          <p:nvPr>
            <p:ph type="title"/>
          </p:nvPr>
        </p:nvSpPr>
        <p:spPr>
          <a:xfrm>
            <a:off x="757667" y="1152421"/>
            <a:ext cx="492376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5"/>
          <p:cNvSpPr txBox="1">
            <a:spLocks noGrp="1"/>
          </p:cNvSpPr>
          <p:nvPr>
            <p:ph type="body" idx="1"/>
          </p:nvPr>
        </p:nvSpPr>
        <p:spPr>
          <a:xfrm>
            <a:off x="757667" y="2550275"/>
            <a:ext cx="4923765" cy="3427831"/>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solidFill>
                  <a:schemeClr val="lt1"/>
                </a:solidFill>
              </a:defRPr>
            </a:lvl1pPr>
            <a:lvl2pPr marL="914400" lvl="1" indent="-330200" algn="l">
              <a:lnSpc>
                <a:spcPct val="110000"/>
              </a:lnSpc>
              <a:spcBef>
                <a:spcPts val="600"/>
              </a:spcBef>
              <a:spcAft>
                <a:spcPts val="0"/>
              </a:spcAft>
              <a:buClr>
                <a:srgbClr val="4696D2"/>
              </a:buClr>
              <a:buSzPts val="1600"/>
              <a:buChar char="•"/>
              <a:defRPr>
                <a:solidFill>
                  <a:schemeClr val="lt1"/>
                </a:solidFill>
              </a:defRPr>
            </a:lvl2pPr>
            <a:lvl3pPr marL="1371600" lvl="2" indent="-320039" algn="l">
              <a:lnSpc>
                <a:spcPct val="110000"/>
              </a:lnSpc>
              <a:spcBef>
                <a:spcPts val="600"/>
              </a:spcBef>
              <a:spcAft>
                <a:spcPts val="0"/>
              </a:spcAft>
              <a:buClr>
                <a:srgbClr val="4696D2"/>
              </a:buClr>
              <a:buSzPts val="1440"/>
              <a:buChar char="•"/>
              <a:defRPr>
                <a:solidFill>
                  <a:schemeClr val="lt1"/>
                </a:solidFill>
              </a:defRPr>
            </a:lvl3pPr>
            <a:lvl4pPr marL="1828800" lvl="3" indent="-309880" algn="l">
              <a:lnSpc>
                <a:spcPct val="110000"/>
              </a:lnSpc>
              <a:spcBef>
                <a:spcPts val="600"/>
              </a:spcBef>
              <a:spcAft>
                <a:spcPts val="0"/>
              </a:spcAft>
              <a:buClr>
                <a:srgbClr val="4696D2"/>
              </a:buClr>
              <a:buSzPts val="1280"/>
              <a:buChar char="•"/>
              <a:defRPr>
                <a:solidFill>
                  <a:schemeClr val="lt1"/>
                </a:solidFill>
              </a:defRPr>
            </a:lvl4pPr>
            <a:lvl5pPr marL="2286000" lvl="4" indent="-309879" algn="l">
              <a:lnSpc>
                <a:spcPct val="110000"/>
              </a:lnSpc>
              <a:spcBef>
                <a:spcPts val="600"/>
              </a:spcBef>
              <a:spcAft>
                <a:spcPts val="0"/>
              </a:spcAft>
              <a:buClr>
                <a:srgbClr val="4696D2"/>
              </a:buClr>
              <a:buSzPts val="128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95"/>
          <p:cNvSpPr/>
          <p:nvPr/>
        </p:nvSpPr>
        <p:spPr>
          <a:xfrm>
            <a:off x="6900076" y="1598753"/>
            <a:ext cx="3648973" cy="366049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95"/>
          <p:cNvSpPr>
            <a:spLocks noGrp="1"/>
          </p:cNvSpPr>
          <p:nvPr>
            <p:ph type="pic" idx="2"/>
          </p:nvPr>
        </p:nvSpPr>
        <p:spPr>
          <a:xfrm>
            <a:off x="6900075" y="1598753"/>
            <a:ext cx="3648974" cy="3660494"/>
          </a:xfrm>
          <a:prstGeom prst="rect">
            <a:avLst/>
          </a:prstGeom>
          <a:noFill/>
          <a:ln w="63500" cap="flat" cmpd="sng">
            <a:solidFill>
              <a:schemeClr val="lt1"/>
            </a:solidFill>
            <a:prstDash val="solid"/>
            <a:round/>
            <a:headEnd type="none" w="sm" len="sm"/>
            <a:tailEnd type="none" w="sm" len="sm"/>
          </a:ln>
        </p:spPr>
      </p:sp>
      <p:pic>
        <p:nvPicPr>
          <p:cNvPr id="29" name="Google Shape;29;p95" descr="A picture containing logo&#10;&#10;Description automatically generated"/>
          <p:cNvPicPr preferRelativeResize="0"/>
          <p:nvPr/>
        </p:nvPicPr>
        <p:blipFill rotWithShape="1">
          <a:blip r:embed="rId2">
            <a:alphaModFix/>
          </a:blip>
          <a:srcRect/>
          <a:stretch/>
        </p:blipFill>
        <p:spPr>
          <a:xfrm>
            <a:off x="9612197"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97"/>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97"/>
          <p:cNvSpPr txBox="1">
            <a:spLocks noGrp="1"/>
          </p:cNvSpPr>
          <p:nvPr>
            <p:ph type="title"/>
          </p:nvPr>
        </p:nvSpPr>
        <p:spPr>
          <a:xfrm>
            <a:off x="839788"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600"/>
              </a:spcBef>
              <a:spcAft>
                <a:spcPts val="0"/>
              </a:spcAft>
              <a:buSzPts val="1920"/>
              <a:buNone/>
              <a:defRPr sz="2400" b="1">
                <a:solidFill>
                  <a:srgbClr val="4696D2"/>
                </a:solidFill>
              </a:defRPr>
            </a:lvl1pPr>
            <a:lvl2pPr marL="914400" lvl="1" indent="-228600" algn="l">
              <a:lnSpc>
                <a:spcPct val="110000"/>
              </a:lnSpc>
              <a:spcBef>
                <a:spcPts val="600"/>
              </a:spcBef>
              <a:spcAft>
                <a:spcPts val="0"/>
              </a:spcAft>
              <a:buSzPts val="1600"/>
              <a:buNone/>
              <a:defRPr sz="2000" b="1"/>
            </a:lvl2pPr>
            <a:lvl3pPr marL="1371600" lvl="2" indent="-228600" algn="l">
              <a:lnSpc>
                <a:spcPct val="110000"/>
              </a:lnSpc>
              <a:spcBef>
                <a:spcPts val="600"/>
              </a:spcBef>
              <a:spcAft>
                <a:spcPts val="0"/>
              </a:spcAft>
              <a:buSzPts val="144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28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7"/>
          <p:cNvSpPr txBox="1">
            <a:spLocks noGrp="1"/>
          </p:cNvSpPr>
          <p:nvPr>
            <p:ph type="body" idx="2"/>
          </p:nvPr>
        </p:nvSpPr>
        <p:spPr>
          <a:xfrm>
            <a:off x="839788" y="2505075"/>
            <a:ext cx="5157787" cy="3261741"/>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600"/>
              </a:spcBef>
              <a:spcAft>
                <a:spcPts val="0"/>
              </a:spcAft>
              <a:buSzPts val="1440"/>
              <a:buChar char="•"/>
              <a:defRPr/>
            </a:lvl1pPr>
            <a:lvl2pPr marL="914400" lvl="1" indent="-320040" algn="l">
              <a:lnSpc>
                <a:spcPct val="110000"/>
              </a:lnSpc>
              <a:spcBef>
                <a:spcPts val="600"/>
              </a:spcBef>
              <a:spcAft>
                <a:spcPts val="0"/>
              </a:spcAft>
              <a:buSzPts val="1440"/>
              <a:buChar char="•"/>
              <a:defRPr/>
            </a:lvl2pPr>
            <a:lvl3pPr marL="1371600" lvl="2" indent="-320039" algn="l">
              <a:lnSpc>
                <a:spcPct val="110000"/>
              </a:lnSpc>
              <a:spcBef>
                <a:spcPts val="600"/>
              </a:spcBef>
              <a:spcAft>
                <a:spcPts val="0"/>
              </a:spcAft>
              <a:buSzPts val="1440"/>
              <a:buChar char="•"/>
              <a:defRPr/>
            </a:lvl3pPr>
            <a:lvl4pPr marL="1828800" lvl="3" indent="-320039" algn="l">
              <a:lnSpc>
                <a:spcPct val="110000"/>
              </a:lnSpc>
              <a:spcBef>
                <a:spcPts val="600"/>
              </a:spcBef>
              <a:spcAft>
                <a:spcPts val="0"/>
              </a:spcAft>
              <a:buSzPts val="1440"/>
              <a:buChar char="•"/>
              <a:defRPr/>
            </a:lvl4pPr>
            <a:lvl5pPr marL="2286000" lvl="4" indent="-320039" algn="l">
              <a:lnSpc>
                <a:spcPct val="110000"/>
              </a:lnSpc>
              <a:spcBef>
                <a:spcPts val="600"/>
              </a:spcBef>
              <a:spcAft>
                <a:spcPts val="0"/>
              </a:spcAft>
              <a:buSzPts val="144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600"/>
              </a:spcBef>
              <a:spcAft>
                <a:spcPts val="0"/>
              </a:spcAft>
              <a:buSzPts val="1920"/>
              <a:buNone/>
              <a:defRPr sz="2400" b="1">
                <a:solidFill>
                  <a:srgbClr val="4696D2"/>
                </a:solidFill>
              </a:defRPr>
            </a:lvl1pPr>
            <a:lvl2pPr marL="914400" lvl="1" indent="-228600" algn="l">
              <a:lnSpc>
                <a:spcPct val="110000"/>
              </a:lnSpc>
              <a:spcBef>
                <a:spcPts val="600"/>
              </a:spcBef>
              <a:spcAft>
                <a:spcPts val="0"/>
              </a:spcAft>
              <a:buSzPts val="1600"/>
              <a:buNone/>
              <a:defRPr sz="2000" b="1"/>
            </a:lvl2pPr>
            <a:lvl3pPr marL="1371600" lvl="2" indent="-228600" algn="l">
              <a:lnSpc>
                <a:spcPct val="110000"/>
              </a:lnSpc>
              <a:spcBef>
                <a:spcPts val="600"/>
              </a:spcBef>
              <a:spcAft>
                <a:spcPts val="0"/>
              </a:spcAft>
              <a:buSzPts val="144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28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7"/>
          <p:cNvSpPr txBox="1">
            <a:spLocks noGrp="1"/>
          </p:cNvSpPr>
          <p:nvPr>
            <p:ph type="body" idx="4"/>
          </p:nvPr>
        </p:nvSpPr>
        <p:spPr>
          <a:xfrm>
            <a:off x="6172200" y="2505075"/>
            <a:ext cx="5183188" cy="3261741"/>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600"/>
              </a:spcBef>
              <a:spcAft>
                <a:spcPts val="0"/>
              </a:spcAft>
              <a:buSzPts val="1440"/>
              <a:buChar char="•"/>
              <a:defRPr/>
            </a:lvl1pPr>
            <a:lvl2pPr marL="914400" lvl="1" indent="-320040" algn="l">
              <a:lnSpc>
                <a:spcPct val="110000"/>
              </a:lnSpc>
              <a:spcBef>
                <a:spcPts val="600"/>
              </a:spcBef>
              <a:spcAft>
                <a:spcPts val="0"/>
              </a:spcAft>
              <a:buSzPts val="1440"/>
              <a:buChar char="•"/>
              <a:defRPr/>
            </a:lvl2pPr>
            <a:lvl3pPr marL="1371600" lvl="2" indent="-320039" algn="l">
              <a:lnSpc>
                <a:spcPct val="110000"/>
              </a:lnSpc>
              <a:spcBef>
                <a:spcPts val="600"/>
              </a:spcBef>
              <a:spcAft>
                <a:spcPts val="0"/>
              </a:spcAft>
              <a:buSzPts val="1440"/>
              <a:buChar char="•"/>
              <a:defRPr/>
            </a:lvl3pPr>
            <a:lvl4pPr marL="1828800" lvl="3" indent="-320039" algn="l">
              <a:lnSpc>
                <a:spcPct val="110000"/>
              </a:lnSpc>
              <a:spcBef>
                <a:spcPts val="600"/>
              </a:spcBef>
              <a:spcAft>
                <a:spcPts val="0"/>
              </a:spcAft>
              <a:buSzPts val="1440"/>
              <a:buChar char="•"/>
              <a:defRPr/>
            </a:lvl4pPr>
            <a:lvl5pPr marL="2286000" lvl="4" indent="-320039" algn="l">
              <a:lnSpc>
                <a:spcPct val="110000"/>
              </a:lnSpc>
              <a:spcBef>
                <a:spcPts val="600"/>
              </a:spcBef>
              <a:spcAft>
                <a:spcPts val="0"/>
              </a:spcAft>
              <a:buSzPts val="144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97"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98"/>
          <p:cNvSpPr/>
          <p:nvPr/>
        </p:nvSpPr>
        <p:spPr>
          <a:xfrm>
            <a:off x="0" y="0"/>
            <a:ext cx="3327400" cy="6857999"/>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98"/>
          <p:cNvSpPr txBox="1">
            <a:spLocks noGrp="1"/>
          </p:cNvSpPr>
          <p:nvPr>
            <p:ph type="title"/>
          </p:nvPr>
        </p:nvSpPr>
        <p:spPr>
          <a:xfrm>
            <a:off x="226203" y="2737189"/>
            <a:ext cx="2874993" cy="1325563"/>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Arial"/>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98"/>
          <p:cNvSpPr txBox="1">
            <a:spLocks noGrp="1"/>
          </p:cNvSpPr>
          <p:nvPr>
            <p:ph type="body" idx="1"/>
          </p:nvPr>
        </p:nvSpPr>
        <p:spPr>
          <a:xfrm>
            <a:off x="4274288" y="653142"/>
            <a:ext cx="7097619" cy="5493658"/>
          </a:xfrm>
          <a:prstGeom prst="rect">
            <a:avLst/>
          </a:prstGeom>
          <a:noFill/>
          <a:ln>
            <a:noFill/>
          </a:ln>
        </p:spPr>
        <p:txBody>
          <a:bodyPr spcFirstLastPara="1" wrap="square" lIns="91425" tIns="45700" rIns="91425" bIns="45700" anchor="ctr" anchorCtr="0">
            <a:normAutofit/>
          </a:bodyPr>
          <a:lstStyle>
            <a:lvl1pPr marL="457200" lvl="0" indent="-350520" algn="l">
              <a:lnSpc>
                <a:spcPct val="100000"/>
              </a:lnSpc>
              <a:spcBef>
                <a:spcPts val="600"/>
              </a:spcBef>
              <a:spcAft>
                <a:spcPts val="0"/>
              </a:spcAft>
              <a:buClr>
                <a:srgbClr val="4696D2"/>
              </a:buClr>
              <a:buSzPts val="1920"/>
              <a:buChar char="•"/>
              <a:defRPr>
                <a:solidFill>
                  <a:srgbClr val="0C0C0C"/>
                </a:solidFill>
              </a:defRPr>
            </a:lvl1pPr>
            <a:lvl2pPr marL="914400" lvl="1" indent="-330200" algn="l">
              <a:lnSpc>
                <a:spcPct val="100000"/>
              </a:lnSpc>
              <a:spcBef>
                <a:spcPts val="600"/>
              </a:spcBef>
              <a:spcAft>
                <a:spcPts val="0"/>
              </a:spcAft>
              <a:buClr>
                <a:srgbClr val="4696D2"/>
              </a:buClr>
              <a:buSzPts val="1600"/>
              <a:buChar char="•"/>
              <a:defRPr>
                <a:solidFill>
                  <a:srgbClr val="0C0C0C"/>
                </a:solidFill>
              </a:defRPr>
            </a:lvl2pPr>
            <a:lvl3pPr marL="1371600" lvl="2" indent="-320039" algn="l">
              <a:lnSpc>
                <a:spcPct val="100000"/>
              </a:lnSpc>
              <a:spcBef>
                <a:spcPts val="600"/>
              </a:spcBef>
              <a:spcAft>
                <a:spcPts val="0"/>
              </a:spcAft>
              <a:buClr>
                <a:srgbClr val="4696D2"/>
              </a:buClr>
              <a:buSzPts val="1440"/>
              <a:buChar char="•"/>
              <a:defRPr>
                <a:solidFill>
                  <a:srgbClr val="0C0C0C"/>
                </a:solidFill>
              </a:defRPr>
            </a:lvl3pPr>
            <a:lvl4pPr marL="1828800" lvl="3" indent="-309880" algn="l">
              <a:lnSpc>
                <a:spcPct val="100000"/>
              </a:lnSpc>
              <a:spcBef>
                <a:spcPts val="600"/>
              </a:spcBef>
              <a:spcAft>
                <a:spcPts val="0"/>
              </a:spcAft>
              <a:buClr>
                <a:srgbClr val="4696D2"/>
              </a:buClr>
              <a:buSzPts val="1280"/>
              <a:buChar char="•"/>
              <a:defRPr>
                <a:solidFill>
                  <a:srgbClr val="0C0C0C"/>
                </a:solidFill>
              </a:defRPr>
            </a:lvl4pPr>
            <a:lvl5pPr marL="2286000" lvl="4" indent="-309879" algn="l">
              <a:lnSpc>
                <a:spcPct val="10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98" descr="A picture containing logo&#10;&#10;Description automatically generated"/>
          <p:cNvPicPr preferRelativeResize="0"/>
          <p:nvPr/>
        </p:nvPicPr>
        <p:blipFill rotWithShape="1">
          <a:blip r:embed="rId2">
            <a:alphaModFix/>
          </a:blip>
          <a:srcRect/>
          <a:stretch/>
        </p:blipFill>
        <p:spPr>
          <a:xfrm>
            <a:off x="9612197" y="6336806"/>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
        <p:cNvGrpSpPr/>
        <p:nvPr/>
      </p:nvGrpSpPr>
      <p:grpSpPr>
        <a:xfrm>
          <a:off x="0" y="0"/>
          <a:ext cx="0" cy="0"/>
          <a:chOff x="0" y="0"/>
          <a:chExt cx="0" cy="0"/>
        </a:xfrm>
      </p:grpSpPr>
      <p:sp>
        <p:nvSpPr>
          <p:cNvPr id="49" name="Google Shape;49;p99"/>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99"/>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9"/>
          <p:cNvSpPr txBox="1">
            <a:spLocks noGrp="1"/>
          </p:cNvSpPr>
          <p:nvPr>
            <p:ph type="body" idx="1"/>
          </p:nvPr>
        </p:nvSpPr>
        <p:spPr>
          <a:xfrm>
            <a:off x="838200" y="1825625"/>
            <a:ext cx="10515600" cy="3914538"/>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1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99"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pic>
        <p:nvPicPr>
          <p:cNvPr id="59" name="Google Shape;59;p101"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60" name="Google Shape;60;p101"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61" name="Google Shape;61;p101"/>
          <p:cNvSpPr txBox="1">
            <a:spLocks noGrp="1"/>
          </p:cNvSpPr>
          <p:nvPr>
            <p:ph type="title"/>
          </p:nvPr>
        </p:nvSpPr>
        <p:spPr>
          <a:xfrm>
            <a:off x="831850" y="154078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1"/>
          <p:cNvSpPr txBox="1">
            <a:spLocks noGrp="1"/>
          </p:cNvSpPr>
          <p:nvPr>
            <p:ph type="body" idx="1"/>
          </p:nvPr>
        </p:nvSpPr>
        <p:spPr>
          <a:xfrm>
            <a:off x="831850" y="4589463"/>
            <a:ext cx="660437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888888"/>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63"/>
        <p:cNvGrpSpPr/>
        <p:nvPr/>
      </p:nvGrpSpPr>
      <p:grpSpPr>
        <a:xfrm>
          <a:off x="0" y="0"/>
          <a:ext cx="0" cy="0"/>
          <a:chOff x="0" y="0"/>
          <a:chExt cx="0" cy="0"/>
        </a:xfrm>
      </p:grpSpPr>
      <p:sp>
        <p:nvSpPr>
          <p:cNvPr id="64" name="Google Shape;64;p102"/>
          <p:cNvSpPr/>
          <p:nvPr/>
        </p:nvSpPr>
        <p:spPr>
          <a:xfrm>
            <a:off x="487680" y="5303520"/>
            <a:ext cx="2084832" cy="14264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408F"/>
              </a:buClr>
              <a:buSzPts val="3600"/>
              <a:buFont typeface="Arial"/>
              <a:buNone/>
              <a:defRPr sz="3600" b="1" i="0" u="none" strike="noStrike" cap="none">
                <a:solidFill>
                  <a:srgbClr val="2540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2"/>
          <p:cNvSpPr txBox="1">
            <a:spLocks noGrp="1"/>
          </p:cNvSpPr>
          <p:nvPr>
            <p:ph type="body" idx="1"/>
          </p:nvPr>
        </p:nvSpPr>
        <p:spPr>
          <a:xfrm>
            <a:off x="838200" y="1825625"/>
            <a:ext cx="10515600" cy="3904615"/>
          </a:xfrm>
          <a:prstGeom prst="rect">
            <a:avLst/>
          </a:prstGeom>
          <a:noFill/>
          <a:ln>
            <a:noFill/>
          </a:ln>
        </p:spPr>
        <p:txBody>
          <a:bodyPr spcFirstLastPara="1" wrap="square" lIns="91425" tIns="45700" rIns="91425" bIns="45700" anchor="t" anchorCtr="0">
            <a:normAutofit/>
          </a:bodyPr>
          <a:lstStyle>
            <a:lvl1pPr marL="457200" marR="0" lvl="0" indent="-350520" algn="l" rtl="0">
              <a:lnSpc>
                <a:spcPct val="110000"/>
              </a:lnSpc>
              <a:spcBef>
                <a:spcPts val="600"/>
              </a:spcBef>
              <a:spcAft>
                <a:spcPts val="0"/>
              </a:spcAft>
              <a:buClr>
                <a:srgbClr val="4696D2"/>
              </a:buClr>
              <a:buSzPts val="1920"/>
              <a:buFont typeface="Arial"/>
              <a:buChar char="•"/>
              <a:defRPr sz="2400" b="0" i="0" u="none" strike="noStrike" cap="none">
                <a:solidFill>
                  <a:srgbClr val="0C0C0C"/>
                </a:solidFill>
                <a:latin typeface="Arial"/>
                <a:ea typeface="Arial"/>
                <a:cs typeface="Arial"/>
                <a:sym typeface="Arial"/>
              </a:defRPr>
            </a:lvl1pPr>
            <a:lvl2pPr marL="914400" marR="0" lvl="1" indent="-330200" algn="l" rtl="0">
              <a:lnSpc>
                <a:spcPct val="110000"/>
              </a:lnSpc>
              <a:spcBef>
                <a:spcPts val="600"/>
              </a:spcBef>
              <a:spcAft>
                <a:spcPts val="0"/>
              </a:spcAft>
              <a:buClr>
                <a:srgbClr val="4696D2"/>
              </a:buClr>
              <a:buSzPts val="1600"/>
              <a:buFont typeface="Arial"/>
              <a:buChar char="•"/>
              <a:defRPr sz="2000" b="0" i="0" u="none" strike="noStrike" cap="none">
                <a:solidFill>
                  <a:srgbClr val="0C0C0C"/>
                </a:solidFill>
                <a:latin typeface="Arial"/>
                <a:ea typeface="Arial"/>
                <a:cs typeface="Arial"/>
                <a:sym typeface="Arial"/>
              </a:defRPr>
            </a:lvl2pPr>
            <a:lvl3pPr marL="1371600" marR="0" lvl="2" indent="-320039" algn="l" rtl="0">
              <a:lnSpc>
                <a:spcPct val="110000"/>
              </a:lnSpc>
              <a:spcBef>
                <a:spcPts val="600"/>
              </a:spcBef>
              <a:spcAft>
                <a:spcPts val="0"/>
              </a:spcAft>
              <a:buClr>
                <a:srgbClr val="4696D2"/>
              </a:buClr>
              <a:buSzPts val="1440"/>
              <a:buFont typeface="Arial"/>
              <a:buChar char="•"/>
              <a:defRPr sz="1800" b="0" i="0" u="none" strike="noStrike" cap="none">
                <a:solidFill>
                  <a:srgbClr val="0C0C0C"/>
                </a:solidFill>
                <a:latin typeface="Arial"/>
                <a:ea typeface="Arial"/>
                <a:cs typeface="Arial"/>
                <a:sym typeface="Arial"/>
              </a:defRPr>
            </a:lvl3pPr>
            <a:lvl4pPr marL="1828800" marR="0" lvl="3" indent="-309880" algn="l" rtl="0">
              <a:lnSpc>
                <a:spcPct val="110000"/>
              </a:lnSpc>
              <a:spcBef>
                <a:spcPts val="600"/>
              </a:spcBef>
              <a:spcAft>
                <a:spcPts val="0"/>
              </a:spcAft>
              <a:buClr>
                <a:srgbClr val="4696D2"/>
              </a:buClr>
              <a:buSzPts val="1280"/>
              <a:buFont typeface="Arial"/>
              <a:buChar char="•"/>
              <a:defRPr sz="1600" b="0" i="0" u="none" strike="noStrike" cap="none">
                <a:solidFill>
                  <a:srgbClr val="0C0C0C"/>
                </a:solidFill>
                <a:latin typeface="Arial"/>
                <a:ea typeface="Arial"/>
                <a:cs typeface="Arial"/>
                <a:sym typeface="Arial"/>
              </a:defRPr>
            </a:lvl4pPr>
            <a:lvl5pPr marL="2286000" marR="0" lvl="4" indent="-309879" algn="l" rtl="0">
              <a:lnSpc>
                <a:spcPct val="110000"/>
              </a:lnSpc>
              <a:spcBef>
                <a:spcPts val="600"/>
              </a:spcBef>
              <a:spcAft>
                <a:spcPts val="0"/>
              </a:spcAft>
              <a:buClr>
                <a:srgbClr val="4696D2"/>
              </a:buClr>
              <a:buSzPts val="1280"/>
              <a:buFont typeface="Arial"/>
              <a:buChar char="•"/>
              <a:defRPr sz="1600" b="0" i="0" u="none" strike="noStrike" cap="none">
                <a:solidFill>
                  <a:srgbClr val="0C0C0C"/>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4" r:id="rId6"/>
    <p:sldLayoutId id="2147483655" r:id="rId7"/>
    <p:sldLayoutId id="2147483657" r:id="rId8"/>
    <p:sldLayoutId id="2147483658" r:id="rId9"/>
    <p:sldLayoutId id="2147483659"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supportcdconelab.org/toolbox/pillar-1/"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pportcdconelab.org/toolbox/pillar-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jointcommission.org/what-we-offer/accreditation/health-care-settings/laboratory-services/leading-laboratories/#:~:text=What%20is%20a%20Leading%20Laboratory,%2C%20hospital%20leadership%2C%20and%20patient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whatsmynext.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upportcdconelab.org/toolbox/pillar-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supportcdconelab.org/toolbox/pillar-1/"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775386" y="1950718"/>
            <a:ext cx="9244914" cy="333248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6000"/>
              <a:buFont typeface="Arial"/>
              <a:buNone/>
            </a:pPr>
            <a:r>
              <a:rPr lang="en-US"/>
              <a:t>ASCP Negotiation &amp; Advocacy Toolbox</a:t>
            </a:r>
            <a:endParaRPr/>
          </a:p>
        </p:txBody>
      </p:sp>
      <p:sp>
        <p:nvSpPr>
          <p:cNvPr id="94" name="Google Shape;94;p1"/>
          <p:cNvSpPr txBox="1">
            <a:spLocks noGrp="1"/>
          </p:cNvSpPr>
          <p:nvPr>
            <p:ph type="subTitle" idx="1"/>
          </p:nvPr>
        </p:nvSpPr>
        <p:spPr>
          <a:xfrm>
            <a:off x="876300" y="5384800"/>
            <a:ext cx="7590300" cy="1341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58963"/>
              </a:buClr>
              <a:buSzPts val="1600"/>
              <a:buFont typeface="Arial"/>
              <a:buNone/>
            </a:pPr>
            <a:r>
              <a:rPr lang="en-US"/>
              <a:t>A </a:t>
            </a:r>
            <a:r>
              <a:rPr lang="en-US" b="1" i="1"/>
              <a:t>roadmap</a:t>
            </a:r>
            <a:r>
              <a:rPr lang="en-US"/>
              <a:t> to advocating for the needs of your laboratory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2b0f1a7473_0_6"/>
          <p:cNvSpPr txBox="1">
            <a:spLocks noGrp="1"/>
          </p:cNvSpPr>
          <p:nvPr>
            <p:ph type="title"/>
          </p:nvPr>
        </p:nvSpPr>
        <p:spPr>
          <a:xfrm>
            <a:off x="553719" y="2736850"/>
            <a:ext cx="2548256" cy="1325563"/>
          </a:xfrm>
        </p:spPr>
        <p:txBody>
          <a:bodyPr spcFirstLastPara="1" wrap="square" lIns="91425" tIns="45700" rIns="91425" bIns="45700" anchor="ctr" anchorCtr="0">
            <a:normAutofit fontScale="90000"/>
          </a:bodyPr>
          <a:lstStyle/>
          <a:p>
            <a:pPr lvl="0"/>
            <a:r>
              <a:rPr lang="en-US" dirty="0"/>
              <a:t>Engage </a:t>
            </a:r>
            <a:br>
              <a:rPr lang="en-US" dirty="0"/>
            </a:br>
            <a:r>
              <a:rPr lang="en-US" dirty="0"/>
              <a:t>with IT to Generate Presentable Data </a:t>
            </a:r>
          </a:p>
        </p:txBody>
      </p:sp>
      <p:sp>
        <p:nvSpPr>
          <p:cNvPr id="159" name="Google Shape;159;g22b0f1a7473_0_6"/>
          <p:cNvSpPr txBox="1">
            <a:spLocks noGrp="1"/>
          </p:cNvSpPr>
          <p:nvPr>
            <p:ph type="body" idx="1"/>
          </p:nvPr>
        </p:nvSpPr>
        <p:spPr>
          <a:xfrm>
            <a:off x="4273551" y="652463"/>
            <a:ext cx="6661672" cy="5494337"/>
          </a:xfrm>
        </p:spPr>
        <p:txBody>
          <a:bodyPr spcFirstLastPara="1" wrap="square" lIns="91425" tIns="45700" rIns="91425" bIns="45700" anchor="ctr" anchorCtr="0">
            <a:normAutofit/>
          </a:bodyPr>
          <a:lstStyle/>
          <a:p>
            <a:pPr lvl="0"/>
            <a:r>
              <a:rPr lang="en-US" dirty="0"/>
              <a:t>Share examples of Dashboards </a:t>
            </a:r>
          </a:p>
          <a:p>
            <a:pPr lvl="0"/>
            <a:r>
              <a:rPr lang="en-US" dirty="0"/>
              <a:t>Work to understand IT department’s capabilities and restrictions</a:t>
            </a:r>
          </a:p>
          <a:p>
            <a:pPr lvl="0"/>
            <a:r>
              <a:rPr lang="en-US" dirty="0"/>
              <a:t>Pool resources and build on Dashboard platforms used in other clinical departments</a:t>
            </a:r>
          </a:p>
          <a:p>
            <a:pPr lvl="0"/>
            <a:r>
              <a:rPr lang="en-US" dirty="0"/>
              <a:t>Talk to Electronic Health Record vendor (Epic, Cerner, etc.)</a:t>
            </a:r>
          </a:p>
        </p:txBody>
      </p:sp>
      <p:grpSp>
        <p:nvGrpSpPr>
          <p:cNvPr id="2" name="Group 1">
            <a:extLst>
              <a:ext uri="{FF2B5EF4-FFF2-40B4-BE49-F238E27FC236}">
                <a16:creationId xmlns:a16="http://schemas.microsoft.com/office/drawing/2014/main" id="{A830CC9B-4B81-229F-B068-1FBE2AFCAF06}"/>
              </a:ext>
            </a:extLst>
          </p:cNvPr>
          <p:cNvGrpSpPr/>
          <p:nvPr/>
        </p:nvGrpSpPr>
        <p:grpSpPr>
          <a:xfrm>
            <a:off x="553719" y="5943600"/>
            <a:ext cx="2219959" cy="914400"/>
            <a:chOff x="8524241" y="0"/>
            <a:chExt cx="2219959" cy="914400"/>
          </a:xfrm>
        </p:grpSpPr>
        <p:sp>
          <p:nvSpPr>
            <p:cNvPr id="3" name="Rectangle 2">
              <a:extLst>
                <a:ext uri="{FF2B5EF4-FFF2-40B4-BE49-F238E27FC236}">
                  <a16:creationId xmlns:a16="http://schemas.microsoft.com/office/drawing/2014/main" id="{78822A1F-BD80-FE01-7171-A9AE54FE5CA3}"/>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55CBB0-31A6-2131-EDE1-88FE5F0CBE4C}"/>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rPr>
                <a:t>RESOURCE AVAILABLE</a:t>
              </a:r>
              <a:br>
                <a:rPr lang="en-US" sz="1100" b="1" dirty="0">
                  <a:solidFill>
                    <a:schemeClr val="bg1"/>
                  </a:solidFill>
                </a:rPr>
              </a:br>
              <a:r>
                <a:rPr lang="en-US" sz="1100" b="1" dirty="0">
                  <a:solidFill>
                    <a:schemeClr val="bg1"/>
                  </a:solidFill>
                </a:rPr>
                <a:t>to download </a:t>
              </a:r>
            </a:p>
          </p:txBody>
        </p:sp>
        <p:grpSp>
          <p:nvGrpSpPr>
            <p:cNvPr id="5" name="Group 4">
              <a:extLst>
                <a:ext uri="{FF2B5EF4-FFF2-40B4-BE49-F238E27FC236}">
                  <a16:creationId xmlns:a16="http://schemas.microsoft.com/office/drawing/2014/main" id="{B28D15D9-A670-2B63-317A-81F5699E04EA}"/>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DC61CDA4-CF4C-6A15-3E37-F665C99063B0}"/>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283828D-4274-A013-CE79-1848DF8E5D94}"/>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D894E280-04BB-F1DC-1A7C-C17FAD2FA5F6}"/>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29BEA3-B645-E48B-9637-E2E79116B045}"/>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2ee23515ce_0_0"/>
          <p:cNvSpPr txBox="1">
            <a:spLocks noGrp="1"/>
          </p:cNvSpPr>
          <p:nvPr>
            <p:ph type="title"/>
          </p:nvPr>
        </p:nvSpPr>
        <p:spPr>
          <a:xfrm>
            <a:off x="839788" y="12387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Dashboard Widget Examples</a:t>
            </a:r>
            <a:endParaRPr/>
          </a:p>
        </p:txBody>
      </p:sp>
      <p:pic>
        <p:nvPicPr>
          <p:cNvPr id="168" name="Google Shape;168;g22ee23515ce_0_0" descr="Example of widget dashboard for the total number of draws by hour "/>
          <p:cNvPicPr preferRelativeResize="0"/>
          <p:nvPr/>
        </p:nvPicPr>
        <p:blipFill>
          <a:blip r:embed="rId3">
            <a:alphaModFix/>
          </a:blip>
          <a:stretch>
            <a:fillRect/>
          </a:stretch>
        </p:blipFill>
        <p:spPr>
          <a:xfrm>
            <a:off x="839788" y="2538951"/>
            <a:ext cx="5157900" cy="2483848"/>
          </a:xfrm>
          <a:prstGeom prst="rect">
            <a:avLst/>
          </a:prstGeom>
          <a:noFill/>
          <a:ln>
            <a:noFill/>
          </a:ln>
        </p:spPr>
      </p:pic>
      <p:pic>
        <p:nvPicPr>
          <p:cNvPr id="167" name="Google Shape;167;g22ee23515ce_0_0" descr="example of dashboard widget for CBC Census E/W Labs "/>
          <p:cNvPicPr preferRelativeResize="0"/>
          <p:nvPr/>
        </p:nvPicPr>
        <p:blipFill>
          <a:blip r:embed="rId4">
            <a:alphaModFix/>
          </a:blip>
          <a:stretch>
            <a:fillRect/>
          </a:stretch>
        </p:blipFill>
        <p:spPr>
          <a:xfrm>
            <a:off x="6827360" y="2050544"/>
            <a:ext cx="3638075" cy="3971651"/>
          </a:xfrm>
          <a:prstGeom prst="rect">
            <a:avLst/>
          </a:prstGeom>
          <a:noFill/>
          <a:ln>
            <a:noFill/>
          </a:ln>
        </p:spPr>
      </p:pic>
      <p:grpSp>
        <p:nvGrpSpPr>
          <p:cNvPr id="2" name="Group 1">
            <a:extLst>
              <a:ext uri="{FF2B5EF4-FFF2-40B4-BE49-F238E27FC236}">
                <a16:creationId xmlns:a16="http://schemas.microsoft.com/office/drawing/2014/main" id="{2AEB1CD4-0558-E5E1-C2F5-CE00CB1EFDDF}"/>
              </a:ext>
            </a:extLst>
          </p:cNvPr>
          <p:cNvGrpSpPr/>
          <p:nvPr/>
        </p:nvGrpSpPr>
        <p:grpSpPr>
          <a:xfrm>
            <a:off x="9972041" y="0"/>
            <a:ext cx="2219959" cy="914400"/>
            <a:chOff x="8524241" y="0"/>
            <a:chExt cx="2219959" cy="914400"/>
          </a:xfrm>
        </p:grpSpPr>
        <p:sp>
          <p:nvSpPr>
            <p:cNvPr id="3" name="Rectangle 2">
              <a:extLst>
                <a:ext uri="{FF2B5EF4-FFF2-40B4-BE49-F238E27FC236}">
                  <a16:creationId xmlns:a16="http://schemas.microsoft.com/office/drawing/2014/main" id="{D0FFA6CD-BF88-CC5A-670D-8B2E915DACBC}"/>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EDCDF5-C88D-D515-EBD6-EE41F46C575C}"/>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hlinkClick r:id="rId5"/>
                </a:rPr>
                <a:t>RESOURCE AVAILABLE</a:t>
              </a:r>
              <a:br>
                <a:rPr lang="en-US" sz="1100" b="1" dirty="0">
                  <a:solidFill>
                    <a:schemeClr val="bg1"/>
                  </a:solidFill>
                  <a:hlinkClick r:id="rId5"/>
                </a:rPr>
              </a:br>
              <a:r>
                <a:rPr lang="en-US" sz="1100" b="1" dirty="0">
                  <a:solidFill>
                    <a:schemeClr val="bg1"/>
                  </a:solidFill>
                  <a:hlinkClick r:id="rId5"/>
                </a:rPr>
                <a:t>on website</a:t>
              </a:r>
              <a:endParaRPr lang="en-US" sz="1100" b="1" dirty="0">
                <a:solidFill>
                  <a:schemeClr val="bg1"/>
                </a:solidFill>
              </a:endParaRPr>
            </a:p>
          </p:txBody>
        </p:sp>
        <p:grpSp>
          <p:nvGrpSpPr>
            <p:cNvPr id="5" name="Group 4">
              <a:extLst>
                <a:ext uri="{FF2B5EF4-FFF2-40B4-BE49-F238E27FC236}">
                  <a16:creationId xmlns:a16="http://schemas.microsoft.com/office/drawing/2014/main" id="{B9E0D71C-C469-DE84-DC36-1CEB794DA94A}"/>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E4120679-6EA3-CE90-17AB-E9362E11288D}"/>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27264D-FF9C-33D1-3C66-A3E006457531}"/>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3490461A-2E66-5FCE-9AA2-80CB545E94A7}"/>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34755B-EE5C-1121-A9B6-02B352C4A7C6}"/>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2b0f1a7473_0_12"/>
          <p:cNvSpPr txBox="1">
            <a:spLocks noGrp="1"/>
          </p:cNvSpPr>
          <p:nvPr>
            <p:ph type="title"/>
          </p:nvPr>
        </p:nvSpPr>
        <p:spPr>
          <a:xfrm>
            <a:off x="838200" y="123873"/>
            <a:ext cx="10515600" cy="1325563"/>
          </a:xfrm>
        </p:spPr>
        <p:txBody>
          <a:bodyPr spcFirstLastPara="1" wrap="square" lIns="91425" tIns="45700" rIns="91425" bIns="45700" anchor="ctr" anchorCtr="0">
            <a:normAutofit/>
          </a:bodyPr>
          <a:lstStyle/>
          <a:p>
            <a:pPr lvl="0"/>
            <a:r>
              <a:rPr lang="en-US"/>
              <a:t>Engage with Marketing to Build Online Resources</a:t>
            </a:r>
          </a:p>
        </p:txBody>
      </p:sp>
      <p:sp>
        <p:nvSpPr>
          <p:cNvPr id="176" name="Google Shape;176;g22b0f1a7473_0_12"/>
          <p:cNvSpPr txBox="1">
            <a:spLocks noGrp="1"/>
          </p:cNvSpPr>
          <p:nvPr>
            <p:ph type="body" idx="1"/>
          </p:nvPr>
        </p:nvSpPr>
        <p:spPr>
          <a:xfrm>
            <a:off x="838200" y="1825625"/>
            <a:ext cx="10515600" cy="3914538"/>
          </a:xfrm>
        </p:spPr>
        <p:txBody>
          <a:bodyPr spcFirstLastPara="1" wrap="square" lIns="91425" tIns="45700" rIns="91425" bIns="45700" anchor="t" anchorCtr="0">
            <a:normAutofit/>
          </a:bodyPr>
          <a:lstStyle/>
          <a:p>
            <a:pPr lvl="0"/>
            <a:r>
              <a:rPr lang="en-US" dirty="0"/>
              <a:t>Internal website (within laboratory)</a:t>
            </a:r>
          </a:p>
          <a:p>
            <a:pPr lvl="0"/>
            <a:r>
              <a:rPr lang="en-US" dirty="0"/>
              <a:t>Internal website (within organization)</a:t>
            </a:r>
          </a:p>
          <a:p>
            <a:pPr lvl="0"/>
            <a:r>
              <a:rPr lang="en-US" dirty="0"/>
              <a:t>External website (share public-facing info: certification, newsletters, etc.)</a:t>
            </a:r>
          </a:p>
          <a:p>
            <a:pPr lvl="0"/>
            <a:r>
              <a:rPr lang="en-US" dirty="0"/>
              <a:t>Provide an electronic request form (to the laboratory) on website </a:t>
            </a:r>
          </a:p>
          <a:p>
            <a:pPr lvl="0"/>
            <a:r>
              <a:rPr lang="en-US" dirty="0"/>
              <a:t>Develop digital communications plan with Marketing Department </a:t>
            </a:r>
          </a:p>
          <a:p>
            <a:pPr lvl="1"/>
            <a:r>
              <a:rPr lang="en-US" dirty="0"/>
              <a:t>Lab Week, promotions, sources for national visibility campaigns, YouTube channel, Newsletters,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838200" y="123873"/>
            <a:ext cx="10515600" cy="1325563"/>
          </a:xfrm>
          <a:noFill/>
          <a:ln>
            <a:noFill/>
          </a:ln>
        </p:spPr>
        <p:txBody>
          <a:bodyPr spcFirstLastPara="1" wrap="square" lIns="91425" tIns="45700" rIns="91425" bIns="45700" anchor="ctr" anchorCtr="0">
            <a:normAutofit/>
          </a:bodyPr>
          <a:lstStyle/>
          <a:p>
            <a:pPr lvl="0"/>
            <a:r>
              <a:rPr lang="en-US" dirty="0"/>
              <a:t>Internal Laboratory Visibility</a:t>
            </a:r>
          </a:p>
        </p:txBody>
      </p:sp>
      <p:sp>
        <p:nvSpPr>
          <p:cNvPr id="182" name="Google Shape;182;p28"/>
          <p:cNvSpPr txBox="1">
            <a:spLocks noGrp="1"/>
          </p:cNvSpPr>
          <p:nvPr>
            <p:ph type="body" idx="1"/>
          </p:nvPr>
        </p:nvSpPr>
        <p:spPr>
          <a:xfrm>
            <a:off x="838200" y="1825625"/>
            <a:ext cx="10515600" cy="3914538"/>
          </a:xfrm>
          <a:noFill/>
          <a:ln>
            <a:noFill/>
          </a:ln>
        </p:spPr>
        <p:txBody>
          <a:bodyPr spcFirstLastPara="1" wrap="square" lIns="91425" tIns="45700" rIns="91425" bIns="45700" anchor="t" anchorCtr="0">
            <a:normAutofit lnSpcReduction="10000"/>
          </a:bodyPr>
          <a:lstStyle/>
          <a:p>
            <a:pPr lvl="0"/>
            <a:r>
              <a:rPr lang="en-US"/>
              <a:t>Create videos</a:t>
            </a:r>
          </a:p>
          <a:p>
            <a:pPr lvl="1"/>
            <a:r>
              <a:rPr lang="en-US"/>
              <a:t>Blood donations</a:t>
            </a:r>
          </a:p>
          <a:p>
            <a:pPr lvl="1"/>
            <a:r>
              <a:rPr lang="en-US"/>
              <a:t>Specimen collection and labeling</a:t>
            </a:r>
          </a:p>
          <a:p>
            <a:pPr lvl="1"/>
            <a:r>
              <a:rPr lang="en-US"/>
              <a:t>Process in the lab (following a unit from collection to transfusion)</a:t>
            </a:r>
          </a:p>
          <a:p>
            <a:pPr lvl="1"/>
            <a:r>
              <a:rPr lang="en-US"/>
              <a:t>Automation</a:t>
            </a:r>
          </a:p>
          <a:p>
            <a:pPr lvl="1"/>
            <a:r>
              <a:rPr lang="en-US"/>
              <a:t>Leadership and staff spotlights</a:t>
            </a:r>
          </a:p>
          <a:p>
            <a:pPr lvl="0"/>
            <a:r>
              <a:rPr lang="en-US"/>
              <a:t>Rounding with other directors, managers and executives </a:t>
            </a:r>
          </a:p>
          <a:p>
            <a:pPr lvl="0"/>
            <a:r>
              <a:rPr lang="en-US"/>
              <a:t>Lab week (invite other department leaders and senior executives)</a:t>
            </a:r>
          </a:p>
          <a:p>
            <a:pPr lvl="0"/>
            <a:r>
              <a:rPr lang="en-US"/>
              <a:t>Ribbon-cutting ceremonies for go-live (invite senior leadership)</a:t>
            </a:r>
          </a:p>
          <a:p>
            <a:pPr lvl="0"/>
            <a:endParaRPr lang="en-US"/>
          </a:p>
        </p:txBody>
      </p:sp>
      <p:grpSp>
        <p:nvGrpSpPr>
          <p:cNvPr id="2" name="Group 1">
            <a:extLst>
              <a:ext uri="{FF2B5EF4-FFF2-40B4-BE49-F238E27FC236}">
                <a16:creationId xmlns:a16="http://schemas.microsoft.com/office/drawing/2014/main" id="{7A18FA81-5129-8B30-2ABC-5C9EDF42824E}"/>
              </a:ext>
            </a:extLst>
          </p:cNvPr>
          <p:cNvGrpSpPr/>
          <p:nvPr/>
        </p:nvGrpSpPr>
        <p:grpSpPr>
          <a:xfrm>
            <a:off x="9972041" y="0"/>
            <a:ext cx="2219959" cy="914400"/>
            <a:chOff x="8524241" y="0"/>
            <a:chExt cx="2219959" cy="914400"/>
          </a:xfrm>
        </p:grpSpPr>
        <p:sp>
          <p:nvSpPr>
            <p:cNvPr id="3" name="Rectangle 2">
              <a:extLst>
                <a:ext uri="{FF2B5EF4-FFF2-40B4-BE49-F238E27FC236}">
                  <a16:creationId xmlns:a16="http://schemas.microsoft.com/office/drawing/2014/main" id="{85ABBEFC-8AE0-140F-BD65-42B0846C36CB}"/>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D10CCA-C5C0-C4AB-7D7E-F0EE60E9204A}"/>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hlinkClick r:id="rId3"/>
                </a:rPr>
                <a:t>RESOURCE AVAILABLE</a:t>
              </a:r>
              <a:br>
                <a:rPr lang="en-US" sz="1100" b="1" dirty="0">
                  <a:solidFill>
                    <a:schemeClr val="bg1"/>
                  </a:solidFill>
                  <a:hlinkClick r:id="rId3"/>
                </a:rPr>
              </a:br>
              <a:r>
                <a:rPr lang="en-US" sz="1100" b="1" dirty="0">
                  <a:solidFill>
                    <a:schemeClr val="bg1"/>
                  </a:solidFill>
                  <a:hlinkClick r:id="rId3"/>
                </a:rPr>
                <a:t>on website</a:t>
              </a:r>
              <a:endParaRPr lang="en-US" sz="1100" b="1" dirty="0">
                <a:solidFill>
                  <a:schemeClr val="bg1"/>
                </a:solidFill>
              </a:endParaRPr>
            </a:p>
          </p:txBody>
        </p:sp>
        <p:grpSp>
          <p:nvGrpSpPr>
            <p:cNvPr id="5" name="Group 4">
              <a:extLst>
                <a:ext uri="{FF2B5EF4-FFF2-40B4-BE49-F238E27FC236}">
                  <a16:creationId xmlns:a16="http://schemas.microsoft.com/office/drawing/2014/main" id="{76ABAB70-8BA3-7F63-4894-1646B11DE603}"/>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C7539E1A-C877-FD23-BC1B-5F5D2D847486}"/>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8F54474-7F93-8C21-0725-07F83EA9C379}"/>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B0FDA539-3C1D-EC96-DD3D-A002CF1FAE2B}"/>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8C601B-CB98-6251-C9E0-86EE778842E0}"/>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rmAutofit fontScale="90000"/>
          </a:bodyPr>
          <a:lstStyle/>
          <a:p>
            <a:pPr lvl="0"/>
            <a:r>
              <a:rPr lang="en-US" dirty="0"/>
              <a:t>Laboratory Newsletters </a:t>
            </a:r>
            <a:r>
              <a:rPr lang="en-US" b="0" dirty="0"/>
              <a:t>Examples</a:t>
            </a:r>
          </a:p>
        </p:txBody>
      </p:sp>
      <p:sp>
        <p:nvSpPr>
          <p:cNvPr id="12" name="Text Placeholder 11">
            <a:extLst>
              <a:ext uri="{FF2B5EF4-FFF2-40B4-BE49-F238E27FC236}">
                <a16:creationId xmlns:a16="http://schemas.microsoft.com/office/drawing/2014/main" id="{1D692E2C-2054-8174-9369-1467CF113F09}"/>
              </a:ext>
            </a:extLst>
          </p:cNvPr>
          <p:cNvSpPr>
            <a:spLocks noGrp="1"/>
          </p:cNvSpPr>
          <p:nvPr>
            <p:ph type="body" idx="1"/>
          </p:nvPr>
        </p:nvSpPr>
        <p:spPr/>
        <p:txBody>
          <a:bodyPr/>
          <a:lstStyle/>
          <a:p>
            <a:endParaRPr lang="en-US"/>
          </a:p>
        </p:txBody>
      </p:sp>
      <p:pic>
        <p:nvPicPr>
          <p:cNvPr id="209" name="Google Shape;209;p33" descr="Lab Newsletter example - Technology Update"/>
          <p:cNvPicPr preferRelativeResize="0"/>
          <p:nvPr/>
        </p:nvPicPr>
        <p:blipFill rotWithShape="1">
          <a:blip r:embed="rId3">
            <a:alphaModFix/>
          </a:blip>
          <a:srcRect b="11388"/>
          <a:stretch/>
        </p:blipFill>
        <p:spPr>
          <a:xfrm>
            <a:off x="4214637" y="456548"/>
            <a:ext cx="4467829" cy="28473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07" name="Google Shape;207;p33" descr="Lab Newsletter example"/>
          <p:cNvPicPr preferRelativeResize="0"/>
          <p:nvPr/>
        </p:nvPicPr>
        <p:blipFill rotWithShape="1">
          <a:blip r:embed="rId4">
            <a:alphaModFix/>
          </a:blip>
          <a:srcRect/>
          <a:stretch/>
        </p:blipFill>
        <p:spPr>
          <a:xfrm>
            <a:off x="7037236" y="1677146"/>
            <a:ext cx="4671246" cy="486335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08" name="Google Shape;208;p33" descr="Lab Newsletter example - Testing Menu Update"/>
          <p:cNvPicPr preferRelativeResize="0"/>
          <p:nvPr/>
        </p:nvPicPr>
        <p:blipFill rotWithShape="1">
          <a:blip r:embed="rId5">
            <a:alphaModFix/>
          </a:blip>
          <a:srcRect b="4767"/>
          <a:stretch/>
        </p:blipFill>
        <p:spPr>
          <a:xfrm>
            <a:off x="4332618" y="3693156"/>
            <a:ext cx="3365526" cy="28473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nvGrpSpPr>
          <p:cNvPr id="13" name="Group 12">
            <a:extLst>
              <a:ext uri="{FF2B5EF4-FFF2-40B4-BE49-F238E27FC236}">
                <a16:creationId xmlns:a16="http://schemas.microsoft.com/office/drawing/2014/main" id="{FA24BBDB-0D29-FE87-A407-4119999B4D8D}"/>
              </a:ext>
            </a:extLst>
          </p:cNvPr>
          <p:cNvGrpSpPr/>
          <p:nvPr/>
        </p:nvGrpSpPr>
        <p:grpSpPr>
          <a:xfrm>
            <a:off x="553719" y="5930153"/>
            <a:ext cx="2219959" cy="914400"/>
            <a:chOff x="8524241" y="0"/>
            <a:chExt cx="2219959" cy="914400"/>
          </a:xfrm>
        </p:grpSpPr>
        <p:sp>
          <p:nvSpPr>
            <p:cNvPr id="14" name="Rectangle 13">
              <a:extLst>
                <a:ext uri="{FF2B5EF4-FFF2-40B4-BE49-F238E27FC236}">
                  <a16:creationId xmlns:a16="http://schemas.microsoft.com/office/drawing/2014/main" id="{1D655EDF-3BE6-F6CB-F813-F7CC19D0ED06}"/>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A3FB3D7-EEAE-EB9C-F3D4-B075814E7981}"/>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rPr>
                <a:t>RESOURCE AVAILABLE</a:t>
              </a:r>
              <a:br>
                <a:rPr lang="en-US" sz="1100" b="1" dirty="0">
                  <a:solidFill>
                    <a:schemeClr val="bg1"/>
                  </a:solidFill>
                </a:rPr>
              </a:br>
              <a:r>
                <a:rPr lang="en-US" sz="1100" b="1" dirty="0">
                  <a:solidFill>
                    <a:schemeClr val="bg1"/>
                  </a:solidFill>
                </a:rPr>
                <a:t>to download </a:t>
              </a:r>
            </a:p>
          </p:txBody>
        </p:sp>
        <p:grpSp>
          <p:nvGrpSpPr>
            <p:cNvPr id="16" name="Group 15">
              <a:extLst>
                <a:ext uri="{FF2B5EF4-FFF2-40B4-BE49-F238E27FC236}">
                  <a16:creationId xmlns:a16="http://schemas.microsoft.com/office/drawing/2014/main" id="{D4A0CECA-BD89-CAEF-7240-9E927501BCF5}"/>
                </a:ext>
              </a:extLst>
            </p:cNvPr>
            <p:cNvGrpSpPr/>
            <p:nvPr/>
          </p:nvGrpSpPr>
          <p:grpSpPr>
            <a:xfrm>
              <a:off x="8678473" y="110300"/>
              <a:ext cx="692497" cy="692497"/>
              <a:chOff x="8678473" y="110300"/>
              <a:chExt cx="692497" cy="692497"/>
            </a:xfrm>
          </p:grpSpPr>
          <p:sp>
            <p:nvSpPr>
              <p:cNvPr id="17" name="Oval 16">
                <a:extLst>
                  <a:ext uri="{FF2B5EF4-FFF2-40B4-BE49-F238E27FC236}">
                    <a16:creationId xmlns:a16="http://schemas.microsoft.com/office/drawing/2014/main" id="{D094A60C-BE3E-42FF-1E08-6513119298EB}"/>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32E519D-A4D9-AD40-43CC-FEBDEADE22A0}"/>
                  </a:ext>
                </a:extLst>
              </p:cNvPr>
              <p:cNvGrpSpPr/>
              <p:nvPr/>
            </p:nvGrpSpPr>
            <p:grpSpPr>
              <a:xfrm>
                <a:off x="8859520" y="242390"/>
                <a:ext cx="316230" cy="449636"/>
                <a:chOff x="8859520" y="242389"/>
                <a:chExt cx="365760" cy="520061"/>
              </a:xfrm>
            </p:grpSpPr>
            <p:sp>
              <p:nvSpPr>
                <p:cNvPr id="19" name="Down Arrow 18">
                  <a:extLst>
                    <a:ext uri="{FF2B5EF4-FFF2-40B4-BE49-F238E27FC236}">
                      <a16:creationId xmlns:a16="http://schemas.microsoft.com/office/drawing/2014/main" id="{81168BAD-AD87-F14E-A760-D502BF946E1C}"/>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2C90F2-9D6B-F0D7-D2C5-4DF30CD6E1EE}"/>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a:extLst>
              <a:ext uri="{FF2B5EF4-FFF2-40B4-BE49-F238E27FC236}">
                <a16:creationId xmlns:a16="http://schemas.microsoft.com/office/drawing/2014/main" id="{31E65BAF-5B31-5AF1-B179-5194A594A588}"/>
              </a:ext>
            </a:extLst>
          </p:cNvPr>
          <p:cNvSpPr/>
          <p:nvPr/>
        </p:nvSpPr>
        <p:spPr>
          <a:xfrm>
            <a:off x="7141029" y="1894114"/>
            <a:ext cx="2188028" cy="3265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CFD6E4A5-E682-359A-7FC5-8820F0912D62}"/>
              </a:ext>
            </a:extLst>
          </p:cNvPr>
          <p:cNvSpPr/>
          <p:nvPr/>
        </p:nvSpPr>
        <p:spPr>
          <a:xfrm>
            <a:off x="9481457" y="6040453"/>
            <a:ext cx="2156824" cy="4934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838200" y="123873"/>
            <a:ext cx="10515600" cy="1325563"/>
          </a:xfrm>
          <a:noFill/>
          <a:ln>
            <a:noFill/>
          </a:ln>
        </p:spPr>
        <p:txBody>
          <a:bodyPr spcFirstLastPara="1" wrap="square" lIns="91425" tIns="45700" rIns="91425" bIns="45700" anchor="ctr" anchorCtr="0">
            <a:normAutofit/>
          </a:bodyPr>
          <a:lstStyle/>
          <a:p>
            <a:pPr lvl="0"/>
            <a:r>
              <a:rPr lang="en-US"/>
              <a:t>Engagement Opportunities with Hospital Staff</a:t>
            </a:r>
          </a:p>
        </p:txBody>
      </p:sp>
      <p:sp>
        <p:nvSpPr>
          <p:cNvPr id="189" name="Google Shape;189;p30"/>
          <p:cNvSpPr txBox="1">
            <a:spLocks noGrp="1"/>
          </p:cNvSpPr>
          <p:nvPr>
            <p:ph type="body" idx="1"/>
          </p:nvPr>
        </p:nvSpPr>
        <p:spPr>
          <a:xfrm>
            <a:off x="838200" y="1825625"/>
            <a:ext cx="10515600" cy="3914538"/>
          </a:xfrm>
          <a:noFill/>
          <a:ln>
            <a:noFill/>
          </a:ln>
        </p:spPr>
        <p:txBody>
          <a:bodyPr spcFirstLastPara="1" wrap="square" lIns="91425" tIns="45700" rIns="91425" bIns="45700" anchor="t" anchorCtr="0">
            <a:normAutofit/>
          </a:bodyPr>
          <a:lstStyle/>
          <a:p>
            <a:pPr lvl="0"/>
            <a:r>
              <a:rPr lang="en-US" dirty="0"/>
              <a:t>Lab visibility via hospital’s social committee</a:t>
            </a:r>
          </a:p>
          <a:p>
            <a:pPr lvl="0"/>
            <a:r>
              <a:rPr lang="en-US" dirty="0"/>
              <a:t>Hospital-wide lunch-and-learns for lab updates </a:t>
            </a:r>
          </a:p>
          <a:p>
            <a:pPr lvl="0"/>
            <a:r>
              <a:rPr lang="en-US" dirty="0"/>
              <a:t>Lab town halls for all lab staff </a:t>
            </a:r>
          </a:p>
          <a:p>
            <a:pPr lvl="0"/>
            <a:r>
              <a:rPr lang="en-US" dirty="0"/>
              <a:t>Rounding with other managers and directors outside of your lab</a:t>
            </a:r>
          </a:p>
          <a:p>
            <a:pPr lvl="0"/>
            <a:r>
              <a:rPr lang="en-US" dirty="0"/>
              <a:t>Communications with medical staff</a:t>
            </a:r>
          </a:p>
          <a:p>
            <a:pPr lvl="0"/>
            <a:r>
              <a:rPr lang="en-US" dirty="0"/>
              <a:t>Communication with the nursing education </a:t>
            </a:r>
          </a:p>
          <a:p>
            <a:pPr lvl="0"/>
            <a:r>
              <a:rPr lang="en-US" dirty="0"/>
              <a:t>Screensavers for certain updates (hospital-wide)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rmAutofit fontScale="90000"/>
          </a:bodyPr>
          <a:lstStyle/>
          <a:p>
            <a:pPr lvl="0"/>
            <a:r>
              <a:rPr lang="en-US" dirty="0"/>
              <a:t>Hospital Newsletter </a:t>
            </a:r>
            <a:r>
              <a:rPr lang="en-US" b="0" dirty="0"/>
              <a:t>Example</a:t>
            </a:r>
          </a:p>
        </p:txBody>
      </p:sp>
      <p:sp>
        <p:nvSpPr>
          <p:cNvPr id="4" name="Text Placeholder 3">
            <a:extLst>
              <a:ext uri="{FF2B5EF4-FFF2-40B4-BE49-F238E27FC236}">
                <a16:creationId xmlns:a16="http://schemas.microsoft.com/office/drawing/2014/main" id="{912E7EA7-3D39-CBC7-926A-558CA05197F8}"/>
              </a:ext>
            </a:extLst>
          </p:cNvPr>
          <p:cNvSpPr>
            <a:spLocks noGrp="1"/>
          </p:cNvSpPr>
          <p:nvPr>
            <p:ph type="body" idx="1"/>
          </p:nvPr>
        </p:nvSpPr>
        <p:spPr/>
        <p:txBody>
          <a:bodyPr/>
          <a:lstStyle/>
          <a:p>
            <a:endParaRPr lang="en-US" dirty="0"/>
          </a:p>
        </p:txBody>
      </p:sp>
      <p:pic>
        <p:nvPicPr>
          <p:cNvPr id="216" name="Google Shape;216;p34" descr="Hospital newsletter example"/>
          <p:cNvPicPr preferRelativeResize="0"/>
          <p:nvPr/>
        </p:nvPicPr>
        <p:blipFill rotWithShape="1">
          <a:blip r:embed="rId3">
            <a:alphaModFix/>
          </a:blip>
          <a:srcRect/>
          <a:stretch/>
        </p:blipFill>
        <p:spPr>
          <a:xfrm>
            <a:off x="5566497" y="208669"/>
            <a:ext cx="5984582" cy="50563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7" name="Google Shape;217;p34" descr="Hospital newsletter banner example"/>
          <p:cNvPicPr preferRelativeResize="0"/>
          <p:nvPr/>
        </p:nvPicPr>
        <p:blipFill rotWithShape="1">
          <a:blip r:embed="rId4">
            <a:alphaModFix/>
          </a:blip>
          <a:srcRect/>
          <a:stretch/>
        </p:blipFill>
        <p:spPr>
          <a:xfrm>
            <a:off x="3693403" y="3935506"/>
            <a:ext cx="7548922" cy="186685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Rectangle 1">
            <a:extLst>
              <a:ext uri="{FF2B5EF4-FFF2-40B4-BE49-F238E27FC236}">
                <a16:creationId xmlns:a16="http://schemas.microsoft.com/office/drawing/2014/main" id="{F4F5C776-28BB-28FB-7A94-42095503FDBA}"/>
              </a:ext>
            </a:extLst>
          </p:cNvPr>
          <p:cNvSpPr/>
          <p:nvPr/>
        </p:nvSpPr>
        <p:spPr>
          <a:xfrm>
            <a:off x="3973286" y="3973286"/>
            <a:ext cx="2874993" cy="5987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53437DD-F1EC-DA5F-2C2F-CBDC151FA69A}"/>
              </a:ext>
            </a:extLst>
          </p:cNvPr>
          <p:cNvSpPr/>
          <p:nvPr/>
        </p:nvSpPr>
        <p:spPr>
          <a:xfrm>
            <a:off x="8305800" y="2737189"/>
            <a:ext cx="1088571" cy="1853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7A723A03-B865-5B00-D373-030A47FBFC59}"/>
              </a:ext>
            </a:extLst>
          </p:cNvPr>
          <p:cNvSpPr/>
          <p:nvPr/>
        </p:nvSpPr>
        <p:spPr>
          <a:xfrm>
            <a:off x="7652657" y="2183638"/>
            <a:ext cx="1905000" cy="483846"/>
          </a:xfrm>
          <a:prstGeom prst="rect">
            <a:avLst/>
          </a:prstGeom>
          <a:solidFill>
            <a:schemeClr val="tx1">
              <a:lumMod val="50000"/>
              <a:lumOff val="5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Autofit/>
          </a:bodyPr>
          <a:lstStyle/>
          <a:p>
            <a:pPr lvl="0"/>
            <a:r>
              <a:rPr lang="en-US" dirty="0"/>
              <a:t>External Laboratory Visibility</a:t>
            </a:r>
          </a:p>
        </p:txBody>
      </p:sp>
      <p:sp>
        <p:nvSpPr>
          <p:cNvPr id="195" name="Google Shape;195;p31"/>
          <p:cNvSpPr txBox="1">
            <a:spLocks noGrp="1"/>
          </p:cNvSpPr>
          <p:nvPr>
            <p:ph type="body" idx="1"/>
          </p:nvPr>
        </p:nvSpPr>
        <p:spPr>
          <a:xfrm>
            <a:off x="4274288" y="653142"/>
            <a:ext cx="7097619" cy="5493658"/>
          </a:xfrm>
          <a:noFill/>
          <a:ln>
            <a:noFill/>
          </a:ln>
        </p:spPr>
        <p:txBody>
          <a:bodyPr spcFirstLastPara="1" wrap="square" lIns="91425" tIns="45700" rIns="91425" bIns="45700" anchor="ctr" anchorCtr="0">
            <a:noAutofit/>
          </a:bodyPr>
          <a:lstStyle/>
          <a:p>
            <a:pPr lvl="0"/>
            <a:r>
              <a:rPr lang="en-US" dirty="0"/>
              <a:t>Support Health Fairs (encourage integration of the laboratory as a part of the overall health system)</a:t>
            </a:r>
          </a:p>
          <a:p>
            <a:pPr lvl="1"/>
            <a:r>
              <a:rPr lang="en-US" dirty="0"/>
              <a:t>Promote blood donations</a:t>
            </a:r>
          </a:p>
          <a:p>
            <a:pPr lvl="1"/>
            <a:r>
              <a:rPr lang="en-US" dirty="0"/>
              <a:t>Point-of-Care testing </a:t>
            </a:r>
          </a:p>
          <a:p>
            <a:pPr lvl="0"/>
            <a:r>
              <a:rPr lang="en-US" dirty="0"/>
              <a:t>Develop lab newsletters (outside of immediate laboratory) and hospital community publications </a:t>
            </a:r>
          </a:p>
          <a:p>
            <a:pPr lvl="0"/>
            <a:r>
              <a:rPr lang="en-US" dirty="0"/>
              <a:t>Share achievements of external recognition (</a:t>
            </a:r>
            <a:r>
              <a:rPr lang="en-US" dirty="0">
                <a:hlinkClick r:id="rId3"/>
              </a:rPr>
              <a:t>Leading Laboratories</a:t>
            </a:r>
            <a:r>
              <a:rPr lang="en-US" dirty="0"/>
              <a:t> designation or other certifications)</a:t>
            </a:r>
          </a:p>
        </p:txBody>
      </p:sp>
    </p:spTree>
    <p:extLst>
      <p:ext uri="{BB962C8B-B14F-4D97-AF65-F5344CB8AC3E}">
        <p14:creationId xmlns:p14="http://schemas.microsoft.com/office/powerpoint/2010/main" val="27239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Autofit/>
          </a:bodyPr>
          <a:lstStyle/>
          <a:p>
            <a:pPr lvl="0"/>
            <a:r>
              <a:rPr lang="en-US" dirty="0"/>
              <a:t>External Laboratory Visibility </a:t>
            </a:r>
            <a:r>
              <a:rPr lang="en-US" b="0" dirty="0"/>
              <a:t>Continued</a:t>
            </a:r>
          </a:p>
        </p:txBody>
      </p:sp>
      <p:sp>
        <p:nvSpPr>
          <p:cNvPr id="195" name="Google Shape;195;p31"/>
          <p:cNvSpPr txBox="1">
            <a:spLocks noGrp="1"/>
          </p:cNvSpPr>
          <p:nvPr>
            <p:ph type="body" idx="1"/>
          </p:nvPr>
        </p:nvSpPr>
        <p:spPr>
          <a:xfrm>
            <a:off x="4274288" y="653142"/>
            <a:ext cx="7097619" cy="5493658"/>
          </a:xfrm>
          <a:noFill/>
          <a:ln>
            <a:noFill/>
          </a:ln>
        </p:spPr>
        <p:txBody>
          <a:bodyPr spcFirstLastPara="1" wrap="square" lIns="91425" tIns="45700" rIns="91425" bIns="45700" anchor="ctr" anchorCtr="0">
            <a:noAutofit/>
          </a:bodyPr>
          <a:lstStyle/>
          <a:p>
            <a:pPr lvl="0"/>
            <a:r>
              <a:rPr lang="en-US" dirty="0"/>
              <a:t>Promote laboratory careers</a:t>
            </a:r>
          </a:p>
          <a:p>
            <a:pPr lvl="1"/>
            <a:r>
              <a:rPr lang="en-US" dirty="0"/>
              <a:t>High school career days, career fairs, present at high schools and colleges, YMCA, etc.</a:t>
            </a:r>
          </a:p>
          <a:p>
            <a:pPr lvl="1"/>
            <a:r>
              <a:rPr lang="en-US" dirty="0"/>
              <a:t>Share </a:t>
            </a:r>
            <a:r>
              <a:rPr lang="en-US" dirty="0">
                <a:hlinkClick r:id="rId3"/>
              </a:rPr>
              <a:t>materials on laboratory professions </a:t>
            </a:r>
            <a:endParaRPr lang="en-US" dirty="0"/>
          </a:p>
          <a:p>
            <a:r>
              <a:rPr lang="en-US" dirty="0"/>
              <a:t>Provide lab tours to high schools and college students</a:t>
            </a:r>
          </a:p>
          <a:p>
            <a:r>
              <a:rPr lang="en-US" dirty="0"/>
              <a:t>Partner with other outside organizations </a:t>
            </a:r>
            <a:br>
              <a:rPr lang="en-US" dirty="0"/>
            </a:br>
            <a:r>
              <a:rPr lang="en-US" dirty="0"/>
              <a:t>(e.g. American Red Cross, churches, American Heart Association, etc.)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Autofit/>
          </a:bodyPr>
          <a:lstStyle/>
          <a:p>
            <a:pPr lvl="0"/>
            <a:r>
              <a:rPr lang="en-US" dirty="0"/>
              <a:t>External Laboratory Visibility</a:t>
            </a:r>
            <a:br>
              <a:rPr lang="en-US" dirty="0"/>
            </a:br>
            <a:r>
              <a:rPr lang="en-US" b="0" dirty="0"/>
              <a:t>Continued</a:t>
            </a:r>
            <a:endParaRPr lang="en-US" dirty="0"/>
          </a:p>
        </p:txBody>
      </p:sp>
      <p:sp>
        <p:nvSpPr>
          <p:cNvPr id="201" name="Google Shape;201;p32"/>
          <p:cNvSpPr txBox="1">
            <a:spLocks noGrp="1"/>
          </p:cNvSpPr>
          <p:nvPr>
            <p:ph type="body" idx="1"/>
          </p:nvPr>
        </p:nvSpPr>
        <p:spPr>
          <a:xfrm>
            <a:off x="4274288" y="653142"/>
            <a:ext cx="7097619" cy="5493658"/>
          </a:xfrm>
          <a:noFill/>
          <a:ln>
            <a:noFill/>
          </a:ln>
        </p:spPr>
        <p:txBody>
          <a:bodyPr spcFirstLastPara="1" wrap="square" lIns="91425" tIns="45700" rIns="91425" bIns="45700" anchor="ctr" anchorCtr="0">
            <a:normAutofit/>
          </a:bodyPr>
          <a:lstStyle/>
          <a:p>
            <a:pPr marL="106680" lvl="0" indent="0">
              <a:buNone/>
            </a:pPr>
            <a:r>
              <a:rPr lang="en-US" dirty="0"/>
              <a:t>With the help of marketing, improve laboratory visibility using the following platforms:</a:t>
            </a:r>
          </a:p>
          <a:p>
            <a:pPr lvl="0"/>
            <a:r>
              <a:rPr lang="en-US" dirty="0"/>
              <a:t>Social media (Instagram, LinkedIn, YouTube Videos, Facebook)</a:t>
            </a:r>
          </a:p>
          <a:p>
            <a:pPr lvl="0"/>
            <a:r>
              <a:rPr lang="en-US" dirty="0"/>
              <a:t>Hospital website</a:t>
            </a:r>
          </a:p>
          <a:p>
            <a:pPr lvl="0"/>
            <a:r>
              <a:rPr lang="en-US" dirty="0"/>
              <a:t>News channel or local newspaper </a:t>
            </a:r>
          </a:p>
          <a:p>
            <a:pPr lvl="0"/>
            <a:r>
              <a:rPr lang="en-US" dirty="0"/>
              <a:t>Billboard spotlight (new services)</a:t>
            </a:r>
          </a:p>
          <a:p>
            <a:pPr lvl="0"/>
            <a:r>
              <a:rPr lang="en-US" dirty="0"/>
              <a:t>Case studies and publications</a:t>
            </a:r>
          </a:p>
          <a:p>
            <a:pPr lvl="0"/>
            <a:r>
              <a:rPr lang="en-US" dirty="0"/>
              <a:t>Work with vendors and marketing department to showcase the lab</a:t>
            </a:r>
          </a:p>
          <a:p>
            <a:pPr lvl="0"/>
            <a:r>
              <a:rPr lang="en-US" dirty="0"/>
              <a:t>Presenting at conferences, publications, poster presentations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US"/>
              <a:t>Funding statement</a:t>
            </a:r>
            <a:endParaRPr/>
          </a:p>
        </p:txBody>
      </p:sp>
      <p:sp>
        <p:nvSpPr>
          <p:cNvPr id="100" name="Google Shape;100;p2"/>
          <p:cNvSpPr txBox="1">
            <a:spLocks noGrp="1"/>
          </p:cNvSpPr>
          <p:nvPr>
            <p:ph type="body" idx="1"/>
          </p:nvPr>
        </p:nvSpPr>
        <p:spPr>
          <a:xfrm>
            <a:off x="838200" y="3428999"/>
            <a:ext cx="10515600" cy="2311163"/>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50000"/>
              </a:lnSpc>
              <a:spcBef>
                <a:spcPts val="0"/>
              </a:spcBef>
              <a:spcAft>
                <a:spcPts val="0"/>
              </a:spcAft>
              <a:buSzPct val="80000"/>
              <a:buNone/>
            </a:pPr>
            <a:r>
              <a:rPr lang="en-US" dirty="0">
                <a:latin typeface="Arial"/>
                <a:ea typeface="Arial"/>
                <a:cs typeface="Arial"/>
                <a:sym typeface="Arial"/>
              </a:rPr>
              <a:t>This resource was made possible by cooperative agreement </a:t>
            </a:r>
            <a:r>
              <a:rPr lang="en-US" dirty="0"/>
              <a:t>NU47OE000107 </a:t>
            </a:r>
            <a:r>
              <a:rPr lang="en-US" dirty="0">
                <a:latin typeface="Arial"/>
                <a:ea typeface="Arial"/>
                <a:cs typeface="Arial"/>
                <a:sym typeface="Arial"/>
              </a:rPr>
              <a:t>from the Centers for Disease Control and Prevention (CDC). Its contents are solely the responsibility of the American Society for Clinical Pathology (ASCP) and do not necessarily represent the official views of </a:t>
            </a:r>
            <a:r>
              <a:rPr lang="en-US" dirty="0"/>
              <a:t>the </a:t>
            </a:r>
            <a:r>
              <a:rPr lang="en-US" dirty="0">
                <a:latin typeface="Arial"/>
                <a:ea typeface="Arial"/>
                <a:cs typeface="Arial"/>
                <a:sym typeface="Arial"/>
              </a:rPr>
              <a:t>CDC.</a:t>
            </a:r>
            <a:endParaRPr dirty="0"/>
          </a:p>
          <a:p>
            <a:pPr marL="0" lvl="0" indent="0" algn="ctr" rtl="0">
              <a:lnSpc>
                <a:spcPct val="110000"/>
              </a:lnSpc>
              <a:spcBef>
                <a:spcPts val="1200"/>
              </a:spcBef>
              <a:spcAft>
                <a:spcPts val="0"/>
              </a:spcAft>
              <a:buClr>
                <a:srgbClr val="4696D2"/>
              </a:buClr>
              <a:buSzPct val="8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Autofit/>
          </a:bodyPr>
          <a:lstStyle/>
          <a:p>
            <a:pPr lvl="0"/>
            <a:r>
              <a:rPr lang="en-US" dirty="0"/>
              <a:t>Community Publication and Involvement </a:t>
            </a:r>
            <a:r>
              <a:rPr lang="en-US" b="0" dirty="0"/>
              <a:t>Example</a:t>
            </a:r>
          </a:p>
        </p:txBody>
      </p:sp>
      <p:sp>
        <p:nvSpPr>
          <p:cNvPr id="6" name="Text Placeholder 5">
            <a:extLst>
              <a:ext uri="{FF2B5EF4-FFF2-40B4-BE49-F238E27FC236}">
                <a16:creationId xmlns:a16="http://schemas.microsoft.com/office/drawing/2014/main" id="{E3DC52CB-C173-4CD6-ABE0-7CB982974B25}"/>
              </a:ext>
            </a:extLst>
          </p:cNvPr>
          <p:cNvSpPr>
            <a:spLocks noGrp="1"/>
          </p:cNvSpPr>
          <p:nvPr>
            <p:ph type="body" idx="1"/>
          </p:nvPr>
        </p:nvSpPr>
        <p:spPr/>
        <p:txBody>
          <a:bodyPr/>
          <a:lstStyle/>
          <a:p>
            <a:endParaRPr lang="en-US"/>
          </a:p>
        </p:txBody>
      </p:sp>
      <p:pic>
        <p:nvPicPr>
          <p:cNvPr id="224" name="Google Shape;224;p35" descr="Community involvement - A group of people sitting at a table with a green tablecloth&#10;"/>
          <p:cNvPicPr preferRelativeResize="0"/>
          <p:nvPr/>
        </p:nvPicPr>
        <p:blipFill rotWithShape="1">
          <a:blip r:embed="rId3">
            <a:alphaModFix/>
          </a:blip>
          <a:srcRect/>
          <a:stretch/>
        </p:blipFill>
        <p:spPr>
          <a:xfrm>
            <a:off x="3765290" y="475370"/>
            <a:ext cx="5325516" cy="399413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5" name="Google Shape;225;p35" descr="Screenshot from TorranceMemorial instagram post featuring fire fighters giving blood at a blood drive."/>
          <p:cNvPicPr preferRelativeResize="0"/>
          <p:nvPr/>
        </p:nvPicPr>
        <p:blipFill rotWithShape="1">
          <a:blip r:embed="rId4">
            <a:alphaModFix/>
          </a:blip>
          <a:srcRect/>
          <a:stretch/>
        </p:blipFill>
        <p:spPr>
          <a:xfrm>
            <a:off x="5575344" y="3080657"/>
            <a:ext cx="2484627" cy="28531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3" name="Google Shape;223;p35" descr="Torrance memorial OnCenter magazine cover featuring test tubes"/>
          <p:cNvPicPr preferRelativeResize="0"/>
          <p:nvPr/>
        </p:nvPicPr>
        <p:blipFill rotWithShape="1">
          <a:blip r:embed="rId5">
            <a:alphaModFix/>
          </a:blip>
          <a:srcRect/>
          <a:stretch/>
        </p:blipFill>
        <p:spPr>
          <a:xfrm>
            <a:off x="8802058" y="1532964"/>
            <a:ext cx="2892881" cy="37656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Rectangle 1">
            <a:extLst>
              <a:ext uri="{FF2B5EF4-FFF2-40B4-BE49-F238E27FC236}">
                <a16:creationId xmlns:a16="http://schemas.microsoft.com/office/drawing/2014/main" id="{3B949CC5-277B-3AEA-A8A2-F5640981FC31}"/>
              </a:ext>
            </a:extLst>
          </p:cNvPr>
          <p:cNvSpPr/>
          <p:nvPr/>
        </p:nvSpPr>
        <p:spPr>
          <a:xfrm>
            <a:off x="5856514" y="3069771"/>
            <a:ext cx="772886"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46CCC6AA-410B-1D72-A8FE-1950E9DF72B8}"/>
              </a:ext>
            </a:extLst>
          </p:cNvPr>
          <p:cNvSpPr/>
          <p:nvPr/>
        </p:nvSpPr>
        <p:spPr>
          <a:xfrm>
            <a:off x="10640752" y="4844143"/>
            <a:ext cx="941648" cy="4463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C2E931F7-62CD-DB09-C809-53C7CBBA1341}"/>
              </a:ext>
            </a:extLst>
          </p:cNvPr>
          <p:cNvSpPr/>
          <p:nvPr/>
        </p:nvSpPr>
        <p:spPr>
          <a:xfrm>
            <a:off x="5575344" y="5638800"/>
            <a:ext cx="945199" cy="653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Autofit/>
          </a:bodyPr>
          <a:lstStyle/>
          <a:p>
            <a:pPr lvl="0"/>
            <a:r>
              <a:rPr lang="en-US" dirty="0"/>
              <a:t>Leading Laboratories </a:t>
            </a:r>
            <a:r>
              <a:rPr lang="en-US" b="0" dirty="0"/>
              <a:t>Quality Recognition</a:t>
            </a:r>
          </a:p>
        </p:txBody>
      </p:sp>
      <p:sp>
        <p:nvSpPr>
          <p:cNvPr id="4" name="Text Placeholder 3">
            <a:extLst>
              <a:ext uri="{FF2B5EF4-FFF2-40B4-BE49-F238E27FC236}">
                <a16:creationId xmlns:a16="http://schemas.microsoft.com/office/drawing/2014/main" id="{084CB603-0A24-81F5-5A52-95D378393DF8}"/>
              </a:ext>
            </a:extLst>
          </p:cNvPr>
          <p:cNvSpPr>
            <a:spLocks noGrp="1"/>
          </p:cNvSpPr>
          <p:nvPr>
            <p:ph type="body" idx="1"/>
          </p:nvPr>
        </p:nvSpPr>
        <p:spPr/>
        <p:txBody>
          <a:bodyPr/>
          <a:lstStyle/>
          <a:p>
            <a:endParaRPr lang="en-US"/>
          </a:p>
        </p:txBody>
      </p:sp>
      <p:pic>
        <p:nvPicPr>
          <p:cNvPr id="231" name="Google Shape;231;p36" descr="Large group celebrating their status as the 1st Leading Lab in the Nation"/>
          <p:cNvPicPr preferRelativeResize="0"/>
          <p:nvPr/>
        </p:nvPicPr>
        <p:blipFill rotWithShape="1">
          <a:blip r:embed="rId3">
            <a:alphaModFix/>
          </a:blip>
          <a:srcRect l="1419" t="4020" r="3459" b="1085"/>
          <a:stretch/>
        </p:blipFill>
        <p:spPr>
          <a:xfrm>
            <a:off x="3805518" y="2727259"/>
            <a:ext cx="5123329" cy="318166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2" name="Google Shape;232;p36" descr="Four individuals celebrating their status as the 1st Leading Lab in the Nation"/>
          <p:cNvPicPr preferRelativeResize="0"/>
          <p:nvPr/>
        </p:nvPicPr>
        <p:blipFill rotWithShape="1">
          <a:blip r:embed="rId4">
            <a:alphaModFix/>
          </a:blip>
          <a:srcRect l="7725" r="308" b="2"/>
          <a:stretch/>
        </p:blipFill>
        <p:spPr>
          <a:xfrm>
            <a:off x="7169079" y="-14336"/>
            <a:ext cx="4457075" cy="347728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3" name="Google Shape;233;p36" descr="Cake featuring &quot;1st Leading Lab in the Nation&quot; artwork"/>
          <p:cNvPicPr preferRelativeResize="0"/>
          <p:nvPr/>
        </p:nvPicPr>
        <p:blipFill rotWithShape="1">
          <a:blip r:embed="rId5">
            <a:alphaModFix/>
          </a:blip>
          <a:srcRect l="11678" t="1" r="11399" b="1"/>
          <a:stretch/>
        </p:blipFill>
        <p:spPr>
          <a:xfrm>
            <a:off x="8123116" y="4676530"/>
            <a:ext cx="3717561" cy="24647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831850" y="1540784"/>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Pillar 1: </a:t>
            </a:r>
            <a:br>
              <a:rPr lang="en-US" dirty="0"/>
            </a:br>
            <a:r>
              <a:rPr lang="en-US" dirty="0"/>
              <a:t>Promoting </a:t>
            </a:r>
            <a:br>
              <a:rPr lang="en-US" dirty="0"/>
            </a:br>
            <a:r>
              <a:rPr lang="en-US" dirty="0"/>
              <a:t>Laboratory Visibility</a:t>
            </a:r>
            <a:endParaRPr dirty="0"/>
          </a:p>
        </p:txBody>
      </p:sp>
      <p:sp>
        <p:nvSpPr>
          <p:cNvPr id="106" name="Google Shape;106;p24"/>
          <p:cNvSpPr txBox="1">
            <a:spLocks noGrp="1"/>
          </p:cNvSpPr>
          <p:nvPr>
            <p:ph type="body" idx="1"/>
          </p:nvPr>
        </p:nvSpPr>
        <p:spPr>
          <a:xfrm>
            <a:off x="831850" y="4589463"/>
            <a:ext cx="6604374" cy="1500187"/>
          </a:xfrm>
          <a:prstGeom prst="rect">
            <a:avLst/>
          </a:prstGeom>
          <a:noFill/>
          <a:ln>
            <a:noFill/>
          </a:ln>
        </p:spPr>
        <p:txBody>
          <a:bodyPr spcFirstLastPara="1" wrap="square" lIns="91425" tIns="45700" rIns="91425" bIns="45700" anchor="t" anchorCtr="0">
            <a:normAutofit/>
          </a:bodyPr>
          <a:lstStyle/>
          <a:p>
            <a:pPr marL="60325" lvl="0" indent="0" algn="l" rtl="0">
              <a:lnSpc>
                <a:spcPct val="100000"/>
              </a:lnSpc>
              <a:spcBef>
                <a:spcPts val="1000"/>
              </a:spcBef>
              <a:spcAft>
                <a:spcPts val="0"/>
              </a:spcAft>
              <a:buSzPts val="2400"/>
              <a:buNone/>
            </a:pPr>
            <a:r>
              <a:rPr lang="en-US"/>
              <a:t>Outlay a plan for communications to promote visibility of the laboratory and gain stakeholder buy-in and interest in the laboratory</a:t>
            </a:r>
            <a:endParaRPr/>
          </a:p>
          <a:p>
            <a:pPr marL="60325" lvl="0" indent="0" algn="l" rtl="0">
              <a:lnSpc>
                <a:spcPct val="100000"/>
              </a:lnSpc>
              <a:spcBef>
                <a:spcPts val="1000"/>
              </a:spcBef>
              <a:spcAft>
                <a:spcPts val="0"/>
              </a:spcAft>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839788"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Promoting Laboratory Visibility </a:t>
            </a:r>
            <a:endParaRPr dirty="0"/>
          </a:p>
        </p:txBody>
      </p:sp>
      <p:sp>
        <p:nvSpPr>
          <p:cNvPr id="112" name="Google Shape;11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920"/>
              <a:buNone/>
            </a:pPr>
            <a:r>
              <a:rPr lang="en-US"/>
              <a:t>Internal	</a:t>
            </a:r>
            <a:endParaRPr/>
          </a:p>
        </p:txBody>
      </p:sp>
      <p:pic>
        <p:nvPicPr>
          <p:cNvPr id="113" name="Google Shape;113;p25" descr="Illustration of people through a set of glasses"/>
          <p:cNvPicPr preferRelativeResize="0">
            <a:picLocks noGrp="1"/>
          </p:cNvPicPr>
          <p:nvPr>
            <p:ph type="body" idx="2"/>
          </p:nvPr>
        </p:nvPicPr>
        <p:blipFill rotWithShape="1">
          <a:blip r:embed="rId3">
            <a:alphaModFix/>
          </a:blip>
          <a:srcRect l="2940" t="2940" r="2941" b="2941"/>
          <a:stretch/>
        </p:blipFill>
        <p:spPr>
          <a:xfrm>
            <a:off x="942181" y="2936081"/>
            <a:ext cx="4953000" cy="2400300"/>
          </a:xfrm>
          <a:prstGeom prst="rect">
            <a:avLst/>
          </a:prstGeom>
          <a:noFill/>
          <a:ln>
            <a:noFill/>
          </a:ln>
        </p:spPr>
      </p:pic>
      <p:sp>
        <p:nvSpPr>
          <p:cNvPr id="114" name="Google Shape;11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920"/>
              <a:buNone/>
            </a:pPr>
            <a:r>
              <a:rPr lang="en-US"/>
              <a:t>External</a:t>
            </a:r>
            <a:endParaRPr/>
          </a:p>
        </p:txBody>
      </p:sp>
      <p:pic>
        <p:nvPicPr>
          <p:cNvPr id="115" name="Google Shape;115;p25" descr="A lighthouse on a foggy night with the phrase &quot;visibility matters&quot;"/>
          <p:cNvPicPr preferRelativeResize="0">
            <a:picLocks noGrp="1"/>
          </p:cNvPicPr>
          <p:nvPr>
            <p:ph type="body" idx="4"/>
          </p:nvPr>
        </p:nvPicPr>
        <p:blipFill rotWithShape="1">
          <a:blip r:embed="rId4">
            <a:alphaModFix/>
          </a:blip>
          <a:srcRect t="5213" b="5211"/>
          <a:stretch/>
        </p:blipFill>
        <p:spPr>
          <a:xfrm>
            <a:off x="6344444" y="2936081"/>
            <a:ext cx="4838700" cy="2400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US" sz="4300"/>
              <a:t>Who is responsible?</a:t>
            </a:r>
            <a:endParaRPr sz="4300"/>
          </a:p>
        </p:txBody>
      </p:sp>
      <p:sp>
        <p:nvSpPr>
          <p:cNvPr id="121" name="Google Shape;121;p26"/>
          <p:cNvSpPr txBox="1">
            <a:spLocks noGrp="1"/>
          </p:cNvSpPr>
          <p:nvPr>
            <p:ph type="body" idx="1"/>
          </p:nvPr>
        </p:nvSpPr>
        <p:spPr>
          <a:xfrm>
            <a:off x="1786345" y="3428999"/>
            <a:ext cx="8619309" cy="2311163"/>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3200"/>
              <a:buNone/>
            </a:pPr>
            <a:r>
              <a:rPr lang="en-US" sz="3600" dirty="0"/>
              <a:t>The entire laboratory team is responsible for making the profession and the lab more visible.</a:t>
            </a:r>
            <a:r>
              <a:rPr lang="en-US" sz="3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endParaRPr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1" name="Rectangle 10">
            <a:extLst>
              <a:ext uri="{FF2B5EF4-FFF2-40B4-BE49-F238E27FC236}">
                <a16:creationId xmlns:a16="http://schemas.microsoft.com/office/drawing/2014/main" id="{DCC33482-0D96-FD7B-9BF0-E7FBDB1BDB95}"/>
              </a:ext>
            </a:extLst>
          </p:cNvPr>
          <p:cNvSpPr/>
          <p:nvPr/>
        </p:nvSpPr>
        <p:spPr>
          <a:xfrm>
            <a:off x="6949619" y="1598753"/>
            <a:ext cx="3599430" cy="36604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g22ee23515ce_0_11"/>
          <p:cNvSpPr txBox="1">
            <a:spLocks noGrp="1"/>
          </p:cNvSpPr>
          <p:nvPr>
            <p:ph type="title"/>
          </p:nvPr>
        </p:nvSpPr>
        <p:spPr/>
        <p:txBody>
          <a:bodyPr spcFirstLastPara="1" wrap="square" lIns="91425" tIns="45700" rIns="91425" bIns="45700" anchor="ctr" anchorCtr="0">
            <a:noAutofit/>
          </a:bodyPr>
          <a:lstStyle/>
          <a:p>
            <a:pPr lvl="0"/>
            <a:r>
              <a:rPr lang="en-US" dirty="0"/>
              <a:t>Why should you participate in laboratory visibility?</a:t>
            </a:r>
          </a:p>
        </p:txBody>
      </p:sp>
      <p:sp>
        <p:nvSpPr>
          <p:cNvPr id="128" name="Google Shape;128;g22ee23515ce_0_11"/>
          <p:cNvSpPr txBox="1">
            <a:spLocks noGrp="1"/>
          </p:cNvSpPr>
          <p:nvPr>
            <p:ph type="body" idx="1"/>
          </p:nvPr>
        </p:nvSpPr>
        <p:spPr/>
        <p:txBody>
          <a:bodyPr spcFirstLastPara="1" wrap="square" lIns="91425" tIns="45700" rIns="91425" bIns="45700" anchor="ctr" anchorCtr="0">
            <a:normAutofit fontScale="85000" lnSpcReduction="10000"/>
          </a:bodyPr>
          <a:lstStyle/>
          <a:p>
            <a:pPr lvl="0"/>
            <a:r>
              <a:rPr lang="en-US" dirty="0"/>
              <a:t>Laboratory professionals are natural problem solvers</a:t>
            </a:r>
          </a:p>
          <a:p>
            <a:pPr lvl="0"/>
            <a:r>
              <a:rPr lang="en-US" dirty="0"/>
              <a:t>The more you participate in meetings, the more you and your department are seen as a valuable resource for the organization</a:t>
            </a:r>
          </a:p>
          <a:p>
            <a:pPr lvl="0"/>
            <a:r>
              <a:rPr lang="en-US" dirty="0"/>
              <a:t>Always look for ways to support improvement for other departments and offer up your services</a:t>
            </a:r>
          </a:p>
        </p:txBody>
      </p:sp>
      <p:grpSp>
        <p:nvGrpSpPr>
          <p:cNvPr id="2" name="Group 1">
            <a:extLst>
              <a:ext uri="{FF2B5EF4-FFF2-40B4-BE49-F238E27FC236}">
                <a16:creationId xmlns:a16="http://schemas.microsoft.com/office/drawing/2014/main" id="{9B9461C2-3871-4DFC-1D19-C78AE883F7FA}"/>
              </a:ext>
            </a:extLst>
          </p:cNvPr>
          <p:cNvGrpSpPr/>
          <p:nvPr/>
        </p:nvGrpSpPr>
        <p:grpSpPr>
          <a:xfrm>
            <a:off x="9972041" y="-5136"/>
            <a:ext cx="2219959" cy="914400"/>
            <a:chOff x="8524241" y="0"/>
            <a:chExt cx="2219959" cy="914400"/>
          </a:xfrm>
        </p:grpSpPr>
        <p:sp>
          <p:nvSpPr>
            <p:cNvPr id="3" name="Rectangle 2">
              <a:extLst>
                <a:ext uri="{FF2B5EF4-FFF2-40B4-BE49-F238E27FC236}">
                  <a16:creationId xmlns:a16="http://schemas.microsoft.com/office/drawing/2014/main" id="{AC1A88DA-A2DA-A974-827F-209B96458E21}"/>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D1113C-2429-2531-8A4D-203CE6311692}"/>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hlinkClick r:id="rId3"/>
                </a:rPr>
                <a:t>RESOURCE AVAILABLE</a:t>
              </a:r>
              <a:br>
                <a:rPr lang="en-US" sz="1100" b="1" dirty="0">
                  <a:solidFill>
                    <a:schemeClr val="bg1"/>
                  </a:solidFill>
                  <a:hlinkClick r:id="rId3"/>
                </a:rPr>
              </a:br>
              <a:r>
                <a:rPr lang="en-US" sz="1100" b="1" dirty="0">
                  <a:solidFill>
                    <a:schemeClr val="bg1"/>
                  </a:solidFill>
                  <a:hlinkClick r:id="rId3"/>
                </a:rPr>
                <a:t>on website</a:t>
              </a:r>
              <a:endParaRPr lang="en-US" sz="1100" b="1" dirty="0">
                <a:solidFill>
                  <a:schemeClr val="bg1"/>
                </a:solidFill>
              </a:endParaRPr>
            </a:p>
          </p:txBody>
        </p:sp>
        <p:grpSp>
          <p:nvGrpSpPr>
            <p:cNvPr id="5" name="Group 4">
              <a:extLst>
                <a:ext uri="{FF2B5EF4-FFF2-40B4-BE49-F238E27FC236}">
                  <a16:creationId xmlns:a16="http://schemas.microsoft.com/office/drawing/2014/main" id="{C5B44DC3-775E-6AD4-7CA4-8E84F2D0744E}"/>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447DBA14-C9A3-C6FC-8A56-928E4F0862BE}"/>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F266D11-EAD8-5873-8E14-6DD8156745E6}"/>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46462A43-6B52-9160-B571-02F9EDDA2C64}"/>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470C75-45EF-C49F-E8C4-25D055E8A2AD}"/>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TextBox 11">
            <a:extLst>
              <a:ext uri="{FF2B5EF4-FFF2-40B4-BE49-F238E27FC236}">
                <a16:creationId xmlns:a16="http://schemas.microsoft.com/office/drawing/2014/main" id="{1B03649A-9562-8206-3918-AD11B688DD5D}"/>
              </a:ext>
            </a:extLst>
          </p:cNvPr>
          <p:cNvSpPr txBox="1"/>
          <p:nvPr/>
        </p:nvSpPr>
        <p:spPr>
          <a:xfrm>
            <a:off x="7151380" y="2013228"/>
            <a:ext cx="3170067" cy="2831544"/>
          </a:xfrm>
          <a:prstGeom prst="rect">
            <a:avLst/>
          </a:prstGeom>
          <a:noFill/>
        </p:spPr>
        <p:txBody>
          <a:bodyPr wrap="square">
            <a:spAutoFit/>
          </a:bodyPr>
          <a:lstStyle/>
          <a:p>
            <a:pPr lvl="0"/>
            <a:r>
              <a:rPr lang="en-US" sz="1800" b="1" dirty="0">
                <a:solidFill>
                  <a:schemeClr val="bg1"/>
                </a:solidFill>
              </a:rPr>
              <a:t>EXAMPLES:</a:t>
            </a:r>
          </a:p>
          <a:p>
            <a:pPr marL="285750" lvl="1" indent="-285750">
              <a:buFont typeface="Arial" panose="020B0604020202020204" pitchFamily="34" charset="0"/>
              <a:buChar char="•"/>
            </a:pPr>
            <a:r>
              <a:rPr lang="en-US" sz="1600" dirty="0">
                <a:solidFill>
                  <a:schemeClr val="bg1"/>
                </a:solidFill>
              </a:rPr>
              <a:t>Emergency Department - provide TAT reports</a:t>
            </a:r>
          </a:p>
          <a:p>
            <a:pPr marL="285750" lvl="1" indent="-285750">
              <a:buFont typeface="Arial" panose="020B0604020202020204" pitchFamily="34" charset="0"/>
              <a:buChar char="•"/>
            </a:pPr>
            <a:r>
              <a:rPr lang="en-US" sz="1600" dirty="0">
                <a:solidFill>
                  <a:schemeClr val="bg1"/>
                </a:solidFill>
              </a:rPr>
              <a:t>OB Department - provide rejection rates for Newborn Screening</a:t>
            </a:r>
          </a:p>
          <a:p>
            <a:pPr marL="285750" lvl="1" indent="-285750">
              <a:buFont typeface="Arial" panose="020B0604020202020204" pitchFamily="34" charset="0"/>
              <a:buChar char="•"/>
            </a:pPr>
            <a:r>
              <a:rPr lang="en-US" sz="1600" dirty="0">
                <a:solidFill>
                  <a:schemeClr val="bg1"/>
                </a:solidFill>
              </a:rPr>
              <a:t>Quality Department - provide quality metrics and quality improvement plans and results, provide accreditation inspection 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57c6e6d63b_0_89"/>
          <p:cNvSpPr txBox="1">
            <a:spLocks noGrp="1"/>
          </p:cNvSpPr>
          <p:nvPr>
            <p:ph type="title"/>
          </p:nvPr>
        </p:nvSpPr>
        <p:spPr>
          <a:xfrm>
            <a:off x="226203" y="2737189"/>
            <a:ext cx="2874993" cy="1325563"/>
          </a:xfrm>
          <a:noFill/>
          <a:ln>
            <a:noFill/>
          </a:ln>
        </p:spPr>
        <p:txBody>
          <a:bodyPr spcFirstLastPara="1" wrap="square" lIns="91425" tIns="45700" rIns="91425" bIns="45700" anchor="ctr" anchorCtr="0">
            <a:normAutofit fontScale="90000"/>
          </a:bodyPr>
          <a:lstStyle/>
          <a:p>
            <a:pPr lvl="0"/>
            <a:r>
              <a:rPr lang="en-US" dirty="0"/>
              <a:t>Build Relationships with Your VP</a:t>
            </a:r>
          </a:p>
        </p:txBody>
      </p:sp>
      <p:sp>
        <p:nvSpPr>
          <p:cNvPr id="135" name="Google Shape;135;g257c6e6d63b_0_89"/>
          <p:cNvSpPr txBox="1">
            <a:spLocks noGrp="1"/>
          </p:cNvSpPr>
          <p:nvPr>
            <p:ph type="body" idx="1"/>
          </p:nvPr>
        </p:nvSpPr>
        <p:spPr>
          <a:xfrm>
            <a:off x="4273550" y="652463"/>
            <a:ext cx="7225343" cy="5494337"/>
          </a:xfrm>
          <a:noFill/>
          <a:ln>
            <a:noFill/>
          </a:ln>
        </p:spPr>
        <p:txBody>
          <a:bodyPr spcFirstLastPara="1" wrap="square" lIns="91425" tIns="45700" rIns="91425" bIns="45700" anchor="ctr" anchorCtr="0">
            <a:normAutofit fontScale="92500" lnSpcReduction="10000"/>
          </a:bodyPr>
          <a:lstStyle/>
          <a:p>
            <a:pPr lvl="0"/>
            <a:r>
              <a:rPr lang="en-US" dirty="0"/>
              <a:t>Regular meetings with VP to educate on the laboratory, active projects, build bridges and common knowledge/language about the lab</a:t>
            </a:r>
          </a:p>
          <a:p>
            <a:pPr lvl="0"/>
            <a:r>
              <a:rPr lang="en-US" dirty="0"/>
              <a:t>Educate senior leadership about the strict regulatory requirement and the responsibility the lab has  </a:t>
            </a:r>
          </a:p>
          <a:p>
            <a:pPr lvl="0"/>
            <a:r>
              <a:rPr lang="en-US" dirty="0"/>
              <a:t>Share marketing materials, newsletters</a:t>
            </a:r>
          </a:p>
          <a:p>
            <a:pPr lvl="0"/>
            <a:r>
              <a:rPr lang="en-US" dirty="0"/>
              <a:t>Forward articles or updates about the laboratory</a:t>
            </a:r>
          </a:p>
          <a:p>
            <a:pPr lvl="0"/>
            <a:r>
              <a:rPr lang="en-US" dirty="0"/>
              <a:t>Invite VP and other department leaders to: </a:t>
            </a:r>
            <a:br>
              <a:rPr lang="en-US" dirty="0"/>
            </a:br>
            <a:r>
              <a:rPr lang="en-US" dirty="0"/>
              <a:t>all red ribbon ceremonies, rounding at lab department meetings, speak at student graduations, inspection summation</a:t>
            </a:r>
          </a:p>
          <a:p>
            <a:pPr lvl="0"/>
            <a:r>
              <a:rPr lang="en-US" dirty="0"/>
              <a:t>Walk leaders from other departments and </a:t>
            </a:r>
            <a:br>
              <a:rPr lang="en-US" dirty="0"/>
            </a:br>
            <a:r>
              <a:rPr lang="en-US" dirty="0"/>
              <a:t>senior leadership through the lab</a:t>
            </a:r>
          </a:p>
          <a:p>
            <a:pPr lvl="0"/>
            <a:r>
              <a:rPr lang="en-US" dirty="0"/>
              <a:t>Present strong ROI to capital requests, </a:t>
            </a:r>
            <a:br>
              <a:rPr lang="en-US" dirty="0"/>
            </a:br>
            <a:r>
              <a:rPr lang="en-US" dirty="0"/>
              <a:t>new expenses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57c6e6d63b_0_94"/>
          <p:cNvSpPr txBox="1">
            <a:spLocks noGrp="1"/>
          </p:cNvSpPr>
          <p:nvPr>
            <p:ph type="title"/>
          </p:nvPr>
        </p:nvSpPr>
        <p:spPr>
          <a:xfrm>
            <a:off x="226203" y="2515394"/>
            <a:ext cx="2874993" cy="1325563"/>
          </a:xfrm>
        </p:spPr>
        <p:txBody>
          <a:bodyPr spcFirstLastPara="1" wrap="square" lIns="91425" tIns="45700" rIns="91425" bIns="45700" anchor="ctr" anchorCtr="0">
            <a:noAutofit/>
          </a:bodyPr>
          <a:lstStyle/>
          <a:p>
            <a:pPr lvl="0"/>
            <a:r>
              <a:rPr lang="en-US" dirty="0"/>
              <a:t>Speak the Same Language</a:t>
            </a:r>
          </a:p>
        </p:txBody>
      </p:sp>
      <p:sp>
        <p:nvSpPr>
          <p:cNvPr id="142" name="Google Shape;142;g257c6e6d63b_0_94"/>
          <p:cNvSpPr txBox="1">
            <a:spLocks noGrp="1"/>
          </p:cNvSpPr>
          <p:nvPr>
            <p:ph type="body" idx="1"/>
          </p:nvPr>
        </p:nvSpPr>
        <p:spPr>
          <a:xfrm>
            <a:off x="4274288" y="1255257"/>
            <a:ext cx="7097619" cy="4351338"/>
          </a:xfrm>
        </p:spPr>
        <p:txBody>
          <a:bodyPr spcFirstLastPara="1" wrap="square" lIns="91425" tIns="45700" rIns="91425" bIns="45700" anchor="ctr" anchorCtr="0">
            <a:normAutofit fontScale="70000" lnSpcReduction="20000"/>
          </a:bodyPr>
          <a:lstStyle/>
          <a:p>
            <a:pPr marL="106680" lvl="0" indent="0">
              <a:buNone/>
            </a:pPr>
            <a:r>
              <a:rPr lang="en-US" dirty="0"/>
              <a:t>When presenting or discussing projects or issues with Senior team members (C-suite), be sure to align with their plan and goals and use their language. </a:t>
            </a:r>
          </a:p>
          <a:p>
            <a:pPr marL="106680" lvl="0" indent="0">
              <a:buNone/>
            </a:pPr>
            <a:endParaRPr lang="en-US" dirty="0"/>
          </a:p>
          <a:p>
            <a:pPr marL="106680" lvl="0" indent="0">
              <a:buNone/>
            </a:pPr>
            <a:r>
              <a:rPr lang="en-US" b="1" dirty="0">
                <a:solidFill>
                  <a:schemeClr val="accent1"/>
                </a:solidFill>
              </a:rPr>
              <a:t>Tips:</a:t>
            </a:r>
          </a:p>
          <a:p>
            <a:pPr lvl="0"/>
            <a:r>
              <a:rPr lang="en-US" dirty="0"/>
              <a:t>Align your goals and strategic plan to the organizational goals, mission, vision, and core values</a:t>
            </a:r>
          </a:p>
          <a:p>
            <a:pPr lvl="0"/>
            <a:r>
              <a:rPr lang="en-US" dirty="0"/>
              <a:t>Understand your financials, cash flow, etc. and the terms they use (P&amp;L/Profits and losses, responsibility report, etc.)</a:t>
            </a:r>
          </a:p>
          <a:p>
            <a:pPr lvl="0"/>
            <a:r>
              <a:rPr lang="en-US" dirty="0"/>
              <a:t>Know how and when to complete an ROI (Return on investment, cost analysis, etc.)</a:t>
            </a:r>
          </a:p>
          <a:p>
            <a:pPr lvl="0"/>
            <a:r>
              <a:rPr lang="en-US" dirty="0"/>
              <a:t>Understand and track Revenue / Expenses - be sure to account for variances</a:t>
            </a:r>
          </a:p>
          <a:p>
            <a:pPr lvl="0"/>
            <a:r>
              <a:rPr lang="en-US" dirty="0"/>
              <a:t>Understand the Capital / Operating Budget process and follow it - including the limits and approvals required for Capital and discretionary budgets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839788" y="123873"/>
            <a:ext cx="10515600" cy="1325563"/>
          </a:xfrm>
          <a:noFill/>
          <a:ln>
            <a:noFill/>
          </a:ln>
        </p:spPr>
        <p:txBody>
          <a:bodyPr spcFirstLastPara="1" wrap="square" lIns="91425" tIns="45700" rIns="91425" bIns="45700" anchor="ctr" anchorCtr="0">
            <a:normAutofit/>
          </a:bodyPr>
          <a:lstStyle/>
          <a:p>
            <a:pPr lvl="0"/>
            <a:r>
              <a:rPr lang="en-US" dirty="0"/>
              <a:t>Internal Laboratory Visibility </a:t>
            </a:r>
          </a:p>
        </p:txBody>
      </p:sp>
      <p:sp>
        <p:nvSpPr>
          <p:cNvPr id="148" name="Google Shape;148;p27"/>
          <p:cNvSpPr txBox="1">
            <a:spLocks noGrp="1"/>
          </p:cNvSpPr>
          <p:nvPr>
            <p:ph type="body" idx="1"/>
          </p:nvPr>
        </p:nvSpPr>
        <p:spPr>
          <a:xfrm>
            <a:off x="839788" y="1681163"/>
            <a:ext cx="5157787" cy="823912"/>
          </a:xfrm>
          <a:noFill/>
          <a:ln>
            <a:noFill/>
          </a:ln>
        </p:spPr>
        <p:txBody>
          <a:bodyPr spcFirstLastPara="1" wrap="square" lIns="91425" tIns="45700" rIns="91425" bIns="45700" anchor="ctr" anchorCtr="0">
            <a:normAutofit fontScale="92500" lnSpcReduction="20000"/>
          </a:bodyPr>
          <a:lstStyle/>
          <a:p>
            <a:pPr lvl="0"/>
            <a:r>
              <a:rPr lang="en-US" dirty="0"/>
              <a:t>Which interdisciplinary meetings should I present to? (examples)</a:t>
            </a:r>
          </a:p>
        </p:txBody>
      </p:sp>
      <p:sp>
        <p:nvSpPr>
          <p:cNvPr id="149" name="Google Shape;149;p27"/>
          <p:cNvSpPr txBox="1">
            <a:spLocks noGrp="1"/>
          </p:cNvSpPr>
          <p:nvPr>
            <p:ph type="body" idx="2"/>
          </p:nvPr>
        </p:nvSpPr>
        <p:spPr>
          <a:xfrm>
            <a:off x="839788" y="2505075"/>
            <a:ext cx="5157787" cy="3261741"/>
          </a:xfrm>
          <a:noFill/>
          <a:ln>
            <a:noFill/>
          </a:ln>
        </p:spPr>
        <p:txBody>
          <a:bodyPr spcFirstLastPara="1" wrap="square" lIns="91425" tIns="45700" rIns="91425" bIns="45700" anchor="t" anchorCtr="0">
            <a:noAutofit/>
          </a:bodyPr>
          <a:lstStyle/>
          <a:p>
            <a:pPr lvl="0"/>
            <a:r>
              <a:rPr lang="en-US" sz="1800" dirty="0"/>
              <a:t>Emergency Department meeting</a:t>
            </a:r>
          </a:p>
          <a:p>
            <a:pPr lvl="0"/>
            <a:r>
              <a:rPr lang="en-US" sz="1800" dirty="0"/>
              <a:t>Transfusion Committee</a:t>
            </a:r>
          </a:p>
          <a:p>
            <a:pPr lvl="0"/>
            <a:r>
              <a:rPr lang="en-US" sz="1800" dirty="0"/>
              <a:t>Infection Prevention Committee</a:t>
            </a:r>
          </a:p>
          <a:p>
            <a:pPr lvl="0"/>
            <a:r>
              <a:rPr lang="en-US" sz="1800" dirty="0"/>
              <a:t>Pharmacy/Antibiotic Stewardship Committee</a:t>
            </a:r>
          </a:p>
          <a:p>
            <a:pPr lvl="0"/>
            <a:r>
              <a:rPr lang="en-US" sz="1800" dirty="0"/>
              <a:t>FLU/COVID Surge Planning Committee</a:t>
            </a:r>
          </a:p>
          <a:p>
            <a:pPr lvl="0"/>
            <a:r>
              <a:rPr lang="en-US" sz="1800" dirty="0"/>
              <a:t>Blood Utilization Committee</a:t>
            </a:r>
          </a:p>
          <a:p>
            <a:pPr lvl="0"/>
            <a:r>
              <a:rPr lang="en-US" sz="1800" dirty="0"/>
              <a:t>Directors’ meeting </a:t>
            </a:r>
          </a:p>
          <a:p>
            <a:pPr lvl="0"/>
            <a:endParaRPr lang="en-US" dirty="0"/>
          </a:p>
        </p:txBody>
      </p:sp>
      <p:sp>
        <p:nvSpPr>
          <p:cNvPr id="150" name="Google Shape;150;p27"/>
          <p:cNvSpPr txBox="1">
            <a:spLocks noGrp="1"/>
          </p:cNvSpPr>
          <p:nvPr>
            <p:ph type="body" idx="3"/>
          </p:nvPr>
        </p:nvSpPr>
        <p:spPr>
          <a:xfrm>
            <a:off x="6172200" y="1681163"/>
            <a:ext cx="5183188" cy="823912"/>
          </a:xfrm>
          <a:noFill/>
          <a:ln>
            <a:noFill/>
          </a:ln>
        </p:spPr>
        <p:txBody>
          <a:bodyPr spcFirstLastPara="1" wrap="square" lIns="91425" tIns="45700" rIns="91425" bIns="45700" anchor="ctr" anchorCtr="0">
            <a:normAutofit fontScale="92500" lnSpcReduction="20000"/>
          </a:bodyPr>
          <a:lstStyle/>
          <a:p>
            <a:pPr lvl="0"/>
            <a:r>
              <a:rPr lang="en-US"/>
              <a:t>What do I present?</a:t>
            </a:r>
          </a:p>
        </p:txBody>
      </p:sp>
      <p:sp>
        <p:nvSpPr>
          <p:cNvPr id="151" name="Google Shape;151;p27"/>
          <p:cNvSpPr txBox="1">
            <a:spLocks noGrp="1"/>
          </p:cNvSpPr>
          <p:nvPr>
            <p:ph type="body" idx="4"/>
          </p:nvPr>
        </p:nvSpPr>
        <p:spPr>
          <a:xfrm>
            <a:off x="6172199" y="2505075"/>
            <a:ext cx="5584371" cy="3993696"/>
          </a:xfrm>
          <a:noFill/>
          <a:ln>
            <a:noFill/>
          </a:ln>
        </p:spPr>
        <p:txBody>
          <a:bodyPr spcFirstLastPara="1" wrap="square" lIns="91425" tIns="45700" rIns="91425" bIns="45700" anchor="t" anchorCtr="0">
            <a:noAutofit/>
          </a:bodyPr>
          <a:lstStyle/>
          <a:p>
            <a:pPr lvl="0"/>
            <a:r>
              <a:rPr lang="en-US" sz="1800" dirty="0"/>
              <a:t>Applicable metrics (TAT, AM draws, COVID/FLU)</a:t>
            </a:r>
          </a:p>
          <a:p>
            <a:pPr lvl="0"/>
            <a:r>
              <a:rPr lang="en-US" sz="1800" dirty="0"/>
              <a:t>Test utilization</a:t>
            </a:r>
          </a:p>
          <a:p>
            <a:pPr lvl="0"/>
            <a:r>
              <a:rPr lang="en-US" sz="1800" dirty="0"/>
              <a:t>Blood utilization</a:t>
            </a:r>
          </a:p>
          <a:p>
            <a:pPr lvl="0"/>
            <a:r>
              <a:rPr lang="en-US" sz="1800" dirty="0"/>
              <a:t>Pre-analytical KPIs</a:t>
            </a:r>
          </a:p>
          <a:p>
            <a:pPr lvl="0"/>
            <a:r>
              <a:rPr lang="en-US" sz="1800" dirty="0"/>
              <a:t>Ordering practices </a:t>
            </a:r>
          </a:p>
          <a:p>
            <a:pPr lvl="0"/>
            <a:r>
              <a:rPr lang="en-US" sz="1800" dirty="0"/>
              <a:t>Changes in test menu: new tests/obsolete tests</a:t>
            </a:r>
          </a:p>
          <a:p>
            <a:pPr lvl="0"/>
            <a:r>
              <a:rPr lang="en-US" sz="1800" dirty="0"/>
              <a:t>New technologies</a:t>
            </a:r>
          </a:p>
          <a:p>
            <a:pPr lvl="0"/>
            <a:r>
              <a:rPr lang="en-US" sz="1800" dirty="0"/>
              <a:t>Change in reference ranges</a:t>
            </a:r>
          </a:p>
          <a:p>
            <a:pPr lvl="0"/>
            <a:r>
              <a:rPr lang="en-US" sz="1800" dirty="0"/>
              <a:t>Accreditation results </a:t>
            </a:r>
          </a:p>
          <a:p>
            <a:pPr lvl="1"/>
            <a:endParaRPr lang="en-US" dirty="0"/>
          </a:p>
          <a:p>
            <a:pPr lvl="1"/>
            <a:endParaRPr lang="en-US" dirty="0"/>
          </a:p>
        </p:txBody>
      </p:sp>
      <p:grpSp>
        <p:nvGrpSpPr>
          <p:cNvPr id="2" name="Group 1">
            <a:extLst>
              <a:ext uri="{FF2B5EF4-FFF2-40B4-BE49-F238E27FC236}">
                <a16:creationId xmlns:a16="http://schemas.microsoft.com/office/drawing/2014/main" id="{330BCCE4-AB2F-C6A0-C845-77206E2003FA}"/>
              </a:ext>
            </a:extLst>
          </p:cNvPr>
          <p:cNvGrpSpPr/>
          <p:nvPr/>
        </p:nvGrpSpPr>
        <p:grpSpPr>
          <a:xfrm>
            <a:off x="9972041" y="0"/>
            <a:ext cx="2219959" cy="914400"/>
            <a:chOff x="8524241" y="0"/>
            <a:chExt cx="2219959" cy="914400"/>
          </a:xfrm>
        </p:grpSpPr>
        <p:sp>
          <p:nvSpPr>
            <p:cNvPr id="3" name="Rectangle 2">
              <a:extLst>
                <a:ext uri="{FF2B5EF4-FFF2-40B4-BE49-F238E27FC236}">
                  <a16:creationId xmlns:a16="http://schemas.microsoft.com/office/drawing/2014/main" id="{5FC09675-9380-F2EC-4A93-35852F825B61}"/>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6038BF-2F65-592C-7AAA-A9A2AA3FBA6F}"/>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hlinkClick r:id="rId3"/>
                </a:rPr>
                <a:t>RESOURCE AVAILABLE</a:t>
              </a:r>
              <a:br>
                <a:rPr lang="en-US" sz="1100" b="1" dirty="0">
                  <a:solidFill>
                    <a:schemeClr val="bg1"/>
                  </a:solidFill>
                  <a:hlinkClick r:id="rId3"/>
                </a:rPr>
              </a:br>
              <a:r>
                <a:rPr lang="en-US" sz="1100" b="1" dirty="0">
                  <a:solidFill>
                    <a:schemeClr val="bg1"/>
                  </a:solidFill>
                  <a:hlinkClick r:id="rId3"/>
                </a:rPr>
                <a:t>on website</a:t>
              </a:r>
              <a:endParaRPr lang="en-US" sz="1100" b="1" dirty="0">
                <a:solidFill>
                  <a:schemeClr val="bg1"/>
                </a:solidFill>
              </a:endParaRPr>
            </a:p>
          </p:txBody>
        </p:sp>
        <p:grpSp>
          <p:nvGrpSpPr>
            <p:cNvPr id="5" name="Group 4">
              <a:extLst>
                <a:ext uri="{FF2B5EF4-FFF2-40B4-BE49-F238E27FC236}">
                  <a16:creationId xmlns:a16="http://schemas.microsoft.com/office/drawing/2014/main" id="{2FA5D2C0-7BC6-0A0C-D4DD-5FF7C74D6E1E}"/>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4BC04738-F3CB-48DB-86D1-80EE55FDDC2F}"/>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5B8CAED-1AF1-9C3C-36BB-151F51191B44}"/>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880B6228-B210-6D2A-744E-B799A6101879}"/>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171560-36AF-40C1-075C-3BDE2A33F29A}"/>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23-210340-MT_Executive_Board Meeting_Volunteer Program [54]  -  Read-Only">
  <a:themeElements>
    <a:clrScheme name="Workforce">
      <a:dk1>
        <a:srgbClr val="000000"/>
      </a:dk1>
      <a:lt1>
        <a:srgbClr val="FFFFFF"/>
      </a:lt1>
      <a:dk2>
        <a:srgbClr val="44546A"/>
      </a:dk2>
      <a:lt2>
        <a:srgbClr val="E7E6E6"/>
      </a:lt2>
      <a:accent1>
        <a:srgbClr val="4696D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976</Words>
  <Application>Microsoft Office PowerPoint</Application>
  <PresentationFormat>Widescreen</PresentationFormat>
  <Paragraphs>122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23-210340-MT_Executive_Board Meeting_Volunteer Program [54]  -  Read-Only</vt:lpstr>
      <vt:lpstr>ASCP Negotiation &amp; Advocacy Toolbox</vt:lpstr>
      <vt:lpstr>Funding statement</vt:lpstr>
      <vt:lpstr>Pillar 1:  Promoting  Laboratory Visibility</vt:lpstr>
      <vt:lpstr>Promoting Laboratory Visibility </vt:lpstr>
      <vt:lpstr>Who is responsible?</vt:lpstr>
      <vt:lpstr>Why should you participate in laboratory visibility?</vt:lpstr>
      <vt:lpstr>Build Relationships with Your VP</vt:lpstr>
      <vt:lpstr>Speak the Same Language</vt:lpstr>
      <vt:lpstr>Internal Laboratory Visibility </vt:lpstr>
      <vt:lpstr>Engage  with IT to Generate Presentable Data </vt:lpstr>
      <vt:lpstr>Dashboard Widget Examples</vt:lpstr>
      <vt:lpstr>Engage with Marketing to Build Online Resources</vt:lpstr>
      <vt:lpstr>Internal Laboratory Visibility</vt:lpstr>
      <vt:lpstr>Laboratory Newsletters Examples</vt:lpstr>
      <vt:lpstr>Engagement Opportunities with Hospital Staff</vt:lpstr>
      <vt:lpstr>Hospital Newsletter Example</vt:lpstr>
      <vt:lpstr>External Laboratory Visibility</vt:lpstr>
      <vt:lpstr>External Laboratory Visibility Continued</vt:lpstr>
      <vt:lpstr>External Laboratory Visibility Continued</vt:lpstr>
      <vt:lpstr>Community Publication and Involvement Example</vt:lpstr>
      <vt:lpstr>Leading Laboratories Quality Recognition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ASCP Negotiation &amp; Advocacy Toolbox</dc:title>
  <dc:creator>Beck, Lucy</dc:creator>
  <cp:lastModifiedBy>Jackson, Danielle</cp:lastModifiedBy>
  <cp:revision>17</cp:revision>
  <dcterms:created xsi:type="dcterms:W3CDTF">2021-05-10T16:15:42Z</dcterms:created>
  <dcterms:modified xsi:type="dcterms:W3CDTF">2023-09-12T14:18:03Z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0x0101002C4972F345C06D498D7F41780ABCC7E3</vt:lpwstr>
  </property>
</Properties>
</file>