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1" r:id="rId4"/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12192000"/>
  <p:notesSz cx="6858000" cy="9144000"/>
  <p:embeddedFontLst>
    <p:embeddedFont>
      <p:font typeface="EB Garamond"/>
      <p:regular r:id="rId23"/>
      <p:bold r:id="rId24"/>
      <p:italic r:id="rId25"/>
      <p:boldItalic r:id="rId26"/>
    </p:embeddedFont>
    <p:embeddedFont>
      <p:font typeface="Century Schoolbook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jMxiO2Vh9Y5JlCtXgsegyusPba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EBGaramond-bold.fntdata"/><Relationship Id="rId23" Type="http://schemas.openxmlformats.org/officeDocument/2006/relationships/font" Target="fonts/EBGaramon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EBGaramond-boldItalic.fntdata"/><Relationship Id="rId25" Type="http://schemas.openxmlformats.org/officeDocument/2006/relationships/font" Target="fonts/EBGaramond-italic.fntdata"/><Relationship Id="rId28" Type="http://schemas.openxmlformats.org/officeDocument/2006/relationships/font" Target="fonts/CenturySchoolbook-bold.fntdata"/><Relationship Id="rId27" Type="http://schemas.openxmlformats.org/officeDocument/2006/relationships/font" Target="fonts/CenturySchoolbook-regular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Schoolbook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CenturySchoolbook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parts of a strategic plan are like ingredients for a recipe. Each part plays a role in shaping the plan and corresponds with the other parts to form a well thought-out plan of action.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 </a:t>
            </a:r>
            <a:r>
              <a:rPr b="1" lang="en-US"/>
              <a:t>mission statement 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defines what an organization is, why it exists, its reason for being. At a minimum, a mission statement should define who your primary customers are, identify the products and services you produce, and describe the geographical location in which you operate.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 </a:t>
            </a:r>
            <a:r>
              <a:rPr b="1" lang="en-US"/>
              <a:t>vision statement </a:t>
            </a:r>
            <a:r>
              <a:rPr lang="en-US"/>
              <a:t>states what the organization’s goals are for the midterm or long-term future. A vision statement could range from one line to several paragraphs, so long as it identifies what the organization would like to achieve or accomplish.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 mission statement and vision statement are the foundation of a plan, like the main ingredients of a recipe.</a:t>
            </a:r>
            <a:endParaRPr/>
          </a:p>
        </p:txBody>
      </p:sp>
      <p:sp>
        <p:nvSpPr>
          <p:cNvPr id="184" name="Google Shape;18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4" name="Google Shape;84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2" name="Google Shape;9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Regular">
  <p:cSld name="Body Regular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4"/>
          <p:cNvSpPr txBox="1"/>
          <p:nvPr>
            <p:ph idx="12" type="sldNum"/>
          </p:nvPr>
        </p:nvSpPr>
        <p:spPr>
          <a:xfrm>
            <a:off x="10261599" y="6423025"/>
            <a:ext cx="1435100" cy="2698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34"/>
          <p:cNvSpPr txBox="1"/>
          <p:nvPr>
            <p:ph idx="1" type="body"/>
          </p:nvPr>
        </p:nvSpPr>
        <p:spPr>
          <a:xfrm>
            <a:off x="1219200" y="1600200"/>
            <a:ext cx="9753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  <a:defRPr>
                <a:solidFill>
                  <a:schemeClr val="dk1"/>
                </a:solidFill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>
                <a:solidFill>
                  <a:schemeClr val="dk1"/>
                </a:solidFill>
              </a:defRPr>
            </a:lvl2pPr>
            <a:lvl3pPr indent="-320039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>
                <a:solidFill>
                  <a:schemeClr val="dk1"/>
                </a:solidFill>
              </a:defRPr>
            </a:lvl3pPr>
            <a:lvl4pPr indent="-27305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oto Sans Symbols"/>
              <a:buChar char="⚪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34"/>
          <p:cNvSpPr txBox="1"/>
          <p:nvPr>
            <p:ph type="title"/>
          </p:nvPr>
        </p:nvSpPr>
        <p:spPr>
          <a:xfrm>
            <a:off x="491067" y="152400"/>
            <a:ext cx="109728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Bullet">
  <p:cSld name="Body Bulle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5"/>
          <p:cNvSpPr txBox="1"/>
          <p:nvPr>
            <p:ph idx="12" type="sldNum"/>
          </p:nvPr>
        </p:nvSpPr>
        <p:spPr>
          <a:xfrm>
            <a:off x="10261599" y="6423025"/>
            <a:ext cx="1435100" cy="2698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35"/>
          <p:cNvSpPr txBox="1"/>
          <p:nvPr>
            <p:ph type="title"/>
          </p:nvPr>
        </p:nvSpPr>
        <p:spPr>
          <a:xfrm>
            <a:off x="491067" y="152400"/>
            <a:ext cx="109728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5"/>
          <p:cNvSpPr txBox="1"/>
          <p:nvPr>
            <p:ph idx="1" type="body"/>
          </p:nvPr>
        </p:nvSpPr>
        <p:spPr>
          <a:xfrm>
            <a:off x="1219200" y="1600201"/>
            <a:ext cx="9753600" cy="434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⚪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Bullet (2 Columns)">
  <p:cSld name="Body Bullet (2 Columns)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6"/>
          <p:cNvSpPr txBox="1"/>
          <p:nvPr>
            <p:ph idx="12" type="sldNum"/>
          </p:nvPr>
        </p:nvSpPr>
        <p:spPr>
          <a:xfrm>
            <a:off x="10261599" y="6423025"/>
            <a:ext cx="1435100" cy="2698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36"/>
          <p:cNvSpPr txBox="1"/>
          <p:nvPr>
            <p:ph type="title"/>
          </p:nvPr>
        </p:nvSpPr>
        <p:spPr>
          <a:xfrm>
            <a:off x="491067" y="152400"/>
            <a:ext cx="109728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6"/>
          <p:cNvSpPr txBox="1"/>
          <p:nvPr>
            <p:ph idx="1" type="body"/>
          </p:nvPr>
        </p:nvSpPr>
        <p:spPr>
          <a:xfrm>
            <a:off x="1219200" y="1600200"/>
            <a:ext cx="45720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⚪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36"/>
          <p:cNvSpPr txBox="1"/>
          <p:nvPr>
            <p:ph idx="2" type="body"/>
          </p:nvPr>
        </p:nvSpPr>
        <p:spPr>
          <a:xfrm>
            <a:off x="6400800" y="1600200"/>
            <a:ext cx="45720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⚪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7"/>
          <p:cNvSpPr txBox="1"/>
          <p:nvPr>
            <p:ph type="title"/>
          </p:nvPr>
        </p:nvSpPr>
        <p:spPr>
          <a:xfrm>
            <a:off x="491067" y="152400"/>
            <a:ext cx="109728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7"/>
          <p:cNvSpPr txBox="1"/>
          <p:nvPr>
            <p:ph idx="12" type="sldNum"/>
          </p:nvPr>
        </p:nvSpPr>
        <p:spPr>
          <a:xfrm>
            <a:off x="10261599" y="6423025"/>
            <a:ext cx="1435100" cy="2698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">
  <p:cSld name="Char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8"/>
          <p:cNvSpPr txBox="1"/>
          <p:nvPr>
            <p:ph type="title"/>
          </p:nvPr>
        </p:nvSpPr>
        <p:spPr>
          <a:xfrm>
            <a:off x="491067" y="152400"/>
            <a:ext cx="109728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8"/>
          <p:cNvSpPr txBox="1"/>
          <p:nvPr>
            <p:ph idx="12" type="sldNum"/>
          </p:nvPr>
        </p:nvSpPr>
        <p:spPr>
          <a:xfrm>
            <a:off x="10261599" y="6423025"/>
            <a:ext cx="1435100" cy="2698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38"/>
          <p:cNvSpPr/>
          <p:nvPr>
            <p:ph idx="2" type="chart"/>
          </p:nvPr>
        </p:nvSpPr>
        <p:spPr>
          <a:xfrm>
            <a:off x="1219200" y="1600200"/>
            <a:ext cx="9753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⚪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">
  <p:cSld name="Pictur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9"/>
          <p:cNvSpPr txBox="1"/>
          <p:nvPr>
            <p:ph type="title"/>
          </p:nvPr>
        </p:nvSpPr>
        <p:spPr>
          <a:xfrm>
            <a:off x="491067" y="152400"/>
            <a:ext cx="109728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9"/>
          <p:cNvSpPr txBox="1"/>
          <p:nvPr>
            <p:ph idx="12" type="sldNum"/>
          </p:nvPr>
        </p:nvSpPr>
        <p:spPr>
          <a:xfrm>
            <a:off x="10261599" y="6423025"/>
            <a:ext cx="1435100" cy="2698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39"/>
          <p:cNvSpPr/>
          <p:nvPr>
            <p:ph idx="2" type="pic"/>
          </p:nvPr>
        </p:nvSpPr>
        <p:spPr>
          <a:xfrm>
            <a:off x="1780032" y="1219200"/>
            <a:ext cx="8631936" cy="48554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ontent">
  <p:cSld name="Generic Conten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0"/>
          <p:cNvSpPr txBox="1"/>
          <p:nvPr>
            <p:ph idx="12" type="sldNum"/>
          </p:nvPr>
        </p:nvSpPr>
        <p:spPr>
          <a:xfrm>
            <a:off x="10261599" y="6423025"/>
            <a:ext cx="1435100" cy="2698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40"/>
          <p:cNvSpPr txBox="1"/>
          <p:nvPr>
            <p:ph idx="1" type="body"/>
          </p:nvPr>
        </p:nvSpPr>
        <p:spPr>
          <a:xfrm>
            <a:off x="1219201" y="1600200"/>
            <a:ext cx="9753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⚪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40"/>
          <p:cNvSpPr txBox="1"/>
          <p:nvPr>
            <p:ph type="title"/>
          </p:nvPr>
        </p:nvSpPr>
        <p:spPr>
          <a:xfrm>
            <a:off x="491067" y="152400"/>
            <a:ext cx="109728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Empt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1"/>
          <p:cNvSpPr txBox="1"/>
          <p:nvPr>
            <p:ph type="title"/>
          </p:nvPr>
        </p:nvSpPr>
        <p:spPr>
          <a:xfrm>
            <a:off x="491067" y="152400"/>
            <a:ext cx="109728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1"/>
          <p:cNvSpPr txBox="1"/>
          <p:nvPr>
            <p:ph idx="12" type="sldNum"/>
          </p:nvPr>
        </p:nvSpPr>
        <p:spPr>
          <a:xfrm>
            <a:off x="10261599" y="6423025"/>
            <a:ext cx="1435100" cy="2698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Bullet">
  <p:cSld name="Body Bulle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7" name="Google Shape;4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_rels/slideMaster3.xml.rels><?xml version="1.0" encoding="UTF-8" standalone="yes"?><Relationships xmlns="http://schemas.openxmlformats.org/package/2006/relationships"><Relationship Id="rId10" Type="http://schemas.openxmlformats.org/officeDocument/2006/relationships/theme" Target="../theme/theme1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 txBox="1"/>
          <p:nvPr>
            <p:ph type="title"/>
          </p:nvPr>
        </p:nvSpPr>
        <p:spPr>
          <a:xfrm>
            <a:off x="491067" y="152400"/>
            <a:ext cx="109728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None/>
              <a:defRPr b="0" i="0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33"/>
          <p:cNvSpPr txBox="1"/>
          <p:nvPr>
            <p:ph idx="1" type="body"/>
          </p:nvPr>
        </p:nvSpPr>
        <p:spPr>
          <a:xfrm>
            <a:off x="1219200" y="1600201"/>
            <a:ext cx="9753600" cy="434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⚪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20039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33"/>
          <p:cNvSpPr txBox="1"/>
          <p:nvPr>
            <p:ph idx="12" type="sldNum"/>
          </p:nvPr>
        </p:nvSpPr>
        <p:spPr>
          <a:xfrm>
            <a:off x="10261599" y="6423025"/>
            <a:ext cx="1435100" cy="2698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1" name="Google Shape;111;p33"/>
          <p:cNvCxnSpPr/>
          <p:nvPr/>
        </p:nvCxnSpPr>
        <p:spPr>
          <a:xfrm>
            <a:off x="615246" y="1029232"/>
            <a:ext cx="10967156" cy="1588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18.jpg"/><Relationship Id="rId7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Title of Presentation " id="148" name="Google Shape;148;p1"/>
          <p:cNvSpPr/>
          <p:nvPr/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"/>
          <p:cNvSpPr txBox="1"/>
          <p:nvPr>
            <p:ph idx="4294967295" type="title"/>
          </p:nvPr>
        </p:nvSpPr>
        <p:spPr>
          <a:xfrm>
            <a:off x="798513" y="2474913"/>
            <a:ext cx="3608387" cy="3676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Pathology and Laboratory Medicine Strategic Plan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2021-2025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aboratory &amp; Draw Stations | Torrance Memorial" id="150" name="Google Shape;150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" l="15758" r="7585" t="0"/>
          <a:stretch/>
        </p:blipFill>
        <p:spPr>
          <a:xfrm>
            <a:off x="5155080" y="334703"/>
            <a:ext cx="2062593" cy="1836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oto of a building" id="151" name="Google Shape;151;p1"/>
          <p:cNvPicPr preferRelativeResize="0"/>
          <p:nvPr/>
        </p:nvPicPr>
        <p:blipFill rotWithShape="1">
          <a:blip r:embed="rId4">
            <a:alphaModFix/>
          </a:blip>
          <a:srcRect b="2" l="781" r="1" t="0"/>
          <a:stretch/>
        </p:blipFill>
        <p:spPr>
          <a:xfrm>
            <a:off x="5155081" y="2737310"/>
            <a:ext cx="2062593" cy="1383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oto of man standing by the stairs " id="152" name="Google Shape;152;p1"/>
          <p:cNvPicPr preferRelativeResize="0"/>
          <p:nvPr/>
        </p:nvPicPr>
        <p:blipFill rotWithShape="1">
          <a:blip r:embed="rId5">
            <a:alphaModFix/>
          </a:blip>
          <a:srcRect b="6406" l="0" r="1" t="34563"/>
          <a:stretch/>
        </p:blipFill>
        <p:spPr>
          <a:xfrm>
            <a:off x="5163486" y="4661514"/>
            <a:ext cx="2062593" cy="1836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thology to Diagnose Cancer | South Bay Hospital, CA" id="153" name="Google Shape;153;p1"/>
          <p:cNvPicPr preferRelativeResize="0"/>
          <p:nvPr/>
        </p:nvPicPr>
        <p:blipFill rotWithShape="1">
          <a:blip r:embed="rId6">
            <a:alphaModFix/>
          </a:blip>
          <a:srcRect b="-4" l="9702" r="15596" t="0"/>
          <a:stretch/>
        </p:blipFill>
        <p:spPr>
          <a:xfrm>
            <a:off x="8088915" y="325904"/>
            <a:ext cx="3304986" cy="2942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unt Cancer Institute at Torrance Memorial" id="154" name="Google Shape;154;p1"/>
          <p:cNvPicPr preferRelativeResize="0"/>
          <p:nvPr/>
        </p:nvPicPr>
        <p:blipFill rotWithShape="1">
          <a:blip r:embed="rId7">
            <a:alphaModFix/>
          </a:blip>
          <a:srcRect b="1" l="20479" r="15155" t="0"/>
          <a:stretch/>
        </p:blipFill>
        <p:spPr>
          <a:xfrm>
            <a:off x="7616936" y="3639766"/>
            <a:ext cx="4248944" cy="2838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0"/>
          <p:cNvSpPr txBox="1"/>
          <p:nvPr>
            <p:ph type="title"/>
          </p:nvPr>
        </p:nvSpPr>
        <p:spPr>
          <a:xfrm>
            <a:off x="838200" y="556995"/>
            <a:ext cx="10515600" cy="1133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n-US" sz="5200"/>
              <a:t>How This Plan Was Created?</a:t>
            </a:r>
            <a:endParaRPr/>
          </a:p>
        </p:txBody>
      </p:sp>
      <p:grpSp>
        <p:nvGrpSpPr>
          <p:cNvPr descr="info on how the plan was created " id="270" name="Google Shape;270;p10"/>
          <p:cNvGrpSpPr/>
          <p:nvPr/>
        </p:nvGrpSpPr>
        <p:grpSpPr>
          <a:xfrm>
            <a:off x="838200" y="1827749"/>
            <a:ext cx="10515600" cy="4347088"/>
            <a:chOff x="0" y="2124"/>
            <a:chExt cx="10515600" cy="4347088"/>
          </a:xfrm>
        </p:grpSpPr>
        <p:cxnSp>
          <p:nvCxnSpPr>
            <p:cNvPr id="271" name="Google Shape;271;p10"/>
            <p:cNvCxnSpPr/>
            <p:nvPr/>
          </p:nvCxnSpPr>
          <p:spPr>
            <a:xfrm>
              <a:off x="0" y="2124"/>
              <a:ext cx="10515600" cy="0"/>
            </a:xfrm>
            <a:prstGeom prst="straightConnector1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72" name="Google Shape;272;p10"/>
            <p:cNvSpPr/>
            <p:nvPr/>
          </p:nvSpPr>
          <p:spPr>
            <a:xfrm>
              <a:off x="0" y="2124"/>
              <a:ext cx="10515600" cy="14490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0"/>
            <p:cNvSpPr txBox="1"/>
            <p:nvPr/>
          </p:nvSpPr>
          <p:spPr>
            <a:xfrm>
              <a:off x="0" y="2124"/>
              <a:ext cx="10515600" cy="14490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rPr b="0" i="0" lang="en-US" sz="2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 with leadership of the department of Pathology and Clinical Laboratory, including Supervisors, Managers, physicians and senior management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4" name="Google Shape;274;p10"/>
            <p:cNvCxnSpPr/>
            <p:nvPr/>
          </p:nvCxnSpPr>
          <p:spPr>
            <a:xfrm>
              <a:off x="0" y="1451154"/>
              <a:ext cx="10515600" cy="0"/>
            </a:xfrm>
            <a:prstGeom prst="straightConnector1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75" name="Google Shape;275;p10"/>
            <p:cNvSpPr/>
            <p:nvPr/>
          </p:nvSpPr>
          <p:spPr>
            <a:xfrm>
              <a:off x="0" y="1451154"/>
              <a:ext cx="10515600" cy="14490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0"/>
            <p:cNvSpPr txBox="1"/>
            <p:nvPr/>
          </p:nvSpPr>
          <p:spPr>
            <a:xfrm>
              <a:off x="0" y="1451154"/>
              <a:ext cx="10515600" cy="14490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rPr b="0" i="0" lang="en-US" sz="2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Observed the operation of the laboratory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7" name="Google Shape;277;p10"/>
            <p:cNvCxnSpPr/>
            <p:nvPr/>
          </p:nvCxnSpPr>
          <p:spPr>
            <a:xfrm>
              <a:off x="0" y="2900183"/>
              <a:ext cx="10515600" cy="0"/>
            </a:xfrm>
            <a:prstGeom prst="straightConnector1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78" name="Google Shape;278;p10"/>
            <p:cNvSpPr/>
            <p:nvPr/>
          </p:nvSpPr>
          <p:spPr>
            <a:xfrm>
              <a:off x="0" y="2900183"/>
              <a:ext cx="10515600" cy="14490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0"/>
            <p:cNvSpPr txBox="1"/>
            <p:nvPr/>
          </p:nvSpPr>
          <p:spPr>
            <a:xfrm>
              <a:off x="0" y="2900183"/>
              <a:ext cx="10515600" cy="14490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rPr b="0" i="0" lang="en-US" sz="2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Reviewed previous accomplishments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rPr b="0" i="0" lang="en-US" sz="2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 with outside the department stakeholders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1"/>
          <p:cNvSpPr txBox="1"/>
          <p:nvPr>
            <p:ph type="title"/>
          </p:nvPr>
        </p:nvSpPr>
        <p:spPr>
          <a:xfrm>
            <a:off x="838200" y="150395"/>
            <a:ext cx="10515600" cy="15402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Goal 1:</a:t>
            </a:r>
            <a:br>
              <a:rPr lang="en-US"/>
            </a:br>
            <a:r>
              <a:rPr b="1" lang="en-US" sz="20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People and Culture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Be the best place to work in pathology and laboratory medicine and cultivate diverse life-long learners.</a:t>
            </a:r>
            <a:b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/>
              <a:t> </a:t>
            </a:r>
            <a:endParaRPr/>
          </a:p>
        </p:txBody>
      </p:sp>
      <p:sp>
        <p:nvSpPr>
          <p:cNvPr id="285" name="Google Shape;285;p11"/>
          <p:cNvSpPr txBox="1"/>
          <p:nvPr>
            <p:ph idx="1" type="body"/>
          </p:nvPr>
        </p:nvSpPr>
        <p:spPr>
          <a:xfrm>
            <a:off x="838200" y="1413711"/>
            <a:ext cx="10515600" cy="4763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Strategies: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Recruit the best and talented Clinical Laboratory Scientists and Laboratory leaders.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Develop a succession plan for each Division to replenish the Department and preserve retiree knowledge.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Develop a recognition program and spot bonus for high performers (</a:t>
            </a:r>
            <a:r>
              <a:rPr lang="en-US">
                <a:latin typeface="EB Garamond"/>
                <a:ea typeface="EB Garamond"/>
                <a:cs typeface="EB Garamond"/>
                <a:sym typeface="EB Garamond"/>
              </a:rPr>
              <a:t>Value and celebrate individual and team accomplishments).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Ensure a transparent approach to annual performance reviews and salary increases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Review job descriptions and establish career ladders and career development programs for clinical laboratory personnel and administrative staff.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Establish and Develop a robust training and mentoring program for new and current laboratory staff.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Goal 1: People and Culture </a:t>
            </a:r>
            <a:endParaRPr/>
          </a:p>
        </p:txBody>
      </p:sp>
      <p:sp>
        <p:nvSpPr>
          <p:cNvPr id="291" name="Google Shape;29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Ensure the right people are in the right roles working on the right activities.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Promote cross departmental/divisional collaboration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Improve transparency, communication and trust across the entire  department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Promote flexibility and develop fully engaged workforce across all divisions.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Promote nimbleness, efficiency, productivity, quality and safety across all divisions.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Promote respect, integrity and accountability across all divisions.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 txBox="1"/>
          <p:nvPr>
            <p:ph type="title"/>
          </p:nvPr>
        </p:nvSpPr>
        <p:spPr>
          <a:xfrm>
            <a:off x="6094105" y="802955"/>
            <a:ext cx="4977976" cy="1454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000000"/>
                </a:solidFill>
              </a:rPr>
              <a:t>Goal 2: Quality</a:t>
            </a:r>
            <a:endParaRPr/>
          </a:p>
        </p:txBody>
      </p:sp>
      <p:sp>
        <p:nvSpPr>
          <p:cNvPr descr="image of triangle with words inside " id="298" name="Google Shape;298;p13"/>
          <p:cNvSpPr/>
          <p:nvPr/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rgbClr val="4472C3">
                  <a:alpha val="81568"/>
                </a:srgbClr>
              </a:gs>
              <a:gs pos="25000">
                <a:srgbClr val="4472C4">
                  <a:alpha val="60000"/>
                </a:srgbClr>
              </a:gs>
              <a:gs pos="94000">
                <a:srgbClr val="AEABAB"/>
              </a:gs>
              <a:gs pos="100000">
                <a:srgbClr val="AEABAB"/>
              </a:gs>
            </a:gsLst>
            <a:lin ang="4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of triangles with words inside" id="299" name="Google Shape;299;p13"/>
          <p:cNvSpPr/>
          <p:nvPr/>
        </p:nvSpPr>
        <p:spPr>
          <a:xfrm>
            <a:off x="0" y="738619"/>
            <a:ext cx="5000438" cy="5400962"/>
          </a:xfrm>
          <a:custGeom>
            <a:rect b="b" l="l" r="r" t="t"/>
            <a:pathLst>
              <a:path extrusionOk="0" h="5400962" w="5000438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of triangles with words inside " id="300" name="Google Shape;300;p13"/>
          <p:cNvPicPr preferRelativeResize="0"/>
          <p:nvPr/>
        </p:nvPicPr>
        <p:blipFill rotWithShape="1">
          <a:blip r:embed="rId4">
            <a:alphaModFix/>
          </a:blip>
          <a:srcRect b="-3" l="3860" r="3548" t="0"/>
          <a:stretch/>
        </p:blipFill>
        <p:spPr>
          <a:xfrm>
            <a:off x="20" y="907231"/>
            <a:ext cx="4838021" cy="4450476"/>
          </a:xfrm>
          <a:custGeom>
            <a:rect b="b" l="l" r="r" t="t"/>
            <a:pathLst>
              <a:path extrusionOk="0" h="5063738" w="4838041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01" name="Google Shape;301;p13"/>
          <p:cNvSpPr txBox="1"/>
          <p:nvPr>
            <p:ph idx="1" type="body"/>
          </p:nvPr>
        </p:nvSpPr>
        <p:spPr>
          <a:xfrm>
            <a:off x="6090574" y="2803358"/>
            <a:ext cx="4977578" cy="3838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2000">
                <a:solidFill>
                  <a:srgbClr val="000000"/>
                </a:solidFill>
              </a:rPr>
              <a:t>Develop an overall robust Quality Program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2000">
                <a:solidFill>
                  <a:srgbClr val="000000"/>
                </a:solidFill>
              </a:rPr>
              <a:t>Define Quality indicators for each Division to be tracked monthly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2000">
                <a:solidFill>
                  <a:srgbClr val="000000"/>
                </a:solidFill>
              </a:rPr>
              <a:t>Document all process improvements using PDSA format.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2000">
                <a:solidFill>
                  <a:srgbClr val="000000"/>
                </a:solidFill>
              </a:rPr>
              <a:t>Develop a Quality Corner and Process Improvement Corner for the Lab.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2000">
                <a:solidFill>
                  <a:srgbClr val="000000"/>
                </a:solidFill>
              </a:rPr>
              <a:t>Hire a Quality Assurance CLS for the Lab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2000">
                <a:solidFill>
                  <a:srgbClr val="000000"/>
                </a:solidFill>
              </a:rPr>
              <a:t>Define frequency of Quality Assurance meetings with documented minutes.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2000">
                <a:solidFill>
                  <a:srgbClr val="000000"/>
                </a:solidFill>
              </a:rPr>
              <a:t>Develop a Lab Safety committee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2000">
                <a:solidFill>
                  <a:srgbClr val="000000"/>
                </a:solidFill>
              </a:rPr>
              <a:t>Reduce the number of errors/mislabeled specimens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2000">
                <a:solidFill>
                  <a:srgbClr val="000000"/>
                </a:solidFill>
              </a:rPr>
              <a:t>Develop and operation meeting “SET”: Synergy Executive Team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4"/>
          <p:cNvSpPr txBox="1"/>
          <p:nvPr>
            <p:ph type="title"/>
          </p:nvPr>
        </p:nvSpPr>
        <p:spPr>
          <a:xfrm>
            <a:off x="943277" y="712269"/>
            <a:ext cx="3370998" cy="55022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Goal 3:Value added Care/ Financials</a:t>
            </a:r>
            <a:endParaRPr/>
          </a:p>
        </p:txBody>
      </p:sp>
      <p:cxnSp>
        <p:nvCxnSpPr>
          <p:cNvPr id="308" name="Google Shape;308;p14"/>
          <p:cNvCxnSpPr/>
          <p:nvPr/>
        </p:nvCxnSpPr>
        <p:spPr>
          <a:xfrm>
            <a:off x="585304" y="2395983"/>
            <a:ext cx="0" cy="2228850"/>
          </a:xfrm>
          <a:prstGeom prst="straightConnector1">
            <a:avLst/>
          </a:prstGeom>
          <a:noFill/>
          <a:ln cap="flat" cmpd="sng" w="19050">
            <a:solidFill>
              <a:schemeClr val="lt1">
                <a:alpha val="6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descr="topics of goal: value added care financials " id="309" name="Google Shape;309;p14"/>
          <p:cNvGrpSpPr/>
          <p:nvPr/>
        </p:nvGrpSpPr>
        <p:grpSpPr>
          <a:xfrm>
            <a:off x="5280025" y="643618"/>
            <a:ext cx="6269038" cy="5570764"/>
            <a:chOff x="0" y="680"/>
            <a:chExt cx="6269038" cy="5570764"/>
          </a:xfrm>
        </p:grpSpPr>
        <p:sp>
          <p:nvSpPr>
            <p:cNvPr id="310" name="Google Shape;310;p14"/>
            <p:cNvSpPr/>
            <p:nvPr/>
          </p:nvSpPr>
          <p:spPr>
            <a:xfrm>
              <a:off x="0" y="680"/>
              <a:ext cx="6269038" cy="571360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172836" y="129236"/>
              <a:ext cx="314248" cy="31424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659921" y="680"/>
              <a:ext cx="5609116" cy="571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4"/>
            <p:cNvSpPr txBox="1"/>
            <p:nvPr/>
          </p:nvSpPr>
          <p:spPr>
            <a:xfrm>
              <a:off x="659921" y="680"/>
              <a:ext cx="5609116" cy="571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50" lIns="60450" spcFirstLastPara="1" rIns="60450" wrap="square" tIns="60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Identify, pursue early adoption of lean/value-added process improvements throughout the lab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0" y="714880"/>
              <a:ext cx="6269038" cy="571360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172836" y="843436"/>
              <a:ext cx="314248" cy="31424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659921" y="714880"/>
              <a:ext cx="5609116" cy="571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4"/>
            <p:cNvSpPr txBox="1"/>
            <p:nvPr/>
          </p:nvSpPr>
          <p:spPr>
            <a:xfrm>
              <a:off x="659921" y="714880"/>
              <a:ext cx="5609116" cy="571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50" lIns="60450" spcFirstLastPara="1" rIns="60450" wrap="square" tIns="60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Implement a high value stream committee to identify potential process improvement and cost savings.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0" y="1429081"/>
              <a:ext cx="6269038" cy="571360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172836" y="1557637"/>
              <a:ext cx="314248" cy="31424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659921" y="1429081"/>
              <a:ext cx="5609116" cy="571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4"/>
            <p:cNvSpPr txBox="1"/>
            <p:nvPr/>
          </p:nvSpPr>
          <p:spPr>
            <a:xfrm>
              <a:off x="659921" y="1429081"/>
              <a:ext cx="5609116" cy="571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50" lIns="60450" spcFirstLastPara="1" rIns="60450" wrap="square" tIns="60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Review all contracts and agreements and find any potential cost savings.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0" y="2143281"/>
              <a:ext cx="6269038" cy="571360"/>
            </a:xfrm>
            <a:prstGeom prst="roundRect">
              <a:avLst>
                <a:gd fmla="val 10000" name="adj"/>
              </a:avLst>
            </a:prstGeom>
            <a:solidFill>
              <a:srgbClr val="599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172836" y="2271838"/>
              <a:ext cx="314248" cy="314248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659921" y="2143281"/>
              <a:ext cx="5609116" cy="571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4"/>
            <p:cNvSpPr txBox="1"/>
            <p:nvPr/>
          </p:nvSpPr>
          <p:spPr>
            <a:xfrm>
              <a:off x="659921" y="2143281"/>
              <a:ext cx="5609116" cy="571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50" lIns="60450" spcFirstLastPara="1" rIns="60450" wrap="square" tIns="60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Transition to new vendors, if applicable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0" y="2857482"/>
              <a:ext cx="6269038" cy="571360"/>
            </a:xfrm>
            <a:prstGeom prst="roundRect">
              <a:avLst>
                <a:gd fmla="val 1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72836" y="2986038"/>
              <a:ext cx="314248" cy="314248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659921" y="2857482"/>
              <a:ext cx="5609116" cy="571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4"/>
            <p:cNvSpPr txBox="1"/>
            <p:nvPr/>
          </p:nvSpPr>
          <p:spPr>
            <a:xfrm>
              <a:off x="659921" y="2857482"/>
              <a:ext cx="5609116" cy="571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50" lIns="60450" spcFirstLastPara="1" rIns="60450" wrap="square" tIns="60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Collaborate on process improvement projects outside throughout the Medical Center.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0" y="3571683"/>
              <a:ext cx="6269038" cy="571360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72836" y="3700239"/>
              <a:ext cx="314248" cy="314248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659921" y="3571683"/>
              <a:ext cx="5609116" cy="571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4"/>
            <p:cNvSpPr txBox="1"/>
            <p:nvPr/>
          </p:nvSpPr>
          <p:spPr>
            <a:xfrm>
              <a:off x="659921" y="3571683"/>
              <a:ext cx="5609116" cy="571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50" lIns="60450" spcFirstLastPara="1" rIns="60450" wrap="square" tIns="60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Reduce Blood Utilization and identify a supplemental blood supplier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0" y="4285883"/>
              <a:ext cx="6269038" cy="571360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72836" y="4414439"/>
              <a:ext cx="314248" cy="314248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659921" y="4285883"/>
              <a:ext cx="5609116" cy="571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 txBox="1"/>
            <p:nvPr/>
          </p:nvSpPr>
          <p:spPr>
            <a:xfrm>
              <a:off x="659921" y="4285883"/>
              <a:ext cx="5609116" cy="571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50" lIns="60450" spcFirstLastPara="1" rIns="60450" wrap="square" tIns="60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Increase blood collection in-house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0" y="5000084"/>
              <a:ext cx="6269038" cy="571360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72836" y="5128640"/>
              <a:ext cx="314248" cy="314248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659921" y="5000084"/>
              <a:ext cx="5609116" cy="571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 txBox="1"/>
            <p:nvPr/>
          </p:nvSpPr>
          <p:spPr>
            <a:xfrm>
              <a:off x="659921" y="5000084"/>
              <a:ext cx="5609116" cy="571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50" lIns="60450" spcFirstLastPara="1" rIns="60450" wrap="square" tIns="60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Use outreach services to create new revenue from new clinical clients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descr="goal 4: innovation goals. " id="347" name="Google Shape;347;p15"/>
          <p:cNvSpPr/>
          <p:nvPr/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lt1">
              <a:alpha val="874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8" name="Google Shape;348;p15"/>
          <p:cNvSpPr txBox="1"/>
          <p:nvPr>
            <p:ph type="title"/>
          </p:nvPr>
        </p:nvSpPr>
        <p:spPr>
          <a:xfrm>
            <a:off x="4050889" y="365758"/>
            <a:ext cx="678425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None/>
            </a:pPr>
            <a:r>
              <a:rPr lang="en-US" sz="4800">
                <a:solidFill>
                  <a:srgbClr val="262626"/>
                </a:solidFill>
              </a:rPr>
              <a:t>Goal 4: Innovation (Early adoption of Technologies and tools)</a:t>
            </a:r>
            <a:endParaRPr/>
          </a:p>
        </p:txBody>
      </p:sp>
      <p:sp>
        <p:nvSpPr>
          <p:cNvPr id="349" name="Google Shape;349;p15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rgbClr val="262626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descr="goal information for innovation " id="350" name="Google Shape;350;p15"/>
          <p:cNvGrpSpPr/>
          <p:nvPr/>
        </p:nvGrpSpPr>
        <p:grpSpPr>
          <a:xfrm>
            <a:off x="4347700" y="2327069"/>
            <a:ext cx="6190635" cy="3869148"/>
            <a:chOff x="296811" y="2969"/>
            <a:chExt cx="6190635" cy="3869148"/>
          </a:xfrm>
        </p:grpSpPr>
        <p:sp>
          <p:nvSpPr>
            <p:cNvPr id="351" name="Google Shape;351;p15"/>
            <p:cNvSpPr/>
            <p:nvPr/>
          </p:nvSpPr>
          <p:spPr>
            <a:xfrm>
              <a:off x="296811" y="2969"/>
              <a:ext cx="1934573" cy="1160744"/>
            </a:xfrm>
            <a:prstGeom prst="rect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5"/>
            <p:cNvSpPr txBox="1"/>
            <p:nvPr/>
          </p:nvSpPr>
          <p:spPr>
            <a:xfrm>
              <a:off x="296811" y="2969"/>
              <a:ext cx="1934573" cy="1160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Need to upgrade the most up to date technology with high throughput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424842" y="2969"/>
              <a:ext cx="1934573" cy="1160744"/>
            </a:xfrm>
            <a:prstGeom prst="rect">
              <a:avLst/>
            </a:prstGeom>
            <a:solidFill>
              <a:srgbClr val="56B2D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5"/>
            <p:cNvSpPr txBox="1"/>
            <p:nvPr/>
          </p:nvSpPr>
          <p:spPr>
            <a:xfrm>
              <a:off x="2424842" y="2969"/>
              <a:ext cx="1934573" cy="1160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Identify and Apply technology to bring in more specialized testing in-house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4552873" y="2969"/>
              <a:ext cx="1934573" cy="1160744"/>
            </a:xfrm>
            <a:prstGeom prst="rect">
              <a:avLst/>
            </a:prstGeom>
            <a:solidFill>
              <a:srgbClr val="52CBC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5"/>
            <p:cNvSpPr txBox="1"/>
            <p:nvPr/>
          </p:nvSpPr>
          <p:spPr>
            <a:xfrm>
              <a:off x="4552873" y="2969"/>
              <a:ext cx="1934573" cy="1160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Implement Interfaces for equipment, where available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296811" y="1357171"/>
              <a:ext cx="1934573" cy="1160744"/>
            </a:xfrm>
            <a:prstGeom prst="rect">
              <a:avLst/>
            </a:prstGeom>
            <a:solidFill>
              <a:srgbClr val="4EC8A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5"/>
            <p:cNvSpPr txBox="1"/>
            <p:nvPr/>
          </p:nvSpPr>
          <p:spPr>
            <a:xfrm>
              <a:off x="296811" y="1357171"/>
              <a:ext cx="1934573" cy="1160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Review informatics needs (New Software, computer upgrades, data capture, …)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2424842" y="1357171"/>
              <a:ext cx="1934573" cy="1160744"/>
            </a:xfrm>
            <a:prstGeom prst="rect">
              <a:avLst/>
            </a:prstGeom>
            <a:solidFill>
              <a:srgbClr val="4CC3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 txBox="1"/>
            <p:nvPr/>
          </p:nvSpPr>
          <p:spPr>
            <a:xfrm>
              <a:off x="2424842" y="1357171"/>
              <a:ext cx="1934573" cy="1160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Implement digital pathology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4552873" y="1357171"/>
              <a:ext cx="1934573" cy="1160744"/>
            </a:xfrm>
            <a:prstGeom prst="rect">
              <a:avLst/>
            </a:prstGeom>
            <a:solidFill>
              <a:srgbClr val="49BF6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 txBox="1"/>
            <p:nvPr/>
          </p:nvSpPr>
          <p:spPr>
            <a:xfrm>
              <a:off x="4552873" y="1357171"/>
              <a:ext cx="1934573" cy="1160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Implement molecular  Pathology/testing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296811" y="2711373"/>
              <a:ext cx="1934573" cy="1160744"/>
            </a:xfrm>
            <a:prstGeom prst="rect">
              <a:avLst/>
            </a:prstGeom>
            <a:solidFill>
              <a:srgbClr val="46BA4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 txBox="1"/>
            <p:nvPr/>
          </p:nvSpPr>
          <p:spPr>
            <a:xfrm>
              <a:off x="296811" y="2711373"/>
              <a:ext cx="1934573" cy="1160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Robotics for specimen delivery and blood products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2424842" y="2711373"/>
              <a:ext cx="1934573" cy="1160744"/>
            </a:xfrm>
            <a:prstGeom prst="rect">
              <a:avLst/>
            </a:prstGeom>
            <a:solidFill>
              <a:srgbClr val="58B3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 txBox="1"/>
            <p:nvPr/>
          </p:nvSpPr>
          <p:spPr>
            <a:xfrm>
              <a:off x="2424842" y="2711373"/>
              <a:ext cx="1934573" cy="1160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Implement Haemobank 80 for remote allocation of blood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4552873" y="2711373"/>
              <a:ext cx="1934573" cy="1160744"/>
            </a:xfrm>
            <a:prstGeom prst="rect">
              <a:avLst/>
            </a:prstGeom>
            <a:solidFill>
              <a:srgbClr val="6FAB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 txBox="1"/>
            <p:nvPr/>
          </p:nvSpPr>
          <p:spPr>
            <a:xfrm>
              <a:off x="4552873" y="2711373"/>
              <a:ext cx="1934573" cy="1160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Implement Immunohistochemistry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Goal 6: Track Lab Performance and Recognition</a:t>
            </a:r>
            <a:endParaRPr/>
          </a:p>
        </p:txBody>
      </p:sp>
      <p:sp>
        <p:nvSpPr>
          <p:cNvPr id="374" name="Google Shape;374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Ensure that all staff knows how we are doing through visual analysis.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Utilize analytics and data to influence process improvements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Implement informatics to influence lab utilization, efficiencies and productivity lab wide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Implement Quarterly and Annual lab report to be distributed to all departments in your Medical Center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Apply to the Lab of the year award (MLO)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"/>
          <p:cNvSpPr txBox="1"/>
          <p:nvPr>
            <p:ph type="title"/>
          </p:nvPr>
        </p:nvSpPr>
        <p:spPr>
          <a:xfrm>
            <a:off x="838200" y="557188"/>
            <a:ext cx="10515600" cy="1133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3937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b="1" lang="en-US" sz="3600">
                <a:latin typeface="Verdana"/>
                <a:ea typeface="Verdana"/>
                <a:cs typeface="Verdana"/>
                <a:sym typeface="Verdana"/>
              </a:rPr>
              <a:t>In this presentation:</a:t>
            </a:r>
            <a:br>
              <a:rPr b="1" lang="en-US" sz="3600">
                <a:latin typeface="Verdana"/>
                <a:ea typeface="Verdana"/>
                <a:cs typeface="Verdana"/>
                <a:sym typeface="Verdana"/>
              </a:rPr>
            </a:br>
            <a:endParaRPr sz="3600"/>
          </a:p>
        </p:txBody>
      </p:sp>
      <p:grpSp>
        <p:nvGrpSpPr>
          <p:cNvPr descr="Topics within the presentation " id="161" name="Google Shape;161;p2"/>
          <p:cNvGrpSpPr/>
          <p:nvPr/>
        </p:nvGrpSpPr>
        <p:grpSpPr>
          <a:xfrm>
            <a:off x="838200" y="1910814"/>
            <a:ext cx="10515600" cy="4188514"/>
            <a:chOff x="0" y="82014"/>
            <a:chExt cx="10515600" cy="4188514"/>
          </a:xfrm>
        </p:grpSpPr>
        <p:sp>
          <p:nvSpPr>
            <p:cNvPr id="162" name="Google Shape;162;p2"/>
            <p:cNvSpPr/>
            <p:nvPr/>
          </p:nvSpPr>
          <p:spPr>
            <a:xfrm>
              <a:off x="0" y="82014"/>
              <a:ext cx="10515600" cy="993128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 txBox="1"/>
            <p:nvPr/>
          </p:nvSpPr>
          <p:spPr>
            <a:xfrm>
              <a:off x="48481" y="130495"/>
              <a:ext cx="10418638" cy="896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Why Have a Strategic Plan?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0" y="1147143"/>
              <a:ext cx="10515600" cy="993128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 txBox="1"/>
            <p:nvPr/>
          </p:nvSpPr>
          <p:spPr>
            <a:xfrm>
              <a:off x="48481" y="1195624"/>
              <a:ext cx="10418638" cy="896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Process to create the new plan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0" y="2212272"/>
              <a:ext cx="10515600" cy="993128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 txBox="1"/>
            <p:nvPr/>
          </p:nvSpPr>
          <p:spPr>
            <a:xfrm>
              <a:off x="48481" y="2260753"/>
              <a:ext cx="10418638" cy="896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2021-2025 Department Strategic Plan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0" y="3277400"/>
              <a:ext cx="10515600" cy="993128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 txBox="1"/>
            <p:nvPr/>
          </p:nvSpPr>
          <p:spPr>
            <a:xfrm>
              <a:off x="48481" y="3325881"/>
              <a:ext cx="10418638" cy="896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Review of accomplishments from our previous year and elements to leverage for the future.</a:t>
              </a:r>
              <a:endParaRPr b="0" i="0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321732" y="321733"/>
            <a:ext cx="11546828" cy="6214534"/>
          </a:xfrm>
          <a:custGeom>
            <a:rect b="b" l="l" r="r" t="t"/>
            <a:pathLst>
              <a:path extrusionOk="0" h="6214534" w="11546828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rgbClr val="7F7F7F">
              <a:alpha val="2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"/>
          <p:cNvSpPr/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slide topic and description " id="177" name="Google Shape;177;p3"/>
          <p:cNvSpPr/>
          <p:nvPr/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"/>
          <p:cNvSpPr txBox="1"/>
          <p:nvPr>
            <p:ph type="title"/>
          </p:nvPr>
        </p:nvSpPr>
        <p:spPr>
          <a:xfrm>
            <a:off x="1006900" y="1188637"/>
            <a:ext cx="3141430" cy="44807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/>
              <a:t>Why have a strategic plan??</a:t>
            </a:r>
            <a:endParaRPr/>
          </a:p>
        </p:txBody>
      </p:sp>
      <p:cxnSp>
        <p:nvCxnSpPr>
          <p:cNvPr id="179" name="Google Shape;179;p3"/>
          <p:cNvCxnSpPr/>
          <p:nvPr/>
        </p:nvCxnSpPr>
        <p:spPr>
          <a:xfrm>
            <a:off x="4654296" y="1852863"/>
            <a:ext cx="0" cy="3236495"/>
          </a:xfrm>
          <a:prstGeom prst="straightConnector1">
            <a:avLst/>
          </a:prstGeom>
          <a:noFill/>
          <a:ln cap="sq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0" name="Google Shape;180;p3"/>
          <p:cNvSpPr txBox="1"/>
          <p:nvPr>
            <p:ph idx="1" type="body"/>
          </p:nvPr>
        </p:nvSpPr>
        <p:spPr>
          <a:xfrm>
            <a:off x="5138928" y="1338729"/>
            <a:ext cx="4795584" cy="4180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A roadmap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Provides direction and goals.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Defines priorities: What we do and what we won’t do.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Guides day-to-day decisions, including where we invest resources (time, people, $$).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Framework for evaluating progress and changing approaches.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595959"/>
                </a:solidFill>
              </a:rPr>
              <a:t>‹#›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187" name="Google Shape;18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None/>
            </a:pPr>
            <a:r>
              <a:rPr lang="en-US" sz="2000">
                <a:solidFill>
                  <a:srgbClr val="595959"/>
                </a:solidFill>
              </a:rPr>
              <a:t>What are the Parts of a Strategic Plan?</a:t>
            </a:r>
            <a:endParaRPr sz="2000">
              <a:solidFill>
                <a:srgbClr val="595959"/>
              </a:solidFill>
            </a:endParaRPr>
          </a:p>
        </p:txBody>
      </p:sp>
      <p:sp>
        <p:nvSpPr>
          <p:cNvPr id="188" name="Google Shape;188;p4"/>
          <p:cNvSpPr txBox="1"/>
          <p:nvPr>
            <p:ph idx="1" type="body"/>
          </p:nvPr>
        </p:nvSpPr>
        <p:spPr>
          <a:xfrm>
            <a:off x="770021" y="1447800"/>
            <a:ext cx="898357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sz="2000">
                <a:solidFill>
                  <a:srgbClr val="595959"/>
                </a:solidFill>
              </a:rPr>
              <a:t>A </a:t>
            </a:r>
            <a:r>
              <a:rPr b="1" lang="en-US" sz="2000"/>
              <a:t>mission statement </a:t>
            </a:r>
            <a:r>
              <a:rPr lang="en-US" sz="2000">
                <a:solidFill>
                  <a:srgbClr val="595959"/>
                </a:solidFill>
              </a:rPr>
              <a:t>defines the organization’s purpose. </a:t>
            </a:r>
            <a:br>
              <a:rPr lang="en-US" sz="2000">
                <a:solidFill>
                  <a:srgbClr val="595959"/>
                </a:solidFill>
              </a:rPr>
            </a:br>
            <a:r>
              <a:rPr lang="en-US" sz="2000">
                <a:solidFill>
                  <a:srgbClr val="595959"/>
                </a:solidFill>
              </a:rPr>
              <a:t>It explains why we exist as an organization. It includes:</a:t>
            </a:r>
            <a:br>
              <a:rPr lang="en-US" sz="2000">
                <a:solidFill>
                  <a:srgbClr val="595959"/>
                </a:solidFill>
              </a:rPr>
            </a:br>
            <a:endParaRPr sz="700">
              <a:solidFill>
                <a:srgbClr val="595959"/>
              </a:solidFill>
            </a:endParaRPr>
          </a:p>
          <a:p>
            <a:pPr indent="-355600" lvl="1" marL="812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rgbClr val="595959"/>
                </a:solidFill>
              </a:rPr>
              <a:t>A description of our purpose and goals</a:t>
            </a:r>
            <a:endParaRPr/>
          </a:p>
          <a:p>
            <a:pPr indent="-355600" lvl="1" marL="812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rgbClr val="595959"/>
                </a:solidFill>
              </a:rPr>
              <a:t>Communicating our goals </a:t>
            </a:r>
            <a:endParaRPr/>
          </a:p>
          <a:p>
            <a:pPr indent="-355600" lvl="1" marL="812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rgbClr val="595959"/>
                </a:solidFill>
              </a:rPr>
              <a:t>And how we will achieve them</a:t>
            </a:r>
            <a:endParaRPr/>
          </a:p>
          <a:p>
            <a:pPr indent="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595959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>
              <a:solidFill>
                <a:srgbClr val="A90533"/>
              </a:solidFill>
            </a:endParaRPr>
          </a:p>
          <a:p>
            <a:pPr indent="-152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189" name="Google Shape;189;p4"/>
          <p:cNvSpPr/>
          <p:nvPr/>
        </p:nvSpPr>
        <p:spPr>
          <a:xfrm>
            <a:off x="770021" y="3642718"/>
            <a:ext cx="7230979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A </a:t>
            </a:r>
            <a:r>
              <a:rPr b="1" i="0" lang="en-US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vision statement </a:t>
            </a:r>
            <a:r>
              <a:rPr b="0" i="0" lang="en-US" sz="2000" u="none" cap="none" strike="noStrik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is a short statement about where the organization is headed. </a:t>
            </a:r>
            <a:br>
              <a:rPr b="0" i="0" lang="en-US" sz="2000" u="none" cap="none" strike="noStrik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endParaRPr b="0" i="0" sz="1200" u="none" cap="none" strike="noStrik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It answers the question, “what will Cedars-Sinai look like in five or more years?”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"/>
          <p:cNvSpPr/>
          <p:nvPr/>
        </p:nvSpPr>
        <p:spPr>
          <a:xfrm>
            <a:off x="838201" y="5619690"/>
            <a:ext cx="729120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-US" sz="2000" u="none" cap="none" strike="noStrik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A strategic plan is a roadmap to success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of a road" id="191" name="Google Shape;19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6945" y="1758616"/>
            <a:ext cx="2822909" cy="2822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5"/>
          <p:cNvPicPr preferRelativeResize="0"/>
          <p:nvPr/>
        </p:nvPicPr>
        <p:blipFill rotWithShape="1">
          <a:blip r:embed="rId3">
            <a:alphaModFix amt="35000"/>
          </a:blip>
          <a:srcRect b="8920" l="0" r="0" t="68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5"/>
          <p:cNvSpPr/>
          <p:nvPr/>
        </p:nvSpPr>
        <p:spPr>
          <a:xfrm>
            <a:off x="321564" y="320040"/>
            <a:ext cx="11548872" cy="6217920"/>
          </a:xfrm>
          <a:prstGeom prst="rect">
            <a:avLst/>
          </a:prstGeom>
          <a:solidFill>
            <a:schemeClr val="lt2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 txBox="1"/>
          <p:nvPr>
            <p:ph type="title"/>
          </p:nvPr>
        </p:nvSpPr>
        <p:spPr>
          <a:xfrm>
            <a:off x="838201" y="1065862"/>
            <a:ext cx="3313164" cy="47262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What is the plan?</a:t>
            </a:r>
            <a:endParaRPr/>
          </a:p>
        </p:txBody>
      </p:sp>
      <p:cxnSp>
        <p:nvCxnSpPr>
          <p:cNvPr id="199" name="Google Shape;199;p5"/>
          <p:cNvCxnSpPr/>
          <p:nvPr/>
        </p:nvCxnSpPr>
        <p:spPr>
          <a:xfrm>
            <a:off x="4653372" y="2286000"/>
            <a:ext cx="0" cy="22860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descr="phases of the plan" id="200" name="Google Shape;200;p5"/>
          <p:cNvGrpSpPr/>
          <p:nvPr/>
        </p:nvGrpSpPr>
        <p:grpSpPr>
          <a:xfrm>
            <a:off x="5157616" y="1414265"/>
            <a:ext cx="6187843" cy="4029468"/>
            <a:chOff x="2237" y="348403"/>
            <a:chExt cx="6187843" cy="4029468"/>
          </a:xfrm>
        </p:grpSpPr>
        <p:sp>
          <p:nvSpPr>
            <p:cNvPr id="201" name="Google Shape;201;p5"/>
            <p:cNvSpPr/>
            <p:nvPr/>
          </p:nvSpPr>
          <p:spPr>
            <a:xfrm>
              <a:off x="2237" y="348403"/>
              <a:ext cx="2083255" cy="624976"/>
            </a:xfrm>
            <a:prstGeom prst="chevron">
              <a:avLst>
                <a:gd fmla="val 30000" name="adj"/>
              </a:avLst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5"/>
            <p:cNvSpPr txBox="1"/>
            <p:nvPr/>
          </p:nvSpPr>
          <p:spPr>
            <a:xfrm>
              <a:off x="189730" y="348403"/>
              <a:ext cx="1708269" cy="6249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7150" lIns="77150" spcFirstLastPara="1" rIns="77150" wrap="square" tIns="7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Phase 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2237" y="973380"/>
              <a:ext cx="1895762" cy="3404491"/>
            </a:xfrm>
            <a:prstGeom prst="rect">
              <a:avLst/>
            </a:prstGeom>
            <a:solidFill>
              <a:srgbClr val="CFDEEF">
                <a:alpha val="89411"/>
              </a:srgbClr>
            </a:solidFill>
            <a:ln cap="flat" cmpd="sng" w="12700">
              <a:solidFill>
                <a:srgbClr val="CFDEEF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"/>
            <p:cNvSpPr txBox="1"/>
            <p:nvPr/>
          </p:nvSpPr>
          <p:spPr>
            <a:xfrm>
              <a:off x="2237" y="973380"/>
              <a:ext cx="1895762" cy="3404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99600" lIns="149800" spcFirstLastPara="1" rIns="149800" wrap="square" tIns="149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Phase 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 Interviews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Stakeholder Survey (Nursing Leadership, outreach clients)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Environmental Assessment and workflow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2054531" y="348403"/>
              <a:ext cx="2083255" cy="624976"/>
            </a:xfrm>
            <a:prstGeom prst="chevron">
              <a:avLst>
                <a:gd fmla="val 30000" name="adj"/>
              </a:avLst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5"/>
            <p:cNvSpPr txBox="1"/>
            <p:nvPr/>
          </p:nvSpPr>
          <p:spPr>
            <a:xfrm>
              <a:off x="2242024" y="348403"/>
              <a:ext cx="1708269" cy="6249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7150" lIns="77150" spcFirstLastPara="1" rIns="77150" wrap="square" tIns="7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Phase II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2054531" y="973380"/>
              <a:ext cx="1895762" cy="3404491"/>
            </a:xfrm>
            <a:prstGeom prst="rect">
              <a:avLst/>
            </a:prstGeom>
            <a:solidFill>
              <a:srgbClr val="CFDEEF">
                <a:alpha val="89411"/>
              </a:srgbClr>
            </a:solidFill>
            <a:ln cap="flat" cmpd="sng" w="12700">
              <a:solidFill>
                <a:srgbClr val="CFDEEF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5"/>
            <p:cNvSpPr txBox="1"/>
            <p:nvPr/>
          </p:nvSpPr>
          <p:spPr>
            <a:xfrm>
              <a:off x="2054531" y="973380"/>
              <a:ext cx="1895762" cy="3404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99600" lIns="149800" spcFirstLastPara="1" rIns="149800" wrap="square" tIns="149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Phase II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Refine or define Mission and Vision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Define Goals with Measurable Outcomes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 Specific Strategies and Tactics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4106825" y="348403"/>
              <a:ext cx="2083255" cy="624976"/>
            </a:xfrm>
            <a:prstGeom prst="chevron">
              <a:avLst>
                <a:gd fmla="val 30000" name="adj"/>
              </a:avLst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"/>
            <p:cNvSpPr txBox="1"/>
            <p:nvPr/>
          </p:nvSpPr>
          <p:spPr>
            <a:xfrm>
              <a:off x="4294318" y="348403"/>
              <a:ext cx="1708269" cy="6249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7150" lIns="77150" spcFirstLastPara="1" rIns="77150" wrap="square" tIns="7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Phase III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4106825" y="973380"/>
              <a:ext cx="1895762" cy="3404491"/>
            </a:xfrm>
            <a:prstGeom prst="rect">
              <a:avLst/>
            </a:prstGeom>
            <a:solidFill>
              <a:srgbClr val="CFDEEF">
                <a:alpha val="89411"/>
              </a:srgbClr>
            </a:solidFill>
            <a:ln cap="flat" cmpd="sng" w="12700">
              <a:solidFill>
                <a:srgbClr val="CFDEEF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"/>
            <p:cNvSpPr txBox="1"/>
            <p:nvPr/>
          </p:nvSpPr>
          <p:spPr>
            <a:xfrm>
              <a:off x="4106825" y="973380"/>
              <a:ext cx="1895762" cy="3404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99600" lIns="149800" spcFirstLastPara="1" rIns="149800" wrap="square" tIns="149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Phase III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Finalize the Strategic Plan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 Implementation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 with Target Dates and Assignments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Resource Requirements (if applicable)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 txBox="1"/>
          <p:nvPr>
            <p:ph type="title"/>
          </p:nvPr>
        </p:nvSpPr>
        <p:spPr>
          <a:xfrm>
            <a:off x="841248" y="548640"/>
            <a:ext cx="3600860" cy="5431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/>
              <a:t>The</a:t>
            </a:r>
            <a:endParaRPr sz="4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/>
              <a:t>Path and Lab New Strategic Plan: </a:t>
            </a:r>
            <a:r>
              <a:rPr b="1" lang="en-US" sz="4600"/>
              <a:t>Six Pillars for the Future</a:t>
            </a:r>
            <a:endParaRPr/>
          </a:p>
        </p:txBody>
      </p:sp>
      <p:sp>
        <p:nvSpPr>
          <p:cNvPr id="219" name="Google Shape;219;p6"/>
          <p:cNvSpPr/>
          <p:nvPr/>
        </p:nvSpPr>
        <p:spPr>
          <a:xfrm rot="5400000">
            <a:off x="2543983" y="3258715"/>
            <a:ext cx="4480560" cy="18288"/>
          </a:xfrm>
          <a:custGeom>
            <a:rect b="b" l="l" r="r" t="t"/>
            <a:pathLst>
              <a:path extrusionOk="0" fill="none" h="18288" w="448056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extrusionOk="0" h="18288" w="448056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 txBox="1"/>
          <p:nvPr>
            <p:ph idx="1" type="body"/>
          </p:nvPr>
        </p:nvSpPr>
        <p:spPr>
          <a:xfrm>
            <a:off x="5126418" y="552091"/>
            <a:ext cx="6224335" cy="5431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 u="sng"/>
              <a:t>People and Culture</a:t>
            </a:r>
            <a:r>
              <a:rPr lang="en-US" sz="2000"/>
              <a:t>: Be the best place to work in pathology and laboratory medicine and cultivate diverse life-long learners.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 u="sng"/>
              <a:t>Quality: </a:t>
            </a:r>
            <a:r>
              <a:rPr lang="en-US" sz="2000"/>
              <a:t>Strengthen the quality program throughout the department and enhance patient safety.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 u="sng"/>
              <a:t>Financials</a:t>
            </a:r>
            <a:r>
              <a:rPr lang="en-US" sz="2000"/>
              <a:t>: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Ensure that our overall financial performance continues to keep pace with the operating and capital requirements needed to advance our Divisional and Departmental mission and values. 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 u="sng"/>
              <a:t>Innovation</a:t>
            </a:r>
            <a:r>
              <a:rPr lang="en-US" sz="2000"/>
              <a:t>: Accelerate Innovation and implement the best cutting- edge technologies throughout the laboratory.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 u="sng"/>
              <a:t>Education</a:t>
            </a:r>
            <a:r>
              <a:rPr lang="en-US" sz="2000"/>
              <a:t>: Educate the next generation of Laboratory leaders, supervisors, managers, and Clinical Lab Scientists.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 u="sng"/>
              <a:t>Growth</a:t>
            </a:r>
            <a:r>
              <a:rPr lang="en-US" sz="2000"/>
              <a:t>: Increase clinical volume, operational exapnsion and geographic outreach.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7"/>
          <p:cNvSpPr/>
          <p:nvPr/>
        </p:nvSpPr>
        <p:spPr>
          <a:xfrm>
            <a:off x="0" y="0"/>
            <a:ext cx="12192000" cy="2347414"/>
          </a:xfrm>
          <a:custGeom>
            <a:rect b="b" l="l" r="r" t="t"/>
            <a:pathLst>
              <a:path extrusionOk="0" h="2347414" w="12192000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7"/>
          <p:cNvSpPr txBox="1"/>
          <p:nvPr>
            <p:ph type="title"/>
          </p:nvPr>
        </p:nvSpPr>
        <p:spPr>
          <a:xfrm>
            <a:off x="838200" y="401221"/>
            <a:ext cx="10515600" cy="1348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>
                <a:solidFill>
                  <a:srgbClr val="FFFFFF"/>
                </a:solidFill>
              </a:rPr>
              <a:t>Vision</a:t>
            </a:r>
            <a:endParaRPr/>
          </a:p>
        </p:txBody>
      </p:sp>
      <p:sp>
        <p:nvSpPr>
          <p:cNvPr id="228" name="Google Shape;228;p7"/>
          <p:cNvSpPr txBox="1"/>
          <p:nvPr>
            <p:ph idx="1" type="body"/>
          </p:nvPr>
        </p:nvSpPr>
        <p:spPr>
          <a:xfrm>
            <a:off x="838200" y="2586789"/>
            <a:ext cx="10515600" cy="3590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Lucida Sans"/>
                <a:ea typeface="Lucida Sans"/>
                <a:cs typeface="Lucida Sans"/>
                <a:sym typeface="Lucida Sans"/>
              </a:rPr>
              <a:t>The vision of the department of Pathology and Clinical Laboratory</a:t>
            </a:r>
            <a:r>
              <a:rPr lang="en-US" sz="2200">
                <a:latin typeface="Lucida Sans"/>
                <a:ea typeface="Lucida Sans"/>
                <a:cs typeface="Lucida Sans"/>
                <a:sym typeface="Lucida Sans"/>
              </a:rPr>
              <a:t> at [Your Organization] </a:t>
            </a:r>
            <a:r>
              <a:rPr lang="en-US" sz="2200">
                <a:latin typeface="Lucida Sans"/>
                <a:ea typeface="Lucida Sans"/>
                <a:cs typeface="Lucida Sans"/>
                <a:sym typeface="Lucida Sans"/>
              </a:rPr>
              <a:t>is to continue to be the leading Clinical Laboratory, while enhancing our position as a recognized leader among the areas most respected, admired, and trusted Clinical Laboratories. 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8"/>
          <p:cNvSpPr/>
          <p:nvPr/>
        </p:nvSpPr>
        <p:spPr>
          <a:xfrm>
            <a:off x="0" y="0"/>
            <a:ext cx="12192000" cy="2347414"/>
          </a:xfrm>
          <a:custGeom>
            <a:rect b="b" l="l" r="r" t="t"/>
            <a:pathLst>
              <a:path extrusionOk="0" h="2347414" w="12192000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8"/>
          <p:cNvSpPr txBox="1"/>
          <p:nvPr>
            <p:ph type="title"/>
          </p:nvPr>
        </p:nvSpPr>
        <p:spPr>
          <a:xfrm>
            <a:off x="838200" y="401221"/>
            <a:ext cx="10515600" cy="1348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>
                <a:solidFill>
                  <a:srgbClr val="FFFFFF"/>
                </a:solidFill>
              </a:rPr>
              <a:t>Mission</a:t>
            </a:r>
            <a:endParaRPr/>
          </a:p>
        </p:txBody>
      </p:sp>
      <p:sp>
        <p:nvSpPr>
          <p:cNvPr id="236" name="Google Shape;236;p8"/>
          <p:cNvSpPr txBox="1"/>
          <p:nvPr>
            <p:ph idx="1" type="body"/>
          </p:nvPr>
        </p:nvSpPr>
        <p:spPr>
          <a:xfrm>
            <a:off x="838200" y="2586789"/>
            <a:ext cx="10515600" cy="3590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The mission of the Pathology and Clinical Laboratory at [Your Organization] is: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Provide innovative, high quality timely and most effective clinical laboratory services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Provide the best training and education to our Clinical Lab Scientists, pathologists and laboratory leaders.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Expand outreach support and clinical test menu.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Enhance our departmental culture of diversity, respect and professional growth.</a:t>
            </a:r>
            <a:endParaRPr/>
          </a:p>
          <a:p>
            <a:pPr indent="-889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Values</a:t>
            </a:r>
            <a:endParaRPr/>
          </a:p>
        </p:txBody>
      </p:sp>
      <p:grpSp>
        <p:nvGrpSpPr>
          <p:cNvPr descr="Values of the organization " id="242" name="Google Shape;242;p9"/>
          <p:cNvGrpSpPr/>
          <p:nvPr/>
        </p:nvGrpSpPr>
        <p:grpSpPr>
          <a:xfrm>
            <a:off x="838200" y="1826156"/>
            <a:ext cx="10515600" cy="4350274"/>
            <a:chOff x="0" y="531"/>
            <a:chExt cx="10515600" cy="4350274"/>
          </a:xfrm>
        </p:grpSpPr>
        <p:cxnSp>
          <p:nvCxnSpPr>
            <p:cNvPr id="243" name="Google Shape;243;p9"/>
            <p:cNvCxnSpPr/>
            <p:nvPr/>
          </p:nvCxnSpPr>
          <p:spPr>
            <a:xfrm>
              <a:off x="0" y="531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44" name="Google Shape;244;p9"/>
            <p:cNvSpPr/>
            <p:nvPr/>
          </p:nvSpPr>
          <p:spPr>
            <a:xfrm>
              <a:off x="0" y="531"/>
              <a:ext cx="10515600" cy="621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 txBox="1"/>
            <p:nvPr/>
          </p:nvSpPr>
          <p:spPr>
            <a:xfrm>
              <a:off x="0" y="531"/>
              <a:ext cx="10515600" cy="621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Pathologists are specialist physicians and laboratorians who collaborate and work together to provide high quality and timely patient care through the evaluation and consultation on patient specimens.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6" name="Google Shape;246;p9"/>
            <p:cNvCxnSpPr/>
            <p:nvPr/>
          </p:nvCxnSpPr>
          <p:spPr>
            <a:xfrm>
              <a:off x="0" y="621999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47" name="Google Shape;247;p9"/>
            <p:cNvSpPr/>
            <p:nvPr/>
          </p:nvSpPr>
          <p:spPr>
            <a:xfrm>
              <a:off x="0" y="621999"/>
              <a:ext cx="10515600" cy="621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 txBox="1"/>
            <p:nvPr/>
          </p:nvSpPr>
          <p:spPr>
            <a:xfrm>
              <a:off x="0" y="621999"/>
              <a:ext cx="10515600" cy="621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Maintain a safe, high quality collaborative work environment with opportunities for advancement and professional growth.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9" name="Google Shape;249;p9"/>
            <p:cNvCxnSpPr/>
            <p:nvPr/>
          </p:nvCxnSpPr>
          <p:spPr>
            <a:xfrm>
              <a:off x="0" y="1243467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50" name="Google Shape;250;p9"/>
            <p:cNvSpPr/>
            <p:nvPr/>
          </p:nvSpPr>
          <p:spPr>
            <a:xfrm>
              <a:off x="0" y="1243467"/>
              <a:ext cx="10515600" cy="621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0" y="1243467"/>
              <a:ext cx="10515600" cy="621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Promote continuous process improvement, efficient and high-quality diagnostic testing.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2" name="Google Shape;252;p9"/>
            <p:cNvCxnSpPr/>
            <p:nvPr/>
          </p:nvCxnSpPr>
          <p:spPr>
            <a:xfrm>
              <a:off x="0" y="1864935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53" name="Google Shape;253;p9"/>
            <p:cNvSpPr/>
            <p:nvPr/>
          </p:nvSpPr>
          <p:spPr>
            <a:xfrm>
              <a:off x="0" y="1864935"/>
              <a:ext cx="10515600" cy="621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 txBox="1"/>
            <p:nvPr/>
          </p:nvSpPr>
          <p:spPr>
            <a:xfrm>
              <a:off x="0" y="1864935"/>
              <a:ext cx="10515600" cy="621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Maintain high level of integrity, respect and compassion throughout the department.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5" name="Google Shape;255;p9"/>
            <p:cNvCxnSpPr/>
            <p:nvPr/>
          </p:nvCxnSpPr>
          <p:spPr>
            <a:xfrm>
              <a:off x="0" y="2486402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56" name="Google Shape;256;p9"/>
            <p:cNvSpPr/>
            <p:nvPr/>
          </p:nvSpPr>
          <p:spPr>
            <a:xfrm>
              <a:off x="0" y="2486402"/>
              <a:ext cx="10515600" cy="621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 txBox="1"/>
            <p:nvPr/>
          </p:nvSpPr>
          <p:spPr>
            <a:xfrm>
              <a:off x="0" y="2486402"/>
              <a:ext cx="10515600" cy="621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Accountability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8" name="Google Shape;258;p9"/>
            <p:cNvCxnSpPr/>
            <p:nvPr/>
          </p:nvCxnSpPr>
          <p:spPr>
            <a:xfrm>
              <a:off x="0" y="3107870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59" name="Google Shape;259;p9"/>
            <p:cNvSpPr/>
            <p:nvPr/>
          </p:nvSpPr>
          <p:spPr>
            <a:xfrm>
              <a:off x="0" y="3107870"/>
              <a:ext cx="10515600" cy="621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 txBox="1"/>
            <p:nvPr/>
          </p:nvSpPr>
          <p:spPr>
            <a:xfrm>
              <a:off x="0" y="3107870"/>
              <a:ext cx="10515600" cy="621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Leading Change and Innovation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1" name="Google Shape;261;p9"/>
            <p:cNvCxnSpPr/>
            <p:nvPr/>
          </p:nvCxnSpPr>
          <p:spPr>
            <a:xfrm>
              <a:off x="0" y="3729338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62" name="Google Shape;262;p9"/>
            <p:cNvSpPr/>
            <p:nvPr/>
          </p:nvSpPr>
          <p:spPr>
            <a:xfrm>
              <a:off x="0" y="3729338"/>
              <a:ext cx="10515600" cy="621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 txBox="1"/>
            <p:nvPr/>
          </p:nvSpPr>
          <p:spPr>
            <a:xfrm>
              <a:off x="0" y="3729338"/>
              <a:ext cx="10515600" cy="621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Diversity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S Content">
  <a:themeElements>
    <a:clrScheme name="Custom 20">
      <a:dk1>
        <a:srgbClr val="000000"/>
      </a:dk1>
      <a:lt1>
        <a:srgbClr val="FFFFFF"/>
      </a:lt1>
      <a:dk2>
        <a:srgbClr val="595959"/>
      </a:dk2>
      <a:lt2>
        <a:srgbClr val="CCCCCC"/>
      </a:lt2>
      <a:accent1>
        <a:srgbClr val="A90533"/>
      </a:accent1>
      <a:accent2>
        <a:srgbClr val="5F4357"/>
      </a:accent2>
      <a:accent3>
        <a:srgbClr val="CCCCCC"/>
      </a:accent3>
      <a:accent4>
        <a:srgbClr val="CCCCCC"/>
      </a:accent4>
      <a:accent5>
        <a:srgbClr val="CCCCCC"/>
      </a:accent5>
      <a:accent6>
        <a:srgbClr val="CCCCCC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2021-03-26T23:00:00Z</dcterms:created>
  <dc:creator>Abumuhor, Ihab A., MS, MT</dc:creator>
</cp:coreProperties>
</file>