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3"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8" roundtripDataSignature="AMtx7mhx+ggYE4MpSlUg3d5R0KR9R8rNXg=="/>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SCP Center for Global Health"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F75E362-9596-4C5F-B9D5-B2D1834DDC90}">
  <a:tblStyle styleId="{DF75E362-9596-4C5F-B9D5-B2D1834DDC90}"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44D243D3-B06D-49F5-BB0C-572304D7B30F}"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b="off" i="off"/>
      <a:tcStyle>
        <a:tcBdr/>
        <a:fill>
          <a:solidFill>
            <a:srgbClr val="D0DEEF"/>
          </a:solidFill>
        </a:fill>
      </a:tcStyle>
    </a:band1H>
    <a:band2H>
      <a:tcTxStyle b="off" i="off"/>
      <a:tcStyle>
        <a:tcBdr/>
      </a:tcStyle>
    </a:band2H>
    <a:band1V>
      <a:tcTxStyle b="off" i="off"/>
      <a:tcStyle>
        <a:tcBdr/>
        <a:fill>
          <a:solidFill>
            <a:srgbClr val="D0DEEF"/>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5"/>
          </a:solidFill>
        </a:fill>
      </a:tcStyle>
    </a:lastCol>
    <a:firstCol>
      <a:tcTxStyle b="on" i="off">
        <a:font>
          <a:latin typeface="Calibri"/>
          <a:ea typeface="Calibri"/>
          <a:cs typeface="Calibri"/>
        </a:font>
        <a:schemeClr val="lt1"/>
      </a:tcTxStyle>
      <a:tcStyle>
        <a:tcBdr/>
        <a:fill>
          <a:solidFill>
            <a:schemeClr val="accent5"/>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5"/>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5"/>
          </a:solidFill>
        </a:fill>
      </a:tcStyle>
    </a:firstRow>
    <a:neCell>
      <a:tcTxStyle b="off" i="off"/>
      <a:tcStyle>
        <a:tcBdr/>
      </a:tcStyle>
    </a:neCell>
    <a:nwCell>
      <a:tcTxStyle b="off" i="off"/>
      <a:tcStyle>
        <a:tcBdr/>
      </a:tcStyle>
    </a:nwCell>
  </a:tblStyle>
  <a:tblStyle styleId="{25EDB7B6-D3A0-42CC-838E-1C4650F84547}" styleName="Table_2">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8"/>
    <p:restoredTop sz="94694"/>
  </p:normalViewPr>
  <p:slideViewPr>
    <p:cSldViewPr snapToGrid="0">
      <p:cViewPr varScale="1">
        <p:scale>
          <a:sx n="117" d="100"/>
          <a:sy n="117" d="100"/>
        </p:scale>
        <p:origin x="57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3-07-06T15:15:14.207" idx="1">
    <p:pos x="6000" y="0"/>
    <p:text>Please improve the overall graphics and look of the presentation, but leave text modifiable if changes are needed.</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0aqonK4"/>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extLst>
    <p:ext uri="{620B2872-D7B9-4A21-9093-7833F8D536E1}">
      <p15:sldGuideLst xmlns:p15="http://schemas.microsoft.com/office/powerpoint/2012/main">
        <p15:guide id="1" orient="horz" pos="2880">
          <p15:clr>
            <a:srgbClr val="F26B43"/>
          </p15:clr>
        </p15:guide>
        <p15:guide id="2" pos="2160">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83" name="Google Shape;8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22af88785c1_0_8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22af88785c1_0_8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0" name="Google Shape;140;g22af88785c1_0_8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1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48" name="Google Shape;148;p1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55" name="Google Shape;155;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22af88785c1_0_9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0" name="Google Shape;160;g22af88785c1_0_9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1" name="Google Shape;161;g22af88785c1_0_9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22af88785c1_0_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9" name="Google Shape;169;g22af88785c1_0_3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0" name="Google Shape;170;g22af88785c1_0_3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6" name="Google Shape;176;p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77" name="Google Shape;177;p1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22af88785c1_0_10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4" name="Google Shape;184;g22af88785c1_0_10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5" name="Google Shape;185;g22af88785c1_0_10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22af88785c1_0_1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1" name="Google Shape;191;g22af88785c1_0_11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2" name="Google Shape;192;g22af88785c1_0_11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22af88785c1_0_1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8" name="Google Shape;198;g22af88785c1_0_1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9" name="Google Shape;199;g22af88785c1_0_1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05" name="Google Shape;205;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89" name="Google Shape;89;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22af88785c1_0_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g22af88785c1_0_4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1" name="Google Shape;211;g22af88785c1_0_4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17" name="Google Shape;217;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22af88785c1_0_1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4" name="Google Shape;224;g22af88785c1_0_12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5" name="Google Shape;225;g22af88785c1_0_12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2559ba44038_1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5" name="Google Shape;235;g2559ba44038_1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6" name="Google Shape;236;g2559ba44038_1_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2559ba44038_1_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7" name="Google Shape;247;g2559ba44038_1_1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8" name="Google Shape;248;g2559ba44038_1_1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2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55" name="Google Shape;255;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2559ba44038_1_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0" name="Google Shape;260;g2559ba44038_1_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1" name="Google Shape;261;g2559ba44038_1_2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2559ba44038_1_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7" name="Google Shape;267;g2559ba44038_1_2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8" name="Google Shape;268;g2559ba44038_1_2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27</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2559ba44038_1_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7" name="Google Shape;277;g2559ba44038_1_3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8" name="Google Shape;278;g2559ba44038_1_3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8" name="Google Shape;288;p2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289" name="Google Shape;289;p2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95" name="Google Shape;9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g22ec84b56ea_0_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5" name="Google Shape;295;g22ec84b56ea_0_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6" name="Google Shape;296;g22ec84b56ea_0_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2" name="Google Shape;302;p2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303" name="Google Shape;303;p2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31</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01" name="Google Shape;101;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2af88785c1_0_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g22af88785c1_0_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7" name="Google Shape;107;g22af88785c1_0_1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22af88785c1_0_6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3" name="Google Shape;113;g22af88785c1_0_6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4" name="Google Shape;114;g22af88785c1_0_6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2af88785c1_0_7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0" name="Google Shape;120;g22af88785c1_0_7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1" name="Google Shape;121;g22af88785c1_0_7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2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latin typeface="Arial"/>
              <a:ea typeface="Arial"/>
              <a:cs typeface="Arial"/>
              <a:sym typeface="Arial"/>
            </a:endParaRPr>
          </a:p>
        </p:txBody>
      </p:sp>
      <p:sp>
        <p:nvSpPr>
          <p:cNvPr id="127" name="Google Shape;127;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2af88785c1_0_8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g22af88785c1_0_8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3" name="Google Shape;133;g22af88785c1_0_8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2"/>
        <p:cNvGrpSpPr/>
        <p:nvPr/>
      </p:nvGrpSpPr>
      <p:grpSpPr>
        <a:xfrm>
          <a:off x="0" y="0"/>
          <a:ext cx="0" cy="0"/>
          <a:chOff x="0" y="0"/>
          <a:chExt cx="0" cy="0"/>
        </a:xfrm>
      </p:grpSpPr>
      <p:pic>
        <p:nvPicPr>
          <p:cNvPr id="13" name="Google Shape;13;p93" descr="A picture containing text, windmill, device&#10;&#10;Description automatically generated"/>
          <p:cNvPicPr preferRelativeResize="0"/>
          <p:nvPr/>
        </p:nvPicPr>
        <p:blipFill rotWithShape="1">
          <a:blip r:embed="rId2">
            <a:alphaModFix/>
          </a:blip>
          <a:srcRect t="26822" b="12572"/>
          <a:stretch/>
        </p:blipFill>
        <p:spPr>
          <a:xfrm>
            <a:off x="-132080" y="1270000"/>
            <a:ext cx="12535132" cy="4277360"/>
          </a:xfrm>
          <a:prstGeom prst="rect">
            <a:avLst/>
          </a:prstGeom>
          <a:noFill/>
          <a:ln>
            <a:noFill/>
          </a:ln>
        </p:spPr>
      </p:pic>
      <p:sp>
        <p:nvSpPr>
          <p:cNvPr id="14" name="Google Shape;14;p93"/>
          <p:cNvSpPr txBox="1">
            <a:spLocks noGrp="1"/>
          </p:cNvSpPr>
          <p:nvPr>
            <p:ph type="ctrTitle"/>
          </p:nvPr>
        </p:nvSpPr>
        <p:spPr>
          <a:xfrm>
            <a:off x="876300" y="2675951"/>
            <a:ext cx="9144000" cy="1854199"/>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lt1"/>
              </a:buClr>
              <a:buSzPts val="6000"/>
              <a:buFont typeface="Arial"/>
              <a:buNone/>
              <a:defRPr sz="60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15" name="Google Shape;15;p93"/>
          <p:cNvSpPr txBox="1">
            <a:spLocks noGrp="1"/>
          </p:cNvSpPr>
          <p:nvPr>
            <p:ph type="subTitle" idx="1"/>
          </p:nvPr>
        </p:nvSpPr>
        <p:spPr>
          <a:xfrm>
            <a:off x="876300" y="5730239"/>
            <a:ext cx="9144000" cy="995680"/>
          </a:xfrm>
          <a:prstGeom prst="rect">
            <a:avLst/>
          </a:prstGeom>
          <a:noFill/>
          <a:ln>
            <a:noFill/>
          </a:ln>
        </p:spPr>
        <p:txBody>
          <a:bodyPr spcFirstLastPara="1" wrap="square" lIns="91425" tIns="45700" rIns="91425" bIns="45700" anchor="t" anchorCtr="0">
            <a:normAutofit/>
          </a:bodyPr>
          <a:lstStyle>
            <a:lvl1pPr marR="0" lvl="0" algn="l">
              <a:lnSpc>
                <a:spcPct val="90000"/>
              </a:lnSpc>
              <a:spcBef>
                <a:spcPts val="300"/>
              </a:spcBef>
              <a:spcAft>
                <a:spcPts val="0"/>
              </a:spcAft>
              <a:buClr>
                <a:srgbClr val="C58963"/>
              </a:buClr>
              <a:buSzPts val="1600"/>
              <a:buFont typeface="Arial"/>
              <a:buNone/>
              <a:defRPr sz="2000">
                <a:solidFill>
                  <a:srgbClr val="25408F"/>
                </a:solidFill>
              </a:defRPr>
            </a:lvl1pPr>
            <a:lvl2pPr lvl="1" algn="ctr">
              <a:lnSpc>
                <a:spcPct val="110000"/>
              </a:lnSpc>
              <a:spcBef>
                <a:spcPts val="600"/>
              </a:spcBef>
              <a:spcAft>
                <a:spcPts val="0"/>
              </a:spcAft>
              <a:buSzPts val="1600"/>
              <a:buNone/>
              <a:defRPr sz="2000"/>
            </a:lvl2pPr>
            <a:lvl3pPr lvl="2" algn="ctr">
              <a:lnSpc>
                <a:spcPct val="110000"/>
              </a:lnSpc>
              <a:spcBef>
                <a:spcPts val="600"/>
              </a:spcBef>
              <a:spcAft>
                <a:spcPts val="0"/>
              </a:spcAft>
              <a:buSzPts val="1440"/>
              <a:buNone/>
              <a:defRPr sz="1800"/>
            </a:lvl3pPr>
            <a:lvl4pPr lvl="3" algn="ctr">
              <a:lnSpc>
                <a:spcPct val="110000"/>
              </a:lnSpc>
              <a:spcBef>
                <a:spcPts val="600"/>
              </a:spcBef>
              <a:spcAft>
                <a:spcPts val="0"/>
              </a:spcAft>
              <a:buSzPts val="1280"/>
              <a:buNone/>
              <a:defRPr sz="1600"/>
            </a:lvl4pPr>
            <a:lvl5pPr lvl="4" algn="ctr">
              <a:lnSpc>
                <a:spcPct val="110000"/>
              </a:lnSpc>
              <a:spcBef>
                <a:spcPts val="600"/>
              </a:spcBef>
              <a:spcAft>
                <a:spcPts val="0"/>
              </a:spcAft>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dirty="0"/>
          </a:p>
        </p:txBody>
      </p:sp>
      <p:pic>
        <p:nvPicPr>
          <p:cNvPr id="16" name="Google Shape;16;p93" descr="A picture containing logo&#10;&#10;Description automatically generated"/>
          <p:cNvPicPr preferRelativeResize="0"/>
          <p:nvPr/>
        </p:nvPicPr>
        <p:blipFill rotWithShape="1">
          <a:blip r:embed="rId3">
            <a:alphaModFix/>
          </a:blip>
          <a:srcRect/>
          <a:stretch/>
        </p:blipFill>
        <p:spPr>
          <a:xfrm>
            <a:off x="969264" y="364885"/>
            <a:ext cx="2810256" cy="590154"/>
          </a:xfrm>
          <a:prstGeom prst="rect">
            <a:avLst/>
          </a:prstGeom>
          <a:noFill/>
          <a:ln>
            <a:noFill/>
          </a:ln>
        </p:spPr>
      </p:pic>
      <p:sp>
        <p:nvSpPr>
          <p:cNvPr id="2" name="TextBox 1">
            <a:extLst>
              <a:ext uri="{FF2B5EF4-FFF2-40B4-BE49-F238E27FC236}">
                <a16:creationId xmlns:a16="http://schemas.microsoft.com/office/drawing/2014/main" id="{87B5D3CB-DE50-2CBB-DCC7-71EF632F0B68}"/>
              </a:ext>
            </a:extLst>
          </p:cNvPr>
          <p:cNvSpPr txBox="1"/>
          <p:nvPr/>
        </p:nvSpPr>
        <p:spPr>
          <a:xfrm>
            <a:off x="6492240" y="431800"/>
            <a:ext cx="809752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000" b="1" dirty="0">
                <a:solidFill>
                  <a:schemeClr val="accent1"/>
                </a:solidFill>
                <a:effectLst/>
                <a:latin typeface="Arial" panose="020B0604020202020204" pitchFamily="34" charset="0"/>
                <a:cs typeface="Arial" panose="020B0604020202020204" pitchFamily="34" charset="0"/>
              </a:rPr>
              <a:t>ASCP Negotiation and Advocacy Toolkit</a:t>
            </a:r>
            <a:endParaRPr lang="en-US" sz="2000" dirty="0">
              <a:solidFill>
                <a:schemeClr val="accent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570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55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Blank" type="blank">
  <p:cSld name="1_Blank">
    <p:spTree>
      <p:nvGrpSpPr>
        <p:cNvPr id="1" name="Shape 63"/>
        <p:cNvGrpSpPr/>
        <p:nvPr/>
      </p:nvGrpSpPr>
      <p:grpSpPr>
        <a:xfrm>
          <a:off x="0" y="0"/>
          <a:ext cx="0" cy="0"/>
          <a:chOff x="0" y="0"/>
          <a:chExt cx="0" cy="0"/>
        </a:xfrm>
      </p:grpSpPr>
      <p:sp>
        <p:nvSpPr>
          <p:cNvPr id="64" name="Google Shape;64;p102"/>
          <p:cNvSpPr/>
          <p:nvPr/>
        </p:nvSpPr>
        <p:spPr>
          <a:xfrm>
            <a:off x="487680" y="5303520"/>
            <a:ext cx="2084832" cy="1426464"/>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340097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65"/>
        <p:cNvGrpSpPr/>
        <p:nvPr/>
      </p:nvGrpSpPr>
      <p:grpSpPr>
        <a:xfrm>
          <a:off x="0" y="0"/>
          <a:ext cx="0" cy="0"/>
          <a:chOff x="0" y="0"/>
          <a:chExt cx="0" cy="0"/>
        </a:xfrm>
      </p:grpSpPr>
      <p:sp>
        <p:nvSpPr>
          <p:cNvPr id="66" name="Google Shape;66;p103"/>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7" name="Google Shape;67;p103"/>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68" name="Google Shape;68;p103"/>
          <p:cNvSpPr txBox="1">
            <a:spLocks noGrp="1"/>
          </p:cNvSpPr>
          <p:nvPr>
            <p:ph type="body" idx="1"/>
          </p:nvPr>
        </p:nvSpPr>
        <p:spPr>
          <a:xfrm>
            <a:off x="838200" y="1825625"/>
            <a:ext cx="5181600" cy="3868039"/>
          </a:xfrm>
          <a:prstGeom prst="rect">
            <a:avLst/>
          </a:prstGeom>
          <a:noFill/>
          <a:ln>
            <a:noFill/>
          </a:ln>
        </p:spPr>
        <p:txBody>
          <a:bodyPr spcFirstLastPara="1" wrap="square" lIns="91425" tIns="45700" rIns="91425" bIns="45700" anchor="t" anchorCtr="0">
            <a:noAutofit/>
          </a:bodyPr>
          <a:lstStyle>
            <a:lvl1pPr marL="457200" lvl="0" indent="-350520" algn="l">
              <a:lnSpc>
                <a:spcPct val="120000"/>
              </a:lnSpc>
              <a:spcBef>
                <a:spcPts val="600"/>
              </a:spcBef>
              <a:spcAft>
                <a:spcPts val="0"/>
              </a:spcAft>
              <a:buClr>
                <a:srgbClr val="4696D2"/>
              </a:buClr>
              <a:buSzPts val="1920"/>
              <a:buChar char="•"/>
              <a:defRPr>
                <a:solidFill>
                  <a:srgbClr val="0C0C0C"/>
                </a:solidFill>
              </a:defRPr>
            </a:lvl1pPr>
            <a:lvl2pPr marL="914400" lvl="1" indent="-330200" algn="l">
              <a:lnSpc>
                <a:spcPct val="120000"/>
              </a:lnSpc>
              <a:spcBef>
                <a:spcPts val="600"/>
              </a:spcBef>
              <a:spcAft>
                <a:spcPts val="0"/>
              </a:spcAft>
              <a:buClr>
                <a:srgbClr val="4696D2"/>
              </a:buClr>
              <a:buSzPts val="1600"/>
              <a:buChar char="•"/>
              <a:defRPr>
                <a:solidFill>
                  <a:srgbClr val="0C0C0C"/>
                </a:solidFill>
              </a:defRPr>
            </a:lvl2pPr>
            <a:lvl3pPr marL="1371600" lvl="2" indent="-320039" algn="l">
              <a:lnSpc>
                <a:spcPct val="12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2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69" name="Google Shape;69;p103"/>
          <p:cNvSpPr txBox="1">
            <a:spLocks noGrp="1"/>
          </p:cNvSpPr>
          <p:nvPr>
            <p:ph type="body" idx="2"/>
          </p:nvPr>
        </p:nvSpPr>
        <p:spPr>
          <a:xfrm>
            <a:off x="6172200" y="1825625"/>
            <a:ext cx="5181600" cy="3868039"/>
          </a:xfrm>
          <a:prstGeom prst="rect">
            <a:avLst/>
          </a:prstGeom>
          <a:noFill/>
          <a:ln>
            <a:noFill/>
          </a:ln>
        </p:spPr>
        <p:txBody>
          <a:bodyPr spcFirstLastPara="1" wrap="square" lIns="91425" tIns="45700" rIns="91425" bIns="45700" anchor="t" anchorCtr="0">
            <a:no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70" name="Google Shape;70;p103"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extLst>
      <p:ext uri="{BB962C8B-B14F-4D97-AF65-F5344CB8AC3E}">
        <p14:creationId xmlns:p14="http://schemas.microsoft.com/office/powerpoint/2010/main" val="2174988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71"/>
        <p:cNvGrpSpPr/>
        <p:nvPr/>
      </p:nvGrpSpPr>
      <p:grpSpPr>
        <a:xfrm>
          <a:off x="0" y="0"/>
          <a:ext cx="0" cy="0"/>
          <a:chOff x="0" y="0"/>
          <a:chExt cx="0" cy="0"/>
        </a:xfrm>
      </p:grpSpPr>
      <p:sp>
        <p:nvSpPr>
          <p:cNvPr id="72" name="Google Shape;72;p104"/>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C58963"/>
              </a:solidFill>
              <a:latin typeface="Arial"/>
              <a:ea typeface="Arial"/>
              <a:cs typeface="Arial"/>
              <a:sym typeface="Arial"/>
            </a:endParaRPr>
          </a:p>
        </p:txBody>
      </p:sp>
      <p:sp>
        <p:nvSpPr>
          <p:cNvPr id="73" name="Google Shape;73;p104"/>
          <p:cNvSpPr/>
          <p:nvPr/>
        </p:nvSpPr>
        <p:spPr>
          <a:xfrm>
            <a:off x="7510013" y="1"/>
            <a:ext cx="3648973" cy="6857999"/>
          </a:xfrm>
          <a:prstGeom prst="rect">
            <a:avLst/>
          </a:prstGeom>
          <a:solidFill>
            <a:srgbClr val="F2F2F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4" name="Google Shape;74;p104"/>
          <p:cNvSpPr txBox="1">
            <a:spLocks noGrp="1"/>
          </p:cNvSpPr>
          <p:nvPr>
            <p:ph type="title"/>
          </p:nvPr>
        </p:nvSpPr>
        <p:spPr>
          <a:xfrm>
            <a:off x="838200" y="203129"/>
            <a:ext cx="6671813"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75" name="Google Shape;75;p104"/>
          <p:cNvSpPr txBox="1">
            <a:spLocks noGrp="1"/>
          </p:cNvSpPr>
          <p:nvPr>
            <p:ph type="body" idx="1"/>
          </p:nvPr>
        </p:nvSpPr>
        <p:spPr>
          <a:xfrm>
            <a:off x="838200" y="1825625"/>
            <a:ext cx="5551025" cy="4059140"/>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76" name="Google Shape;76;p104"/>
          <p:cNvSpPr>
            <a:spLocks noGrp="1"/>
          </p:cNvSpPr>
          <p:nvPr>
            <p:ph type="pic" idx="2"/>
          </p:nvPr>
        </p:nvSpPr>
        <p:spPr>
          <a:xfrm>
            <a:off x="7510013" y="0"/>
            <a:ext cx="3648974" cy="6858000"/>
          </a:xfrm>
          <a:prstGeom prst="rect">
            <a:avLst/>
          </a:prstGeom>
          <a:noFill/>
          <a:ln>
            <a:noFill/>
          </a:ln>
        </p:spPr>
      </p:sp>
      <p:pic>
        <p:nvPicPr>
          <p:cNvPr id="77" name="Google Shape;77;p104"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extLst>
      <p:ext uri="{BB962C8B-B14F-4D97-AF65-F5344CB8AC3E}">
        <p14:creationId xmlns:p14="http://schemas.microsoft.com/office/powerpoint/2010/main" val="3259257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624">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78"/>
        <p:cNvGrpSpPr/>
        <p:nvPr/>
      </p:nvGrpSpPr>
      <p:grpSpPr>
        <a:xfrm>
          <a:off x="0" y="0"/>
          <a:ext cx="0" cy="0"/>
          <a:chOff x="0" y="0"/>
          <a:chExt cx="0" cy="0"/>
        </a:xfrm>
      </p:grpSpPr>
      <p:sp>
        <p:nvSpPr>
          <p:cNvPr id="79" name="Google Shape;79;p105"/>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0" name="Google Shape;80;p105"/>
          <p:cNvSpPr txBox="1">
            <a:spLocks noGrp="1"/>
          </p:cNvSpPr>
          <p:nvPr>
            <p:ph type="title"/>
          </p:nvPr>
        </p:nvSpPr>
        <p:spPr>
          <a:xfrm>
            <a:off x="838199" y="203131"/>
            <a:ext cx="10337801"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81" name="Google Shape;81;p105"/>
          <p:cNvSpPr txBox="1">
            <a:spLocks noGrp="1"/>
          </p:cNvSpPr>
          <p:nvPr>
            <p:ph type="body" idx="1"/>
          </p:nvPr>
        </p:nvSpPr>
        <p:spPr>
          <a:xfrm>
            <a:off x="838200" y="1825625"/>
            <a:ext cx="10337800" cy="4059142"/>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lvl1pPr>
            <a:lvl2pPr marL="914400" lvl="1" indent="-330200" algn="l">
              <a:lnSpc>
                <a:spcPct val="110000"/>
              </a:lnSpc>
              <a:spcBef>
                <a:spcPts val="600"/>
              </a:spcBef>
              <a:spcAft>
                <a:spcPts val="0"/>
              </a:spcAft>
              <a:buClr>
                <a:srgbClr val="4696D2"/>
              </a:buClr>
              <a:buSzPts val="1600"/>
              <a:buChar char="•"/>
              <a:defRPr/>
            </a:lvl2pPr>
            <a:lvl3pPr marL="1371600" lvl="2" indent="-320039" algn="l">
              <a:lnSpc>
                <a:spcPct val="110000"/>
              </a:lnSpc>
              <a:spcBef>
                <a:spcPts val="600"/>
              </a:spcBef>
              <a:spcAft>
                <a:spcPts val="0"/>
              </a:spcAft>
              <a:buClr>
                <a:srgbClr val="4696D2"/>
              </a:buClr>
              <a:buSzPts val="1440"/>
              <a:buChar char="•"/>
              <a:defRPr/>
            </a:lvl3pPr>
            <a:lvl4pPr marL="1828800" lvl="3" indent="-309880" algn="l">
              <a:lnSpc>
                <a:spcPct val="110000"/>
              </a:lnSpc>
              <a:spcBef>
                <a:spcPts val="600"/>
              </a:spcBef>
              <a:spcAft>
                <a:spcPts val="0"/>
              </a:spcAft>
              <a:buClr>
                <a:srgbClr val="4696D2"/>
              </a:buClr>
              <a:buSzPts val="1280"/>
              <a:buChar char="•"/>
              <a:defRPr/>
            </a:lvl4pPr>
            <a:lvl5pPr marL="2286000" lvl="4" indent="-309879" algn="l">
              <a:lnSpc>
                <a:spcPct val="110000"/>
              </a:lnSpc>
              <a:spcBef>
                <a:spcPts val="600"/>
              </a:spcBef>
              <a:spcAft>
                <a:spcPts val="0"/>
              </a:spcAft>
              <a:buClr>
                <a:srgbClr val="4696D2"/>
              </a:buClr>
              <a:buSzPts val="128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dirty="0"/>
              <a:t>Click to edit Master text styles</a:t>
            </a:r>
          </a:p>
        </p:txBody>
      </p:sp>
      <p:pic>
        <p:nvPicPr>
          <p:cNvPr id="82" name="Google Shape;82;p105"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extLst>
      <p:ext uri="{BB962C8B-B14F-4D97-AF65-F5344CB8AC3E}">
        <p14:creationId xmlns:p14="http://schemas.microsoft.com/office/powerpoint/2010/main" val="3232396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168">
          <p15:clr>
            <a:srgbClr val="FBAE40"/>
          </p15:clr>
        </p15:guide>
        <p15:guide id="2" pos="52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p:cSld name="Blank">
    <p:bg>
      <p:bgPr>
        <a:solidFill>
          <a:srgbClr val="452F80"/>
        </a:solidFill>
        <a:effectLst/>
      </p:bgPr>
    </p:bg>
    <p:spTree>
      <p:nvGrpSpPr>
        <p:cNvPr id="1" name="Shape 83"/>
        <p:cNvGrpSpPr/>
        <p:nvPr/>
      </p:nvGrpSpPr>
      <p:grpSpPr>
        <a:xfrm>
          <a:off x="0" y="0"/>
          <a:ext cx="0" cy="0"/>
          <a:chOff x="0" y="0"/>
          <a:chExt cx="0" cy="0"/>
        </a:xfrm>
      </p:grpSpPr>
      <p:sp>
        <p:nvSpPr>
          <p:cNvPr id="84" name="Google Shape;84;p106"/>
          <p:cNvSpPr/>
          <p:nvPr/>
        </p:nvSpPr>
        <p:spPr>
          <a:xfrm>
            <a:off x="0" y="0"/>
            <a:ext cx="12192000" cy="6877516"/>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3740620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85"/>
        <p:cNvGrpSpPr/>
        <p:nvPr/>
      </p:nvGrpSpPr>
      <p:grpSpPr>
        <a:xfrm>
          <a:off x="0" y="0"/>
          <a:ext cx="0" cy="0"/>
          <a:chOff x="0" y="0"/>
          <a:chExt cx="0" cy="0"/>
        </a:xfrm>
      </p:grpSpPr>
      <p:pic>
        <p:nvPicPr>
          <p:cNvPr id="86" name="Google Shape;86;p107"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87" name="Google Shape;87;p107"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88" name="Google Shape;88;p107"/>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Tree>
    <p:extLst>
      <p:ext uri="{BB962C8B-B14F-4D97-AF65-F5344CB8AC3E}">
        <p14:creationId xmlns:p14="http://schemas.microsoft.com/office/powerpoint/2010/main" val="3903236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8"/>
        <p:cNvGrpSpPr/>
        <p:nvPr/>
      </p:nvGrpSpPr>
      <p:grpSpPr>
        <a:xfrm>
          <a:off x="0" y="0"/>
          <a:ext cx="0" cy="0"/>
          <a:chOff x="0" y="0"/>
          <a:chExt cx="0" cy="0"/>
        </a:xfrm>
      </p:grpSpPr>
      <p:sp>
        <p:nvSpPr>
          <p:cNvPr id="30" name="Google Shape;30;p99"/>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9"/>
          <p:cNvSpPr txBox="1">
            <a:spLocks noGrp="1"/>
          </p:cNvSpPr>
          <p:nvPr>
            <p:ph type="body" idx="1"/>
          </p:nvPr>
        </p:nvSpPr>
        <p:spPr>
          <a:xfrm>
            <a:off x="838200" y="1825625"/>
            <a:ext cx="10515600" cy="3914538"/>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575527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Title and Content" type="obj">
  <p:cSld name="2_Title and Conten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0" name="Google Shape;20;p94"/>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a:bodyPr>
          <a:lstStyle>
            <a:lvl1pPr marL="457200" lvl="0" indent="-228600" algn="ctr">
              <a:lnSpc>
                <a:spcPct val="110000"/>
              </a:lnSpc>
              <a:spcBef>
                <a:spcPts val="600"/>
              </a:spcBef>
              <a:spcAft>
                <a:spcPts val="0"/>
              </a:spcAft>
              <a:buClr>
                <a:srgbClr val="4696D2"/>
              </a:buClr>
              <a:buSzPts val="1920"/>
              <a:buNone/>
              <a:defRPr>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21" name="Google Shape;21;p94"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pic>
        <p:nvPicPr>
          <p:cNvPr id="22" name="Google Shape;22;p94" descr="A picture containing text, windmill, device&#10;&#10;Description automatically generated"/>
          <p:cNvPicPr preferRelativeResize="0"/>
          <p:nvPr/>
        </p:nvPicPr>
        <p:blipFill rotWithShape="1">
          <a:blip r:embed="rId3">
            <a:alphaModFix/>
          </a:blip>
          <a:srcRect l="1053" t="26822" r="62310" b="63533"/>
          <a:stretch/>
        </p:blipFill>
        <p:spPr>
          <a:xfrm>
            <a:off x="0" y="477758"/>
            <a:ext cx="4592320" cy="680720"/>
          </a:xfrm>
          <a:prstGeom prst="rect">
            <a:avLst/>
          </a:prstGeom>
          <a:noFill/>
          <a:ln>
            <a:noFill/>
          </a:ln>
        </p:spPr>
      </p:pic>
    </p:spTree>
    <p:extLst>
      <p:ext uri="{BB962C8B-B14F-4D97-AF65-F5344CB8AC3E}">
        <p14:creationId xmlns:p14="http://schemas.microsoft.com/office/powerpoint/2010/main" val="911034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_Title and Content" type="obj" preserve="1">
  <p:cSld name="3_Title and Conten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0" name="Google Shape;20;p94"/>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a:bodyPr>
          <a:lstStyle>
            <a:lvl1pPr marL="11113" lvl="0" indent="0" algn="ctr">
              <a:lnSpc>
                <a:spcPct val="100000"/>
              </a:lnSpc>
              <a:spcBef>
                <a:spcPts val="600"/>
              </a:spcBef>
              <a:spcAft>
                <a:spcPts val="0"/>
              </a:spcAft>
              <a:buClr>
                <a:srgbClr val="4696D2"/>
              </a:buClr>
              <a:buSzPts val="1920"/>
              <a:buNone/>
              <a:tabLst/>
              <a:defRPr sz="2800">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21" name="Google Shape;21;p94"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pic>
        <p:nvPicPr>
          <p:cNvPr id="22" name="Google Shape;22;p94" descr="A picture containing text, windmill, device&#10;&#10;Description automatically generated"/>
          <p:cNvPicPr preferRelativeResize="0"/>
          <p:nvPr/>
        </p:nvPicPr>
        <p:blipFill rotWithShape="1">
          <a:blip r:embed="rId3">
            <a:alphaModFix/>
          </a:blip>
          <a:srcRect l="1053" t="26822" r="62310" b="63533"/>
          <a:stretch/>
        </p:blipFill>
        <p:spPr>
          <a:xfrm>
            <a:off x="0" y="477758"/>
            <a:ext cx="4592320" cy="680720"/>
          </a:xfrm>
          <a:prstGeom prst="rect">
            <a:avLst/>
          </a:prstGeom>
          <a:noFill/>
          <a:ln>
            <a:noFill/>
          </a:ln>
        </p:spPr>
      </p:pic>
    </p:spTree>
    <p:extLst>
      <p:ext uri="{BB962C8B-B14F-4D97-AF65-F5344CB8AC3E}">
        <p14:creationId xmlns:p14="http://schemas.microsoft.com/office/powerpoint/2010/main" val="2287104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23"/>
        <p:cNvGrpSpPr/>
        <p:nvPr/>
      </p:nvGrpSpPr>
      <p:grpSpPr>
        <a:xfrm>
          <a:off x="0" y="0"/>
          <a:ext cx="0" cy="0"/>
          <a:chOff x="0" y="0"/>
          <a:chExt cx="0" cy="0"/>
        </a:xfrm>
      </p:grpSpPr>
      <p:sp>
        <p:nvSpPr>
          <p:cNvPr id="24" name="Google Shape;24;p95"/>
          <p:cNvSpPr/>
          <p:nvPr/>
        </p:nvSpPr>
        <p:spPr>
          <a:xfrm>
            <a:off x="0" y="0"/>
            <a:ext cx="7966895" cy="6877515"/>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95"/>
          <p:cNvSpPr txBox="1">
            <a:spLocks noGrp="1"/>
          </p:cNvSpPr>
          <p:nvPr>
            <p:ph type="title"/>
          </p:nvPr>
        </p:nvSpPr>
        <p:spPr>
          <a:xfrm>
            <a:off x="757667" y="1152421"/>
            <a:ext cx="4923765"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3600"/>
              <a:buFont typeface="Arial"/>
              <a:buNone/>
              <a:defRPr sz="3600" b="1"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6" name="Google Shape;26;p95"/>
          <p:cNvSpPr txBox="1">
            <a:spLocks noGrp="1"/>
          </p:cNvSpPr>
          <p:nvPr>
            <p:ph type="body" idx="1"/>
          </p:nvPr>
        </p:nvSpPr>
        <p:spPr>
          <a:xfrm>
            <a:off x="757667" y="2550275"/>
            <a:ext cx="4923765" cy="3427831"/>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chemeClr val="lt1"/>
                </a:solidFill>
              </a:defRPr>
            </a:lvl1pPr>
            <a:lvl2pPr marL="914400" lvl="1" indent="-330200" algn="l">
              <a:lnSpc>
                <a:spcPct val="110000"/>
              </a:lnSpc>
              <a:spcBef>
                <a:spcPts val="600"/>
              </a:spcBef>
              <a:spcAft>
                <a:spcPts val="0"/>
              </a:spcAft>
              <a:buClr>
                <a:srgbClr val="4696D2"/>
              </a:buClr>
              <a:buSzPts val="1600"/>
              <a:buChar char="•"/>
              <a:defRPr>
                <a:solidFill>
                  <a:schemeClr val="lt1"/>
                </a:solidFill>
              </a:defRPr>
            </a:lvl2pPr>
            <a:lvl3pPr marL="1371600" lvl="2" indent="-320039" algn="l">
              <a:lnSpc>
                <a:spcPct val="110000"/>
              </a:lnSpc>
              <a:spcBef>
                <a:spcPts val="600"/>
              </a:spcBef>
              <a:spcAft>
                <a:spcPts val="0"/>
              </a:spcAft>
              <a:buClr>
                <a:srgbClr val="4696D2"/>
              </a:buClr>
              <a:buSzPts val="1440"/>
              <a:buChar char="•"/>
              <a:defRPr>
                <a:solidFill>
                  <a:schemeClr val="lt1"/>
                </a:solidFill>
              </a:defRPr>
            </a:lvl3pPr>
            <a:lvl4pPr marL="1828800" lvl="3" indent="-309880" algn="l">
              <a:lnSpc>
                <a:spcPct val="110000"/>
              </a:lnSpc>
              <a:spcBef>
                <a:spcPts val="600"/>
              </a:spcBef>
              <a:spcAft>
                <a:spcPts val="0"/>
              </a:spcAft>
              <a:buClr>
                <a:srgbClr val="4696D2"/>
              </a:buClr>
              <a:buSzPts val="1280"/>
              <a:buChar char="•"/>
              <a:defRPr>
                <a:solidFill>
                  <a:schemeClr val="lt1"/>
                </a:solidFill>
              </a:defRPr>
            </a:lvl4pPr>
            <a:lvl5pPr marL="2286000" lvl="4" indent="-309879" algn="l">
              <a:lnSpc>
                <a:spcPct val="110000"/>
              </a:lnSpc>
              <a:spcBef>
                <a:spcPts val="600"/>
              </a:spcBef>
              <a:spcAft>
                <a:spcPts val="0"/>
              </a:spcAft>
              <a:buClr>
                <a:srgbClr val="4696D2"/>
              </a:buClr>
              <a:buSzPts val="128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7" name="Google Shape;27;p95"/>
          <p:cNvSpPr/>
          <p:nvPr/>
        </p:nvSpPr>
        <p:spPr>
          <a:xfrm>
            <a:off x="6900076" y="1598753"/>
            <a:ext cx="3648973" cy="3660494"/>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8" name="Google Shape;28;p95"/>
          <p:cNvSpPr>
            <a:spLocks noGrp="1"/>
          </p:cNvSpPr>
          <p:nvPr>
            <p:ph type="pic" idx="2"/>
          </p:nvPr>
        </p:nvSpPr>
        <p:spPr>
          <a:xfrm>
            <a:off x="6900075" y="1598753"/>
            <a:ext cx="3648974" cy="3660494"/>
          </a:xfrm>
          <a:prstGeom prst="rect">
            <a:avLst/>
          </a:prstGeom>
          <a:noFill/>
          <a:ln w="63500" cap="flat" cmpd="sng">
            <a:solidFill>
              <a:schemeClr val="lt1"/>
            </a:solidFill>
            <a:prstDash val="solid"/>
            <a:round/>
            <a:headEnd type="none" w="sm" len="sm"/>
            <a:tailEnd type="none" w="sm" len="sm"/>
          </a:ln>
        </p:spPr>
      </p:sp>
      <p:pic>
        <p:nvPicPr>
          <p:cNvPr id="29" name="Google Shape;29;p95" descr="A picture containing logo&#10;&#10;Description automatically generated"/>
          <p:cNvPicPr preferRelativeResize="0"/>
          <p:nvPr/>
        </p:nvPicPr>
        <p:blipFill rotWithShape="1">
          <a:blip r:embed="rId2">
            <a:alphaModFix/>
          </a:blip>
          <a:srcRect/>
          <a:stretch/>
        </p:blipFill>
        <p:spPr>
          <a:xfrm>
            <a:off x="9612197" y="6146800"/>
            <a:ext cx="1759710" cy="369539"/>
          </a:xfrm>
          <a:prstGeom prst="rect">
            <a:avLst/>
          </a:prstGeom>
          <a:noFill/>
          <a:ln>
            <a:noFill/>
          </a:ln>
        </p:spPr>
      </p:pic>
    </p:spTree>
    <p:extLst>
      <p:ext uri="{BB962C8B-B14F-4D97-AF65-F5344CB8AC3E}">
        <p14:creationId xmlns:p14="http://schemas.microsoft.com/office/powerpoint/2010/main" val="3836848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3_Blank">
  <p:cSld name="3_Blank">
    <p:spTree>
      <p:nvGrpSpPr>
        <p:cNvPr id="1" name="Shape 30"/>
        <p:cNvGrpSpPr/>
        <p:nvPr/>
      </p:nvGrpSpPr>
      <p:grpSpPr>
        <a:xfrm>
          <a:off x="0" y="0"/>
          <a:ext cx="0" cy="0"/>
          <a:chOff x="0" y="0"/>
          <a:chExt cx="0" cy="0"/>
        </a:xfrm>
      </p:grpSpPr>
      <p:pic>
        <p:nvPicPr>
          <p:cNvPr id="31" name="Google Shape;31;p96"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32" name="Google Shape;32;p96"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33" name="Google Shape;33;p96"/>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34" name="Google Shape;34;p96"/>
          <p:cNvSpPr txBox="1">
            <a:spLocks noGrp="1"/>
          </p:cNvSpPr>
          <p:nvPr>
            <p:ph type="body" idx="1"/>
          </p:nvPr>
        </p:nvSpPr>
        <p:spPr>
          <a:xfrm>
            <a:off x="1524000" y="4622800"/>
            <a:ext cx="9144000" cy="1500187"/>
          </a:xfrm>
          <a:prstGeom prst="rect">
            <a:avLst/>
          </a:prstGeom>
          <a:noFill/>
          <a:ln>
            <a:noFill/>
          </a:ln>
        </p:spPr>
        <p:txBody>
          <a:bodyPr spcFirstLastPara="1" wrap="square" lIns="91425" tIns="45700" rIns="91425" bIns="45700" anchor="t" anchorCtr="0">
            <a:normAutofit/>
          </a:bodyPr>
          <a:lstStyle>
            <a:lvl1pPr marL="457200" lvl="0" indent="-228600" algn="ctr">
              <a:lnSpc>
                <a:spcPct val="100000"/>
              </a:lnSpc>
              <a:spcBef>
                <a:spcPts val="1000"/>
              </a:spcBef>
              <a:spcAft>
                <a:spcPts val="0"/>
              </a:spcAft>
              <a:buClr>
                <a:srgbClr val="888888"/>
              </a:buClr>
              <a:buSzPts val="2400"/>
              <a:buNone/>
              <a:defRPr sz="2400">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Click to edit Master text styles</a:t>
            </a:r>
          </a:p>
        </p:txBody>
      </p:sp>
    </p:spTree>
    <p:extLst>
      <p:ext uri="{BB962C8B-B14F-4D97-AF65-F5344CB8AC3E}">
        <p14:creationId xmlns:p14="http://schemas.microsoft.com/office/powerpoint/2010/main" val="4268419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35"/>
        <p:cNvGrpSpPr/>
        <p:nvPr/>
      </p:nvGrpSpPr>
      <p:grpSpPr>
        <a:xfrm>
          <a:off x="0" y="0"/>
          <a:ext cx="0" cy="0"/>
          <a:chOff x="0" y="0"/>
          <a:chExt cx="0" cy="0"/>
        </a:xfrm>
      </p:grpSpPr>
      <p:sp>
        <p:nvSpPr>
          <p:cNvPr id="36" name="Google Shape;36;p97"/>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7" name="Google Shape;37;p97"/>
          <p:cNvSpPr txBox="1">
            <a:spLocks noGrp="1"/>
          </p:cNvSpPr>
          <p:nvPr>
            <p:ph type="title"/>
          </p:nvPr>
        </p:nvSpPr>
        <p:spPr>
          <a:xfrm>
            <a:off x="839788"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38" name="Google Shape;38;p9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600"/>
              </a:spcBef>
              <a:spcAft>
                <a:spcPts val="0"/>
              </a:spcAft>
              <a:buSzPts val="1920"/>
              <a:buNone/>
              <a:defRPr sz="2400" b="1">
                <a:solidFill>
                  <a:srgbClr val="4696D2"/>
                </a:solidFill>
              </a:defRPr>
            </a:lvl1pPr>
            <a:lvl2pPr marL="914400" lvl="1" indent="-228600" algn="l">
              <a:lnSpc>
                <a:spcPct val="110000"/>
              </a:lnSpc>
              <a:spcBef>
                <a:spcPts val="600"/>
              </a:spcBef>
              <a:spcAft>
                <a:spcPts val="0"/>
              </a:spcAft>
              <a:buSzPts val="1600"/>
              <a:buNone/>
              <a:defRPr sz="2000" b="1"/>
            </a:lvl2pPr>
            <a:lvl3pPr marL="1371600" lvl="2" indent="-228600" algn="l">
              <a:lnSpc>
                <a:spcPct val="110000"/>
              </a:lnSpc>
              <a:spcBef>
                <a:spcPts val="600"/>
              </a:spcBef>
              <a:spcAft>
                <a:spcPts val="0"/>
              </a:spcAft>
              <a:buSzPts val="1440"/>
              <a:buNone/>
              <a:defRPr sz="1800" b="1"/>
            </a:lvl3pPr>
            <a:lvl4pPr marL="1828800" lvl="3" indent="-228600" algn="l">
              <a:lnSpc>
                <a:spcPct val="110000"/>
              </a:lnSpc>
              <a:spcBef>
                <a:spcPts val="600"/>
              </a:spcBef>
              <a:spcAft>
                <a:spcPts val="0"/>
              </a:spcAft>
              <a:buSzPts val="1280"/>
              <a:buNone/>
              <a:defRPr sz="1600" b="1"/>
            </a:lvl4pPr>
            <a:lvl5pPr marL="2286000" lvl="4" indent="-228600" algn="l">
              <a:lnSpc>
                <a:spcPct val="110000"/>
              </a:lnSpc>
              <a:spcBef>
                <a:spcPts val="600"/>
              </a:spcBef>
              <a:spcAft>
                <a:spcPts val="0"/>
              </a:spcAft>
              <a:buSzPts val="128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39" name="Google Shape;39;p97"/>
          <p:cNvSpPr txBox="1">
            <a:spLocks noGrp="1"/>
          </p:cNvSpPr>
          <p:nvPr>
            <p:ph type="body" idx="2"/>
          </p:nvPr>
        </p:nvSpPr>
        <p:spPr>
          <a:xfrm>
            <a:off x="839788" y="2505075"/>
            <a:ext cx="5157787" cy="3261741"/>
          </a:xfrm>
          <a:prstGeom prst="rect">
            <a:avLst/>
          </a:prstGeom>
          <a:noFill/>
          <a:ln>
            <a:noFill/>
          </a:ln>
        </p:spPr>
        <p:txBody>
          <a:bodyPr spcFirstLastPara="1" wrap="square" lIns="91425" tIns="45700" rIns="91425" bIns="45700" anchor="t" anchorCtr="0">
            <a:normAutofit/>
          </a:bodyPr>
          <a:lstStyle>
            <a:lvl1pPr marL="457200" lvl="0" indent="-320040" algn="l">
              <a:lnSpc>
                <a:spcPct val="110000"/>
              </a:lnSpc>
              <a:spcBef>
                <a:spcPts val="600"/>
              </a:spcBef>
              <a:spcAft>
                <a:spcPts val="0"/>
              </a:spcAft>
              <a:buSzPts val="1440"/>
              <a:buChar char="•"/>
              <a:defRPr/>
            </a:lvl1pPr>
            <a:lvl2pPr marL="914400" lvl="1" indent="-320040" algn="l">
              <a:lnSpc>
                <a:spcPct val="110000"/>
              </a:lnSpc>
              <a:spcBef>
                <a:spcPts val="600"/>
              </a:spcBef>
              <a:spcAft>
                <a:spcPts val="0"/>
              </a:spcAft>
              <a:buSzPts val="1440"/>
              <a:buChar char="•"/>
              <a:defRPr/>
            </a:lvl2pPr>
            <a:lvl3pPr marL="1371600" lvl="2" indent="-320039" algn="l">
              <a:lnSpc>
                <a:spcPct val="110000"/>
              </a:lnSpc>
              <a:spcBef>
                <a:spcPts val="600"/>
              </a:spcBef>
              <a:spcAft>
                <a:spcPts val="0"/>
              </a:spcAft>
              <a:buSzPts val="1440"/>
              <a:buChar char="•"/>
              <a:defRPr/>
            </a:lvl3pPr>
            <a:lvl4pPr marL="1828800" lvl="3" indent="-320039" algn="l">
              <a:lnSpc>
                <a:spcPct val="110000"/>
              </a:lnSpc>
              <a:spcBef>
                <a:spcPts val="600"/>
              </a:spcBef>
              <a:spcAft>
                <a:spcPts val="0"/>
              </a:spcAft>
              <a:buSzPts val="1440"/>
              <a:buChar char="•"/>
              <a:defRPr/>
            </a:lvl4pPr>
            <a:lvl5pPr marL="2286000" lvl="4" indent="-320039" algn="l">
              <a:lnSpc>
                <a:spcPct val="110000"/>
              </a:lnSpc>
              <a:spcBef>
                <a:spcPts val="600"/>
              </a:spcBef>
              <a:spcAft>
                <a:spcPts val="0"/>
              </a:spcAft>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40" name="Google Shape;40;p9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600"/>
              </a:spcBef>
              <a:spcAft>
                <a:spcPts val="0"/>
              </a:spcAft>
              <a:buSzPts val="1920"/>
              <a:buNone/>
              <a:defRPr sz="2400" b="1">
                <a:solidFill>
                  <a:srgbClr val="4696D2"/>
                </a:solidFill>
              </a:defRPr>
            </a:lvl1pPr>
            <a:lvl2pPr marL="914400" lvl="1" indent="-228600" algn="l">
              <a:lnSpc>
                <a:spcPct val="110000"/>
              </a:lnSpc>
              <a:spcBef>
                <a:spcPts val="600"/>
              </a:spcBef>
              <a:spcAft>
                <a:spcPts val="0"/>
              </a:spcAft>
              <a:buSzPts val="1600"/>
              <a:buNone/>
              <a:defRPr sz="2000" b="1"/>
            </a:lvl2pPr>
            <a:lvl3pPr marL="1371600" lvl="2" indent="-228600" algn="l">
              <a:lnSpc>
                <a:spcPct val="110000"/>
              </a:lnSpc>
              <a:spcBef>
                <a:spcPts val="600"/>
              </a:spcBef>
              <a:spcAft>
                <a:spcPts val="0"/>
              </a:spcAft>
              <a:buSzPts val="1440"/>
              <a:buNone/>
              <a:defRPr sz="1800" b="1"/>
            </a:lvl3pPr>
            <a:lvl4pPr marL="1828800" lvl="3" indent="-228600" algn="l">
              <a:lnSpc>
                <a:spcPct val="110000"/>
              </a:lnSpc>
              <a:spcBef>
                <a:spcPts val="600"/>
              </a:spcBef>
              <a:spcAft>
                <a:spcPts val="0"/>
              </a:spcAft>
              <a:buSzPts val="1280"/>
              <a:buNone/>
              <a:defRPr sz="1600" b="1"/>
            </a:lvl4pPr>
            <a:lvl5pPr marL="2286000" lvl="4" indent="-228600" algn="l">
              <a:lnSpc>
                <a:spcPct val="110000"/>
              </a:lnSpc>
              <a:spcBef>
                <a:spcPts val="600"/>
              </a:spcBef>
              <a:spcAft>
                <a:spcPts val="0"/>
              </a:spcAft>
              <a:buSzPts val="128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41" name="Google Shape;41;p97"/>
          <p:cNvSpPr txBox="1">
            <a:spLocks noGrp="1"/>
          </p:cNvSpPr>
          <p:nvPr>
            <p:ph type="body" idx="4"/>
          </p:nvPr>
        </p:nvSpPr>
        <p:spPr>
          <a:xfrm>
            <a:off x="6172200" y="2505075"/>
            <a:ext cx="5183188" cy="3261741"/>
          </a:xfrm>
          <a:prstGeom prst="rect">
            <a:avLst/>
          </a:prstGeom>
          <a:noFill/>
          <a:ln>
            <a:noFill/>
          </a:ln>
        </p:spPr>
        <p:txBody>
          <a:bodyPr spcFirstLastPara="1" wrap="square" lIns="91425" tIns="45700" rIns="91425" bIns="45700" anchor="t" anchorCtr="0">
            <a:normAutofit/>
          </a:bodyPr>
          <a:lstStyle>
            <a:lvl1pPr marL="457200" lvl="0" indent="-320040" algn="l">
              <a:lnSpc>
                <a:spcPct val="110000"/>
              </a:lnSpc>
              <a:spcBef>
                <a:spcPts val="600"/>
              </a:spcBef>
              <a:spcAft>
                <a:spcPts val="0"/>
              </a:spcAft>
              <a:buSzPts val="1440"/>
              <a:buChar char="•"/>
              <a:defRPr/>
            </a:lvl1pPr>
            <a:lvl2pPr marL="914400" lvl="1" indent="-320040" algn="l">
              <a:lnSpc>
                <a:spcPct val="110000"/>
              </a:lnSpc>
              <a:spcBef>
                <a:spcPts val="600"/>
              </a:spcBef>
              <a:spcAft>
                <a:spcPts val="0"/>
              </a:spcAft>
              <a:buSzPts val="1440"/>
              <a:buChar char="•"/>
              <a:defRPr/>
            </a:lvl2pPr>
            <a:lvl3pPr marL="1371600" lvl="2" indent="-320039" algn="l">
              <a:lnSpc>
                <a:spcPct val="110000"/>
              </a:lnSpc>
              <a:spcBef>
                <a:spcPts val="600"/>
              </a:spcBef>
              <a:spcAft>
                <a:spcPts val="0"/>
              </a:spcAft>
              <a:buSzPts val="1440"/>
              <a:buChar char="•"/>
              <a:defRPr/>
            </a:lvl3pPr>
            <a:lvl4pPr marL="1828800" lvl="3" indent="-320039" algn="l">
              <a:lnSpc>
                <a:spcPct val="110000"/>
              </a:lnSpc>
              <a:spcBef>
                <a:spcPts val="600"/>
              </a:spcBef>
              <a:spcAft>
                <a:spcPts val="0"/>
              </a:spcAft>
              <a:buSzPts val="1440"/>
              <a:buChar char="•"/>
              <a:defRPr/>
            </a:lvl4pPr>
            <a:lvl5pPr marL="2286000" lvl="4" indent="-320039" algn="l">
              <a:lnSpc>
                <a:spcPct val="110000"/>
              </a:lnSpc>
              <a:spcBef>
                <a:spcPts val="600"/>
              </a:spcBef>
              <a:spcAft>
                <a:spcPts val="0"/>
              </a:spcAft>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42" name="Google Shape;42;p97"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extLst>
      <p:ext uri="{BB962C8B-B14F-4D97-AF65-F5344CB8AC3E}">
        <p14:creationId xmlns:p14="http://schemas.microsoft.com/office/powerpoint/2010/main" val="3094840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3"/>
        <p:cNvGrpSpPr/>
        <p:nvPr/>
      </p:nvGrpSpPr>
      <p:grpSpPr>
        <a:xfrm>
          <a:off x="0" y="0"/>
          <a:ext cx="0" cy="0"/>
          <a:chOff x="0" y="0"/>
          <a:chExt cx="0" cy="0"/>
        </a:xfrm>
      </p:grpSpPr>
      <p:sp>
        <p:nvSpPr>
          <p:cNvPr id="44" name="Google Shape;44;p98"/>
          <p:cNvSpPr/>
          <p:nvPr/>
        </p:nvSpPr>
        <p:spPr>
          <a:xfrm>
            <a:off x="0" y="0"/>
            <a:ext cx="3327400" cy="6857999"/>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5" name="Google Shape;45;p98"/>
          <p:cNvSpPr txBox="1">
            <a:spLocks noGrp="1"/>
          </p:cNvSpPr>
          <p:nvPr>
            <p:ph type="title"/>
          </p:nvPr>
        </p:nvSpPr>
        <p:spPr>
          <a:xfrm>
            <a:off x="226203" y="2737189"/>
            <a:ext cx="2874993" cy="1325563"/>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600"/>
              <a:buFont typeface="Arial"/>
              <a:buNone/>
              <a:defRPr sz="3600" b="1"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46" name="Google Shape;46;p98"/>
          <p:cNvSpPr txBox="1">
            <a:spLocks noGrp="1"/>
          </p:cNvSpPr>
          <p:nvPr>
            <p:ph type="body" idx="1"/>
          </p:nvPr>
        </p:nvSpPr>
        <p:spPr>
          <a:xfrm>
            <a:off x="4274288" y="653142"/>
            <a:ext cx="7097619" cy="5493658"/>
          </a:xfrm>
          <a:prstGeom prst="rect">
            <a:avLst/>
          </a:prstGeom>
          <a:noFill/>
          <a:ln>
            <a:noFill/>
          </a:ln>
        </p:spPr>
        <p:txBody>
          <a:bodyPr spcFirstLastPara="1" wrap="square" lIns="91425" tIns="45700" rIns="91425" bIns="45700" anchor="ctr" anchorCtr="0">
            <a:normAutofit/>
          </a:bodyPr>
          <a:lstStyle>
            <a:lvl1pPr marL="457200" lvl="0" indent="-350520" algn="l">
              <a:lnSpc>
                <a:spcPct val="100000"/>
              </a:lnSpc>
              <a:spcBef>
                <a:spcPts val="600"/>
              </a:spcBef>
              <a:spcAft>
                <a:spcPts val="0"/>
              </a:spcAft>
              <a:buClr>
                <a:srgbClr val="4696D2"/>
              </a:buClr>
              <a:buSzPts val="1920"/>
              <a:buChar char="•"/>
              <a:defRPr>
                <a:solidFill>
                  <a:srgbClr val="0C0C0C"/>
                </a:solidFill>
              </a:defRPr>
            </a:lvl1pPr>
            <a:lvl2pPr marL="914400" lvl="1" indent="-330200" algn="l">
              <a:lnSpc>
                <a:spcPct val="100000"/>
              </a:lnSpc>
              <a:spcBef>
                <a:spcPts val="600"/>
              </a:spcBef>
              <a:spcAft>
                <a:spcPts val="0"/>
              </a:spcAft>
              <a:buClr>
                <a:srgbClr val="4696D2"/>
              </a:buClr>
              <a:buSzPts val="1600"/>
              <a:buChar char="•"/>
              <a:defRPr>
                <a:solidFill>
                  <a:srgbClr val="0C0C0C"/>
                </a:solidFill>
              </a:defRPr>
            </a:lvl2pPr>
            <a:lvl3pPr marL="1371600" lvl="2" indent="-320039" algn="l">
              <a:lnSpc>
                <a:spcPct val="100000"/>
              </a:lnSpc>
              <a:spcBef>
                <a:spcPts val="600"/>
              </a:spcBef>
              <a:spcAft>
                <a:spcPts val="0"/>
              </a:spcAft>
              <a:buClr>
                <a:srgbClr val="4696D2"/>
              </a:buClr>
              <a:buSzPts val="1440"/>
              <a:buChar char="•"/>
              <a:defRPr>
                <a:solidFill>
                  <a:srgbClr val="0C0C0C"/>
                </a:solidFill>
              </a:defRPr>
            </a:lvl3pPr>
            <a:lvl4pPr marL="1828800" lvl="3" indent="-309880" algn="l">
              <a:lnSpc>
                <a:spcPct val="100000"/>
              </a:lnSpc>
              <a:spcBef>
                <a:spcPts val="600"/>
              </a:spcBef>
              <a:spcAft>
                <a:spcPts val="0"/>
              </a:spcAft>
              <a:buClr>
                <a:srgbClr val="4696D2"/>
              </a:buClr>
              <a:buSzPts val="1280"/>
              <a:buChar char="•"/>
              <a:defRPr>
                <a:solidFill>
                  <a:srgbClr val="0C0C0C"/>
                </a:solidFill>
              </a:defRPr>
            </a:lvl4pPr>
            <a:lvl5pPr marL="2286000" lvl="4" indent="-309879" algn="l">
              <a:lnSpc>
                <a:spcPct val="10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47" name="Google Shape;47;p98" descr="A picture containing logo&#10;&#10;Description automatically generated"/>
          <p:cNvPicPr preferRelativeResize="0"/>
          <p:nvPr/>
        </p:nvPicPr>
        <p:blipFill rotWithShape="1">
          <a:blip r:embed="rId2">
            <a:alphaModFix/>
          </a:blip>
          <a:srcRect/>
          <a:stretch/>
        </p:blipFill>
        <p:spPr>
          <a:xfrm>
            <a:off x="9612197" y="6336806"/>
            <a:ext cx="1759710" cy="369539"/>
          </a:xfrm>
          <a:prstGeom prst="rect">
            <a:avLst/>
          </a:prstGeom>
          <a:noFill/>
          <a:ln>
            <a:noFill/>
          </a:ln>
        </p:spPr>
      </p:pic>
    </p:spTree>
    <p:extLst>
      <p:ext uri="{BB962C8B-B14F-4D97-AF65-F5344CB8AC3E}">
        <p14:creationId xmlns:p14="http://schemas.microsoft.com/office/powerpoint/2010/main" val="2892887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Resources">
  <p:cSld name="Resources">
    <p:spTree>
      <p:nvGrpSpPr>
        <p:cNvPr id="1" name="Shape 53"/>
        <p:cNvGrpSpPr/>
        <p:nvPr/>
      </p:nvGrpSpPr>
      <p:grpSpPr>
        <a:xfrm>
          <a:off x="0" y="0"/>
          <a:ext cx="0" cy="0"/>
          <a:chOff x="0" y="0"/>
          <a:chExt cx="0" cy="0"/>
        </a:xfrm>
      </p:grpSpPr>
      <p:sp>
        <p:nvSpPr>
          <p:cNvPr id="54" name="Google Shape;54;p100"/>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p100"/>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56" name="Google Shape;56;p100"/>
          <p:cNvSpPr txBox="1">
            <a:spLocks noGrp="1"/>
          </p:cNvSpPr>
          <p:nvPr>
            <p:ph type="body" idx="1"/>
          </p:nvPr>
        </p:nvSpPr>
        <p:spPr>
          <a:xfrm>
            <a:off x="838200" y="1825625"/>
            <a:ext cx="10515600" cy="3914538"/>
          </a:xfrm>
          <a:prstGeom prst="rect">
            <a:avLst/>
          </a:prstGeom>
          <a:noFill/>
          <a:ln>
            <a:noFill/>
          </a:ln>
        </p:spPr>
        <p:txBody>
          <a:bodyPr spcFirstLastPara="1" wrap="square" lIns="91425" tIns="45700" rIns="91425" bIns="45700" anchor="t" anchorCtr="0">
            <a:normAutofit/>
          </a:bodyPr>
          <a:lstStyle>
            <a:lvl1pPr marL="514350" lvl="0" indent="-285750" algn="l">
              <a:lnSpc>
                <a:spcPct val="110000"/>
              </a:lnSpc>
              <a:spcBef>
                <a:spcPts val="600"/>
              </a:spcBef>
              <a:spcAft>
                <a:spcPts val="0"/>
              </a:spcAft>
              <a:buClr>
                <a:srgbClr val="4696D2"/>
              </a:buClr>
              <a:buSzPts val="1440"/>
              <a:buFont typeface="Arial" panose="020B0604020202020204" pitchFamily="34" charset="0"/>
              <a:buChar char="•"/>
              <a:defRPr sz="1800" i="0">
                <a:solidFill>
                  <a:schemeClr val="tx1"/>
                </a:solidFill>
              </a:defRPr>
            </a:lvl1pPr>
            <a:lvl2pPr marL="914400" lvl="1" indent="-228600" algn="l">
              <a:lnSpc>
                <a:spcPct val="110000"/>
              </a:lnSpc>
              <a:spcBef>
                <a:spcPts val="1800"/>
              </a:spcBef>
              <a:spcAft>
                <a:spcPts val="0"/>
              </a:spcAft>
              <a:buClr>
                <a:srgbClr val="4696D2"/>
              </a:buClr>
              <a:buSzPts val="1600"/>
              <a:buNone/>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dirty="0"/>
              <a:t>Click to edit Master text styles</a:t>
            </a:r>
          </a:p>
        </p:txBody>
      </p:sp>
      <p:pic>
        <p:nvPicPr>
          <p:cNvPr id="57" name="Google Shape;57;p100" descr="A picture containing logo&#10;&#10;Description automatically generated"/>
          <p:cNvPicPr preferRelativeResize="0"/>
          <p:nvPr/>
        </p:nvPicPr>
        <p:blipFill rotWithShape="1">
          <a:blip r:embed="rId2">
            <a:alphaModFix/>
          </a:blip>
          <a:srcRect/>
          <a:stretch/>
        </p:blipFill>
        <p:spPr>
          <a:xfrm>
            <a:off x="838200" y="6146800"/>
            <a:ext cx="1759710" cy="369539"/>
          </a:xfrm>
          <a:prstGeom prst="rect">
            <a:avLst/>
          </a:prstGeom>
          <a:noFill/>
          <a:ln>
            <a:noFill/>
          </a:ln>
        </p:spPr>
      </p:pic>
    </p:spTree>
    <p:extLst>
      <p:ext uri="{BB962C8B-B14F-4D97-AF65-F5344CB8AC3E}">
        <p14:creationId xmlns:p14="http://schemas.microsoft.com/office/powerpoint/2010/main" val="2287916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58"/>
        <p:cNvGrpSpPr/>
        <p:nvPr/>
      </p:nvGrpSpPr>
      <p:grpSpPr>
        <a:xfrm>
          <a:off x="0" y="0"/>
          <a:ext cx="0" cy="0"/>
          <a:chOff x="0" y="0"/>
          <a:chExt cx="0" cy="0"/>
        </a:xfrm>
      </p:grpSpPr>
      <p:pic>
        <p:nvPicPr>
          <p:cNvPr id="59" name="Google Shape;59;p101"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60" name="Google Shape;60;p101"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61" name="Google Shape;61;p101"/>
          <p:cNvSpPr txBox="1">
            <a:spLocks noGrp="1"/>
          </p:cNvSpPr>
          <p:nvPr>
            <p:ph type="title"/>
          </p:nvPr>
        </p:nvSpPr>
        <p:spPr>
          <a:xfrm>
            <a:off x="831850" y="1540784"/>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62" name="Google Shape;62;p101"/>
          <p:cNvSpPr txBox="1">
            <a:spLocks noGrp="1"/>
          </p:cNvSpPr>
          <p:nvPr>
            <p:ph type="body" idx="1"/>
          </p:nvPr>
        </p:nvSpPr>
        <p:spPr>
          <a:xfrm>
            <a:off x="831850" y="4589463"/>
            <a:ext cx="6604374"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Clr>
                <a:srgbClr val="888888"/>
              </a:buClr>
              <a:buSzPts val="2400"/>
              <a:buNone/>
              <a:defRPr sz="2400">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Click to edit Master text styles</a:t>
            </a:r>
          </a:p>
        </p:txBody>
      </p:sp>
    </p:spTree>
    <p:extLst>
      <p:ext uri="{BB962C8B-B14F-4D97-AF65-F5344CB8AC3E}">
        <p14:creationId xmlns:p14="http://schemas.microsoft.com/office/powerpoint/2010/main" val="2275563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5408F"/>
              </a:buClr>
              <a:buSzPts val="3600"/>
              <a:buFont typeface="Arial"/>
              <a:buNone/>
              <a:defRPr sz="3600" b="1" i="0" u="none" strike="noStrike" cap="none">
                <a:solidFill>
                  <a:srgbClr val="25408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92"/>
          <p:cNvSpPr txBox="1">
            <a:spLocks noGrp="1"/>
          </p:cNvSpPr>
          <p:nvPr>
            <p:ph type="body" idx="1"/>
          </p:nvPr>
        </p:nvSpPr>
        <p:spPr>
          <a:xfrm>
            <a:off x="838200" y="1825625"/>
            <a:ext cx="10515600" cy="3904615"/>
          </a:xfrm>
          <a:prstGeom prst="rect">
            <a:avLst/>
          </a:prstGeom>
          <a:noFill/>
          <a:ln>
            <a:noFill/>
          </a:ln>
        </p:spPr>
        <p:txBody>
          <a:bodyPr spcFirstLastPara="1" wrap="square" lIns="91425" tIns="45700" rIns="91425" bIns="45700" anchor="t" anchorCtr="0">
            <a:normAutofit/>
          </a:bodyPr>
          <a:lstStyle>
            <a:lvl1pPr marL="457200" marR="0" lvl="0" indent="-350520" algn="l" rtl="0">
              <a:lnSpc>
                <a:spcPct val="110000"/>
              </a:lnSpc>
              <a:spcBef>
                <a:spcPts val="600"/>
              </a:spcBef>
              <a:spcAft>
                <a:spcPts val="0"/>
              </a:spcAft>
              <a:buClr>
                <a:srgbClr val="4696D2"/>
              </a:buClr>
              <a:buSzPts val="1920"/>
              <a:buFont typeface="Arial"/>
              <a:buChar char="•"/>
              <a:defRPr sz="2400" b="0" i="0" u="none" strike="noStrike" cap="none">
                <a:solidFill>
                  <a:srgbClr val="0C0C0C"/>
                </a:solidFill>
                <a:latin typeface="Arial"/>
                <a:ea typeface="Arial"/>
                <a:cs typeface="Arial"/>
                <a:sym typeface="Arial"/>
              </a:defRPr>
            </a:lvl1pPr>
            <a:lvl2pPr marL="914400" marR="0" lvl="1" indent="-330200" algn="l" rtl="0">
              <a:lnSpc>
                <a:spcPct val="110000"/>
              </a:lnSpc>
              <a:spcBef>
                <a:spcPts val="600"/>
              </a:spcBef>
              <a:spcAft>
                <a:spcPts val="0"/>
              </a:spcAft>
              <a:buClr>
                <a:srgbClr val="4696D2"/>
              </a:buClr>
              <a:buSzPts val="1600"/>
              <a:buFont typeface="Arial"/>
              <a:buChar char="•"/>
              <a:defRPr sz="2000" b="0" i="0" u="none" strike="noStrike" cap="none">
                <a:solidFill>
                  <a:srgbClr val="0C0C0C"/>
                </a:solidFill>
                <a:latin typeface="Arial"/>
                <a:ea typeface="Arial"/>
                <a:cs typeface="Arial"/>
                <a:sym typeface="Arial"/>
              </a:defRPr>
            </a:lvl2pPr>
            <a:lvl3pPr marL="1371600" marR="0" lvl="2" indent="-320039" algn="l" rtl="0">
              <a:lnSpc>
                <a:spcPct val="110000"/>
              </a:lnSpc>
              <a:spcBef>
                <a:spcPts val="600"/>
              </a:spcBef>
              <a:spcAft>
                <a:spcPts val="0"/>
              </a:spcAft>
              <a:buClr>
                <a:srgbClr val="4696D2"/>
              </a:buClr>
              <a:buSzPts val="1440"/>
              <a:buFont typeface="Arial"/>
              <a:buChar char="•"/>
              <a:defRPr sz="1800" b="0" i="0" u="none" strike="noStrike" cap="none">
                <a:solidFill>
                  <a:srgbClr val="0C0C0C"/>
                </a:solidFill>
                <a:latin typeface="Arial"/>
                <a:ea typeface="Arial"/>
                <a:cs typeface="Arial"/>
                <a:sym typeface="Arial"/>
              </a:defRPr>
            </a:lvl3pPr>
            <a:lvl4pPr marL="1828800" marR="0" lvl="3" indent="-309880"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4pPr>
            <a:lvl5pPr marL="2286000" marR="0" lvl="4" indent="-309879"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735692357"/>
      </p:ext>
    </p:extLst>
  </p:cSld>
  <p:clrMap bg1="lt1" tx1="dk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 id="2147483679" r:id="rId16"/>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s://health.ucdavis.edu/pathology/about_us/strategic_plan/index.html" TargetMode="External"/><Relationship Id="rId7" Type="http://schemas.openxmlformats.org/officeDocument/2006/relationships/hyperlink" Target="https://www.mlo-online.com/home/article/13009412/achieving-success-in-the-clinical-laboratory-through-strategic-planning" TargetMode="External"/><Relationship Id="rId2" Type="http://schemas.openxmlformats.org/officeDocument/2006/relationships/notesSlide" Target="../notesSlides/notesSlide31.xml"/><Relationship Id="rId1" Type="http://schemas.openxmlformats.org/officeDocument/2006/relationships/slideLayout" Target="../slideLayouts/slideLayout8.xml"/><Relationship Id="rId6" Type="http://schemas.openxmlformats.org/officeDocument/2006/relationships/hyperlink" Target="https://www.pathologyoutlines.com/topic/managementlabplanning.html" TargetMode="External"/><Relationship Id="rId5" Type="http://schemas.openxmlformats.org/officeDocument/2006/relationships/hyperlink" Target="https://www.schulich.uwo.ca/pathol/about_us/overview/strategic_plan.html" TargetMode="External"/><Relationship Id="rId4" Type="http://schemas.openxmlformats.org/officeDocument/2006/relationships/hyperlink" Target="https://www.bumc.bu.edu/busm-pathology/other/department-of-pathology-and-laboratory-medicine-strategic-plan-2009/"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ctrTitle"/>
          </p:nvPr>
        </p:nvSpPr>
        <p:spPr>
          <a:xfrm>
            <a:off x="876300" y="2675951"/>
            <a:ext cx="9144000" cy="1854199"/>
          </a:xfrm>
          <a:noFill/>
          <a:ln>
            <a:noFill/>
          </a:ln>
        </p:spPr>
        <p:txBody>
          <a:bodyPr spcFirstLastPara="1" wrap="square" lIns="91425" tIns="45700" rIns="91425" bIns="45700" anchor="ctr" anchorCtr="0">
            <a:normAutofit/>
          </a:bodyPr>
          <a:lstStyle/>
          <a:p>
            <a:pPr lvl="0"/>
            <a:r>
              <a:rPr lang="en-US" dirty="0"/>
              <a:t>Strategic Planning Tools</a:t>
            </a:r>
          </a:p>
        </p:txBody>
      </p:sp>
      <p:sp>
        <p:nvSpPr>
          <p:cNvPr id="86" name="Google Shape;86;p1"/>
          <p:cNvSpPr txBox="1">
            <a:spLocks noGrp="1"/>
          </p:cNvSpPr>
          <p:nvPr>
            <p:ph type="subTitle" idx="1"/>
          </p:nvPr>
        </p:nvSpPr>
        <p:spPr>
          <a:xfrm>
            <a:off x="876300" y="5730239"/>
            <a:ext cx="9144000" cy="995680"/>
          </a:xfrm>
          <a:noFill/>
          <a:ln>
            <a:noFill/>
          </a:ln>
        </p:spPr>
        <p:txBody>
          <a:bodyPr spcFirstLastPara="1" wrap="square" lIns="91425" tIns="45700" rIns="91425" bIns="45700" anchor="t" anchorCtr="0">
            <a:normAutofit/>
          </a:bodyPr>
          <a:lstStyle/>
          <a:p>
            <a:pPr lvl="0"/>
            <a:r>
              <a:rPr lang="en-US" dirty="0"/>
              <a:t>Strategic Plan, SWOT Analysis, SMART Goals, and Tracker Tools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22af88785c1_0_8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a:t>Team Preparation Tool #1 - Intros and Icebreaker</a:t>
            </a:r>
            <a:endParaRPr/>
          </a:p>
        </p:txBody>
      </p:sp>
      <p:sp>
        <p:nvSpPr>
          <p:cNvPr id="143" name="Google Shape;143;g22af88785c1_0_87"/>
          <p:cNvSpPr txBox="1">
            <a:spLocks noGrp="1"/>
          </p:cNvSpPr>
          <p:nvPr>
            <p:ph type="body" idx="1"/>
          </p:nvPr>
        </p:nvSpPr>
        <p:spPr>
          <a:prstGeom prst="rect">
            <a:avLst/>
          </a:prstGeom>
          <a:noFill/>
          <a:ln w="19050" cap="flat" cmpd="sng">
            <a:noFill/>
            <a:prstDash val="solid"/>
            <a:round/>
            <a:headEnd type="none" w="sm" len="sm"/>
            <a:tailEnd type="none" w="sm" len="sm"/>
          </a:ln>
        </p:spPr>
        <p:txBody>
          <a:bodyPr spcFirstLastPara="1" wrap="square" lIns="91425" tIns="45700" rIns="91425" bIns="45700" anchor="t" anchorCtr="0">
            <a:noAutofit/>
          </a:bodyPr>
          <a:lstStyle/>
          <a:p>
            <a:pPr marL="0" indent="0">
              <a:buNone/>
            </a:pPr>
            <a:r>
              <a:rPr lang="en-US" b="1" dirty="0">
                <a:solidFill>
                  <a:schemeClr val="accent1"/>
                </a:solidFill>
              </a:rPr>
              <a:t>Intros</a:t>
            </a:r>
            <a:r>
              <a:rPr lang="en-US" b="1" dirty="0"/>
              <a:t> </a:t>
            </a:r>
            <a:r>
              <a:rPr lang="en-US" sz="2400" i="1" dirty="0"/>
              <a:t>5 min.</a:t>
            </a:r>
            <a:endParaRPr lang="en-US" b="1" dirty="0"/>
          </a:p>
          <a:p>
            <a:pPr marL="0" lvl="0" indent="0" algn="l" rtl="0">
              <a:lnSpc>
                <a:spcPct val="120000"/>
              </a:lnSpc>
              <a:spcBef>
                <a:spcPts val="600"/>
              </a:spcBef>
              <a:spcAft>
                <a:spcPts val="0"/>
              </a:spcAft>
              <a:buSzPts val="1920"/>
              <a:buNone/>
            </a:pPr>
            <a:r>
              <a:rPr lang="en-US" dirty="0"/>
              <a:t>Each member shares:</a:t>
            </a:r>
            <a:endParaRPr dirty="0"/>
          </a:p>
          <a:p>
            <a:pPr marL="457200" lvl="0" indent="-350520" algn="l" rtl="0">
              <a:lnSpc>
                <a:spcPct val="120000"/>
              </a:lnSpc>
              <a:spcBef>
                <a:spcPts val="600"/>
              </a:spcBef>
              <a:spcAft>
                <a:spcPts val="0"/>
              </a:spcAft>
              <a:buSzPts val="1920"/>
              <a:buChar char="•"/>
            </a:pPr>
            <a:r>
              <a:rPr lang="en-US" dirty="0"/>
              <a:t>Name</a:t>
            </a:r>
            <a:endParaRPr dirty="0"/>
          </a:p>
          <a:p>
            <a:pPr marL="457200" lvl="0" indent="-350520" algn="l" rtl="0">
              <a:lnSpc>
                <a:spcPct val="120000"/>
              </a:lnSpc>
              <a:spcBef>
                <a:spcPts val="0"/>
              </a:spcBef>
              <a:spcAft>
                <a:spcPts val="0"/>
              </a:spcAft>
              <a:buSzPts val="1920"/>
              <a:buChar char="•"/>
            </a:pPr>
            <a:r>
              <a:rPr lang="en-US" dirty="0"/>
              <a:t>Years with the organization</a:t>
            </a:r>
            <a:endParaRPr dirty="0"/>
          </a:p>
          <a:p>
            <a:pPr marL="457200" lvl="0" indent="-350520" algn="l" rtl="0">
              <a:lnSpc>
                <a:spcPct val="120000"/>
              </a:lnSpc>
              <a:spcBef>
                <a:spcPts val="0"/>
              </a:spcBef>
              <a:spcAft>
                <a:spcPts val="0"/>
              </a:spcAft>
              <a:buSzPts val="1920"/>
              <a:buChar char="•"/>
            </a:pPr>
            <a:r>
              <a:rPr lang="en-US" dirty="0"/>
              <a:t>Favorite part of the lab</a:t>
            </a:r>
            <a:endParaRPr dirty="0"/>
          </a:p>
        </p:txBody>
      </p:sp>
      <p:sp>
        <p:nvSpPr>
          <p:cNvPr id="144" name="Google Shape;144;g22af88785c1_0_87"/>
          <p:cNvSpPr txBox="1">
            <a:spLocks noGrp="1"/>
          </p:cNvSpPr>
          <p:nvPr>
            <p:ph type="body" idx="2"/>
          </p:nvPr>
        </p:nvSpPr>
        <p:spPr>
          <a:prstGeom prst="rect">
            <a:avLst/>
          </a:prstGeom>
          <a:noFill/>
          <a:ln w="19050" cap="flat" cmpd="sng">
            <a:no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110000"/>
              </a:lnSpc>
              <a:spcBef>
                <a:spcPts val="600"/>
              </a:spcBef>
              <a:spcAft>
                <a:spcPts val="0"/>
              </a:spcAft>
              <a:buSzPts val="1920"/>
              <a:buNone/>
            </a:pPr>
            <a:r>
              <a:rPr lang="en-US" b="1" dirty="0">
                <a:solidFill>
                  <a:schemeClr val="accent1"/>
                </a:solidFill>
              </a:rPr>
              <a:t>Icebreaker</a:t>
            </a:r>
            <a:r>
              <a:rPr lang="en-US" b="1" dirty="0"/>
              <a:t> </a:t>
            </a:r>
            <a:r>
              <a:rPr lang="en-US" sz="2400" i="1" dirty="0"/>
              <a:t>15 min.</a:t>
            </a:r>
          </a:p>
          <a:p>
            <a:pPr marL="0" lvl="0" indent="0" algn="l" rtl="0">
              <a:lnSpc>
                <a:spcPct val="110000"/>
              </a:lnSpc>
              <a:spcBef>
                <a:spcPts val="600"/>
              </a:spcBef>
              <a:spcAft>
                <a:spcPts val="0"/>
              </a:spcAft>
              <a:buSzPts val="1920"/>
              <a:buNone/>
            </a:pPr>
            <a:r>
              <a:rPr lang="en-US" dirty="0"/>
              <a:t>Two groups/pairs, discuss:</a:t>
            </a:r>
            <a:endParaRPr dirty="0"/>
          </a:p>
          <a:p>
            <a:pPr marL="457200" lvl="0" indent="-350520" algn="l" rtl="0">
              <a:lnSpc>
                <a:spcPct val="110000"/>
              </a:lnSpc>
              <a:spcBef>
                <a:spcPts val="600"/>
              </a:spcBef>
              <a:spcAft>
                <a:spcPts val="0"/>
              </a:spcAft>
              <a:buSzPts val="1920"/>
              <a:buAutoNum type="arabicPeriod"/>
            </a:pPr>
            <a:r>
              <a:rPr lang="en-US" dirty="0"/>
              <a:t>What does the laboratory look like in 5-10 years? (</a:t>
            </a:r>
            <a:r>
              <a:rPr lang="en-US" i="1" dirty="0"/>
              <a:t>10 min</a:t>
            </a:r>
            <a:r>
              <a:rPr lang="en-US" dirty="0"/>
              <a:t>)</a:t>
            </a:r>
            <a:endParaRPr dirty="0"/>
          </a:p>
          <a:p>
            <a:pPr marL="914400" lvl="0" indent="-374650" algn="l" rtl="0">
              <a:lnSpc>
                <a:spcPct val="110000"/>
              </a:lnSpc>
              <a:spcBef>
                <a:spcPts val="0"/>
              </a:spcBef>
              <a:spcAft>
                <a:spcPts val="0"/>
              </a:spcAft>
              <a:buSzPts val="2300"/>
              <a:buChar char="•"/>
            </a:pPr>
            <a:r>
              <a:rPr lang="en-US" sz="2300" dirty="0"/>
              <a:t>Focus on details, like specific service lines, delivery methods, and other creative ideas!</a:t>
            </a:r>
            <a:endParaRPr sz="2300" dirty="0"/>
          </a:p>
          <a:p>
            <a:pPr marL="563880" lvl="0" indent="-457200" algn="l" rtl="0">
              <a:lnSpc>
                <a:spcPct val="110000"/>
              </a:lnSpc>
              <a:spcBef>
                <a:spcPts val="0"/>
              </a:spcBef>
              <a:spcAft>
                <a:spcPts val="0"/>
              </a:spcAft>
              <a:buSzPts val="1920"/>
              <a:buFont typeface="Arial"/>
              <a:buAutoNum type="arabicPeriod" startAt="2"/>
            </a:pPr>
            <a:r>
              <a:rPr lang="en-US" dirty="0"/>
              <a:t>Share highlights with the group (</a:t>
            </a:r>
            <a:r>
              <a:rPr lang="en-US" i="1" dirty="0"/>
              <a:t>5 min</a:t>
            </a:r>
            <a:r>
              <a:rPr lang="en-US" dirty="0"/>
              <a:t>)</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9"/>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Team Preparation Tool #2 - Steps for Strategic Planning</a:t>
            </a:r>
          </a:p>
        </p:txBody>
      </p:sp>
      <p:sp>
        <p:nvSpPr>
          <p:cNvPr id="151" name="Google Shape;151;p19"/>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a:bodyPr>
          <a:lstStyle/>
          <a:p>
            <a:pPr lvl="0"/>
            <a:r>
              <a:rPr lang="en-US" dirty="0"/>
              <a:t>Review organizational goals</a:t>
            </a:r>
          </a:p>
          <a:p>
            <a:pPr lvl="0"/>
            <a:r>
              <a:rPr lang="en-US" dirty="0"/>
              <a:t>Brainstorm:</a:t>
            </a:r>
          </a:p>
          <a:p>
            <a:pPr lvl="1"/>
            <a:r>
              <a:rPr lang="en-US" dirty="0"/>
              <a:t>Strengths </a:t>
            </a:r>
          </a:p>
          <a:p>
            <a:pPr lvl="1"/>
            <a:r>
              <a:rPr lang="en-US" dirty="0"/>
              <a:t>Weaknesses</a:t>
            </a:r>
          </a:p>
          <a:p>
            <a:pPr lvl="1"/>
            <a:r>
              <a:rPr lang="en-US" dirty="0"/>
              <a:t>Opportunities</a:t>
            </a:r>
          </a:p>
          <a:p>
            <a:pPr lvl="1"/>
            <a:r>
              <a:rPr lang="en-US" dirty="0"/>
              <a:t>Threats </a:t>
            </a:r>
          </a:p>
          <a:p>
            <a:pPr lvl="0"/>
            <a:r>
              <a:rPr lang="en-US" dirty="0"/>
              <a:t>Narrow your list - top 5 for each category</a:t>
            </a:r>
          </a:p>
          <a:p>
            <a:pPr lvl="0"/>
            <a:r>
              <a:rPr lang="en-US" dirty="0"/>
              <a:t>Define SMART goal(s) based upon this information</a:t>
            </a:r>
          </a:p>
          <a:p>
            <a:pPr lvl="0"/>
            <a:r>
              <a:rPr lang="en-US" dirty="0"/>
              <a:t>List tactics under each goal</a:t>
            </a:r>
          </a:p>
          <a:p>
            <a:pPr lvl="0"/>
            <a:r>
              <a:rPr lang="en-US" dirty="0"/>
              <a:t>Develop and monitor a Tracker - include owner assignments and timeframes for completion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5"/>
          <p:cNvSpPr txBox="1">
            <a:spLocks noGrp="1"/>
          </p:cNvSpPr>
          <p:nvPr>
            <p:ph type="title"/>
          </p:nvPr>
        </p:nvSpPr>
        <p:spPr>
          <a:xfrm>
            <a:off x="831850" y="1540784"/>
            <a:ext cx="10515600" cy="2852737"/>
          </a:xfrm>
          <a:noFill/>
          <a:ln>
            <a:noFill/>
          </a:ln>
        </p:spPr>
        <p:txBody>
          <a:bodyPr spcFirstLastPara="1" wrap="square" lIns="91425" tIns="45700" rIns="91425" bIns="45700" anchor="ctr" anchorCtr="0">
            <a:normAutofit/>
          </a:bodyPr>
          <a:lstStyle/>
          <a:p>
            <a:pPr lvl="0"/>
            <a:r>
              <a:rPr lang="en-US" dirty="0"/>
              <a:t>Part 3:</a:t>
            </a:r>
            <a:br>
              <a:rPr lang="en-US" dirty="0"/>
            </a:br>
            <a:r>
              <a:rPr lang="en-US" dirty="0"/>
              <a:t>Completing the </a:t>
            </a:r>
            <a:br>
              <a:rPr lang="en-US" dirty="0"/>
            </a:br>
            <a:r>
              <a:rPr lang="en-US" dirty="0"/>
              <a:t>SWOT Analysis</a:t>
            </a:r>
          </a:p>
        </p:txBody>
      </p:sp>
      <p:sp>
        <p:nvSpPr>
          <p:cNvPr id="2" name="Text Placeholder 1">
            <a:extLst>
              <a:ext uri="{FF2B5EF4-FFF2-40B4-BE49-F238E27FC236}">
                <a16:creationId xmlns:a16="http://schemas.microsoft.com/office/drawing/2014/main" id="{0DE73692-C364-46BC-99C5-DF336D141A73}"/>
              </a:ext>
            </a:extLst>
          </p:cNvPr>
          <p:cNvSpPr>
            <a:spLocks noGrp="1"/>
          </p:cNvSpPr>
          <p:nvPr>
            <p:ph type="body" idx="1"/>
          </p:nvPr>
        </p:nvSpPr>
        <p:spPr>
          <a:xfrm>
            <a:off x="831850" y="4589463"/>
            <a:ext cx="6604374" cy="1500187"/>
          </a:xfrm>
        </p:spPr>
        <p:txBody>
          <a:bodyPr/>
          <a:lstStyle/>
          <a:p>
            <a:r>
              <a:rPr lang="en-US" dirty="0"/>
              <a:t>Strategic Planning</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g22af88785c1_0_99"/>
          <p:cNvSpPr txBox="1">
            <a:spLocks noGrp="1"/>
          </p:cNvSpPr>
          <p:nvPr>
            <p:ph type="title"/>
          </p:nvPr>
        </p:nvSpPr>
        <p:spPr>
          <a:xfrm>
            <a:off x="757667" y="1152421"/>
            <a:ext cx="4923765" cy="1325563"/>
          </a:xfrm>
          <a:noFill/>
          <a:ln>
            <a:noFill/>
          </a:ln>
        </p:spPr>
        <p:txBody>
          <a:bodyPr spcFirstLastPara="1" wrap="square" lIns="91425" tIns="45700" rIns="91425" bIns="45700" anchor="ctr" anchorCtr="0">
            <a:noAutofit/>
          </a:bodyPr>
          <a:lstStyle/>
          <a:p>
            <a:pPr lvl="0"/>
            <a:r>
              <a:rPr lang="en-US"/>
              <a:t>Brainstorming Ground Rules</a:t>
            </a:r>
          </a:p>
        </p:txBody>
      </p:sp>
      <p:sp>
        <p:nvSpPr>
          <p:cNvPr id="164" name="Google Shape;164;g22af88785c1_0_99"/>
          <p:cNvSpPr txBox="1">
            <a:spLocks noGrp="1"/>
          </p:cNvSpPr>
          <p:nvPr>
            <p:ph type="body" idx="1"/>
          </p:nvPr>
        </p:nvSpPr>
        <p:spPr>
          <a:xfrm>
            <a:off x="757237" y="2549525"/>
            <a:ext cx="5687105" cy="3429000"/>
          </a:xfrm>
          <a:noFill/>
          <a:ln>
            <a:noFill/>
          </a:ln>
        </p:spPr>
        <p:txBody>
          <a:bodyPr spcFirstLastPara="1" wrap="square" lIns="91425" tIns="45700" rIns="91425" bIns="45700" anchor="t" anchorCtr="0">
            <a:normAutofit/>
          </a:bodyPr>
          <a:lstStyle/>
          <a:p>
            <a:pPr lvl="0"/>
            <a:r>
              <a:rPr lang="en-US" dirty="0"/>
              <a:t>Generate as many ideas as possible</a:t>
            </a:r>
          </a:p>
          <a:p>
            <a:pPr lvl="0"/>
            <a:r>
              <a:rPr lang="en-US" dirty="0"/>
              <a:t>There are no “wrong” ideas – </a:t>
            </a:r>
            <a:br>
              <a:rPr lang="en-US" dirty="0"/>
            </a:br>
            <a:r>
              <a:rPr lang="en-US" dirty="0"/>
              <a:t>no criticizing</a:t>
            </a:r>
          </a:p>
          <a:p>
            <a:pPr lvl="0"/>
            <a:r>
              <a:rPr lang="en-US" dirty="0"/>
              <a:t>Wild and ambitious ideas are encouraged!</a:t>
            </a:r>
          </a:p>
          <a:p>
            <a:pPr lvl="0"/>
            <a:r>
              <a:rPr lang="en-US" dirty="0"/>
              <a:t>Build on each others’ ideas.</a:t>
            </a:r>
          </a:p>
        </p:txBody>
      </p:sp>
      <p:pic>
        <p:nvPicPr>
          <p:cNvPr id="165" name="Google Shape;165;g22af88785c1_0_99" descr="Image of a tree with a background of a Thunder storm and dark black skies "/>
          <p:cNvPicPr preferRelativeResize="0">
            <a:picLocks noGrp="1"/>
          </p:cNvPicPr>
          <p:nvPr>
            <p:ph type="pic" idx="2"/>
          </p:nvPr>
        </p:nvPicPr>
        <p:blipFill rotWithShape="1">
          <a:blip r:embed="rId3">
            <a:alphaModFix/>
          </a:blip>
          <a:srcRect l="17053" r="17053"/>
          <a:stretch/>
        </p:blipFill>
        <p:spPr>
          <a:xfrm>
            <a:off x="6900075" y="1598753"/>
            <a:ext cx="3648974" cy="3660494"/>
          </a:xfrm>
          <a:noFill/>
          <a:ln w="63500" cap="flat" cmpd="sng">
            <a:solidFill>
              <a:schemeClr val="lt1"/>
            </a:solidFill>
            <a:prstDash val="solid"/>
            <a:round/>
            <a:headEnd type="none" w="sm" len="sm"/>
            <a:tailEnd type="none" w="sm" len="sm"/>
          </a:ln>
        </p:spPr>
      </p:pic>
      <p:sp>
        <p:nvSpPr>
          <p:cNvPr id="166" name="Google Shape;166;g22af88785c1_0_99"/>
          <p:cNvSpPr txBox="1">
            <a:spLocks noGrp="1"/>
          </p:cNvSpPr>
          <p:nvPr>
            <p:ph type="title" idx="4294967295"/>
          </p:nvPr>
        </p:nvSpPr>
        <p:spPr>
          <a:xfrm>
            <a:off x="0" y="123825"/>
            <a:ext cx="10960100" cy="1028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dirty="0"/>
              <a:t>Team Preparation Tool #3</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g22af88785c1_0_38"/>
          <p:cNvSpPr txBox="1">
            <a:spLocks noGrp="1"/>
          </p:cNvSpPr>
          <p:nvPr>
            <p:ph type="title"/>
          </p:nvPr>
        </p:nvSpPr>
        <p:spPr>
          <a:noFill/>
          <a:ln>
            <a:noFill/>
          </a:ln>
        </p:spPr>
        <p:txBody>
          <a:bodyPr spcFirstLastPara="1" wrap="square" lIns="91425" tIns="45700" rIns="91425" bIns="45700" anchor="ctr" anchorCtr="0">
            <a:normAutofit/>
          </a:bodyPr>
          <a:lstStyle/>
          <a:p>
            <a:pPr lvl="0"/>
            <a:r>
              <a:rPr lang="en-US" dirty="0"/>
              <a:t>Team Preparation Tool #4 – </a:t>
            </a:r>
            <a:br>
              <a:rPr lang="en-US" dirty="0"/>
            </a:br>
            <a:r>
              <a:rPr lang="en-US" dirty="0"/>
              <a:t>SWOT Brainstorming Instructions</a:t>
            </a:r>
          </a:p>
        </p:txBody>
      </p:sp>
      <p:sp>
        <p:nvSpPr>
          <p:cNvPr id="173" name="Google Shape;173;g22af88785c1_0_38"/>
          <p:cNvSpPr txBox="1">
            <a:spLocks noGrp="1"/>
          </p:cNvSpPr>
          <p:nvPr>
            <p:ph type="body" idx="1"/>
          </p:nvPr>
        </p:nvSpPr>
        <p:spPr>
          <a:noFill/>
          <a:ln>
            <a:noFill/>
          </a:ln>
        </p:spPr>
        <p:txBody>
          <a:bodyPr spcFirstLastPara="1" wrap="square" lIns="91425" tIns="45700" rIns="91425" bIns="45700" anchor="t" anchorCtr="0">
            <a:normAutofit lnSpcReduction="10000"/>
          </a:bodyPr>
          <a:lstStyle/>
          <a:p>
            <a:pPr lvl="0"/>
            <a:r>
              <a:rPr lang="en-US"/>
              <a:t>Each team member is given a pack of sticky notes</a:t>
            </a:r>
          </a:p>
          <a:p>
            <a:pPr lvl="0"/>
            <a:r>
              <a:rPr lang="en-US"/>
              <a:t>Quietly, each member writes down every idea they can think of relating to that group (start with Strengths) until no more ideas are flowing</a:t>
            </a:r>
          </a:p>
          <a:p>
            <a:pPr lvl="0"/>
            <a:r>
              <a:rPr lang="en-US"/>
              <a:t>Each member categorizes their ideas - you may choose to use your organizational pillars (for example, People, Quality, Service, Finance, Growth, Excellence, etc.) or general categories (like outreach, inpatient, recruitment, etc.)</a:t>
            </a:r>
          </a:p>
          <a:p>
            <a:pPr lvl="0"/>
            <a:r>
              <a:rPr lang="en-US"/>
              <a:t>Compile sticky notes from each member by category</a:t>
            </a:r>
          </a:p>
          <a:p>
            <a:pPr lvl="0"/>
            <a:r>
              <a:rPr lang="en-US"/>
              <a:t>Repeat for Weaknesses, Opportunities and Threats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18"/>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Autofit/>
          </a:bodyPr>
          <a:lstStyle/>
          <a:p>
            <a:pPr lvl="0"/>
            <a:r>
              <a:rPr lang="en-US" dirty="0"/>
              <a:t>Team Preparation Tool #4: </a:t>
            </a:r>
            <a:br>
              <a:rPr lang="en-US" dirty="0"/>
            </a:br>
            <a:r>
              <a:rPr lang="en-US" dirty="0"/>
              <a:t> Generate ideas for SWOT</a:t>
            </a:r>
          </a:p>
        </p:txBody>
      </p:sp>
      <p:graphicFrame>
        <p:nvGraphicFramePr>
          <p:cNvPr id="2" name="Google Shape;195;g22af88785c1_0_119">
            <a:extLst>
              <a:ext uri="{FF2B5EF4-FFF2-40B4-BE49-F238E27FC236}">
                <a16:creationId xmlns:a16="http://schemas.microsoft.com/office/drawing/2014/main" id="{D50BE18A-4688-5A57-275F-4B0689FE5352}"/>
              </a:ext>
            </a:extLst>
          </p:cNvPr>
          <p:cNvGraphicFramePr/>
          <p:nvPr>
            <p:extLst>
              <p:ext uri="{D42A27DB-BD31-4B8C-83A1-F6EECF244321}">
                <p14:modId xmlns:p14="http://schemas.microsoft.com/office/powerpoint/2010/main" val="510460367"/>
              </p:ext>
            </p:extLst>
          </p:nvPr>
        </p:nvGraphicFramePr>
        <p:xfrm>
          <a:off x="4274288" y="474506"/>
          <a:ext cx="7155712" cy="5545294"/>
        </p:xfrm>
        <a:graphic>
          <a:graphicData uri="http://schemas.openxmlformats.org/drawingml/2006/table">
            <a:tbl>
              <a:tblPr firstRow="1">
                <a:noFill/>
                <a:tableStyleId>{DF75E362-9596-4C5F-B9D5-B2D1834DDC90}</a:tableStyleId>
              </a:tblPr>
              <a:tblGrid>
                <a:gridCol w="3585198">
                  <a:extLst>
                    <a:ext uri="{9D8B030D-6E8A-4147-A177-3AD203B41FA5}">
                      <a16:colId xmlns:a16="http://schemas.microsoft.com/office/drawing/2014/main" val="20000"/>
                    </a:ext>
                  </a:extLst>
                </a:gridCol>
                <a:gridCol w="3570514">
                  <a:extLst>
                    <a:ext uri="{9D8B030D-6E8A-4147-A177-3AD203B41FA5}">
                      <a16:colId xmlns:a16="http://schemas.microsoft.com/office/drawing/2014/main" val="20001"/>
                    </a:ext>
                  </a:extLst>
                </a:gridCol>
              </a:tblGrid>
              <a:tr h="2676978">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Strengths</a:t>
                      </a:r>
                      <a:endParaRPr sz="1600" b="1" u="none" strike="noStrike" cap="none" dirty="0">
                        <a:solidFill>
                          <a:schemeClr val="accent1"/>
                        </a:solidFill>
                      </a:endParaRP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What do we do well?</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What have our customers or partners told us they like about us?</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In what areas do we outpace our competitors?</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What’s unique about our business, products, or services?</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What assets do we own (intellectual property, proprietary technology, capitol?)</a:t>
                      </a:r>
                      <a:endParaRPr lang="en-US" sz="1600" u="none" strike="noStrike" cap="none" dirty="0">
                        <a:latin typeface="Arial"/>
                        <a:ea typeface="Arial"/>
                        <a:cs typeface="Arial"/>
                        <a:sym typeface="Arial"/>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Weaknesses</a:t>
                      </a:r>
                      <a:endParaRPr sz="1600" b="1" u="none" strike="noStrike" cap="none" dirty="0">
                        <a:solidFill>
                          <a:schemeClr val="accent1"/>
                        </a:solidFill>
                      </a:endParaRP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What can we improve?</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What are our customers or partners dissatisfied with?</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Where do we fall behind our competitors?</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Where are we lacking in knowledge or resources?</a:t>
                      </a:r>
                    </a:p>
                    <a:p>
                      <a:pPr marL="457200" marR="0" lvl="0" indent="0" algn="l" rtl="0">
                        <a:lnSpc>
                          <a:spcPct val="107000"/>
                        </a:lnSpc>
                        <a:spcBef>
                          <a:spcPts val="0"/>
                        </a:spcBef>
                        <a:spcAft>
                          <a:spcPts val="0"/>
                        </a:spcAft>
                        <a:buClr>
                          <a:srgbClr val="000000"/>
                        </a:buClr>
                        <a:buSzPts val="1500"/>
                        <a:buFont typeface="Arial"/>
                        <a:buNone/>
                      </a:pPr>
                      <a:r>
                        <a:rPr lang="en-US" sz="1600" u="none" strike="noStrike" cap="none" dirty="0">
                          <a:sym typeface="Arial"/>
                        </a:rPr>
                        <a:t> </a:t>
                      </a:r>
                      <a:endParaRPr sz="1600" u="none" strike="noStrike" cap="none" dirty="0"/>
                    </a:p>
                  </a:txBody>
                  <a:tcPr marL="91425" marR="91425" marT="91425" marB="91425"/>
                </a:tc>
                <a:extLst>
                  <a:ext uri="{0D108BD9-81ED-4DB2-BD59-A6C34878D82A}">
                    <a16:rowId xmlns:a16="http://schemas.microsoft.com/office/drawing/2014/main" val="10000"/>
                  </a:ext>
                </a:extLst>
              </a:tr>
              <a:tr h="2528375">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Opportunities</a:t>
                      </a:r>
                      <a:endParaRPr sz="1600" b="1" u="none" strike="noStrike" cap="none" dirty="0">
                        <a:solidFill>
                          <a:schemeClr val="accent1"/>
                        </a:solidFill>
                      </a:endParaRP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What emerging trends can we take advantage of?</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Which of our strengths might be valuable to potential partners?</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What adjacent markets might we tap into?</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Are there geographic locations with less competition?</a:t>
                      </a:r>
                      <a:endParaRPr lang="en-US" sz="1600" u="none" strike="noStrike" cap="none" dirty="0">
                        <a:latin typeface="Arial"/>
                        <a:ea typeface="Arial"/>
                        <a:cs typeface="Arial"/>
                        <a:sym typeface="Arial"/>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Threats</a:t>
                      </a:r>
                      <a:endParaRPr sz="1600" b="1" u="none" strike="noStrike" cap="none" dirty="0">
                        <a:solidFill>
                          <a:schemeClr val="accent1"/>
                        </a:solidFill>
                      </a:endParaRP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What is our competition doing?</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How could our weaknesses leave us vulnerable?</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What market trends are we unprepared for?</a:t>
                      </a:r>
                    </a:p>
                    <a:p>
                      <a:pPr marL="171450" marR="0" lvl="0" indent="-171450" algn="l" rtl="0">
                        <a:lnSpc>
                          <a:spcPct val="107000"/>
                        </a:lnSpc>
                        <a:spcBef>
                          <a:spcPts val="0"/>
                        </a:spcBef>
                        <a:spcAft>
                          <a:spcPts val="0"/>
                        </a:spcAft>
                        <a:buClr>
                          <a:schemeClr val="dk1"/>
                        </a:buClr>
                        <a:buSzPts val="1500"/>
                        <a:buFont typeface="Arial"/>
                        <a:buChar char="•"/>
                      </a:pPr>
                      <a:r>
                        <a:rPr lang="en-US" sz="1600" u="none" strike="noStrike" cap="none" dirty="0">
                          <a:sym typeface="Arial"/>
                        </a:rPr>
                        <a:t>What economic or political issues could impact our business? </a:t>
                      </a:r>
                      <a:endParaRPr lang="en-US" sz="1600" u="none" strike="noStrike" cap="none" dirty="0">
                        <a:latin typeface="Arial"/>
                        <a:ea typeface="Arial"/>
                        <a:cs typeface="Arial"/>
                        <a:sym typeface="Aria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g22af88785c1_0_106"/>
          <p:cNvSpPr txBox="1">
            <a:spLocks noGrp="1"/>
          </p:cNvSpPr>
          <p:nvPr>
            <p:ph type="title"/>
          </p:nvPr>
        </p:nvSpPr>
        <p:spPr>
          <a:xfrm>
            <a:off x="838199" y="203131"/>
            <a:ext cx="10337801" cy="1167046"/>
          </a:xfrm>
          <a:noFill/>
          <a:ln>
            <a:noFill/>
          </a:ln>
        </p:spPr>
        <p:txBody>
          <a:bodyPr spcFirstLastPara="1" wrap="square" lIns="91425" tIns="45700" rIns="91425" bIns="45700" anchor="ctr" anchorCtr="0">
            <a:normAutofit/>
          </a:bodyPr>
          <a:lstStyle/>
          <a:p>
            <a:pPr lvl="0"/>
            <a:r>
              <a:rPr lang="en-US"/>
              <a:t>SWOT Brainstorming - Identifying the Top 5</a:t>
            </a:r>
          </a:p>
        </p:txBody>
      </p:sp>
      <p:sp>
        <p:nvSpPr>
          <p:cNvPr id="188" name="Google Shape;188;g22af88785c1_0_106"/>
          <p:cNvSpPr txBox="1">
            <a:spLocks noGrp="1"/>
          </p:cNvSpPr>
          <p:nvPr>
            <p:ph type="body" idx="1"/>
          </p:nvPr>
        </p:nvSpPr>
        <p:spPr>
          <a:xfrm>
            <a:off x="838200" y="1825625"/>
            <a:ext cx="10337800" cy="4059142"/>
          </a:xfrm>
          <a:noFill/>
          <a:ln>
            <a:noFill/>
          </a:ln>
        </p:spPr>
        <p:txBody>
          <a:bodyPr spcFirstLastPara="1" wrap="square" lIns="91425" tIns="45700" rIns="91425" bIns="45700" anchor="t" anchorCtr="0">
            <a:normAutofit fontScale="85000" lnSpcReduction="20000"/>
          </a:bodyPr>
          <a:lstStyle/>
          <a:p>
            <a:pPr marL="106680" lvl="0" indent="0">
              <a:buNone/>
            </a:pPr>
            <a:r>
              <a:rPr lang="en-US" dirty="0"/>
              <a:t>Once brainstorming is complete for each grouping </a:t>
            </a:r>
            <a:br>
              <a:rPr lang="en-US" dirty="0"/>
            </a:br>
            <a:r>
              <a:rPr lang="en-US" dirty="0"/>
              <a:t>(Strengths, Weaknesses, Opportunities, Threats):</a:t>
            </a:r>
          </a:p>
          <a:p>
            <a:pPr lvl="0"/>
            <a:r>
              <a:rPr lang="en-US" dirty="0"/>
              <a:t>If time permits → work together to identify the Top 5 for each group.</a:t>
            </a:r>
          </a:p>
          <a:p>
            <a:pPr lvl="0"/>
            <a:r>
              <a:rPr lang="en-US" dirty="0"/>
              <a:t>If time does not permit → the leader can prepare this and send or present to the group at a later time to ensure that all are in alignment in the Top 5 selections for each group.</a:t>
            </a:r>
          </a:p>
          <a:p>
            <a:pPr lvl="0"/>
            <a:r>
              <a:rPr lang="en-US" dirty="0"/>
              <a:t>Revisit pre-established goals (Organization / Health System, Division, Department, etc.) to ensure Top 5 alignment.</a:t>
            </a:r>
          </a:p>
          <a:p>
            <a:pPr lvl="0"/>
            <a:r>
              <a:rPr lang="en-US" dirty="0"/>
              <a:t>Identify the most aligned, critical needs based upon organizational drivers, community and provider needs, among others specific to your organization and highlight top 2 for each - should be the “must haves” as directed by the organization and your team.</a:t>
            </a:r>
          </a:p>
          <a:p>
            <a:pPr marL="106680" lvl="0" indent="0">
              <a:buNone/>
            </a:pPr>
            <a:r>
              <a:rPr lang="en-US" dirty="0"/>
              <a:t>These selections will help drive the strategic plan.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g22af88785c1_0_119"/>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rmAutofit fontScale="90000"/>
          </a:bodyPr>
          <a:lstStyle/>
          <a:p>
            <a:pPr lvl="0"/>
            <a:r>
              <a:rPr lang="en-US" dirty="0"/>
              <a:t>SWOT Top 5 </a:t>
            </a:r>
            <a:br>
              <a:rPr lang="en-US" dirty="0"/>
            </a:br>
            <a:r>
              <a:rPr lang="en-US" b="0" dirty="0"/>
              <a:t>Example</a:t>
            </a:r>
          </a:p>
        </p:txBody>
      </p:sp>
      <p:graphicFrame>
        <p:nvGraphicFramePr>
          <p:cNvPr id="195" name="Google Shape;195;g22af88785c1_0_119"/>
          <p:cNvGraphicFramePr/>
          <p:nvPr>
            <p:extLst>
              <p:ext uri="{D42A27DB-BD31-4B8C-83A1-F6EECF244321}">
                <p14:modId xmlns:p14="http://schemas.microsoft.com/office/powerpoint/2010/main" val="849256536"/>
              </p:ext>
            </p:extLst>
          </p:nvPr>
        </p:nvGraphicFramePr>
        <p:xfrm>
          <a:off x="4394030" y="588736"/>
          <a:ext cx="6901711" cy="5358090"/>
        </p:xfrm>
        <a:graphic>
          <a:graphicData uri="http://schemas.openxmlformats.org/drawingml/2006/table">
            <a:tbl>
              <a:tblPr firstRow="1">
                <a:noFill/>
                <a:tableStyleId>{DF75E362-9596-4C5F-B9D5-B2D1834DDC90}</a:tableStyleId>
              </a:tblPr>
              <a:tblGrid>
                <a:gridCol w="3388891">
                  <a:extLst>
                    <a:ext uri="{9D8B030D-6E8A-4147-A177-3AD203B41FA5}">
                      <a16:colId xmlns:a16="http://schemas.microsoft.com/office/drawing/2014/main" val="20000"/>
                    </a:ext>
                  </a:extLst>
                </a:gridCol>
                <a:gridCol w="3512820">
                  <a:extLst>
                    <a:ext uri="{9D8B030D-6E8A-4147-A177-3AD203B41FA5}">
                      <a16:colId xmlns:a16="http://schemas.microsoft.com/office/drawing/2014/main" val="20001"/>
                    </a:ext>
                  </a:extLst>
                </a:gridCol>
              </a:tblGrid>
              <a:tr h="2676978">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Strengths</a:t>
                      </a:r>
                      <a:endParaRPr sz="1600" b="1" u="none" strike="noStrike" cap="none" dirty="0">
                        <a:solidFill>
                          <a:schemeClr val="accent1"/>
                        </a:solidFill>
                      </a:endParaRP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People - Staff, Commitment, Expertise</a:t>
                      </a:r>
                      <a:endParaRPr sz="1600" u="none" strike="noStrike" cap="none" dirty="0"/>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Commitment to Quality - Regulatory Compliance, KPIs, Equipment</a:t>
                      </a:r>
                      <a:endParaRPr sz="1600" u="none" strike="noStrike" cap="none" dirty="0"/>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Organizational Support for New Services</a:t>
                      </a:r>
                      <a:endParaRPr sz="1600" u="none" strike="noStrike" cap="none" dirty="0"/>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Expanding Footprint</a:t>
                      </a:r>
                      <a:endParaRPr sz="1600" u="none" strike="noStrike" cap="none" dirty="0"/>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System Buying Power</a:t>
                      </a:r>
                      <a:endParaRPr sz="16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Weaknesses</a:t>
                      </a:r>
                      <a:endParaRPr sz="1600" b="1" u="none" strike="noStrike" cap="none" dirty="0">
                        <a:solidFill>
                          <a:schemeClr val="accent1"/>
                        </a:solidFill>
                      </a:endParaRPr>
                    </a:p>
                    <a:p>
                      <a:pPr marL="457200" marR="0" lvl="0" indent="-36830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Resources and Personnel Availability</a:t>
                      </a:r>
                      <a:endParaRPr sz="1600" u="none" strike="noStrike" cap="none" dirty="0">
                        <a:solidFill>
                          <a:schemeClr val="dk1"/>
                        </a:solidFill>
                      </a:endParaRPr>
                    </a:p>
                    <a:p>
                      <a:pPr marL="457200" marR="0" lvl="0" indent="-36830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Morale - Burnout</a:t>
                      </a:r>
                      <a:endParaRPr sz="1600" u="none" strike="noStrike" cap="none" dirty="0">
                        <a:solidFill>
                          <a:schemeClr val="dk1"/>
                        </a:solidFill>
                      </a:endParaRPr>
                    </a:p>
                    <a:p>
                      <a:pPr marL="457200" marR="0" lvl="0" indent="-36830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Lack of Specialized Expertise for New Services</a:t>
                      </a:r>
                      <a:endParaRPr sz="1600" u="none" strike="noStrike" cap="none" dirty="0">
                        <a:solidFill>
                          <a:schemeClr val="dk1"/>
                        </a:solidFill>
                      </a:endParaRPr>
                    </a:p>
                    <a:p>
                      <a:pPr marL="457200" marR="0" lvl="0" indent="-36830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Lack of Technical Resources to Support Efficiency</a:t>
                      </a:r>
                      <a:endParaRPr sz="1600" u="none" strike="noStrike" cap="none" dirty="0">
                        <a:solidFill>
                          <a:schemeClr val="dk1"/>
                        </a:solidFill>
                      </a:endParaRPr>
                    </a:p>
                    <a:p>
                      <a:pPr marL="457200" marR="0" lvl="0" indent="-36830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Managing the Impact of Changing Regulations</a:t>
                      </a:r>
                      <a:endParaRPr sz="1600" u="none" strike="noStrike" cap="none" dirty="0"/>
                    </a:p>
                  </a:txBody>
                  <a:tcPr marL="91425" marR="91425" marT="91425" marB="91425"/>
                </a:tc>
                <a:extLst>
                  <a:ext uri="{0D108BD9-81ED-4DB2-BD59-A6C34878D82A}">
                    <a16:rowId xmlns:a16="http://schemas.microsoft.com/office/drawing/2014/main" val="10000"/>
                  </a:ext>
                </a:extLst>
              </a:tr>
              <a:tr h="2681112">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Opportunities</a:t>
                      </a:r>
                      <a:endParaRPr sz="1600" b="1" u="none" strike="noStrike" cap="none" dirty="0">
                        <a:solidFill>
                          <a:schemeClr val="accent1"/>
                        </a:solidFill>
                      </a:endParaRPr>
                    </a:p>
                    <a:p>
                      <a:pPr marL="457200" marR="0" lvl="0" indent="-37465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Advocate / Represent laboratory across divisions</a:t>
                      </a:r>
                      <a:endParaRPr sz="1600" u="none" strike="noStrike" cap="none" dirty="0">
                        <a:solidFill>
                          <a:schemeClr val="dk1"/>
                        </a:solidFill>
                      </a:endParaRPr>
                    </a:p>
                    <a:p>
                      <a:pPr marL="457200" marR="0" lvl="0" indent="-37465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Efficiency - Services and Resources</a:t>
                      </a:r>
                      <a:endParaRPr sz="1600" u="none" strike="noStrike" cap="none" dirty="0">
                        <a:solidFill>
                          <a:schemeClr val="dk1"/>
                        </a:solidFill>
                      </a:endParaRPr>
                    </a:p>
                    <a:p>
                      <a:pPr marL="457200" marR="0" lvl="0" indent="-37465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Staff Recruitment and Retention</a:t>
                      </a:r>
                      <a:endParaRPr sz="1600" u="none" strike="noStrike" cap="none" dirty="0">
                        <a:solidFill>
                          <a:schemeClr val="dk1"/>
                        </a:solidFill>
                      </a:endParaRPr>
                    </a:p>
                    <a:p>
                      <a:pPr marL="457200" marR="0" lvl="0" indent="-37465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Developing Customer / Client Support</a:t>
                      </a:r>
                      <a:endParaRPr sz="1600" u="none" strike="noStrike" cap="none" dirty="0">
                        <a:solidFill>
                          <a:schemeClr val="dk1"/>
                        </a:solidFill>
                      </a:endParaRPr>
                    </a:p>
                    <a:p>
                      <a:pPr marL="457200" marR="0" lvl="0" indent="-37465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Diversify Services</a:t>
                      </a:r>
                      <a:endParaRPr sz="16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Threats</a:t>
                      </a:r>
                      <a:endParaRPr sz="1600" b="1" u="none" strike="noStrike" cap="none" dirty="0">
                        <a:solidFill>
                          <a:schemeClr val="accent1"/>
                        </a:solidFill>
                      </a:endParaRPr>
                    </a:p>
                    <a:p>
                      <a:pPr marL="457200" marR="0" lvl="0" indent="-38100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Recruitment and Retention Challenges</a:t>
                      </a:r>
                      <a:endParaRPr sz="1600" u="none" strike="noStrike" cap="none" dirty="0">
                        <a:solidFill>
                          <a:schemeClr val="dk1"/>
                        </a:solidFill>
                      </a:endParaRPr>
                    </a:p>
                    <a:p>
                      <a:pPr marL="457200" marR="0" lvl="0" indent="-38100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Regulations and Reimbursement</a:t>
                      </a:r>
                      <a:endParaRPr sz="1600" u="none" strike="noStrike" cap="none" dirty="0">
                        <a:solidFill>
                          <a:schemeClr val="dk1"/>
                        </a:solidFill>
                      </a:endParaRPr>
                    </a:p>
                    <a:p>
                      <a:pPr marL="457200" marR="0" lvl="0" indent="-38100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Lack of Resources to Support Rapid Expansion</a:t>
                      </a:r>
                      <a:endParaRPr sz="1600" u="none" strike="noStrike" cap="none" dirty="0">
                        <a:solidFill>
                          <a:schemeClr val="dk1"/>
                        </a:solidFill>
                      </a:endParaRPr>
                    </a:p>
                    <a:p>
                      <a:pPr marL="457200" marR="0" lvl="0" indent="-38100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Competing Laboratories</a:t>
                      </a:r>
                      <a:endParaRPr sz="1600" u="none" strike="noStrike" cap="none" dirty="0">
                        <a:solidFill>
                          <a:schemeClr val="dk1"/>
                        </a:solidFill>
                      </a:endParaRPr>
                    </a:p>
                    <a:p>
                      <a:pPr marL="457200" marR="0" lvl="0" indent="-381000" algn="l" rtl="0">
                        <a:lnSpc>
                          <a:spcPct val="100000"/>
                        </a:lnSpc>
                        <a:spcBef>
                          <a:spcPts val="0"/>
                        </a:spcBef>
                        <a:spcAft>
                          <a:spcPts val="0"/>
                        </a:spcAft>
                        <a:buClr>
                          <a:schemeClr val="dk1"/>
                        </a:buClr>
                        <a:buSzPct val="100000"/>
                        <a:buFont typeface="Arial"/>
                        <a:buAutoNum type="arabicPeriod"/>
                      </a:pPr>
                      <a:r>
                        <a:rPr lang="en-US" sz="1600" u="none" strike="noStrike" cap="none" dirty="0">
                          <a:solidFill>
                            <a:schemeClr val="dk1"/>
                          </a:solidFill>
                        </a:rPr>
                        <a:t>Pandemic</a:t>
                      </a:r>
                      <a:endParaRPr sz="1600" u="none" strike="noStrike" cap="none" dirty="0"/>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g22af88785c1_0_112"/>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rmAutofit fontScale="90000"/>
          </a:bodyPr>
          <a:lstStyle/>
          <a:p>
            <a:pPr lvl="0"/>
            <a:r>
              <a:rPr lang="en-US" dirty="0"/>
              <a:t>SWOT Top 5 </a:t>
            </a:r>
            <a:br>
              <a:rPr lang="en-US" dirty="0"/>
            </a:br>
            <a:r>
              <a:rPr lang="en-US" b="0" dirty="0"/>
              <a:t>Tool</a:t>
            </a:r>
          </a:p>
        </p:txBody>
      </p:sp>
      <p:graphicFrame>
        <p:nvGraphicFramePr>
          <p:cNvPr id="4" name="Google Shape;195;g22af88785c1_0_119">
            <a:extLst>
              <a:ext uri="{FF2B5EF4-FFF2-40B4-BE49-F238E27FC236}">
                <a16:creationId xmlns:a16="http://schemas.microsoft.com/office/drawing/2014/main" id="{BD7ECE63-E525-8ECB-877F-89C00E213DD6}"/>
              </a:ext>
            </a:extLst>
          </p:cNvPr>
          <p:cNvGraphicFramePr/>
          <p:nvPr>
            <p:extLst>
              <p:ext uri="{D42A27DB-BD31-4B8C-83A1-F6EECF244321}">
                <p14:modId xmlns:p14="http://schemas.microsoft.com/office/powerpoint/2010/main" val="3831911861"/>
              </p:ext>
            </p:extLst>
          </p:nvPr>
        </p:nvGraphicFramePr>
        <p:xfrm>
          <a:off x="4394030" y="588736"/>
          <a:ext cx="6901711" cy="5358090"/>
        </p:xfrm>
        <a:graphic>
          <a:graphicData uri="http://schemas.openxmlformats.org/drawingml/2006/table">
            <a:tbl>
              <a:tblPr firstRow="1">
                <a:noFill/>
                <a:tableStyleId>{DF75E362-9596-4C5F-B9D5-B2D1834DDC90}</a:tableStyleId>
              </a:tblPr>
              <a:tblGrid>
                <a:gridCol w="3388891">
                  <a:extLst>
                    <a:ext uri="{9D8B030D-6E8A-4147-A177-3AD203B41FA5}">
                      <a16:colId xmlns:a16="http://schemas.microsoft.com/office/drawing/2014/main" val="20000"/>
                    </a:ext>
                  </a:extLst>
                </a:gridCol>
                <a:gridCol w="3512820">
                  <a:extLst>
                    <a:ext uri="{9D8B030D-6E8A-4147-A177-3AD203B41FA5}">
                      <a16:colId xmlns:a16="http://schemas.microsoft.com/office/drawing/2014/main" val="20001"/>
                    </a:ext>
                  </a:extLst>
                </a:gridCol>
              </a:tblGrid>
              <a:tr h="2676978">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Strengths</a:t>
                      </a:r>
                      <a:endParaRPr sz="1600" b="1" u="none" strike="noStrike" cap="none" dirty="0">
                        <a:solidFill>
                          <a:schemeClr val="accent1"/>
                        </a:solidFill>
                      </a:endParaRP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1</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2</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3</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4</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5</a:t>
                      </a:r>
                      <a:endParaRPr sz="16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Weaknesses</a:t>
                      </a:r>
                      <a:endParaRPr sz="1600" b="1" u="none" strike="noStrike" cap="none" dirty="0">
                        <a:solidFill>
                          <a:schemeClr val="accent1"/>
                        </a:solidFill>
                      </a:endParaRP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1</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2</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3</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4</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5</a:t>
                      </a:r>
                      <a:endParaRPr sz="1600" u="none" strike="noStrike" cap="none" dirty="0"/>
                    </a:p>
                  </a:txBody>
                  <a:tcPr marL="91425" marR="91425" marT="91425" marB="91425"/>
                </a:tc>
                <a:extLst>
                  <a:ext uri="{0D108BD9-81ED-4DB2-BD59-A6C34878D82A}">
                    <a16:rowId xmlns:a16="http://schemas.microsoft.com/office/drawing/2014/main" val="10000"/>
                  </a:ext>
                </a:extLst>
              </a:tr>
              <a:tr h="2681112">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Opportunities</a:t>
                      </a:r>
                      <a:endParaRPr sz="1600" b="1" u="none" strike="noStrike" cap="none" dirty="0">
                        <a:solidFill>
                          <a:schemeClr val="accent1"/>
                        </a:solidFill>
                      </a:endParaRP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1</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2</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3</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4</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5</a:t>
                      </a:r>
                      <a:endParaRPr sz="1600" u="none" strike="noStrike" cap="none" dirty="0"/>
                    </a:p>
                  </a:txBody>
                  <a:tcPr marL="91425" marR="91425" marT="91425" marB="91425"/>
                </a:tc>
                <a:tc>
                  <a:txBody>
                    <a:bodyPr/>
                    <a:lstStyle/>
                    <a:p>
                      <a:pPr marL="0" marR="0" lvl="0" indent="0" algn="l" rtl="0">
                        <a:lnSpc>
                          <a:spcPct val="100000"/>
                        </a:lnSpc>
                        <a:spcBef>
                          <a:spcPts val="0"/>
                        </a:spcBef>
                        <a:spcAft>
                          <a:spcPts val="0"/>
                        </a:spcAft>
                        <a:buClr>
                          <a:srgbClr val="000000"/>
                        </a:buClr>
                        <a:buSzPts val="1900"/>
                        <a:buFont typeface="Arial"/>
                        <a:buNone/>
                      </a:pPr>
                      <a:r>
                        <a:rPr lang="en-US" sz="1600" b="1" u="none" strike="noStrike" cap="none" dirty="0">
                          <a:solidFill>
                            <a:schemeClr val="accent1"/>
                          </a:solidFill>
                        </a:rPr>
                        <a:t>Threats</a:t>
                      </a:r>
                      <a:endParaRPr sz="1600" b="1" u="none" strike="noStrike" cap="none" dirty="0">
                        <a:solidFill>
                          <a:schemeClr val="accent1"/>
                        </a:solidFill>
                      </a:endParaRP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1</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2</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3</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4</a:t>
                      </a:r>
                    </a:p>
                    <a:p>
                      <a:pPr marL="425450" marR="0" lvl="0" indent="-342900" algn="l" rtl="0">
                        <a:lnSpc>
                          <a:spcPct val="100000"/>
                        </a:lnSpc>
                        <a:spcBef>
                          <a:spcPts val="0"/>
                        </a:spcBef>
                        <a:spcAft>
                          <a:spcPts val="0"/>
                        </a:spcAft>
                        <a:buClr>
                          <a:srgbClr val="000000"/>
                        </a:buClr>
                        <a:buSzPct val="100000"/>
                        <a:buFont typeface="+mj-lt"/>
                        <a:buAutoNum type="arabicPeriod"/>
                      </a:pPr>
                      <a:r>
                        <a:rPr lang="en-US" sz="1600" u="none" strike="noStrike" cap="none" dirty="0"/>
                        <a:t>5</a:t>
                      </a:r>
                      <a:endParaRPr sz="1600" u="none" strike="noStrike" cap="none" dirty="0"/>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26"/>
          <p:cNvSpPr txBox="1">
            <a:spLocks noGrp="1"/>
          </p:cNvSpPr>
          <p:nvPr>
            <p:ph type="title"/>
          </p:nvPr>
        </p:nvSpPr>
        <p:spPr>
          <a:xfrm>
            <a:off x="831850" y="1540784"/>
            <a:ext cx="10515600" cy="2852737"/>
          </a:xfrm>
          <a:noFill/>
          <a:ln>
            <a:noFill/>
          </a:ln>
        </p:spPr>
        <p:txBody>
          <a:bodyPr spcFirstLastPara="1" wrap="square" lIns="91425" tIns="45700" rIns="91425" bIns="45700" anchor="ctr" anchorCtr="0">
            <a:normAutofit/>
          </a:bodyPr>
          <a:lstStyle/>
          <a:p>
            <a:pPr lvl="0"/>
            <a:r>
              <a:rPr lang="en-US" dirty="0"/>
              <a:t>Part 4:  </a:t>
            </a:r>
            <a:br>
              <a:rPr lang="en-US" dirty="0"/>
            </a:br>
            <a:r>
              <a:rPr lang="en-US" dirty="0"/>
              <a:t>Developing Your Goals</a:t>
            </a:r>
          </a:p>
        </p:txBody>
      </p:sp>
      <p:sp>
        <p:nvSpPr>
          <p:cNvPr id="2" name="Text Placeholder 1">
            <a:extLst>
              <a:ext uri="{FF2B5EF4-FFF2-40B4-BE49-F238E27FC236}">
                <a16:creationId xmlns:a16="http://schemas.microsoft.com/office/drawing/2014/main" id="{68A3E9F0-C7DC-89DA-67DA-613E4F3F5E67}"/>
              </a:ext>
            </a:extLst>
          </p:cNvPr>
          <p:cNvSpPr>
            <a:spLocks noGrp="1"/>
          </p:cNvSpPr>
          <p:nvPr>
            <p:ph type="body" idx="1"/>
          </p:nvPr>
        </p:nvSpPr>
        <p:spPr>
          <a:xfrm>
            <a:off x="831850" y="4589463"/>
            <a:ext cx="6604374" cy="1500187"/>
          </a:xfrm>
        </p:spPr>
        <p:txBody>
          <a:bodyPr/>
          <a:lstStyle/>
          <a:p>
            <a:r>
              <a:rPr lang="en-US" dirty="0"/>
              <a:t>Strategic Planning</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2800"/>
              <a:buFont typeface="Arial"/>
              <a:buNone/>
            </a:pPr>
            <a:r>
              <a:rPr lang="en-US"/>
              <a:t>Funding statement</a:t>
            </a:r>
            <a:endParaRPr/>
          </a:p>
        </p:txBody>
      </p:sp>
      <p:sp>
        <p:nvSpPr>
          <p:cNvPr id="92" name="Google Shape;92;p2"/>
          <p:cNvSpPr txBox="1">
            <a:spLocks noGrp="1"/>
          </p:cNvSpPr>
          <p:nvPr>
            <p:ph type="body" idx="1"/>
          </p:nvPr>
        </p:nvSpPr>
        <p:spPr>
          <a:prstGeom prst="rect">
            <a:avLst/>
          </a:prstGeom>
          <a:noFill/>
          <a:ln>
            <a:noFill/>
          </a:ln>
        </p:spPr>
        <p:txBody>
          <a:bodyPr spcFirstLastPara="1" wrap="square" lIns="91425" tIns="45700" rIns="91425" bIns="45700" anchor="t" anchorCtr="0">
            <a:normAutofit fontScale="92500"/>
          </a:bodyPr>
          <a:lstStyle/>
          <a:p>
            <a:pPr marL="0" lvl="0" indent="0" algn="ctr" rtl="0">
              <a:lnSpc>
                <a:spcPct val="150000"/>
              </a:lnSpc>
              <a:spcBef>
                <a:spcPts val="0"/>
              </a:spcBef>
              <a:spcAft>
                <a:spcPts val="0"/>
              </a:spcAft>
              <a:buSzPct val="80000"/>
              <a:buNone/>
            </a:pPr>
            <a:r>
              <a:rPr lang="en-US" dirty="0">
                <a:latin typeface="Arial"/>
                <a:ea typeface="Arial"/>
                <a:cs typeface="Arial"/>
                <a:sym typeface="Arial"/>
              </a:rPr>
              <a:t>This resource was made possible by cooperative agreement </a:t>
            </a:r>
            <a:r>
              <a:rPr lang="en-US" dirty="0"/>
              <a:t>NU47OE000107</a:t>
            </a:r>
            <a:r>
              <a:rPr lang="en-US" dirty="0">
                <a:latin typeface="Arial"/>
                <a:ea typeface="Arial"/>
                <a:cs typeface="Arial"/>
                <a:sym typeface="Arial"/>
              </a:rPr>
              <a:t> from the Centers for Disease Control and Prevention (CDC). Its contents are solely the responsibility of the American Society for Clinical Pathology (ASCP) and do not necessarily represent the official views of the CDC.</a:t>
            </a:r>
            <a:endParaRPr dirty="0"/>
          </a:p>
          <a:p>
            <a:pPr marL="0" lvl="0" indent="0" algn="ctr" rtl="0">
              <a:lnSpc>
                <a:spcPct val="110000"/>
              </a:lnSpc>
              <a:spcBef>
                <a:spcPts val="1200"/>
              </a:spcBef>
              <a:spcAft>
                <a:spcPts val="0"/>
              </a:spcAft>
              <a:buClr>
                <a:srgbClr val="4696D2"/>
              </a:buClr>
              <a:buSzPct val="80000"/>
              <a:buNone/>
            </a:pP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g22af88785c1_0_45"/>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rmAutofit fontScale="90000"/>
          </a:bodyPr>
          <a:lstStyle/>
          <a:p>
            <a:pPr lvl="0"/>
            <a:r>
              <a:rPr lang="en-US"/>
              <a:t>How do I develop goals?</a:t>
            </a:r>
          </a:p>
        </p:txBody>
      </p:sp>
      <p:sp>
        <p:nvSpPr>
          <p:cNvPr id="214" name="Google Shape;214;g22af88785c1_0_45"/>
          <p:cNvSpPr txBox="1">
            <a:spLocks noGrp="1"/>
          </p:cNvSpPr>
          <p:nvPr>
            <p:ph type="body" idx="1"/>
          </p:nvPr>
        </p:nvSpPr>
        <p:spPr>
          <a:xfrm>
            <a:off x="4274288" y="653142"/>
            <a:ext cx="7097619" cy="5493658"/>
          </a:xfrm>
          <a:noFill/>
          <a:ln>
            <a:noFill/>
          </a:ln>
        </p:spPr>
        <p:txBody>
          <a:bodyPr spcFirstLastPara="1" wrap="square" lIns="91425" tIns="45700" rIns="91425" bIns="45700" anchor="t" anchorCtr="0">
            <a:normAutofit lnSpcReduction="10000"/>
          </a:bodyPr>
          <a:lstStyle/>
          <a:p>
            <a:pPr marL="106680" lvl="0" indent="0">
              <a:buNone/>
            </a:pPr>
            <a:r>
              <a:rPr lang="en-US" b="1" dirty="0">
                <a:solidFill>
                  <a:schemeClr val="accent1"/>
                </a:solidFill>
              </a:rPr>
              <a:t>Analyze the information and discuss:</a:t>
            </a:r>
          </a:p>
          <a:p>
            <a:pPr lvl="1"/>
            <a:r>
              <a:rPr lang="en-US" dirty="0"/>
              <a:t>What do you need to be successful?</a:t>
            </a:r>
          </a:p>
          <a:p>
            <a:pPr lvl="1"/>
            <a:r>
              <a:rPr lang="en-US" dirty="0"/>
              <a:t>What do you have to accomplish? (directives / goals of organization)</a:t>
            </a:r>
          </a:p>
          <a:p>
            <a:pPr marL="106680" lvl="0" indent="0">
              <a:buNone/>
            </a:pPr>
            <a:r>
              <a:rPr lang="en-US" b="1" dirty="0">
                <a:solidFill>
                  <a:schemeClr val="accent1"/>
                </a:solidFill>
              </a:rPr>
              <a:t>Decide strategies </a:t>
            </a:r>
          </a:p>
          <a:p>
            <a:pPr lvl="1"/>
            <a:r>
              <a:rPr lang="en-US" dirty="0"/>
              <a:t>What are top goals, desires?</a:t>
            </a:r>
          </a:p>
          <a:p>
            <a:pPr marL="106680" lvl="0" indent="0">
              <a:buNone/>
            </a:pPr>
            <a:r>
              <a:rPr lang="en-US" b="1" dirty="0">
                <a:solidFill>
                  <a:schemeClr val="accent1"/>
                </a:solidFill>
              </a:rPr>
              <a:t>Develop goals - 2-3 SMART goals</a:t>
            </a:r>
          </a:p>
          <a:p>
            <a:pPr lvl="1"/>
            <a:r>
              <a:rPr lang="en-US" dirty="0"/>
              <a:t>Specific</a:t>
            </a:r>
          </a:p>
          <a:p>
            <a:pPr lvl="1"/>
            <a:r>
              <a:rPr lang="en-US" dirty="0"/>
              <a:t>Measurable</a:t>
            </a:r>
          </a:p>
          <a:p>
            <a:pPr lvl="1"/>
            <a:r>
              <a:rPr lang="en-US" dirty="0"/>
              <a:t>Achievable</a:t>
            </a:r>
          </a:p>
          <a:p>
            <a:pPr lvl="1"/>
            <a:r>
              <a:rPr lang="en-US" dirty="0"/>
              <a:t>Relevant</a:t>
            </a:r>
          </a:p>
          <a:p>
            <a:pPr lvl="1"/>
            <a:r>
              <a:rPr lang="en-US" dirty="0"/>
              <a:t>Time-bound</a:t>
            </a:r>
          </a:p>
          <a:p>
            <a:pPr marL="106680" lvl="0" indent="0">
              <a:buNone/>
            </a:pPr>
            <a:r>
              <a:rPr lang="en-US" b="1" dirty="0">
                <a:solidFill>
                  <a:schemeClr val="accent1"/>
                </a:solidFill>
              </a:rPr>
              <a:t>Define tracking / KPI measures</a:t>
            </a:r>
          </a:p>
          <a:p>
            <a:pPr marL="106680" lvl="0" indent="0">
              <a:buNone/>
            </a:pPr>
            <a:r>
              <a:rPr lang="en-US" b="1" dirty="0">
                <a:solidFill>
                  <a:schemeClr val="accent1"/>
                </a:solidFill>
              </a:rPr>
              <a:t>Execute the plan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21"/>
          <p:cNvSpPr txBox="1">
            <a:spLocks noGrp="1"/>
          </p:cNvSpPr>
          <p:nvPr>
            <p:ph type="title"/>
          </p:nvPr>
        </p:nvSpPr>
        <p:spPr>
          <a:xfrm>
            <a:off x="324000" y="393325"/>
            <a:ext cx="8298900" cy="2084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600"/>
              <a:buFont typeface="Arial"/>
              <a:buNone/>
            </a:pPr>
            <a:r>
              <a:rPr lang="en-US"/>
              <a:t>SMART Goals </a:t>
            </a:r>
            <a:endParaRPr i="1"/>
          </a:p>
        </p:txBody>
      </p:sp>
      <p:sp>
        <p:nvSpPr>
          <p:cNvPr id="220" name="Google Shape;220;p21"/>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228600" lvl="0" indent="-228600" algn="l" rtl="0">
              <a:lnSpc>
                <a:spcPct val="110000"/>
              </a:lnSpc>
              <a:spcBef>
                <a:spcPts val="0"/>
              </a:spcBef>
              <a:spcAft>
                <a:spcPts val="0"/>
              </a:spcAft>
              <a:buSzPts val="1920"/>
              <a:buChar char="•"/>
            </a:pPr>
            <a:r>
              <a:rPr lang="en-US"/>
              <a:t>Set specific SMART goals for each pillar with expected completion dates.</a:t>
            </a:r>
            <a:endParaRPr/>
          </a:p>
          <a:p>
            <a:pPr marL="228600" lvl="0" indent="-228600" algn="l" rtl="0">
              <a:lnSpc>
                <a:spcPct val="110000"/>
              </a:lnSpc>
              <a:spcBef>
                <a:spcPts val="1200"/>
              </a:spcBef>
              <a:spcAft>
                <a:spcPts val="0"/>
              </a:spcAft>
              <a:buSzPts val="1920"/>
              <a:buChar char="•"/>
            </a:pPr>
            <a:r>
              <a:rPr lang="en-US"/>
              <a:t>Tie SMART goals to individual contribution projects and performance evaluations.</a:t>
            </a:r>
            <a:endParaRPr/>
          </a:p>
        </p:txBody>
      </p:sp>
      <p:pic>
        <p:nvPicPr>
          <p:cNvPr id="221" name="Google Shape;221;p21" descr="Bullseye with solid fill"/>
          <p:cNvPicPr preferRelativeResize="0"/>
          <p:nvPr/>
        </p:nvPicPr>
        <p:blipFill rotWithShape="1">
          <a:blip r:embed="rId3">
            <a:alphaModFix/>
          </a:blip>
          <a:srcRect/>
          <a:stretch/>
        </p:blipFill>
        <p:spPr>
          <a:xfrm>
            <a:off x="7276249" y="1980687"/>
            <a:ext cx="2896625" cy="289662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g22af88785c1_0_12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a:t>Developing SMART goals - EXAMPLE</a:t>
            </a:r>
            <a:endParaRPr/>
          </a:p>
        </p:txBody>
      </p:sp>
      <p:sp>
        <p:nvSpPr>
          <p:cNvPr id="228" name="Google Shape;228;g22af88785c1_0_126"/>
          <p:cNvSpPr txBox="1">
            <a:spLocks noGrp="1"/>
          </p:cNvSpPr>
          <p:nvPr>
            <p:ph type="body" idx="1"/>
          </p:nvPr>
        </p:nvSpPr>
        <p:spPr>
          <a:xfrm>
            <a:off x="412800" y="2027150"/>
            <a:ext cx="3470100" cy="2349900"/>
          </a:xfrm>
          <a:prstGeom prst="rect">
            <a:avLst/>
          </a:prstGeom>
          <a:noFill/>
          <a:ln w="19050" cap="flat" cmpd="sng">
            <a:solidFill>
              <a:srgbClr val="000000"/>
            </a:solidFill>
            <a:prstDash val="solid"/>
            <a:round/>
            <a:headEnd type="none" w="sm" len="sm"/>
            <a:tailEnd type="none" w="sm" len="sm"/>
          </a:ln>
        </p:spPr>
        <p:txBody>
          <a:bodyPr spcFirstLastPara="1" wrap="square" lIns="91425" tIns="45700" rIns="91425" bIns="45700" anchor="t" anchorCtr="0">
            <a:normAutofit fontScale="62500" lnSpcReduction="20000"/>
          </a:bodyPr>
          <a:lstStyle/>
          <a:p>
            <a:pPr marL="0" lvl="0" indent="0" algn="l" rtl="0">
              <a:lnSpc>
                <a:spcPct val="120000"/>
              </a:lnSpc>
              <a:spcBef>
                <a:spcPts val="600"/>
              </a:spcBef>
              <a:spcAft>
                <a:spcPts val="0"/>
              </a:spcAft>
              <a:buSzPct val="128000"/>
              <a:buNone/>
            </a:pPr>
            <a:r>
              <a:rPr lang="en-US" b="1" dirty="0">
                <a:solidFill>
                  <a:srgbClr val="0070C0"/>
                </a:solidFill>
              </a:rPr>
              <a:t>Promote Laboratory Visibility </a:t>
            </a:r>
            <a:r>
              <a:rPr lang="en-US" dirty="0">
                <a:solidFill>
                  <a:srgbClr val="0070C0"/>
                </a:solidFill>
              </a:rPr>
              <a:t>  </a:t>
            </a:r>
            <a:endParaRPr dirty="0">
              <a:solidFill>
                <a:srgbClr val="0070C0"/>
              </a:solidFill>
            </a:endParaRPr>
          </a:p>
          <a:p>
            <a:pPr marL="457200" lvl="0" indent="-304800" algn="l" rtl="0">
              <a:lnSpc>
                <a:spcPct val="120000"/>
              </a:lnSpc>
              <a:spcBef>
                <a:spcPts val="600"/>
              </a:spcBef>
              <a:spcAft>
                <a:spcPts val="0"/>
              </a:spcAft>
              <a:buSzPct val="80000"/>
              <a:buChar char="•"/>
            </a:pPr>
            <a:r>
              <a:rPr lang="en-US" dirty="0"/>
              <a:t>develop career ambassador group to recruit to the lab;</a:t>
            </a:r>
            <a:endParaRPr dirty="0"/>
          </a:p>
          <a:p>
            <a:pPr marL="457200" lvl="0" indent="-304800" algn="l" rtl="0">
              <a:lnSpc>
                <a:spcPct val="120000"/>
              </a:lnSpc>
              <a:spcBef>
                <a:spcPts val="0"/>
              </a:spcBef>
              <a:spcAft>
                <a:spcPts val="0"/>
              </a:spcAft>
              <a:buSzPct val="80000"/>
              <a:buChar char="•"/>
            </a:pPr>
            <a:r>
              <a:rPr lang="en-US" dirty="0"/>
              <a:t>increase laboratory support on hospital committees;</a:t>
            </a:r>
            <a:endParaRPr dirty="0"/>
          </a:p>
          <a:p>
            <a:pPr marL="457200" lvl="0" indent="-304800" algn="l" rtl="0">
              <a:lnSpc>
                <a:spcPct val="120000"/>
              </a:lnSpc>
              <a:spcBef>
                <a:spcPts val="0"/>
              </a:spcBef>
              <a:spcAft>
                <a:spcPts val="0"/>
              </a:spcAft>
              <a:buSzPct val="80000"/>
              <a:buChar char="•"/>
            </a:pPr>
            <a:r>
              <a:rPr lang="en-US" dirty="0"/>
              <a:t>initiate rounding on providers and patient care units; </a:t>
            </a:r>
            <a:endParaRPr dirty="0"/>
          </a:p>
          <a:p>
            <a:pPr marL="457200" lvl="0" indent="-304800" algn="l" rtl="0">
              <a:lnSpc>
                <a:spcPct val="120000"/>
              </a:lnSpc>
              <a:spcBef>
                <a:spcPts val="0"/>
              </a:spcBef>
              <a:spcAft>
                <a:spcPts val="0"/>
              </a:spcAft>
              <a:buSzPct val="80000"/>
              <a:buChar char="•"/>
            </a:pPr>
            <a:r>
              <a:rPr lang="en-US" dirty="0"/>
              <a:t>increase VP/COO and CEO rounding in the department</a:t>
            </a:r>
            <a:endParaRPr dirty="0"/>
          </a:p>
        </p:txBody>
      </p:sp>
      <p:sp>
        <p:nvSpPr>
          <p:cNvPr id="229" name="Google Shape;229;g22af88785c1_0_126"/>
          <p:cNvSpPr txBox="1">
            <a:spLocks noGrp="1"/>
          </p:cNvSpPr>
          <p:nvPr>
            <p:ph type="body" idx="2"/>
          </p:nvPr>
        </p:nvSpPr>
        <p:spPr>
          <a:xfrm>
            <a:off x="3810000" y="1597025"/>
            <a:ext cx="1832700" cy="2640900"/>
          </a:xfrm>
          <a:prstGeom prst="rect">
            <a:avLst/>
          </a:prstGeom>
          <a:noFill/>
          <a:ln>
            <a:noFill/>
          </a:ln>
        </p:spPr>
        <p:txBody>
          <a:bodyPr spcFirstLastPara="1" wrap="square" lIns="91425" tIns="137150" rIns="91425" bIns="91425" anchor="t" anchorCtr="0">
            <a:normAutofit lnSpcReduction="10000"/>
          </a:bodyPr>
          <a:lstStyle/>
          <a:p>
            <a:pPr marL="1143000" lvl="0" indent="-1143000" algn="r" rtl="0">
              <a:lnSpc>
                <a:spcPct val="150000"/>
              </a:lnSpc>
              <a:spcBef>
                <a:spcPts val="600"/>
              </a:spcBef>
              <a:spcAft>
                <a:spcPts val="0"/>
              </a:spcAft>
              <a:buSzPts val="1920"/>
              <a:buNone/>
            </a:pPr>
            <a:r>
              <a:rPr lang="en-US" sz="2000" b="1" dirty="0"/>
              <a:t>Specific:</a:t>
            </a:r>
            <a:endParaRPr sz="2000" b="1" dirty="0"/>
          </a:p>
          <a:p>
            <a:pPr marL="1143000" lvl="0" indent="-1143000" algn="r" rtl="0">
              <a:lnSpc>
                <a:spcPct val="200000"/>
              </a:lnSpc>
              <a:spcBef>
                <a:spcPts val="600"/>
              </a:spcBef>
              <a:spcAft>
                <a:spcPts val="0"/>
              </a:spcAft>
              <a:buSzPts val="1920"/>
              <a:buNone/>
            </a:pPr>
            <a:r>
              <a:rPr lang="en-US" sz="2000" b="1" dirty="0"/>
              <a:t>Measurable:</a:t>
            </a:r>
            <a:endParaRPr sz="2000" dirty="0"/>
          </a:p>
          <a:p>
            <a:pPr marL="1143000" lvl="0" indent="-1143000" algn="r" rtl="0">
              <a:lnSpc>
                <a:spcPct val="110000"/>
              </a:lnSpc>
              <a:spcBef>
                <a:spcPts val="600"/>
              </a:spcBef>
              <a:spcAft>
                <a:spcPts val="0"/>
              </a:spcAft>
              <a:buSzPts val="1920"/>
              <a:buNone/>
            </a:pPr>
            <a:r>
              <a:rPr lang="en-US" sz="2000" b="1" dirty="0"/>
              <a:t>Achievable:</a:t>
            </a:r>
            <a:r>
              <a:rPr lang="en-US" sz="2000" dirty="0"/>
              <a:t> </a:t>
            </a:r>
            <a:endParaRPr sz="2000" dirty="0"/>
          </a:p>
          <a:p>
            <a:pPr marL="1143000" lvl="0" indent="-1143000" algn="r" rtl="0">
              <a:lnSpc>
                <a:spcPct val="110000"/>
              </a:lnSpc>
              <a:spcBef>
                <a:spcPts val="600"/>
              </a:spcBef>
              <a:spcAft>
                <a:spcPts val="0"/>
              </a:spcAft>
              <a:buSzPts val="1920"/>
              <a:buNone/>
            </a:pPr>
            <a:r>
              <a:rPr lang="en-US" sz="2000" b="1" dirty="0"/>
              <a:t>Relevant:</a:t>
            </a:r>
            <a:endParaRPr sz="2000" dirty="0"/>
          </a:p>
          <a:p>
            <a:pPr marL="1143000" lvl="0" indent="-1143000" algn="r" rtl="0">
              <a:lnSpc>
                <a:spcPct val="110000"/>
              </a:lnSpc>
              <a:spcBef>
                <a:spcPts val="600"/>
              </a:spcBef>
              <a:spcAft>
                <a:spcPts val="600"/>
              </a:spcAft>
              <a:buSzPts val="1920"/>
              <a:buNone/>
            </a:pPr>
            <a:r>
              <a:rPr lang="en-US" sz="2000" b="1" dirty="0"/>
              <a:t>Time-Bound:</a:t>
            </a:r>
            <a:r>
              <a:rPr lang="en-US" sz="2000" dirty="0"/>
              <a:t> </a:t>
            </a:r>
            <a:endParaRPr sz="2000" dirty="0"/>
          </a:p>
        </p:txBody>
      </p:sp>
      <p:sp>
        <p:nvSpPr>
          <p:cNvPr id="232" name="Google Shape;232;g22af88785c1_0_126"/>
          <p:cNvSpPr txBox="1"/>
          <p:nvPr/>
        </p:nvSpPr>
        <p:spPr>
          <a:xfrm>
            <a:off x="342900" y="1597025"/>
            <a:ext cx="3631500" cy="428100"/>
          </a:xfrm>
          <a:prstGeom prst="rect">
            <a:avLst/>
          </a:prstGeom>
          <a:noFill/>
          <a:ln>
            <a:noFill/>
          </a:ln>
        </p:spPr>
        <p:txBody>
          <a:bodyPr spcFirstLastPara="1" wrap="square" lIns="91425" tIns="91425" rIns="91425" bIns="91425" anchor="t" anchorCtr="0">
            <a:spAutoFit/>
          </a:bodyPr>
          <a:lstStyle/>
          <a:p>
            <a:pPr marL="0" marR="0" lvl="0" indent="0" algn="l" rtl="0">
              <a:lnSpc>
                <a:spcPct val="120000"/>
              </a:lnSpc>
              <a:spcBef>
                <a:spcPts val="600"/>
              </a:spcBef>
              <a:spcAft>
                <a:spcPts val="600"/>
              </a:spcAft>
              <a:buClr>
                <a:srgbClr val="000000"/>
              </a:buClr>
              <a:buSzPts val="1582"/>
              <a:buFont typeface="Arial"/>
              <a:buNone/>
            </a:pPr>
            <a:r>
              <a:rPr lang="en-US" sz="1582" b="1" i="0" u="none" strike="noStrike" cap="none" dirty="0">
                <a:solidFill>
                  <a:srgbClr val="0C0C0C"/>
                </a:solidFill>
                <a:latin typeface="Arial"/>
                <a:ea typeface="Arial"/>
                <a:cs typeface="Arial"/>
                <a:sym typeface="Arial"/>
              </a:rPr>
              <a:t>What do we need to be successful?</a:t>
            </a:r>
            <a:endParaRPr sz="1582" b="1" i="0" u="none" strike="noStrike" cap="none" dirty="0">
              <a:solidFill>
                <a:srgbClr val="0C0C0C"/>
              </a:solidFill>
              <a:latin typeface="Arial"/>
              <a:ea typeface="Arial"/>
              <a:cs typeface="Arial"/>
              <a:sym typeface="Arial"/>
            </a:endParaRPr>
          </a:p>
        </p:txBody>
      </p:sp>
      <p:sp>
        <p:nvSpPr>
          <p:cNvPr id="231" name="Google Shape;231;g22af88785c1_0_126"/>
          <p:cNvSpPr txBox="1"/>
          <p:nvPr/>
        </p:nvSpPr>
        <p:spPr>
          <a:xfrm>
            <a:off x="5597350" y="1597025"/>
            <a:ext cx="6181800" cy="27801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rmAutofit/>
          </a:bodyPr>
          <a:lstStyle/>
          <a:p>
            <a:pPr marL="0" marR="0" lvl="0" indent="0" algn="l" rtl="0">
              <a:lnSpc>
                <a:spcPct val="90000"/>
              </a:lnSpc>
              <a:spcBef>
                <a:spcPts val="600"/>
              </a:spcBef>
              <a:spcAft>
                <a:spcPts val="0"/>
              </a:spcAft>
              <a:buClr>
                <a:srgbClr val="000000"/>
              </a:buClr>
              <a:buSzPts val="2000"/>
              <a:buFont typeface="Arial"/>
              <a:buNone/>
            </a:pPr>
            <a:r>
              <a:rPr lang="en-US" sz="2000" b="0" i="0" u="none" strike="noStrike" cap="none" dirty="0">
                <a:solidFill>
                  <a:srgbClr val="0C0C0C"/>
                </a:solidFill>
                <a:latin typeface="Arial"/>
                <a:ea typeface="Arial"/>
                <a:cs typeface="Arial"/>
                <a:sym typeface="Arial"/>
              </a:rPr>
              <a:t>Develop a career ambassador group with members representing each role, (</a:t>
            </a:r>
            <a:r>
              <a:rPr lang="en-US" sz="2000" b="0" i="0" u="none" strike="noStrike" cap="none" dirty="0" err="1">
                <a:solidFill>
                  <a:srgbClr val="0C0C0C"/>
                </a:solidFill>
                <a:latin typeface="Arial"/>
                <a:ea typeface="Arial"/>
                <a:cs typeface="Arial"/>
                <a:sym typeface="Arial"/>
              </a:rPr>
              <a:t>Pbt</a:t>
            </a:r>
            <a:r>
              <a:rPr lang="en-US" sz="2000" b="0" i="0" u="none" strike="noStrike" cap="none" dirty="0">
                <a:solidFill>
                  <a:srgbClr val="0C0C0C"/>
                </a:solidFill>
                <a:latin typeface="Arial"/>
                <a:ea typeface="Arial"/>
                <a:cs typeface="Arial"/>
                <a:sym typeface="Arial"/>
              </a:rPr>
              <a:t>, LA, SPT, CSR, LS)</a:t>
            </a:r>
            <a:endParaRPr sz="2000" b="0" i="0" u="none" strike="noStrike" cap="none" dirty="0">
              <a:solidFill>
                <a:srgbClr val="0C0C0C"/>
              </a:solidFill>
              <a:latin typeface="Arial"/>
              <a:ea typeface="Arial"/>
              <a:cs typeface="Arial"/>
              <a:sym typeface="Arial"/>
            </a:endParaRPr>
          </a:p>
          <a:p>
            <a:pPr marL="0" marR="0" lvl="0" indent="0" algn="l" rtl="0">
              <a:lnSpc>
                <a:spcPct val="90000"/>
              </a:lnSpc>
              <a:spcBef>
                <a:spcPts val="600"/>
              </a:spcBef>
              <a:spcAft>
                <a:spcPts val="0"/>
              </a:spcAft>
              <a:buClr>
                <a:srgbClr val="000000"/>
              </a:buClr>
              <a:buSzPts val="2000"/>
              <a:buFont typeface="Arial"/>
              <a:buNone/>
            </a:pPr>
            <a:r>
              <a:rPr lang="en-US" sz="2000" b="0" i="0" u="none" strike="noStrike" cap="none" dirty="0">
                <a:solidFill>
                  <a:srgbClr val="0C0C0C"/>
                </a:solidFill>
                <a:latin typeface="Arial"/>
                <a:ea typeface="Arial"/>
                <a:cs typeface="Arial"/>
                <a:sym typeface="Arial"/>
              </a:rPr>
              <a:t>Increase candidates for local Lab Medicine programs (up from 25 to 30)</a:t>
            </a:r>
            <a:endParaRPr sz="2000" b="0" i="0" u="none" strike="noStrike" cap="none" dirty="0">
              <a:solidFill>
                <a:srgbClr val="0C0C0C"/>
              </a:solidFill>
              <a:latin typeface="Arial"/>
              <a:ea typeface="Arial"/>
              <a:cs typeface="Arial"/>
              <a:sym typeface="Arial"/>
            </a:endParaRPr>
          </a:p>
          <a:p>
            <a:pPr marL="0" marR="0" lvl="0" indent="0" algn="l" rtl="0">
              <a:lnSpc>
                <a:spcPct val="90000"/>
              </a:lnSpc>
              <a:spcBef>
                <a:spcPts val="900"/>
              </a:spcBef>
              <a:spcAft>
                <a:spcPts val="0"/>
              </a:spcAft>
              <a:buClr>
                <a:srgbClr val="000000"/>
              </a:buClr>
              <a:buSzPts val="2000"/>
              <a:buFont typeface="Arial"/>
              <a:buNone/>
            </a:pPr>
            <a:r>
              <a:rPr lang="en-US" sz="2000" b="0" i="0" u="none" strike="noStrike" cap="none" dirty="0">
                <a:solidFill>
                  <a:srgbClr val="0C0C0C"/>
                </a:solidFill>
                <a:latin typeface="Arial"/>
                <a:ea typeface="Arial"/>
                <a:cs typeface="Arial"/>
                <a:sym typeface="Arial"/>
              </a:rPr>
              <a:t>Visit 3 schools in 6 months</a:t>
            </a:r>
            <a:endParaRPr sz="2000" b="0" i="0" u="none" strike="noStrike" cap="none" dirty="0">
              <a:solidFill>
                <a:srgbClr val="0C0C0C"/>
              </a:solidFill>
              <a:latin typeface="Arial"/>
              <a:ea typeface="Arial"/>
              <a:cs typeface="Arial"/>
              <a:sym typeface="Arial"/>
            </a:endParaRPr>
          </a:p>
          <a:p>
            <a:pPr marL="0" marR="0" lvl="0" indent="0" algn="l" rtl="0">
              <a:lnSpc>
                <a:spcPct val="115000"/>
              </a:lnSpc>
              <a:spcBef>
                <a:spcPts val="900"/>
              </a:spcBef>
              <a:spcAft>
                <a:spcPts val="0"/>
              </a:spcAft>
              <a:buClr>
                <a:srgbClr val="000000"/>
              </a:buClr>
              <a:buSzPts val="2000"/>
              <a:buFont typeface="Arial"/>
              <a:buNone/>
            </a:pPr>
            <a:r>
              <a:rPr lang="en-US" sz="2000" b="0" i="0" u="none" strike="noStrike" cap="none" dirty="0">
                <a:solidFill>
                  <a:srgbClr val="0C0C0C"/>
                </a:solidFill>
                <a:latin typeface="Arial"/>
                <a:ea typeface="Arial"/>
                <a:cs typeface="Arial"/>
                <a:sym typeface="Arial"/>
              </a:rPr>
              <a:t>Increase pool of candidates for future open positions</a:t>
            </a:r>
            <a:endParaRPr sz="2000" b="0" i="0" u="none" strike="noStrike" cap="none" dirty="0">
              <a:solidFill>
                <a:srgbClr val="0C0C0C"/>
              </a:solidFill>
              <a:latin typeface="Arial"/>
              <a:ea typeface="Arial"/>
              <a:cs typeface="Arial"/>
              <a:sym typeface="Arial"/>
            </a:endParaRPr>
          </a:p>
          <a:p>
            <a:pPr marL="0" marR="0" lvl="0" indent="0" algn="l" rtl="0">
              <a:lnSpc>
                <a:spcPct val="90000"/>
              </a:lnSpc>
              <a:spcBef>
                <a:spcPts val="600"/>
              </a:spcBef>
              <a:spcAft>
                <a:spcPts val="600"/>
              </a:spcAft>
              <a:buClr>
                <a:srgbClr val="000000"/>
              </a:buClr>
              <a:buSzPts val="2000"/>
              <a:buFont typeface="Arial"/>
              <a:buNone/>
            </a:pPr>
            <a:r>
              <a:rPr lang="en-US" sz="2000" b="0" i="0" u="none" strike="noStrike" cap="none" dirty="0">
                <a:solidFill>
                  <a:srgbClr val="0C0C0C"/>
                </a:solidFill>
                <a:latin typeface="Arial"/>
                <a:ea typeface="Arial"/>
                <a:cs typeface="Arial"/>
                <a:sym typeface="Arial"/>
              </a:rPr>
              <a:t>By 12/31/2023</a:t>
            </a:r>
            <a:endParaRPr sz="2000" b="0" i="0" u="none" strike="noStrike" cap="none" dirty="0">
              <a:solidFill>
                <a:srgbClr val="000000"/>
              </a:solidFill>
              <a:latin typeface="Arial"/>
              <a:ea typeface="Arial"/>
              <a:cs typeface="Arial"/>
              <a:sym typeface="Arial"/>
            </a:endParaRPr>
          </a:p>
        </p:txBody>
      </p:sp>
      <p:sp>
        <p:nvSpPr>
          <p:cNvPr id="230" name="Google Shape;230;g22af88785c1_0_126"/>
          <p:cNvSpPr txBox="1"/>
          <p:nvPr/>
        </p:nvSpPr>
        <p:spPr>
          <a:xfrm>
            <a:off x="412800" y="4605725"/>
            <a:ext cx="11366400" cy="11082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marR="0" lvl="0" indent="0" algn="just" rtl="0">
              <a:lnSpc>
                <a:spcPct val="100000"/>
              </a:lnSpc>
              <a:spcBef>
                <a:spcPts val="0"/>
              </a:spcBef>
              <a:spcAft>
                <a:spcPts val="0"/>
              </a:spcAft>
              <a:buClr>
                <a:srgbClr val="000000"/>
              </a:buClr>
              <a:buSzPts val="2000"/>
              <a:buFont typeface="Arial"/>
              <a:buNone/>
            </a:pPr>
            <a:r>
              <a:rPr lang="en-US" sz="2000" b="1" i="0" u="none" strike="noStrike" cap="none" dirty="0">
                <a:solidFill>
                  <a:srgbClr val="000000"/>
                </a:solidFill>
                <a:latin typeface="Arial"/>
                <a:ea typeface="Arial"/>
                <a:cs typeface="Arial"/>
                <a:sym typeface="Arial"/>
              </a:rPr>
              <a:t>SMART Goal: </a:t>
            </a:r>
            <a:r>
              <a:rPr lang="en-US" sz="2000" b="0" i="1" u="none" strike="noStrike" cap="none" dirty="0">
                <a:solidFill>
                  <a:srgbClr val="000000"/>
                </a:solidFill>
                <a:latin typeface="Arial"/>
                <a:ea typeface="Arial"/>
                <a:cs typeface="Arial"/>
                <a:sym typeface="Arial"/>
              </a:rPr>
              <a:t>Develop a career ambassador program to include </a:t>
            </a:r>
            <a:r>
              <a:rPr lang="en-US" sz="2000" b="0" i="1" u="none" strike="noStrike" cap="none" dirty="0" err="1">
                <a:solidFill>
                  <a:srgbClr val="000000"/>
                </a:solidFill>
                <a:latin typeface="Arial"/>
                <a:ea typeface="Arial"/>
                <a:cs typeface="Arial"/>
                <a:sym typeface="Arial"/>
              </a:rPr>
              <a:t>Pbt</a:t>
            </a:r>
            <a:r>
              <a:rPr lang="en-US" sz="2000" b="0" i="1" u="none" strike="noStrike" cap="none" dirty="0">
                <a:solidFill>
                  <a:srgbClr val="000000"/>
                </a:solidFill>
                <a:latin typeface="Arial"/>
                <a:ea typeface="Arial"/>
                <a:cs typeface="Arial"/>
                <a:sym typeface="Arial"/>
              </a:rPr>
              <a:t>, LA, SPT, CSR, and LS to visit at least 3 schools by the end of the year (12/31/2023) to increase pool of candidates for local lab medicine programs (community college and MLS program) from 25 to 30 in January 2024.</a:t>
            </a:r>
            <a:endParaRPr sz="2000" b="0" i="1" u="none" strike="noStrike" cap="none" dirty="0">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g2559ba44038_1_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a:t>SMART Goal Template</a:t>
            </a:r>
            <a:endParaRPr/>
          </a:p>
        </p:txBody>
      </p:sp>
      <p:sp>
        <p:nvSpPr>
          <p:cNvPr id="239" name="Google Shape;239;g2559ba44038_1_3"/>
          <p:cNvSpPr txBox="1">
            <a:spLocks noGrp="1"/>
          </p:cNvSpPr>
          <p:nvPr>
            <p:ph type="body" idx="1"/>
          </p:nvPr>
        </p:nvSpPr>
        <p:spPr>
          <a:xfrm>
            <a:off x="544600" y="1597025"/>
            <a:ext cx="3095100" cy="651900"/>
          </a:xfrm>
          <a:prstGeom prst="rect">
            <a:avLst/>
          </a:prstGeom>
          <a:noFill/>
          <a:ln>
            <a:noFill/>
          </a:ln>
        </p:spPr>
        <p:txBody>
          <a:bodyPr spcFirstLastPara="1" wrap="square" lIns="91425" tIns="45700" rIns="91425" bIns="45700" anchor="t" anchorCtr="0">
            <a:normAutofit fontScale="55000" lnSpcReduction="20000"/>
          </a:bodyPr>
          <a:lstStyle/>
          <a:p>
            <a:pPr marL="0" lvl="0" indent="0" algn="l" rtl="0">
              <a:lnSpc>
                <a:spcPct val="120000"/>
              </a:lnSpc>
              <a:spcBef>
                <a:spcPts val="600"/>
              </a:spcBef>
              <a:spcAft>
                <a:spcPts val="600"/>
              </a:spcAft>
              <a:buSzPct val="145454"/>
              <a:buNone/>
            </a:pPr>
            <a:r>
              <a:rPr lang="en-US" b="1"/>
              <a:t>What do we need to be successful?  </a:t>
            </a:r>
            <a:endParaRPr/>
          </a:p>
        </p:txBody>
      </p:sp>
      <p:sp>
        <p:nvSpPr>
          <p:cNvPr id="240" name="Google Shape;240;g2559ba44038_1_3"/>
          <p:cNvSpPr txBox="1">
            <a:spLocks noGrp="1"/>
          </p:cNvSpPr>
          <p:nvPr>
            <p:ph type="body" idx="2"/>
          </p:nvPr>
        </p:nvSpPr>
        <p:spPr>
          <a:xfrm>
            <a:off x="4038600" y="1597025"/>
            <a:ext cx="1832700" cy="2780100"/>
          </a:xfrm>
          <a:prstGeom prst="rect">
            <a:avLst/>
          </a:prstGeom>
          <a:noFill/>
          <a:ln>
            <a:noFill/>
          </a:ln>
        </p:spPr>
        <p:txBody>
          <a:bodyPr spcFirstLastPara="1" wrap="square" lIns="91425" tIns="137150" rIns="91425" bIns="91425" anchor="t" anchorCtr="0">
            <a:normAutofit fontScale="70000" lnSpcReduction="20000"/>
          </a:bodyPr>
          <a:lstStyle/>
          <a:p>
            <a:pPr marL="1143000" lvl="0" indent="-1143000" algn="r" rtl="0">
              <a:lnSpc>
                <a:spcPct val="110000"/>
              </a:lnSpc>
              <a:spcBef>
                <a:spcPts val="600"/>
              </a:spcBef>
              <a:spcAft>
                <a:spcPts val="0"/>
              </a:spcAft>
              <a:buSzPct val="137142"/>
              <a:buNone/>
            </a:pPr>
            <a:r>
              <a:rPr lang="en-US" sz="2000" b="1"/>
              <a:t>Specific:</a:t>
            </a:r>
            <a:endParaRPr sz="2000" b="1"/>
          </a:p>
          <a:p>
            <a:pPr marL="1143000" lvl="0" indent="-1143000" algn="r" rtl="0">
              <a:lnSpc>
                <a:spcPct val="110000"/>
              </a:lnSpc>
              <a:spcBef>
                <a:spcPts val="600"/>
              </a:spcBef>
              <a:spcAft>
                <a:spcPts val="0"/>
              </a:spcAft>
              <a:buSzPct val="137142"/>
              <a:buNone/>
            </a:pPr>
            <a:endParaRPr sz="2000" b="1"/>
          </a:p>
          <a:p>
            <a:pPr marL="1143000" lvl="0" indent="-1143000" algn="r" rtl="0">
              <a:lnSpc>
                <a:spcPct val="110000"/>
              </a:lnSpc>
              <a:spcBef>
                <a:spcPts val="600"/>
              </a:spcBef>
              <a:spcAft>
                <a:spcPts val="0"/>
              </a:spcAft>
              <a:buSzPct val="137142"/>
              <a:buNone/>
            </a:pPr>
            <a:r>
              <a:rPr lang="en-US" sz="2000" b="1"/>
              <a:t>Measurable:</a:t>
            </a:r>
            <a:endParaRPr sz="2000"/>
          </a:p>
          <a:p>
            <a:pPr marL="1143000" lvl="0" indent="-1143000" algn="r" rtl="0">
              <a:lnSpc>
                <a:spcPct val="110000"/>
              </a:lnSpc>
              <a:spcBef>
                <a:spcPts val="600"/>
              </a:spcBef>
              <a:spcAft>
                <a:spcPts val="0"/>
              </a:spcAft>
              <a:buSzPct val="137142"/>
              <a:buNone/>
            </a:pPr>
            <a:endParaRPr sz="2000" b="1"/>
          </a:p>
          <a:p>
            <a:pPr marL="1143000" lvl="0" indent="-1143000" algn="r" rtl="0">
              <a:lnSpc>
                <a:spcPct val="110000"/>
              </a:lnSpc>
              <a:spcBef>
                <a:spcPts val="600"/>
              </a:spcBef>
              <a:spcAft>
                <a:spcPts val="0"/>
              </a:spcAft>
              <a:buSzPct val="137142"/>
              <a:buNone/>
            </a:pPr>
            <a:r>
              <a:rPr lang="en-US" sz="2000" b="1"/>
              <a:t>Achievable:</a:t>
            </a:r>
            <a:endParaRPr sz="2000" b="1"/>
          </a:p>
          <a:p>
            <a:pPr marL="1143000" lvl="0" indent="-1143000" algn="r" rtl="0">
              <a:lnSpc>
                <a:spcPct val="110000"/>
              </a:lnSpc>
              <a:spcBef>
                <a:spcPts val="600"/>
              </a:spcBef>
              <a:spcAft>
                <a:spcPts val="0"/>
              </a:spcAft>
              <a:buSzPct val="137142"/>
              <a:buNone/>
            </a:pPr>
            <a:r>
              <a:rPr lang="en-US" sz="2000"/>
              <a:t> </a:t>
            </a:r>
            <a:endParaRPr sz="2000"/>
          </a:p>
          <a:p>
            <a:pPr marL="1143000" lvl="0" indent="-1143000" algn="r" rtl="0">
              <a:lnSpc>
                <a:spcPct val="110000"/>
              </a:lnSpc>
              <a:spcBef>
                <a:spcPts val="600"/>
              </a:spcBef>
              <a:spcAft>
                <a:spcPts val="0"/>
              </a:spcAft>
              <a:buSzPct val="137142"/>
              <a:buNone/>
            </a:pPr>
            <a:r>
              <a:rPr lang="en-US" sz="2000" b="1"/>
              <a:t>Relevant:</a:t>
            </a:r>
            <a:endParaRPr sz="2000"/>
          </a:p>
          <a:p>
            <a:pPr marL="1143000" lvl="0" indent="-1143000" algn="r" rtl="0">
              <a:lnSpc>
                <a:spcPct val="110000"/>
              </a:lnSpc>
              <a:spcBef>
                <a:spcPts val="600"/>
              </a:spcBef>
              <a:spcAft>
                <a:spcPts val="0"/>
              </a:spcAft>
              <a:buSzPct val="137142"/>
              <a:buNone/>
            </a:pPr>
            <a:endParaRPr sz="2000" b="1"/>
          </a:p>
          <a:p>
            <a:pPr marL="1143000" lvl="0" indent="-1143000" algn="r" rtl="0">
              <a:lnSpc>
                <a:spcPct val="110000"/>
              </a:lnSpc>
              <a:spcBef>
                <a:spcPts val="600"/>
              </a:spcBef>
              <a:spcAft>
                <a:spcPts val="600"/>
              </a:spcAft>
              <a:buSzPct val="137142"/>
              <a:buNone/>
            </a:pPr>
            <a:r>
              <a:rPr lang="en-US" sz="2000" b="1"/>
              <a:t>Time-Bound:</a:t>
            </a:r>
            <a:r>
              <a:rPr lang="en-US" sz="2000"/>
              <a:t> </a:t>
            </a:r>
            <a:endParaRPr sz="2000"/>
          </a:p>
        </p:txBody>
      </p:sp>
      <p:sp>
        <p:nvSpPr>
          <p:cNvPr id="241" name="Google Shape;241;g2559ba44038_1_3"/>
          <p:cNvSpPr txBox="1"/>
          <p:nvPr/>
        </p:nvSpPr>
        <p:spPr>
          <a:xfrm>
            <a:off x="412800" y="4377125"/>
            <a:ext cx="1886700" cy="492600"/>
          </a:xfrm>
          <a:prstGeom prst="rect">
            <a:avLst/>
          </a:prstGeom>
          <a:noFill/>
          <a:ln>
            <a:noFill/>
          </a:ln>
        </p:spPr>
        <p:txBody>
          <a:bodyPr spcFirstLastPara="1" wrap="square" lIns="91425" tIns="91425" rIns="91425" bIns="91425" anchor="t" anchorCtr="0">
            <a:spAutoFit/>
          </a:bodyPr>
          <a:lstStyle/>
          <a:p>
            <a:pPr marL="0" marR="0" lvl="0" indent="0" algn="just"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Arial"/>
                <a:ea typeface="Arial"/>
                <a:cs typeface="Arial"/>
                <a:sym typeface="Arial"/>
              </a:rPr>
              <a:t>SMART Goal: </a:t>
            </a:r>
            <a:endParaRPr sz="2000" b="0" i="1" u="none" strike="noStrike" cap="none">
              <a:solidFill>
                <a:srgbClr val="000000"/>
              </a:solidFill>
              <a:latin typeface="Arial"/>
              <a:ea typeface="Arial"/>
              <a:cs typeface="Arial"/>
              <a:sym typeface="Arial"/>
            </a:endParaRPr>
          </a:p>
        </p:txBody>
      </p:sp>
      <p:sp>
        <p:nvSpPr>
          <p:cNvPr id="242" name="Google Shape;242;g2559ba44038_1_3">
            <a:extLst>
              <a:ext uri="{C183D7F6-B498-43B3-948B-1728B52AA6E4}">
                <adec:decorative xmlns:adec="http://schemas.microsoft.com/office/drawing/2017/decorative" val="1"/>
              </a:ext>
            </a:extLst>
          </p:cNvPr>
          <p:cNvSpPr txBox="1"/>
          <p:nvPr/>
        </p:nvSpPr>
        <p:spPr>
          <a:xfrm>
            <a:off x="5834900" y="1597025"/>
            <a:ext cx="5803500" cy="27801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rmAutofit/>
          </a:bodyPr>
          <a:lstStyle/>
          <a:p>
            <a:pPr marL="0" marR="0" lvl="0" indent="0" algn="l" rtl="0">
              <a:lnSpc>
                <a:spcPct val="110000"/>
              </a:lnSpc>
              <a:spcBef>
                <a:spcPts val="600"/>
              </a:spcBef>
              <a:spcAft>
                <a:spcPts val="600"/>
              </a:spcAft>
              <a:buClr>
                <a:srgbClr val="000000"/>
              </a:buClr>
              <a:buSzPts val="2000"/>
              <a:buFont typeface="Arial"/>
              <a:buNone/>
            </a:pPr>
            <a:endParaRPr sz="2000" b="0" i="0" u="none" strike="noStrike" cap="none">
              <a:solidFill>
                <a:srgbClr val="0C0C0C"/>
              </a:solidFill>
              <a:latin typeface="Arial"/>
              <a:ea typeface="Arial"/>
              <a:cs typeface="Arial"/>
              <a:sym typeface="Arial"/>
            </a:endParaRPr>
          </a:p>
        </p:txBody>
      </p:sp>
      <p:sp>
        <p:nvSpPr>
          <p:cNvPr id="243" name="Google Shape;243;g2559ba44038_1_3">
            <a:extLst>
              <a:ext uri="{C183D7F6-B498-43B3-948B-1728B52AA6E4}">
                <adec:decorative xmlns:adec="http://schemas.microsoft.com/office/drawing/2017/decorative" val="1"/>
              </a:ext>
            </a:extLst>
          </p:cNvPr>
          <p:cNvSpPr txBox="1"/>
          <p:nvPr/>
        </p:nvSpPr>
        <p:spPr>
          <a:xfrm>
            <a:off x="544600" y="4760250"/>
            <a:ext cx="11093700" cy="13257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4" name="Google Shape;244;g2559ba44038_1_3">
            <a:extLst>
              <a:ext uri="{C183D7F6-B498-43B3-948B-1728B52AA6E4}">
                <adec:decorative xmlns:adec="http://schemas.microsoft.com/office/drawing/2017/decorative" val="1"/>
              </a:ext>
            </a:extLst>
          </p:cNvPr>
          <p:cNvSpPr txBox="1"/>
          <p:nvPr/>
        </p:nvSpPr>
        <p:spPr>
          <a:xfrm>
            <a:off x="544600" y="2198600"/>
            <a:ext cx="3494100" cy="21786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g2559ba44038_1_14"/>
          <p:cNvSpPr txBox="1">
            <a:spLocks noGrp="1"/>
          </p:cNvSpPr>
          <p:nvPr>
            <p:ph type="title"/>
          </p:nvPr>
        </p:nvSpPr>
        <p:spPr>
          <a:noFill/>
          <a:ln>
            <a:noFill/>
          </a:ln>
        </p:spPr>
        <p:txBody>
          <a:bodyPr spcFirstLastPara="1" wrap="square" lIns="91425" tIns="45700" rIns="91425" bIns="45700" anchor="ctr" anchorCtr="0">
            <a:normAutofit/>
          </a:bodyPr>
          <a:lstStyle/>
          <a:p>
            <a:pPr lvl="0"/>
            <a:r>
              <a:rPr lang="en-US"/>
              <a:t>Finalizing goals</a:t>
            </a:r>
          </a:p>
        </p:txBody>
      </p:sp>
      <p:sp>
        <p:nvSpPr>
          <p:cNvPr id="251" name="Google Shape;251;g2559ba44038_1_14"/>
          <p:cNvSpPr txBox="1">
            <a:spLocks noGrp="1"/>
          </p:cNvSpPr>
          <p:nvPr>
            <p:ph type="body" idx="1"/>
          </p:nvPr>
        </p:nvSpPr>
        <p:spPr>
          <a:noFill/>
          <a:ln>
            <a:noFill/>
          </a:ln>
        </p:spPr>
        <p:txBody>
          <a:bodyPr spcFirstLastPara="1" wrap="square" lIns="91425" tIns="45700" rIns="91425" bIns="45700" anchor="t" anchorCtr="0">
            <a:normAutofit fontScale="92500"/>
          </a:bodyPr>
          <a:lstStyle/>
          <a:p>
            <a:pPr marL="228600" lvl="0" indent="0">
              <a:buNone/>
            </a:pPr>
            <a:r>
              <a:rPr lang="en-US" dirty="0"/>
              <a:t>Review all goals as a group and ask:</a:t>
            </a:r>
          </a:p>
          <a:p>
            <a:pPr lvl="0"/>
            <a:r>
              <a:rPr lang="en-US" dirty="0"/>
              <a:t>Are they still appropriate?</a:t>
            </a:r>
          </a:p>
          <a:p>
            <a:pPr lvl="0"/>
            <a:r>
              <a:rPr lang="en-US" dirty="0"/>
              <a:t>Do they support our vision?</a:t>
            </a:r>
          </a:p>
          <a:p>
            <a:pPr lvl="0"/>
            <a:r>
              <a:rPr lang="en-US" dirty="0"/>
              <a:t>What else? Are we missing anything?</a:t>
            </a:r>
          </a:p>
          <a:p>
            <a:pPr lvl="0"/>
            <a:r>
              <a:rPr lang="en-US" dirty="0"/>
              <a:t>Are they clearly defined?</a:t>
            </a:r>
          </a:p>
          <a:p>
            <a:pPr lvl="0"/>
            <a:r>
              <a:rPr lang="en-US" dirty="0"/>
              <a:t>How will we monitor success?</a:t>
            </a:r>
          </a:p>
          <a:p>
            <a:pPr lvl="0"/>
            <a:endParaRPr lang="en-US" dirty="0"/>
          </a:p>
          <a:p>
            <a:pPr lvl="0"/>
            <a:r>
              <a:rPr lang="en-US" dirty="0"/>
              <a:t>Once these are resolved, develop your tracker/KPI monitor</a:t>
            </a:r>
          </a:p>
        </p:txBody>
      </p:sp>
      <p:sp>
        <p:nvSpPr>
          <p:cNvPr id="6" name="Picture Placeholder 5">
            <a:extLst>
              <a:ext uri="{FF2B5EF4-FFF2-40B4-BE49-F238E27FC236}">
                <a16:creationId xmlns:a16="http://schemas.microsoft.com/office/drawing/2014/main" id="{58943EEF-6A83-A767-8A68-CC87F5E4C0BB}"/>
              </a:ext>
            </a:extLst>
          </p:cNvPr>
          <p:cNvSpPr>
            <a:spLocks noGrp="1"/>
          </p:cNvSpPr>
          <p:nvPr>
            <p:ph type="pic" idx="2"/>
          </p:nvPr>
        </p:nvSpPr>
        <p:spPr/>
      </p:sp>
      <p:sp>
        <p:nvSpPr>
          <p:cNvPr id="7" name="Rectangle 6">
            <a:extLst>
              <a:ext uri="{FF2B5EF4-FFF2-40B4-BE49-F238E27FC236}">
                <a16:creationId xmlns:a16="http://schemas.microsoft.com/office/drawing/2014/main" id="{C15DDDDA-E97B-A588-CF5F-912E3820A238}"/>
              </a:ext>
            </a:extLst>
          </p:cNvPr>
          <p:cNvSpPr/>
          <p:nvPr/>
        </p:nvSpPr>
        <p:spPr>
          <a:xfrm>
            <a:off x="7615825" y="1"/>
            <a:ext cx="3432131"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Google Shape;262;g2559ba44038_1_14">
            <a:extLst>
              <a:ext uri="{FF2B5EF4-FFF2-40B4-BE49-F238E27FC236}">
                <a16:creationId xmlns:a16="http://schemas.microsoft.com/office/drawing/2014/main" id="{97DFEEF5-F19F-3767-8F1E-D59133EF0C27}"/>
              </a:ext>
            </a:extLst>
          </p:cNvPr>
          <p:cNvSpPr txBox="1"/>
          <p:nvPr/>
        </p:nvSpPr>
        <p:spPr>
          <a:xfrm>
            <a:off x="7829661" y="664727"/>
            <a:ext cx="3004457" cy="3785621"/>
          </a:xfrm>
          <a:prstGeom prst="rect">
            <a:avLst/>
          </a:prstGeom>
          <a:noFill/>
          <a:ln w="19050" cap="flat" cmpd="sng">
            <a:noFill/>
            <a:prstDash val="solid"/>
            <a:round/>
            <a:headEnd type="none" w="sm" len="sm"/>
            <a:tailEnd type="none" w="sm" len="sm"/>
          </a:ln>
        </p:spPr>
        <p:txBody>
          <a:bodyPr spcFirstLastPara="1" wrap="square" lIns="91425" tIns="91425" rIns="91425" bIns="91425" anchor="t" anchorCtr="0">
            <a:spAutoFit/>
          </a:bodyPr>
          <a:lstStyle/>
          <a:p>
            <a:pPr marL="11113" marR="0" lvl="0" rtl="0">
              <a:lnSpc>
                <a:spcPct val="100000"/>
              </a:lnSpc>
              <a:spcBef>
                <a:spcPts val="0"/>
              </a:spcBef>
              <a:spcAft>
                <a:spcPts val="0"/>
              </a:spcAft>
              <a:buClr>
                <a:srgbClr val="000000"/>
              </a:buClr>
              <a:buSzPts val="1800"/>
            </a:pPr>
            <a:r>
              <a:rPr lang="en-US" sz="1800" b="0" u="none" strike="noStrike" cap="none" dirty="0">
                <a:solidFill>
                  <a:schemeClr val="bg1"/>
                </a:solidFill>
                <a:latin typeface="Arial"/>
                <a:ea typeface="Arial"/>
                <a:cs typeface="Arial"/>
                <a:sym typeface="Arial"/>
              </a:rPr>
              <a:t>Some businesses develop a report style Strategic Plan. For the laboratory, that is not as beneficial, as it takes time to develop, and it is rarely read. </a:t>
            </a:r>
          </a:p>
          <a:p>
            <a:pPr marL="11113" marR="0" lvl="0" rtl="0">
              <a:lnSpc>
                <a:spcPct val="100000"/>
              </a:lnSpc>
              <a:spcBef>
                <a:spcPts val="0"/>
              </a:spcBef>
              <a:spcAft>
                <a:spcPts val="0"/>
              </a:spcAft>
              <a:buClr>
                <a:srgbClr val="000000"/>
              </a:buClr>
              <a:buSzPts val="1800"/>
            </a:pPr>
            <a:endParaRPr lang="en-US" sz="1800" b="0" u="none" strike="noStrike" cap="none" dirty="0">
              <a:solidFill>
                <a:schemeClr val="bg1"/>
              </a:solidFill>
              <a:latin typeface="Arial"/>
              <a:ea typeface="Arial"/>
              <a:cs typeface="Arial"/>
              <a:sym typeface="Arial"/>
            </a:endParaRPr>
          </a:p>
          <a:p>
            <a:pPr marL="11113" marR="0" lvl="0" rtl="0">
              <a:lnSpc>
                <a:spcPct val="100000"/>
              </a:lnSpc>
              <a:spcBef>
                <a:spcPts val="0"/>
              </a:spcBef>
              <a:spcAft>
                <a:spcPts val="0"/>
              </a:spcAft>
              <a:buClr>
                <a:srgbClr val="000000"/>
              </a:buClr>
              <a:buSzPts val="1800"/>
            </a:pPr>
            <a:r>
              <a:rPr lang="en-US" sz="1800" b="0" u="none" strike="noStrike" cap="none" dirty="0">
                <a:solidFill>
                  <a:schemeClr val="bg1"/>
                </a:solidFill>
                <a:latin typeface="Arial"/>
                <a:ea typeface="Arial"/>
                <a:cs typeface="Arial"/>
                <a:sym typeface="Arial"/>
              </a:rPr>
              <a:t>It is typically more useable, easier to read, and easier to interpret if developed in a table format or even a </a:t>
            </a:r>
            <a:r>
              <a:rPr lang="en-US" sz="1800" b="0" u="none" strike="noStrike" cap="none" dirty="0" err="1">
                <a:solidFill>
                  <a:schemeClr val="bg1"/>
                </a:solidFill>
                <a:latin typeface="Arial"/>
                <a:ea typeface="Arial"/>
                <a:cs typeface="Arial"/>
                <a:sym typeface="Arial"/>
              </a:rPr>
              <a:t>powerpoint</a:t>
            </a:r>
            <a:r>
              <a:rPr lang="en-US" sz="1800" b="0" u="none" strike="noStrike" cap="none" dirty="0">
                <a:solidFill>
                  <a:schemeClr val="bg1"/>
                </a:solidFill>
                <a:latin typeface="Arial"/>
                <a:ea typeface="Arial"/>
                <a:cs typeface="Arial"/>
                <a:sym typeface="Arial"/>
              </a:rPr>
              <a:t> presentation to share with your team.</a:t>
            </a:r>
          </a:p>
        </p:txBody>
      </p:sp>
      <p:sp>
        <p:nvSpPr>
          <p:cNvPr id="10" name="Oval 9">
            <a:extLst>
              <a:ext uri="{FF2B5EF4-FFF2-40B4-BE49-F238E27FC236}">
                <a16:creationId xmlns:a16="http://schemas.microsoft.com/office/drawing/2014/main" id="{51606BCF-7B71-59D7-3EC9-C7F4792438DE}"/>
              </a:ext>
            </a:extLst>
          </p:cNvPr>
          <p:cNvSpPr/>
          <p:nvPr/>
        </p:nvSpPr>
        <p:spPr>
          <a:xfrm>
            <a:off x="8279704" y="4450348"/>
            <a:ext cx="2054269" cy="2054269"/>
          </a:xfrm>
          <a:prstGeom prst="ellips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Icon of a graph on a screen">
            <a:extLst>
              <a:ext uri="{FF2B5EF4-FFF2-40B4-BE49-F238E27FC236}">
                <a16:creationId xmlns:a16="http://schemas.microsoft.com/office/drawing/2014/main" id="{221980AB-316D-F29D-CBA2-BD19AAEC7812}"/>
              </a:ext>
            </a:extLst>
          </p:cNvPr>
          <p:cNvPicPr>
            <a:picLocks noChangeAspect="1"/>
          </p:cNvPicPr>
          <p:nvPr/>
        </p:nvPicPr>
        <p:blipFill>
          <a:blip r:embed="rId3"/>
          <a:stretch>
            <a:fillRect/>
          </a:stretch>
        </p:blipFill>
        <p:spPr>
          <a:xfrm>
            <a:off x="8448629" y="4752644"/>
            <a:ext cx="1716417" cy="1449676"/>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27"/>
          <p:cNvSpPr txBox="1">
            <a:spLocks noGrp="1"/>
          </p:cNvSpPr>
          <p:nvPr>
            <p:ph type="title"/>
          </p:nvPr>
        </p:nvSpPr>
        <p:spPr>
          <a:xfrm>
            <a:off x="831850" y="1540784"/>
            <a:ext cx="10515600" cy="2852737"/>
          </a:xfrm>
          <a:noFill/>
          <a:ln>
            <a:noFill/>
          </a:ln>
        </p:spPr>
        <p:txBody>
          <a:bodyPr spcFirstLastPara="1" wrap="square" lIns="91425" tIns="45700" rIns="91425" bIns="45700" anchor="ctr" anchorCtr="0">
            <a:normAutofit/>
          </a:bodyPr>
          <a:lstStyle/>
          <a:p>
            <a:pPr lvl="0"/>
            <a:r>
              <a:rPr lang="en-US" dirty="0"/>
              <a:t>Part 5: </a:t>
            </a:r>
            <a:br>
              <a:rPr lang="en-US" dirty="0"/>
            </a:br>
            <a:r>
              <a:rPr lang="en-US" dirty="0"/>
              <a:t>Developing a Tracking Tool</a:t>
            </a:r>
          </a:p>
        </p:txBody>
      </p:sp>
      <p:sp>
        <p:nvSpPr>
          <p:cNvPr id="2" name="Text Placeholder 1">
            <a:extLst>
              <a:ext uri="{FF2B5EF4-FFF2-40B4-BE49-F238E27FC236}">
                <a16:creationId xmlns:a16="http://schemas.microsoft.com/office/drawing/2014/main" id="{C33D0FE4-562F-5CDE-6F8D-D667711271BB}"/>
              </a:ext>
            </a:extLst>
          </p:cNvPr>
          <p:cNvSpPr>
            <a:spLocks noGrp="1"/>
          </p:cNvSpPr>
          <p:nvPr>
            <p:ph type="body" idx="1"/>
          </p:nvPr>
        </p:nvSpPr>
        <p:spPr>
          <a:xfrm>
            <a:off x="831850" y="4589463"/>
            <a:ext cx="6604374" cy="1500187"/>
          </a:xfrm>
        </p:spPr>
        <p:txBody>
          <a:bodyPr/>
          <a:lstStyle/>
          <a:p>
            <a:r>
              <a:rPr lang="en-US" dirty="0"/>
              <a:t>Strategic Planning</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g2559ba44038_1_20"/>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rmAutofit fontScale="90000"/>
          </a:bodyPr>
          <a:lstStyle/>
          <a:p>
            <a:pPr lvl="0"/>
            <a:r>
              <a:rPr lang="en-US"/>
              <a:t>Tracking Progress and Evaluating Success</a:t>
            </a:r>
          </a:p>
        </p:txBody>
      </p:sp>
      <p:sp>
        <p:nvSpPr>
          <p:cNvPr id="264" name="Google Shape;264;g2559ba44038_1_20"/>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a:bodyPr>
          <a:lstStyle/>
          <a:p>
            <a:pPr marL="106680" lvl="0" indent="0">
              <a:buNone/>
            </a:pPr>
            <a:r>
              <a:rPr lang="en-US" b="1" dirty="0">
                <a:solidFill>
                  <a:schemeClr val="accent1"/>
                </a:solidFill>
              </a:rPr>
              <a:t>Components needed to develop monitors:</a:t>
            </a:r>
          </a:p>
          <a:p>
            <a:pPr lvl="0"/>
            <a:r>
              <a:rPr lang="en-US" dirty="0"/>
              <a:t>Timeline</a:t>
            </a:r>
          </a:p>
          <a:p>
            <a:pPr lvl="0"/>
            <a:r>
              <a:rPr lang="en-US" dirty="0"/>
              <a:t>Responsibility/owner - one person, even if all supporting</a:t>
            </a:r>
          </a:p>
          <a:p>
            <a:r>
              <a:rPr lang="en-US" dirty="0"/>
              <a:t>Levels of achievement - Goals are easier to monitor when levels of success are established (e.g. Minimum, Threshold, Optimum, etc.)</a:t>
            </a:r>
          </a:p>
          <a:p>
            <a:pPr lvl="0"/>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g2559ba44038_1_2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a:t>Developing Monitor - EXAMPLE</a:t>
            </a:r>
            <a:endParaRPr/>
          </a:p>
        </p:txBody>
      </p:sp>
      <p:sp>
        <p:nvSpPr>
          <p:cNvPr id="271" name="Google Shape;271;g2559ba44038_1_26"/>
          <p:cNvSpPr txBox="1">
            <a:spLocks noGrp="1"/>
          </p:cNvSpPr>
          <p:nvPr>
            <p:ph type="body" idx="1"/>
          </p:nvPr>
        </p:nvSpPr>
        <p:spPr>
          <a:xfrm>
            <a:off x="838200" y="1825625"/>
            <a:ext cx="5181600" cy="2652300"/>
          </a:xfrm>
          <a:prstGeom prst="rect">
            <a:avLst/>
          </a:prstGeom>
          <a:noFill/>
          <a:ln w="19050" cap="flat" cmpd="sng">
            <a:solidFill>
              <a:srgbClr val="000000"/>
            </a:solidFill>
            <a:prstDash val="solid"/>
            <a:round/>
            <a:headEnd type="none" w="sm" len="sm"/>
            <a:tailEnd type="none" w="sm" len="sm"/>
          </a:ln>
        </p:spPr>
        <p:txBody>
          <a:bodyPr spcFirstLastPara="1" wrap="square" lIns="91425" tIns="45700" rIns="91425" bIns="45700" anchor="t" anchorCtr="0">
            <a:normAutofit fontScale="77500" lnSpcReduction="20000"/>
          </a:bodyPr>
          <a:lstStyle/>
          <a:p>
            <a:pPr marL="0" lvl="0" indent="0" algn="l" rtl="0">
              <a:lnSpc>
                <a:spcPct val="120000"/>
              </a:lnSpc>
              <a:spcBef>
                <a:spcPts val="600"/>
              </a:spcBef>
              <a:spcAft>
                <a:spcPts val="0"/>
              </a:spcAft>
              <a:buSzPct val="103225"/>
              <a:buNone/>
            </a:pPr>
            <a:r>
              <a:rPr lang="en-US" b="1"/>
              <a:t>SMART GOAL: </a:t>
            </a:r>
            <a:endParaRPr b="1"/>
          </a:p>
          <a:p>
            <a:pPr marL="0" lvl="0" indent="0" algn="just" rtl="0">
              <a:lnSpc>
                <a:spcPct val="120000"/>
              </a:lnSpc>
              <a:spcBef>
                <a:spcPts val="600"/>
              </a:spcBef>
              <a:spcAft>
                <a:spcPts val="600"/>
              </a:spcAft>
              <a:buSzPct val="103225"/>
              <a:buNone/>
            </a:pPr>
            <a:r>
              <a:rPr lang="en-US" i="1"/>
              <a:t>Develop a career ambassador program to include Pbt, LA, SPT, CSR, and LS to visit at least 3 schools by the end of the year (12/31/2023) to increase pool of candidates for local lab medicine programs (community college and MLS program) from 25 to 30 in January 2024.</a:t>
            </a:r>
            <a:endParaRPr i="1"/>
          </a:p>
        </p:txBody>
      </p:sp>
      <p:sp>
        <p:nvSpPr>
          <p:cNvPr id="272" name="Google Shape;272;g2559ba44038_1_26"/>
          <p:cNvSpPr txBox="1">
            <a:spLocks noGrp="1"/>
          </p:cNvSpPr>
          <p:nvPr>
            <p:ph type="body" idx="2"/>
          </p:nvPr>
        </p:nvSpPr>
        <p:spPr>
          <a:xfrm>
            <a:off x="6172200" y="1825625"/>
            <a:ext cx="2440800" cy="2359800"/>
          </a:xfrm>
          <a:prstGeom prst="rect">
            <a:avLst/>
          </a:prstGeom>
          <a:noFill/>
          <a:ln>
            <a:noFill/>
          </a:ln>
        </p:spPr>
        <p:txBody>
          <a:bodyPr spcFirstLastPara="1" wrap="square" lIns="91425" tIns="45700" rIns="91425" bIns="45700" anchor="t" anchorCtr="0">
            <a:normAutofit lnSpcReduction="10000"/>
          </a:bodyPr>
          <a:lstStyle/>
          <a:p>
            <a:pPr marL="0" lvl="0" indent="0" algn="r" rtl="0">
              <a:lnSpc>
                <a:spcPct val="110000"/>
              </a:lnSpc>
              <a:spcBef>
                <a:spcPts val="600"/>
              </a:spcBef>
              <a:spcAft>
                <a:spcPts val="0"/>
              </a:spcAft>
              <a:buSzPts val="1920"/>
              <a:buNone/>
            </a:pPr>
            <a:r>
              <a:rPr lang="en-US" b="1"/>
              <a:t>Monitor: </a:t>
            </a:r>
            <a:endParaRPr b="1"/>
          </a:p>
          <a:p>
            <a:pPr marL="0" lvl="0" indent="0" algn="r" rtl="0">
              <a:lnSpc>
                <a:spcPct val="110000"/>
              </a:lnSpc>
              <a:spcBef>
                <a:spcPts val="0"/>
              </a:spcBef>
              <a:spcAft>
                <a:spcPts val="0"/>
              </a:spcAft>
              <a:buSzPts val="1920"/>
              <a:buNone/>
            </a:pPr>
            <a:endParaRPr b="1"/>
          </a:p>
          <a:p>
            <a:pPr marL="0" lvl="0" indent="0" algn="r" rtl="0">
              <a:lnSpc>
                <a:spcPct val="110000"/>
              </a:lnSpc>
              <a:spcBef>
                <a:spcPts val="0"/>
              </a:spcBef>
              <a:spcAft>
                <a:spcPts val="0"/>
              </a:spcAft>
              <a:buSzPts val="1920"/>
              <a:buNone/>
            </a:pPr>
            <a:r>
              <a:rPr lang="en-US" b="1"/>
              <a:t>Timeline: </a:t>
            </a:r>
            <a:endParaRPr/>
          </a:p>
          <a:p>
            <a:pPr marL="0" lvl="0" indent="0" algn="r" rtl="0">
              <a:lnSpc>
                <a:spcPct val="110000"/>
              </a:lnSpc>
              <a:spcBef>
                <a:spcPts val="600"/>
              </a:spcBef>
              <a:spcAft>
                <a:spcPts val="0"/>
              </a:spcAft>
              <a:buSzPts val="1920"/>
              <a:buNone/>
            </a:pPr>
            <a:r>
              <a:rPr lang="en-US" b="1"/>
              <a:t>Responsibility: </a:t>
            </a:r>
            <a:endParaRPr/>
          </a:p>
          <a:p>
            <a:pPr marL="0" lvl="0" indent="0" algn="r" rtl="0">
              <a:lnSpc>
                <a:spcPct val="110000"/>
              </a:lnSpc>
              <a:spcBef>
                <a:spcPts val="600"/>
              </a:spcBef>
              <a:spcAft>
                <a:spcPts val="600"/>
              </a:spcAft>
              <a:buSzPts val="1920"/>
              <a:buNone/>
            </a:pPr>
            <a:r>
              <a:rPr lang="en-US" b="1"/>
              <a:t>Levels:</a:t>
            </a:r>
            <a:endParaRPr/>
          </a:p>
        </p:txBody>
      </p:sp>
      <p:sp>
        <p:nvSpPr>
          <p:cNvPr id="274" name="Google Shape;274;g2559ba44038_1_26"/>
          <p:cNvSpPr txBox="1"/>
          <p:nvPr/>
        </p:nvSpPr>
        <p:spPr>
          <a:xfrm>
            <a:off x="8588200" y="1825625"/>
            <a:ext cx="3136500" cy="22488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rmAutofit fontScale="92500" lnSpcReduction="10000"/>
          </a:bodyPr>
          <a:lstStyle/>
          <a:p>
            <a:pPr marL="0" marR="0" lvl="0" indent="0" algn="l" rtl="0">
              <a:lnSpc>
                <a:spcPct val="110000"/>
              </a:lnSpc>
              <a:spcBef>
                <a:spcPts val="600"/>
              </a:spcBef>
              <a:spcAft>
                <a:spcPts val="0"/>
              </a:spcAft>
              <a:buClr>
                <a:srgbClr val="000000"/>
              </a:buClr>
              <a:buSzPct val="100000"/>
              <a:buFont typeface="Arial"/>
              <a:buNone/>
            </a:pPr>
            <a:r>
              <a:rPr lang="en-US" sz="2400" b="0" i="0" u="none" strike="noStrike" cap="none">
                <a:solidFill>
                  <a:srgbClr val="0C0C0C"/>
                </a:solidFill>
                <a:latin typeface="Arial"/>
                <a:ea typeface="Arial"/>
                <a:cs typeface="Arial"/>
                <a:sym typeface="Arial"/>
              </a:rPr>
              <a:t>Sites visited &amp; Program applications</a:t>
            </a:r>
            <a:endParaRPr sz="2400" b="0" i="0" u="none" strike="noStrike" cap="none">
              <a:solidFill>
                <a:srgbClr val="0C0C0C"/>
              </a:solidFill>
              <a:latin typeface="Arial"/>
              <a:ea typeface="Arial"/>
              <a:cs typeface="Arial"/>
              <a:sym typeface="Arial"/>
            </a:endParaRPr>
          </a:p>
          <a:p>
            <a:pPr marL="0" marR="0" lvl="0" indent="0" algn="l" rtl="0">
              <a:lnSpc>
                <a:spcPct val="110000"/>
              </a:lnSpc>
              <a:spcBef>
                <a:spcPts val="600"/>
              </a:spcBef>
              <a:spcAft>
                <a:spcPts val="0"/>
              </a:spcAft>
              <a:buClr>
                <a:srgbClr val="000000"/>
              </a:buClr>
              <a:buSzPct val="100000"/>
              <a:buFont typeface="Arial"/>
              <a:buNone/>
            </a:pPr>
            <a:r>
              <a:rPr lang="en-US" sz="2400" b="0" i="0" u="none" strike="noStrike" cap="none">
                <a:solidFill>
                  <a:srgbClr val="0C0C0C"/>
                </a:solidFill>
                <a:latin typeface="Arial"/>
                <a:ea typeface="Arial"/>
                <a:cs typeface="Arial"/>
                <a:sym typeface="Arial"/>
              </a:rPr>
              <a:t>Jan 2024</a:t>
            </a:r>
            <a:endParaRPr sz="2400" b="0" i="0" u="none" strike="noStrike" cap="none">
              <a:solidFill>
                <a:srgbClr val="0C0C0C"/>
              </a:solidFill>
              <a:latin typeface="Arial"/>
              <a:ea typeface="Arial"/>
              <a:cs typeface="Arial"/>
              <a:sym typeface="Arial"/>
            </a:endParaRPr>
          </a:p>
          <a:p>
            <a:pPr marL="0" marR="0" lvl="0" indent="0" algn="l" rtl="0">
              <a:lnSpc>
                <a:spcPct val="110000"/>
              </a:lnSpc>
              <a:spcBef>
                <a:spcPts val="600"/>
              </a:spcBef>
              <a:spcAft>
                <a:spcPts val="0"/>
              </a:spcAft>
              <a:buClr>
                <a:srgbClr val="000000"/>
              </a:buClr>
              <a:buSzPct val="100000"/>
              <a:buFont typeface="Arial"/>
              <a:buNone/>
            </a:pPr>
            <a:r>
              <a:rPr lang="en-US" sz="2400" b="0" i="0" u="none" strike="noStrike" cap="none">
                <a:solidFill>
                  <a:srgbClr val="0C0C0C"/>
                </a:solidFill>
                <a:latin typeface="Arial"/>
                <a:ea typeface="Arial"/>
                <a:cs typeface="Arial"/>
                <a:sym typeface="Arial"/>
              </a:rPr>
              <a:t>Sara Manager</a:t>
            </a:r>
            <a:endParaRPr sz="2400" b="0" i="0" u="none" strike="noStrike" cap="none">
              <a:solidFill>
                <a:srgbClr val="0C0C0C"/>
              </a:solidFill>
              <a:latin typeface="Arial"/>
              <a:ea typeface="Arial"/>
              <a:cs typeface="Arial"/>
              <a:sym typeface="Arial"/>
            </a:endParaRPr>
          </a:p>
          <a:p>
            <a:pPr marL="0" marR="0" lvl="0" indent="0" algn="l" rtl="0">
              <a:lnSpc>
                <a:spcPct val="110000"/>
              </a:lnSpc>
              <a:spcBef>
                <a:spcPts val="600"/>
              </a:spcBef>
              <a:spcAft>
                <a:spcPts val="600"/>
              </a:spcAft>
              <a:buClr>
                <a:schemeClr val="dk1"/>
              </a:buClr>
              <a:buSzPct val="49549"/>
              <a:buFont typeface="Arial"/>
              <a:buNone/>
            </a:pPr>
            <a:r>
              <a:rPr lang="en-US" sz="2400" b="0" i="0" u="none" strike="noStrike" cap="none">
                <a:solidFill>
                  <a:srgbClr val="0C0C0C"/>
                </a:solidFill>
                <a:latin typeface="Arial"/>
                <a:ea typeface="Arial"/>
                <a:cs typeface="Arial"/>
                <a:sym typeface="Arial"/>
              </a:rPr>
              <a:t>See below</a:t>
            </a:r>
            <a:endParaRPr sz="2400" b="0" i="0" u="none" strike="noStrike" cap="none">
              <a:solidFill>
                <a:srgbClr val="0C0C0C"/>
              </a:solidFill>
              <a:latin typeface="Arial"/>
              <a:ea typeface="Arial"/>
              <a:cs typeface="Arial"/>
              <a:sym typeface="Arial"/>
            </a:endParaRPr>
          </a:p>
        </p:txBody>
      </p:sp>
      <p:graphicFrame>
        <p:nvGraphicFramePr>
          <p:cNvPr id="273" name="Google Shape;273;g2559ba44038_1_26"/>
          <p:cNvGraphicFramePr/>
          <p:nvPr>
            <p:extLst>
              <p:ext uri="{D42A27DB-BD31-4B8C-83A1-F6EECF244321}">
                <p14:modId xmlns:p14="http://schemas.microsoft.com/office/powerpoint/2010/main" val="3802907281"/>
              </p:ext>
            </p:extLst>
          </p:nvPr>
        </p:nvGraphicFramePr>
        <p:xfrm>
          <a:off x="6172200" y="4185450"/>
          <a:ext cx="5536800" cy="1850180"/>
        </p:xfrm>
        <a:graphic>
          <a:graphicData uri="http://schemas.openxmlformats.org/drawingml/2006/table">
            <a:tbl>
              <a:tblPr firstRow="1">
                <a:noFill/>
                <a:tableStyleId>{DF75E362-9596-4C5F-B9D5-B2D1834DDC90}</a:tableStyleId>
              </a:tblPr>
              <a:tblGrid>
                <a:gridCol w="1384575">
                  <a:extLst>
                    <a:ext uri="{9D8B030D-6E8A-4147-A177-3AD203B41FA5}">
                      <a16:colId xmlns:a16="http://schemas.microsoft.com/office/drawing/2014/main" val="20000"/>
                    </a:ext>
                  </a:extLst>
                </a:gridCol>
                <a:gridCol w="1963800">
                  <a:extLst>
                    <a:ext uri="{9D8B030D-6E8A-4147-A177-3AD203B41FA5}">
                      <a16:colId xmlns:a16="http://schemas.microsoft.com/office/drawing/2014/main" val="20001"/>
                    </a:ext>
                  </a:extLst>
                </a:gridCol>
                <a:gridCol w="2188425">
                  <a:extLst>
                    <a:ext uri="{9D8B030D-6E8A-4147-A177-3AD203B41FA5}">
                      <a16:colId xmlns:a16="http://schemas.microsoft.com/office/drawing/2014/main" val="20002"/>
                    </a:ext>
                  </a:extLst>
                </a:gridCol>
              </a:tblGrid>
              <a:tr h="66155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Levels</a:t>
                      </a: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chemeClr val="lt2"/>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Monitor 1: </a:t>
                      </a:r>
                      <a:endParaRPr sz="1400" b="1" u="none" strike="noStrike" cap="none"/>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t>Sites Visited</a:t>
                      </a: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chemeClr val="lt2"/>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Monitor 2:</a:t>
                      </a:r>
                      <a:endParaRPr sz="1400" b="1" u="none" strike="noStrike" cap="none"/>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t>Program applications</a:t>
                      </a: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3962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Minimum</a:t>
                      </a: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a:t>3</a:t>
                      </a:r>
                      <a:endParaRPr sz="1400"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a:t>25</a:t>
                      </a:r>
                      <a:endParaRPr sz="1400"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3962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Threshold</a:t>
                      </a: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a:t>4</a:t>
                      </a:r>
                      <a:endParaRPr sz="1400"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a:t>28</a:t>
                      </a:r>
                      <a:endParaRPr sz="1400"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3962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Maximum</a:t>
                      </a: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a:t>5</a:t>
                      </a:r>
                      <a:endParaRPr sz="1400"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t>30</a:t>
                      </a:r>
                      <a:endParaRPr sz="1400" u="none" strike="noStrike" cap="none" dirty="0"/>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g2559ba44038_1_3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a:t>Developing Monitor - Tool</a:t>
            </a:r>
            <a:endParaRPr/>
          </a:p>
        </p:txBody>
      </p:sp>
      <p:sp>
        <p:nvSpPr>
          <p:cNvPr id="281" name="Google Shape;281;g2559ba44038_1_34"/>
          <p:cNvSpPr txBox="1">
            <a:spLocks noGrp="1"/>
          </p:cNvSpPr>
          <p:nvPr>
            <p:ph type="body" idx="1"/>
          </p:nvPr>
        </p:nvSpPr>
        <p:spPr>
          <a:xfrm>
            <a:off x="838200" y="1825625"/>
            <a:ext cx="5181600" cy="453600"/>
          </a:xfrm>
          <a:prstGeom prst="rect">
            <a:avLst/>
          </a:prstGeom>
          <a:noFill/>
          <a:ln>
            <a:noFill/>
          </a:ln>
        </p:spPr>
        <p:txBody>
          <a:bodyPr spcFirstLastPara="1" wrap="square" lIns="91425" tIns="45700" rIns="91425" bIns="45700" anchor="t" anchorCtr="0">
            <a:normAutofit fontScale="55000" lnSpcReduction="20000"/>
          </a:bodyPr>
          <a:lstStyle/>
          <a:p>
            <a:pPr marL="0" lvl="0" indent="0" algn="l" rtl="0">
              <a:lnSpc>
                <a:spcPct val="120000"/>
              </a:lnSpc>
              <a:spcBef>
                <a:spcPts val="600"/>
              </a:spcBef>
              <a:spcAft>
                <a:spcPts val="600"/>
              </a:spcAft>
              <a:buSzPct val="145454"/>
              <a:buNone/>
            </a:pPr>
            <a:r>
              <a:rPr lang="en-US" b="1"/>
              <a:t>SMART GOAL: </a:t>
            </a:r>
            <a:endParaRPr i="1"/>
          </a:p>
        </p:txBody>
      </p:sp>
      <p:sp>
        <p:nvSpPr>
          <p:cNvPr id="282" name="Google Shape;282;g2559ba44038_1_34"/>
          <p:cNvSpPr txBox="1">
            <a:spLocks noGrp="1"/>
          </p:cNvSpPr>
          <p:nvPr>
            <p:ph type="body" idx="2"/>
          </p:nvPr>
        </p:nvSpPr>
        <p:spPr>
          <a:xfrm>
            <a:off x="6172200" y="1825625"/>
            <a:ext cx="2440500" cy="2000400"/>
          </a:xfrm>
          <a:prstGeom prst="rect">
            <a:avLst/>
          </a:prstGeom>
          <a:noFill/>
          <a:ln>
            <a:noFill/>
          </a:ln>
        </p:spPr>
        <p:txBody>
          <a:bodyPr spcFirstLastPara="1" wrap="square" lIns="91425" tIns="45700" rIns="91425" bIns="45700" anchor="t" anchorCtr="0">
            <a:normAutofit lnSpcReduction="10000"/>
          </a:bodyPr>
          <a:lstStyle/>
          <a:p>
            <a:pPr marL="0" lvl="0" indent="0" algn="r" rtl="0">
              <a:lnSpc>
                <a:spcPct val="110000"/>
              </a:lnSpc>
              <a:spcBef>
                <a:spcPts val="600"/>
              </a:spcBef>
              <a:spcAft>
                <a:spcPts val="0"/>
              </a:spcAft>
              <a:buSzPts val="1920"/>
              <a:buNone/>
            </a:pPr>
            <a:r>
              <a:rPr lang="en-US" b="1"/>
              <a:t>Monitor: </a:t>
            </a:r>
            <a:endParaRPr/>
          </a:p>
          <a:p>
            <a:pPr marL="0" lvl="0" indent="0" algn="r" rtl="0">
              <a:lnSpc>
                <a:spcPct val="110000"/>
              </a:lnSpc>
              <a:spcBef>
                <a:spcPts val="600"/>
              </a:spcBef>
              <a:spcAft>
                <a:spcPts val="0"/>
              </a:spcAft>
              <a:buSzPts val="1920"/>
              <a:buNone/>
            </a:pPr>
            <a:r>
              <a:rPr lang="en-US" b="1"/>
              <a:t>Timeline: </a:t>
            </a:r>
            <a:endParaRPr/>
          </a:p>
          <a:p>
            <a:pPr marL="0" lvl="0" indent="0" algn="r" rtl="0">
              <a:lnSpc>
                <a:spcPct val="110000"/>
              </a:lnSpc>
              <a:spcBef>
                <a:spcPts val="600"/>
              </a:spcBef>
              <a:spcAft>
                <a:spcPts val="0"/>
              </a:spcAft>
              <a:buSzPts val="1920"/>
              <a:buNone/>
            </a:pPr>
            <a:r>
              <a:rPr lang="en-US" b="1"/>
              <a:t>Responsibility: </a:t>
            </a:r>
            <a:endParaRPr/>
          </a:p>
          <a:p>
            <a:pPr marL="0" lvl="0" indent="0" algn="r" rtl="0">
              <a:lnSpc>
                <a:spcPct val="110000"/>
              </a:lnSpc>
              <a:spcBef>
                <a:spcPts val="600"/>
              </a:spcBef>
              <a:spcAft>
                <a:spcPts val="600"/>
              </a:spcAft>
              <a:buSzPts val="1920"/>
              <a:buNone/>
            </a:pPr>
            <a:r>
              <a:rPr lang="en-US" b="1"/>
              <a:t>Levels:</a:t>
            </a:r>
            <a:endParaRPr/>
          </a:p>
        </p:txBody>
      </p:sp>
      <p:graphicFrame>
        <p:nvGraphicFramePr>
          <p:cNvPr id="283" name="Google Shape;283;g2559ba44038_1_34"/>
          <p:cNvGraphicFramePr/>
          <p:nvPr>
            <p:extLst>
              <p:ext uri="{D42A27DB-BD31-4B8C-83A1-F6EECF244321}">
                <p14:modId xmlns:p14="http://schemas.microsoft.com/office/powerpoint/2010/main" val="4163944237"/>
              </p:ext>
            </p:extLst>
          </p:nvPr>
        </p:nvGraphicFramePr>
        <p:xfrm>
          <a:off x="6172200" y="3826030"/>
          <a:ext cx="5536800" cy="2107375"/>
        </p:xfrm>
        <a:graphic>
          <a:graphicData uri="http://schemas.openxmlformats.org/drawingml/2006/table">
            <a:tbl>
              <a:tblPr firstRow="1">
                <a:noFill/>
                <a:tableStyleId>{DF75E362-9596-4C5F-B9D5-B2D1834DDC90}</a:tableStyleId>
              </a:tblPr>
              <a:tblGrid>
                <a:gridCol w="1384575">
                  <a:extLst>
                    <a:ext uri="{9D8B030D-6E8A-4147-A177-3AD203B41FA5}">
                      <a16:colId xmlns:a16="http://schemas.microsoft.com/office/drawing/2014/main" val="20000"/>
                    </a:ext>
                  </a:extLst>
                </a:gridCol>
                <a:gridCol w="1893200">
                  <a:extLst>
                    <a:ext uri="{9D8B030D-6E8A-4147-A177-3AD203B41FA5}">
                      <a16:colId xmlns:a16="http://schemas.microsoft.com/office/drawing/2014/main" val="20001"/>
                    </a:ext>
                  </a:extLst>
                </a:gridCol>
                <a:gridCol w="2259025">
                  <a:extLst>
                    <a:ext uri="{9D8B030D-6E8A-4147-A177-3AD203B41FA5}">
                      <a16:colId xmlns:a16="http://schemas.microsoft.com/office/drawing/2014/main" val="20002"/>
                    </a:ext>
                  </a:extLst>
                </a:gridCol>
              </a:tblGrid>
              <a:tr h="617425">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Levels</a:t>
                      </a: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chemeClr val="lt2"/>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Monitor 1: </a:t>
                      </a: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chemeClr val="lt2"/>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Monitor 2 (if applicable):</a:t>
                      </a:r>
                      <a:endParaRPr sz="1400" b="1" u="none" strike="noStrike" cap="none"/>
                    </a:p>
                    <a:p>
                      <a:pPr marL="0" marR="0" lvl="0" indent="0" algn="l" rtl="0">
                        <a:lnSpc>
                          <a:spcPct val="100000"/>
                        </a:lnSpc>
                        <a:spcBef>
                          <a:spcPts val="0"/>
                        </a:spcBef>
                        <a:spcAft>
                          <a:spcPts val="0"/>
                        </a:spcAft>
                        <a:buClr>
                          <a:srgbClr val="000000"/>
                        </a:buClr>
                        <a:buSzPts val="1400"/>
                        <a:buFont typeface="Arial"/>
                        <a:buNone/>
                      </a:pP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49665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Minimum</a:t>
                      </a: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49665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Threshold</a:t>
                      </a: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49665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t>Maximum</a:t>
                      </a:r>
                      <a:endParaRPr sz="1400" b="1"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dirty="0"/>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284" name="Google Shape;284;g2559ba44038_1_34">
            <a:extLst>
              <a:ext uri="{C183D7F6-B498-43B3-948B-1728B52AA6E4}">
                <adec:decorative xmlns:adec="http://schemas.microsoft.com/office/drawing/2017/decorative" val="1"/>
              </a:ext>
            </a:extLst>
          </p:cNvPr>
          <p:cNvSpPr txBox="1"/>
          <p:nvPr/>
        </p:nvSpPr>
        <p:spPr>
          <a:xfrm>
            <a:off x="907675" y="2238925"/>
            <a:ext cx="4649400" cy="37968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5" name="Google Shape;285;g2559ba44038_1_34">
            <a:extLst>
              <a:ext uri="{C183D7F6-B498-43B3-948B-1728B52AA6E4}">
                <adec:decorative xmlns:adec="http://schemas.microsoft.com/office/drawing/2017/decorative" val="1"/>
              </a:ext>
            </a:extLst>
          </p:cNvPr>
          <p:cNvSpPr txBox="1"/>
          <p:nvPr/>
        </p:nvSpPr>
        <p:spPr>
          <a:xfrm>
            <a:off x="8612700" y="1896025"/>
            <a:ext cx="3096300" cy="18354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22"/>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3600"/>
              <a:buFont typeface="Arial"/>
              <a:buNone/>
            </a:pPr>
            <a:r>
              <a:rPr lang="en-US" dirty="0"/>
              <a:t>Tracking </a:t>
            </a:r>
            <a:r>
              <a:rPr lang="en-US" b="0" dirty="0"/>
              <a:t>Example</a:t>
            </a:r>
            <a:r>
              <a:rPr lang="en-US" dirty="0"/>
              <a:t> </a:t>
            </a:r>
            <a:endParaRPr dirty="0"/>
          </a:p>
        </p:txBody>
      </p:sp>
      <p:graphicFrame>
        <p:nvGraphicFramePr>
          <p:cNvPr id="292" name="Google Shape;292;p22"/>
          <p:cNvGraphicFramePr/>
          <p:nvPr>
            <p:extLst>
              <p:ext uri="{D42A27DB-BD31-4B8C-83A1-F6EECF244321}">
                <p14:modId xmlns:p14="http://schemas.microsoft.com/office/powerpoint/2010/main" val="2434004055"/>
              </p:ext>
            </p:extLst>
          </p:nvPr>
        </p:nvGraphicFramePr>
        <p:xfrm>
          <a:off x="3661150" y="600707"/>
          <a:ext cx="8147050" cy="5428950"/>
        </p:xfrm>
        <a:graphic>
          <a:graphicData uri="http://schemas.openxmlformats.org/drawingml/2006/table">
            <a:tbl>
              <a:tblPr firstRow="1" firstCol="1" bandRow="1">
                <a:tableStyleId>{44D243D3-B06D-49F5-BB0C-572304D7B30F}</a:tableStyleId>
              </a:tblPr>
              <a:tblGrid>
                <a:gridCol w="2312800">
                  <a:extLst>
                    <a:ext uri="{9D8B030D-6E8A-4147-A177-3AD203B41FA5}">
                      <a16:colId xmlns:a16="http://schemas.microsoft.com/office/drawing/2014/main" val="20000"/>
                    </a:ext>
                  </a:extLst>
                </a:gridCol>
                <a:gridCol w="897000">
                  <a:extLst>
                    <a:ext uri="{9D8B030D-6E8A-4147-A177-3AD203B41FA5}">
                      <a16:colId xmlns:a16="http://schemas.microsoft.com/office/drawing/2014/main" val="20001"/>
                    </a:ext>
                  </a:extLst>
                </a:gridCol>
                <a:gridCol w="947400">
                  <a:extLst>
                    <a:ext uri="{9D8B030D-6E8A-4147-A177-3AD203B41FA5}">
                      <a16:colId xmlns:a16="http://schemas.microsoft.com/office/drawing/2014/main" val="20002"/>
                    </a:ext>
                  </a:extLst>
                </a:gridCol>
                <a:gridCol w="1169150">
                  <a:extLst>
                    <a:ext uri="{9D8B030D-6E8A-4147-A177-3AD203B41FA5}">
                      <a16:colId xmlns:a16="http://schemas.microsoft.com/office/drawing/2014/main" val="20003"/>
                    </a:ext>
                  </a:extLst>
                </a:gridCol>
                <a:gridCol w="705175">
                  <a:extLst>
                    <a:ext uri="{9D8B030D-6E8A-4147-A177-3AD203B41FA5}">
                      <a16:colId xmlns:a16="http://schemas.microsoft.com/office/drawing/2014/main" val="20004"/>
                    </a:ext>
                  </a:extLst>
                </a:gridCol>
                <a:gridCol w="705175">
                  <a:extLst>
                    <a:ext uri="{9D8B030D-6E8A-4147-A177-3AD203B41FA5}">
                      <a16:colId xmlns:a16="http://schemas.microsoft.com/office/drawing/2014/main" val="20005"/>
                    </a:ext>
                  </a:extLst>
                </a:gridCol>
                <a:gridCol w="705175">
                  <a:extLst>
                    <a:ext uri="{9D8B030D-6E8A-4147-A177-3AD203B41FA5}">
                      <a16:colId xmlns:a16="http://schemas.microsoft.com/office/drawing/2014/main" val="20006"/>
                    </a:ext>
                  </a:extLst>
                </a:gridCol>
                <a:gridCol w="705175">
                  <a:extLst>
                    <a:ext uri="{9D8B030D-6E8A-4147-A177-3AD203B41FA5}">
                      <a16:colId xmlns:a16="http://schemas.microsoft.com/office/drawing/2014/main" val="20007"/>
                    </a:ext>
                  </a:extLst>
                </a:gridCol>
              </a:tblGrid>
              <a:tr h="669150">
                <a:tc>
                  <a:txBody>
                    <a:bodyPr/>
                    <a:lstStyle/>
                    <a:p>
                      <a:pPr marL="0" marR="0" lvl="0" indent="0" algn="l" rtl="0">
                        <a:lnSpc>
                          <a:spcPct val="107000"/>
                        </a:lnSpc>
                        <a:spcBef>
                          <a:spcPts val="0"/>
                        </a:spcBef>
                        <a:spcAft>
                          <a:spcPts val="0"/>
                        </a:spcAft>
                        <a:buClr>
                          <a:srgbClr val="000000"/>
                        </a:buClr>
                        <a:buSzPts val="1600"/>
                        <a:buFont typeface="Arial"/>
                        <a:buNone/>
                      </a:pPr>
                      <a:r>
                        <a:rPr lang="en-US" sz="1200" b="1" u="none" strike="noStrike" cap="none" dirty="0">
                          <a:latin typeface="+mn-lt"/>
                          <a:sym typeface="Arial"/>
                        </a:rPr>
                        <a:t>Dashboard Metric</a:t>
                      </a:r>
                      <a:endParaRPr sz="1200" b="1" u="none" strike="noStrike" cap="none" dirty="0">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500"/>
                        <a:buFont typeface="Arial"/>
                        <a:buNone/>
                      </a:pPr>
                      <a:r>
                        <a:rPr lang="en-US" sz="1200" u="none" strike="noStrike" cap="none">
                          <a:latin typeface="+mn-lt"/>
                          <a:sym typeface="Arial"/>
                        </a:rPr>
                        <a:t>Owner</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500"/>
                        <a:buFont typeface="Arial"/>
                        <a:buNone/>
                      </a:pPr>
                      <a:r>
                        <a:rPr lang="en-US" sz="1200" u="none" strike="noStrike" cap="none">
                          <a:latin typeface="+mn-lt"/>
                          <a:sym typeface="Arial"/>
                        </a:rPr>
                        <a:t>Baseline</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500"/>
                        <a:buFont typeface="Arial"/>
                        <a:buNone/>
                      </a:pPr>
                      <a:r>
                        <a:rPr lang="en-US" sz="1200" u="none" strike="noStrike" cap="none">
                          <a:latin typeface="+mn-lt"/>
                          <a:sym typeface="Arial"/>
                        </a:rPr>
                        <a:t>Goal</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500"/>
                        <a:buFont typeface="Arial"/>
                        <a:buNone/>
                      </a:pPr>
                      <a:r>
                        <a:rPr lang="en-US" sz="1200" u="none" strike="noStrike" cap="none">
                          <a:latin typeface="+mn-lt"/>
                          <a:sym typeface="Arial"/>
                        </a:rPr>
                        <a:t>Days 30</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500"/>
                        <a:buFont typeface="Arial"/>
                        <a:buNone/>
                      </a:pPr>
                      <a:r>
                        <a:rPr lang="en-US" sz="1200" u="none" strike="noStrike" cap="none">
                          <a:latin typeface="+mn-lt"/>
                          <a:sym typeface="Arial"/>
                        </a:rPr>
                        <a:t>Days 60</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500"/>
                        <a:buFont typeface="Arial"/>
                        <a:buNone/>
                      </a:pPr>
                      <a:r>
                        <a:rPr lang="en-US" sz="1200" u="none" strike="noStrike" cap="none">
                          <a:latin typeface="+mn-lt"/>
                          <a:sym typeface="Arial"/>
                        </a:rPr>
                        <a:t>Days</a:t>
                      </a:r>
                      <a:endParaRPr sz="1200" u="none" strike="noStrike" cap="none">
                        <a:latin typeface="+mn-lt"/>
                      </a:endParaRPr>
                    </a:p>
                    <a:p>
                      <a:pPr marL="0" marR="0" lvl="0" indent="0" algn="ctr" rtl="0">
                        <a:lnSpc>
                          <a:spcPct val="107000"/>
                        </a:lnSpc>
                        <a:spcBef>
                          <a:spcPts val="0"/>
                        </a:spcBef>
                        <a:spcAft>
                          <a:spcPts val="0"/>
                        </a:spcAft>
                        <a:buClr>
                          <a:srgbClr val="000000"/>
                        </a:buClr>
                        <a:buSzPts val="1500"/>
                        <a:buFont typeface="Arial"/>
                        <a:buNone/>
                      </a:pPr>
                      <a:r>
                        <a:rPr lang="en-US" sz="1200" u="none" strike="noStrike" cap="none">
                          <a:latin typeface="+mn-lt"/>
                          <a:sym typeface="Arial"/>
                        </a:rPr>
                        <a:t>90</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500"/>
                        <a:buFont typeface="Arial"/>
                        <a:buNone/>
                      </a:pPr>
                      <a:r>
                        <a:rPr lang="en-US" sz="1200" u="none" strike="noStrike" cap="none">
                          <a:latin typeface="+mn-lt"/>
                          <a:sym typeface="Arial"/>
                        </a:rPr>
                        <a:t>Days</a:t>
                      </a:r>
                      <a:endParaRPr sz="1200" u="none" strike="noStrike" cap="none">
                        <a:latin typeface="+mn-lt"/>
                      </a:endParaRPr>
                    </a:p>
                    <a:p>
                      <a:pPr marL="0" marR="0" lvl="0" indent="0" algn="ctr" rtl="0">
                        <a:lnSpc>
                          <a:spcPct val="107000"/>
                        </a:lnSpc>
                        <a:spcBef>
                          <a:spcPts val="0"/>
                        </a:spcBef>
                        <a:spcAft>
                          <a:spcPts val="0"/>
                        </a:spcAft>
                        <a:buClr>
                          <a:srgbClr val="000000"/>
                        </a:buClr>
                        <a:buSzPts val="1500"/>
                        <a:buFont typeface="Arial"/>
                        <a:buNone/>
                      </a:pPr>
                      <a:r>
                        <a:rPr lang="en-US" sz="1200" u="none" strike="noStrike" cap="none">
                          <a:latin typeface="+mn-lt"/>
                          <a:sym typeface="Arial"/>
                        </a:rPr>
                        <a:t>120</a:t>
                      </a:r>
                      <a:endParaRPr sz="1200" u="none" strike="noStrike" cap="none">
                        <a:latin typeface="+mn-lt"/>
                        <a:ea typeface="Arial"/>
                        <a:cs typeface="Arial"/>
                        <a:sym typeface="Arial"/>
                      </a:endParaRPr>
                    </a:p>
                  </a:txBody>
                  <a:tcPr marL="62975" marR="62975" marT="0" marB="0" anchor="ctr"/>
                </a:tc>
                <a:extLst>
                  <a:ext uri="{0D108BD9-81ED-4DB2-BD59-A6C34878D82A}">
                    <a16:rowId xmlns:a16="http://schemas.microsoft.com/office/drawing/2014/main" val="10000"/>
                  </a:ext>
                </a:extLst>
              </a:tr>
              <a:tr h="793300">
                <a:tc>
                  <a:txBody>
                    <a:bodyPr/>
                    <a:lstStyle/>
                    <a:p>
                      <a:pPr marL="0" marR="0" lvl="0" indent="0" algn="l" rtl="0">
                        <a:lnSpc>
                          <a:spcPct val="107000"/>
                        </a:lnSpc>
                        <a:spcBef>
                          <a:spcPts val="0"/>
                        </a:spcBef>
                        <a:spcAft>
                          <a:spcPts val="0"/>
                        </a:spcAft>
                        <a:buClr>
                          <a:srgbClr val="000000"/>
                        </a:buClr>
                        <a:buSzPts val="1500"/>
                        <a:buFont typeface="Arial"/>
                        <a:buNone/>
                      </a:pPr>
                      <a:r>
                        <a:rPr lang="en-US" sz="1200" u="none" strike="noStrike" cap="none" dirty="0">
                          <a:latin typeface="+mn-lt"/>
                          <a:sym typeface="Arial"/>
                        </a:rPr>
                        <a:t>Career Ambassadors – </a:t>
                      </a:r>
                      <a:br>
                        <a:rPr lang="en-US" sz="1200" u="none" strike="noStrike" cap="none" dirty="0">
                          <a:latin typeface="+mn-lt"/>
                          <a:sym typeface="Arial"/>
                        </a:rPr>
                      </a:br>
                      <a:r>
                        <a:rPr lang="en-US" sz="1200" u="none" strike="noStrike" cap="none" dirty="0">
                          <a:latin typeface="+mn-lt"/>
                          <a:sym typeface="Arial"/>
                        </a:rPr>
                        <a:t>Site Visits</a:t>
                      </a:r>
                      <a:endParaRPr sz="1200" u="none" strike="noStrike" cap="none" dirty="0">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Amanda</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0</a:t>
                      </a:r>
                      <a:endParaRPr sz="1200" u="none" strike="noStrike" cap="none">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Minimum: 3</a:t>
                      </a:r>
                      <a:endParaRPr sz="1200" u="none" strike="noStrike" cap="none">
                        <a:latin typeface="+mn-lt"/>
                        <a:sym typeface="Arial"/>
                      </a:endParaRPr>
                    </a:p>
                    <a:p>
                      <a:pPr marL="0" marR="0" lvl="0" indent="0" algn="l"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Threshold: 4</a:t>
                      </a:r>
                      <a:endParaRPr sz="1200" u="none" strike="noStrike" cap="none">
                        <a:latin typeface="+mn-lt"/>
                        <a:sym typeface="Arial"/>
                      </a:endParaRPr>
                    </a:p>
                    <a:p>
                      <a:pPr marL="0" marR="0" lvl="0" indent="0" algn="l"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Maximum: &gt;5</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1</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0</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2</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1</a:t>
                      </a:r>
                      <a:endParaRPr sz="1200" u="none" strike="noStrike" cap="none">
                        <a:latin typeface="+mn-lt"/>
                        <a:ea typeface="Arial"/>
                        <a:cs typeface="Arial"/>
                        <a:sym typeface="Arial"/>
                      </a:endParaRPr>
                    </a:p>
                  </a:txBody>
                  <a:tcPr marL="62975" marR="62975" marT="0" marB="0" anchor="ctr"/>
                </a:tc>
                <a:extLst>
                  <a:ext uri="{0D108BD9-81ED-4DB2-BD59-A6C34878D82A}">
                    <a16:rowId xmlns:a16="http://schemas.microsoft.com/office/drawing/2014/main" val="10001"/>
                  </a:ext>
                </a:extLst>
              </a:tr>
              <a:tr h="793300">
                <a:tc>
                  <a:txBody>
                    <a:bodyPr/>
                    <a:lstStyle/>
                    <a:p>
                      <a:pPr marL="0" marR="0" lvl="0" indent="0" algn="l" rtl="0">
                        <a:lnSpc>
                          <a:spcPct val="107000"/>
                        </a:lnSpc>
                        <a:spcBef>
                          <a:spcPts val="0"/>
                        </a:spcBef>
                        <a:spcAft>
                          <a:spcPts val="0"/>
                        </a:spcAft>
                        <a:buClr>
                          <a:srgbClr val="000000"/>
                        </a:buClr>
                        <a:buSzPts val="1500"/>
                        <a:buFont typeface="Arial"/>
                        <a:buNone/>
                      </a:pPr>
                      <a:r>
                        <a:rPr lang="en-US" sz="1200" u="none" strike="noStrike" cap="none" dirty="0">
                          <a:latin typeface="+mn-lt"/>
                          <a:sym typeface="Arial"/>
                        </a:rPr>
                        <a:t>Career Ambassadors - Program Applications</a:t>
                      </a:r>
                      <a:endParaRPr sz="1200" u="none" strike="noStrike" cap="none" dirty="0">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Sydney</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25</a:t>
                      </a:r>
                      <a:endParaRPr sz="1200" u="none" strike="noStrike" cap="none">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Minimum: 25</a:t>
                      </a:r>
                      <a:endParaRPr sz="1200" u="none" strike="noStrike" cap="none">
                        <a:latin typeface="+mn-lt"/>
                        <a:sym typeface="Arial"/>
                      </a:endParaRPr>
                    </a:p>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Threshold: 28</a:t>
                      </a:r>
                      <a:endParaRPr sz="1200" u="none" strike="noStrike" cap="none">
                        <a:latin typeface="+mn-lt"/>
                        <a:sym typeface="Arial"/>
                      </a:endParaRPr>
                    </a:p>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Maximum: &gt;30</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dirty="0">
                          <a:latin typeface="+mn-lt"/>
                          <a:sym typeface="Arial"/>
                        </a:rPr>
                        <a:t>5</a:t>
                      </a:r>
                      <a:endParaRPr sz="1200" u="none" strike="noStrike" cap="none" dirty="0">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10</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10</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5</a:t>
                      </a:r>
                      <a:endParaRPr sz="1200" u="none" strike="noStrike" cap="none">
                        <a:latin typeface="+mn-lt"/>
                        <a:ea typeface="Arial"/>
                        <a:cs typeface="Arial"/>
                        <a:sym typeface="Arial"/>
                      </a:endParaRPr>
                    </a:p>
                  </a:txBody>
                  <a:tcPr marL="62975" marR="62975" marT="0" marB="0" anchor="ctr"/>
                </a:tc>
                <a:extLst>
                  <a:ext uri="{0D108BD9-81ED-4DB2-BD59-A6C34878D82A}">
                    <a16:rowId xmlns:a16="http://schemas.microsoft.com/office/drawing/2014/main" val="10002"/>
                  </a:ext>
                </a:extLst>
              </a:tr>
              <a:tr h="793300">
                <a:tc>
                  <a:txBody>
                    <a:bodyPr/>
                    <a:lstStyle/>
                    <a:p>
                      <a:pPr marL="0" marR="0" lvl="0" indent="0" algn="l" rtl="0">
                        <a:lnSpc>
                          <a:spcPct val="107000"/>
                        </a:lnSpc>
                        <a:spcBef>
                          <a:spcPts val="0"/>
                        </a:spcBef>
                        <a:spcAft>
                          <a:spcPts val="0"/>
                        </a:spcAft>
                        <a:buClr>
                          <a:srgbClr val="000000"/>
                        </a:buClr>
                        <a:buSzPts val="1500"/>
                        <a:buFont typeface="Arial"/>
                        <a:buNone/>
                      </a:pPr>
                      <a:r>
                        <a:rPr lang="en-US" sz="1200" u="none" strike="noStrike" cap="none" dirty="0">
                          <a:latin typeface="+mn-lt"/>
                          <a:sym typeface="Arial"/>
                        </a:rPr>
                        <a:t>Laboratory presence - Committees</a:t>
                      </a:r>
                      <a:endParaRPr sz="1200" u="none" strike="noStrike" cap="none" dirty="0">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Christy</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2</a:t>
                      </a:r>
                      <a:endParaRPr sz="1200" u="none" strike="noStrike" cap="none">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Minimum: 3</a:t>
                      </a:r>
                      <a:endParaRPr sz="1200" u="none" strike="noStrike" cap="none">
                        <a:latin typeface="+mn-lt"/>
                        <a:sym typeface="Arial"/>
                      </a:endParaRPr>
                    </a:p>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Threshold: 4</a:t>
                      </a:r>
                      <a:endParaRPr sz="1200" u="none" strike="noStrike" cap="none">
                        <a:latin typeface="+mn-lt"/>
                        <a:sym typeface="Arial"/>
                      </a:endParaRPr>
                    </a:p>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Maximum: &gt;5</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a:t>
                      </a:r>
                      <a:endParaRPr sz="1200" u="none" strike="noStrike" cap="none">
                        <a:latin typeface="+mn-lt"/>
                        <a:ea typeface="Arial"/>
                        <a:cs typeface="Arial"/>
                        <a:sym typeface="Arial"/>
                      </a:endParaRPr>
                    </a:p>
                  </a:txBody>
                  <a:tcPr marL="62975" marR="62975" marT="0" marB="0" anchor="ctr"/>
                </a:tc>
                <a:extLst>
                  <a:ext uri="{0D108BD9-81ED-4DB2-BD59-A6C34878D82A}">
                    <a16:rowId xmlns:a16="http://schemas.microsoft.com/office/drawing/2014/main" val="10003"/>
                  </a:ext>
                </a:extLst>
              </a:tr>
              <a:tr h="793300">
                <a:tc>
                  <a:txBody>
                    <a:bodyPr/>
                    <a:lstStyle/>
                    <a:p>
                      <a:pPr marL="0" marR="0" lvl="0" indent="0" algn="l" rtl="0">
                        <a:lnSpc>
                          <a:spcPct val="107000"/>
                        </a:lnSpc>
                        <a:spcBef>
                          <a:spcPts val="0"/>
                        </a:spcBef>
                        <a:spcAft>
                          <a:spcPts val="0"/>
                        </a:spcAft>
                        <a:buClr>
                          <a:schemeClr val="dk1"/>
                        </a:buClr>
                        <a:buSzPts val="1500"/>
                        <a:buFont typeface="Arial"/>
                        <a:buNone/>
                      </a:pPr>
                      <a:r>
                        <a:rPr lang="en-US" sz="1200" u="none" strike="noStrike" cap="none" dirty="0">
                          <a:latin typeface="+mn-lt"/>
                          <a:sym typeface="Arial"/>
                        </a:rPr>
                        <a:t>Provider Rounding</a:t>
                      </a:r>
                      <a:endParaRPr sz="1200" u="none" strike="noStrike" cap="none" dirty="0">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Jayne</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0</a:t>
                      </a:r>
                      <a:endParaRPr sz="1200" u="none" strike="noStrike" cap="none">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Minimum: 6</a:t>
                      </a:r>
                      <a:endParaRPr sz="1200" u="none" strike="noStrike" cap="none">
                        <a:latin typeface="+mn-lt"/>
                        <a:sym typeface="Arial"/>
                      </a:endParaRPr>
                    </a:p>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Threshold: 9</a:t>
                      </a:r>
                      <a:endParaRPr sz="1200" u="none" strike="noStrike" cap="none">
                        <a:latin typeface="+mn-lt"/>
                        <a:sym typeface="Arial"/>
                      </a:endParaRPr>
                    </a:p>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Maximum: 12</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a:t>
                      </a:r>
                      <a:endParaRPr sz="1200" u="none" strike="noStrike" cap="none">
                        <a:latin typeface="+mn-lt"/>
                        <a:ea typeface="Arial"/>
                        <a:cs typeface="Arial"/>
                        <a:sym typeface="Arial"/>
                      </a:endParaRPr>
                    </a:p>
                  </a:txBody>
                  <a:tcPr marL="62975" marR="62975" marT="0" marB="0" anchor="ctr"/>
                </a:tc>
                <a:extLst>
                  <a:ext uri="{0D108BD9-81ED-4DB2-BD59-A6C34878D82A}">
                    <a16:rowId xmlns:a16="http://schemas.microsoft.com/office/drawing/2014/main" val="10004"/>
                  </a:ext>
                </a:extLst>
              </a:tr>
              <a:tr h="793300">
                <a:tc>
                  <a:txBody>
                    <a:bodyPr/>
                    <a:lstStyle/>
                    <a:p>
                      <a:pPr marL="0" marR="0" lvl="0" indent="0" algn="l" rtl="0">
                        <a:lnSpc>
                          <a:spcPct val="107000"/>
                        </a:lnSpc>
                        <a:spcBef>
                          <a:spcPts val="0"/>
                        </a:spcBef>
                        <a:spcAft>
                          <a:spcPts val="0"/>
                        </a:spcAft>
                        <a:buClr>
                          <a:srgbClr val="000000"/>
                        </a:buClr>
                        <a:buSzPts val="1500"/>
                        <a:buFont typeface="Arial"/>
                        <a:buNone/>
                      </a:pPr>
                      <a:r>
                        <a:rPr lang="en-US" sz="1200" u="none" strike="noStrike" cap="none" dirty="0">
                          <a:latin typeface="+mn-lt"/>
                          <a:sym typeface="Arial"/>
                        </a:rPr>
                        <a:t>PCU Rounding</a:t>
                      </a:r>
                      <a:endParaRPr sz="1200" u="none" strike="noStrike" cap="none" dirty="0">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Kyle</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0</a:t>
                      </a:r>
                      <a:endParaRPr sz="1200" u="none" strike="noStrike" cap="none">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Minimum: 6</a:t>
                      </a:r>
                      <a:endParaRPr sz="1200" u="none" strike="noStrike" cap="none">
                        <a:latin typeface="+mn-lt"/>
                        <a:sym typeface="Arial"/>
                      </a:endParaRPr>
                    </a:p>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Threshold: 9</a:t>
                      </a:r>
                      <a:endParaRPr sz="1200" u="none" strike="noStrike" cap="none">
                        <a:latin typeface="+mn-lt"/>
                        <a:sym typeface="Arial"/>
                      </a:endParaRPr>
                    </a:p>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Maximum: 12</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endParaRPr sz="1200" u="none" strike="noStrike" cap="none">
                        <a:latin typeface="+mn-lt"/>
                        <a:ea typeface="Arial"/>
                        <a:cs typeface="Arial"/>
                        <a:sym typeface="Arial"/>
                      </a:endParaRPr>
                    </a:p>
                  </a:txBody>
                  <a:tcPr marL="62975" marR="62975" marT="0" marB="0" anchor="ctr"/>
                </a:tc>
                <a:extLst>
                  <a:ext uri="{0D108BD9-81ED-4DB2-BD59-A6C34878D82A}">
                    <a16:rowId xmlns:a16="http://schemas.microsoft.com/office/drawing/2014/main" val="10005"/>
                  </a:ext>
                </a:extLst>
              </a:tr>
              <a:tr h="793300">
                <a:tc>
                  <a:txBody>
                    <a:bodyPr/>
                    <a:lstStyle/>
                    <a:p>
                      <a:pPr marL="0" marR="0" lvl="0" indent="0" algn="l" rtl="0">
                        <a:lnSpc>
                          <a:spcPct val="107000"/>
                        </a:lnSpc>
                        <a:spcBef>
                          <a:spcPts val="0"/>
                        </a:spcBef>
                        <a:spcAft>
                          <a:spcPts val="0"/>
                        </a:spcAft>
                        <a:buClr>
                          <a:srgbClr val="000000"/>
                        </a:buClr>
                        <a:buSzPts val="1500"/>
                        <a:buFont typeface="Arial"/>
                        <a:buNone/>
                      </a:pPr>
                      <a:r>
                        <a:rPr lang="en-US" sz="1200" u="none" strike="noStrike" cap="none" dirty="0">
                          <a:latin typeface="+mn-lt"/>
                          <a:sym typeface="Arial"/>
                        </a:rPr>
                        <a:t>Senior leader rounding </a:t>
                      </a:r>
                      <a:br>
                        <a:rPr lang="en-US" sz="1200" u="none" strike="noStrike" cap="none" dirty="0">
                          <a:latin typeface="+mn-lt"/>
                          <a:sym typeface="Arial"/>
                        </a:rPr>
                      </a:br>
                      <a:r>
                        <a:rPr lang="en-US" sz="1200" u="none" strike="noStrike" cap="none" dirty="0">
                          <a:latin typeface="+mn-lt"/>
                          <a:sym typeface="Arial"/>
                        </a:rPr>
                        <a:t>in the department</a:t>
                      </a:r>
                      <a:endParaRPr sz="1200" u="none" strike="noStrike" cap="none" dirty="0">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Christy</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0</a:t>
                      </a:r>
                      <a:endParaRPr sz="1200" u="none" strike="noStrike" cap="none">
                        <a:latin typeface="+mn-lt"/>
                        <a:ea typeface="Arial"/>
                        <a:cs typeface="Arial"/>
                        <a:sym typeface="Arial"/>
                      </a:endParaRPr>
                    </a:p>
                  </a:txBody>
                  <a:tcPr marL="62975" marR="62975" marT="0" marB="0" anchor="ctr"/>
                </a:tc>
                <a:tc>
                  <a:txBody>
                    <a:bodyPr/>
                    <a:lstStyle/>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Minimum: 3</a:t>
                      </a:r>
                      <a:endParaRPr sz="1200" u="none" strike="noStrike" cap="none">
                        <a:latin typeface="+mn-lt"/>
                        <a:sym typeface="Arial"/>
                      </a:endParaRPr>
                    </a:p>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Threshold: 4</a:t>
                      </a:r>
                      <a:endParaRPr sz="1200" u="none" strike="noStrike" cap="none">
                        <a:latin typeface="+mn-lt"/>
                        <a:sym typeface="Arial"/>
                      </a:endParaRPr>
                    </a:p>
                    <a:p>
                      <a:pPr marL="0" marR="0" lvl="0" indent="0" algn="l" rtl="0">
                        <a:lnSpc>
                          <a:spcPct val="107000"/>
                        </a:lnSpc>
                        <a:spcBef>
                          <a:spcPts val="0"/>
                        </a:spcBef>
                        <a:spcAft>
                          <a:spcPts val="0"/>
                        </a:spcAft>
                        <a:buClr>
                          <a:schemeClr val="dk1"/>
                        </a:buClr>
                        <a:buSzPts val="1300"/>
                        <a:buFont typeface="Arial"/>
                        <a:buNone/>
                      </a:pPr>
                      <a:r>
                        <a:rPr lang="en-US" sz="1200" u="none" strike="noStrike" cap="none">
                          <a:latin typeface="+mn-lt"/>
                          <a:sym typeface="Arial"/>
                        </a:rPr>
                        <a:t>Maximum: &gt;5</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a:latin typeface="+mn-lt"/>
                          <a:sym typeface="Arial"/>
                        </a:rPr>
                        <a:t> </a:t>
                      </a:r>
                      <a:endParaRPr sz="1200" u="none" strike="noStrike" cap="none">
                        <a:latin typeface="+mn-lt"/>
                        <a:ea typeface="Arial"/>
                        <a:cs typeface="Arial"/>
                        <a:sym typeface="Arial"/>
                      </a:endParaRPr>
                    </a:p>
                  </a:txBody>
                  <a:tcPr marL="62975" marR="62975" marT="0" marB="0" anchor="ctr"/>
                </a:tc>
                <a:tc>
                  <a:txBody>
                    <a:bodyPr/>
                    <a:lstStyle/>
                    <a:p>
                      <a:pPr marL="0" marR="0" lvl="0" indent="0" algn="ctr" rtl="0">
                        <a:lnSpc>
                          <a:spcPct val="107000"/>
                        </a:lnSpc>
                        <a:spcBef>
                          <a:spcPts val="0"/>
                        </a:spcBef>
                        <a:spcAft>
                          <a:spcPts val="0"/>
                        </a:spcAft>
                        <a:buClr>
                          <a:srgbClr val="000000"/>
                        </a:buClr>
                        <a:buSzPts val="1300"/>
                        <a:buFont typeface="Arial"/>
                        <a:buNone/>
                      </a:pPr>
                      <a:r>
                        <a:rPr lang="en-US" sz="1200" u="none" strike="noStrike" cap="none" dirty="0">
                          <a:latin typeface="+mn-lt"/>
                          <a:sym typeface="Arial"/>
                        </a:rPr>
                        <a:t> </a:t>
                      </a:r>
                      <a:endParaRPr sz="1200" u="none" strike="noStrike" cap="none" dirty="0">
                        <a:latin typeface="+mn-lt"/>
                        <a:ea typeface="Arial"/>
                        <a:cs typeface="Arial"/>
                        <a:sym typeface="Arial"/>
                      </a:endParaRPr>
                    </a:p>
                  </a:txBody>
                  <a:tcPr marL="62975" marR="62975" marT="0" marB="0" anchor="ctr"/>
                </a:tc>
                <a:extLst>
                  <a:ext uri="{0D108BD9-81ED-4DB2-BD59-A6C34878D82A}">
                    <a16:rowId xmlns:a16="http://schemas.microsoft.com/office/drawing/2014/main" val="10006"/>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2800"/>
              <a:buFont typeface="Arial"/>
              <a:buNone/>
            </a:pPr>
            <a:r>
              <a:rPr lang="en-US"/>
              <a:t>Working backwards</a:t>
            </a:r>
            <a:endParaRPr/>
          </a:p>
        </p:txBody>
      </p:sp>
      <p:sp>
        <p:nvSpPr>
          <p:cNvPr id="98" name="Google Shape;98;p3"/>
          <p:cNvSpPr txBox="1">
            <a:spLocks noGrp="1"/>
          </p:cNvSpPr>
          <p:nvPr>
            <p:ph type="body" idx="1"/>
          </p:nvPr>
        </p:nvSpPr>
        <p:spPr>
          <a:prstGeom prst="rect">
            <a:avLst/>
          </a:prstGeom>
          <a:noFill/>
          <a:ln>
            <a:noFill/>
          </a:ln>
        </p:spPr>
        <p:txBody>
          <a:bodyPr spcFirstLastPara="1" wrap="square" lIns="91425" tIns="45700" rIns="91425" bIns="45700" anchor="t" anchorCtr="0">
            <a:normAutofit fontScale="92500"/>
          </a:bodyPr>
          <a:lstStyle/>
          <a:p>
            <a:pPr marL="0" lvl="0" indent="0" algn="ctr" rtl="0">
              <a:lnSpc>
                <a:spcPct val="110000"/>
              </a:lnSpc>
              <a:spcBef>
                <a:spcPts val="0"/>
              </a:spcBef>
              <a:spcAft>
                <a:spcPts val="0"/>
              </a:spcAft>
              <a:buSzPct val="80000"/>
              <a:buNone/>
            </a:pPr>
            <a:r>
              <a:rPr lang="en-US"/>
              <a:t>To advocate for your laboratory and staffing needs, demonstration of the laboratory’s value to the overall healthcare system and patient care is critical.</a:t>
            </a:r>
            <a:endParaRPr/>
          </a:p>
          <a:p>
            <a:pPr marL="0" lvl="0" indent="0" algn="ctr" rtl="0">
              <a:lnSpc>
                <a:spcPct val="110000"/>
              </a:lnSpc>
              <a:spcBef>
                <a:spcPts val="1200"/>
              </a:spcBef>
              <a:spcAft>
                <a:spcPts val="0"/>
              </a:spcAft>
              <a:buSzPct val="80000"/>
              <a:buNone/>
            </a:pPr>
            <a:r>
              <a:rPr lang="en-US"/>
              <a:t>Developing a structured laboratory strategic plan can help outline and operationalize the core pillars needed to demonstrate value of the laboratory. </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g22ec84b56ea_0_2"/>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rmAutofit fontScale="90000"/>
          </a:bodyPr>
          <a:lstStyle/>
          <a:p>
            <a:pPr lvl="0"/>
            <a:r>
              <a:rPr lang="en-US"/>
              <a:t>Monitoring and Adjusting Focus</a:t>
            </a:r>
          </a:p>
        </p:txBody>
      </p:sp>
      <p:sp>
        <p:nvSpPr>
          <p:cNvPr id="299" name="Google Shape;299;g22ec84b56ea_0_2"/>
          <p:cNvSpPr txBox="1">
            <a:spLocks noGrp="1"/>
          </p:cNvSpPr>
          <p:nvPr>
            <p:ph type="body" idx="1"/>
          </p:nvPr>
        </p:nvSpPr>
        <p:spPr>
          <a:xfrm>
            <a:off x="4274288" y="653142"/>
            <a:ext cx="7097619" cy="5493658"/>
          </a:xfrm>
          <a:noFill/>
          <a:ln>
            <a:noFill/>
          </a:ln>
        </p:spPr>
        <p:txBody>
          <a:bodyPr spcFirstLastPara="1" wrap="square" lIns="91425" tIns="45700" rIns="91425" bIns="45700" anchor="ctr" anchorCtr="0">
            <a:normAutofit/>
          </a:bodyPr>
          <a:lstStyle/>
          <a:p>
            <a:pPr marL="106680" lvl="0" indent="0">
              <a:buNone/>
            </a:pPr>
            <a:r>
              <a:rPr lang="en-US" dirty="0"/>
              <a:t>Review all goals as a group at least quarterly and ask:</a:t>
            </a:r>
          </a:p>
          <a:p>
            <a:pPr lvl="0"/>
            <a:r>
              <a:rPr lang="en-US" dirty="0"/>
              <a:t>Are they still appropriate?</a:t>
            </a:r>
          </a:p>
          <a:p>
            <a:pPr lvl="0"/>
            <a:r>
              <a:rPr lang="en-US" dirty="0"/>
              <a:t>Do they support our vision?</a:t>
            </a:r>
          </a:p>
          <a:p>
            <a:pPr lvl="0"/>
            <a:r>
              <a:rPr lang="en-US" dirty="0"/>
              <a:t>What else? Are we missing anything?</a:t>
            </a:r>
          </a:p>
          <a:p>
            <a:pPr lvl="0"/>
            <a:r>
              <a:rPr lang="en-US" dirty="0"/>
              <a:t>Any adjustments needed?</a:t>
            </a:r>
          </a:p>
          <a:p>
            <a:pPr lvl="0"/>
            <a:r>
              <a:rPr lang="en-US" dirty="0"/>
              <a:t>Are we able to monitor success?</a:t>
            </a:r>
          </a:p>
          <a:p>
            <a:pPr lvl="0"/>
            <a:r>
              <a:rPr lang="en-US" dirty="0"/>
              <a:t>If not, how can we adjust our monitors?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p23"/>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pPr lvl="0"/>
            <a:r>
              <a:rPr lang="en-US"/>
              <a:t>Sample strategic plans </a:t>
            </a:r>
          </a:p>
        </p:txBody>
      </p:sp>
      <p:sp>
        <p:nvSpPr>
          <p:cNvPr id="306" name="Google Shape;306;p23"/>
          <p:cNvSpPr txBox="1">
            <a:spLocks noGrp="1"/>
          </p:cNvSpPr>
          <p:nvPr>
            <p:ph type="body" idx="1"/>
          </p:nvPr>
        </p:nvSpPr>
        <p:spPr>
          <a:xfrm>
            <a:off x="838200" y="1825625"/>
            <a:ext cx="10515600" cy="3914538"/>
          </a:xfrm>
          <a:noFill/>
          <a:ln>
            <a:noFill/>
          </a:ln>
        </p:spPr>
        <p:txBody>
          <a:bodyPr spcFirstLastPara="1" wrap="square" lIns="91425" tIns="45700" rIns="91425" bIns="45700" anchor="t" anchorCtr="0">
            <a:normAutofit/>
          </a:bodyPr>
          <a:lstStyle/>
          <a:p>
            <a:pPr lvl="0"/>
            <a:r>
              <a:rPr lang="en-US" dirty="0">
                <a:hlinkClick r:id="rId3"/>
              </a:rPr>
              <a:t>https://health.ucdavis.edu/pathology/about_us/strategic_plan/index.html</a:t>
            </a:r>
            <a:endParaRPr lang="en-US" dirty="0"/>
          </a:p>
          <a:p>
            <a:pPr lvl="0"/>
            <a:r>
              <a:rPr lang="en-US" dirty="0">
                <a:hlinkClick r:id="rId4"/>
              </a:rPr>
              <a:t>https://www.bumc.bu.edu/busm-pathology/other/department-of-pathology-and-laboratory-medicine-strategic-plan-2009/</a:t>
            </a:r>
            <a:endParaRPr lang="en-US" dirty="0"/>
          </a:p>
          <a:p>
            <a:pPr lvl="0"/>
            <a:r>
              <a:rPr lang="en-US" dirty="0">
                <a:hlinkClick r:id="rId5"/>
              </a:rPr>
              <a:t>https://www.schulich.uwo.ca/pathol//about_us/overview/strategic_plan.html</a:t>
            </a:r>
            <a:endParaRPr lang="en-US" dirty="0"/>
          </a:p>
          <a:p>
            <a:pPr lvl="0"/>
            <a:r>
              <a:rPr lang="en-US" dirty="0">
                <a:hlinkClick r:id="rId6"/>
              </a:rPr>
              <a:t>https://www.pathologyoutlines.com/topic/managementlabplanning.html</a:t>
            </a:r>
            <a:endParaRPr lang="en-US" dirty="0"/>
          </a:p>
          <a:p>
            <a:pPr lvl="0"/>
            <a:r>
              <a:rPr lang="en-US" dirty="0">
                <a:hlinkClick r:id="rId7"/>
              </a:rPr>
              <a:t>Achieving Success in Clinical Laboratory Through Strategic Planning</a:t>
            </a:r>
            <a:endParaRPr lang="en-US" dirty="0"/>
          </a:p>
          <a:p>
            <a:pPr lvl="0"/>
            <a:endParaRPr lang="en-US" dirty="0"/>
          </a:p>
          <a:p>
            <a:pPr lvl="0"/>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5"/>
          <p:cNvSpPr txBox="1">
            <a:spLocks noGrp="1"/>
          </p:cNvSpPr>
          <p:nvPr>
            <p:ph type="title"/>
          </p:nvPr>
        </p:nvSpPr>
        <p:spPr>
          <a:xfrm>
            <a:off x="831850" y="1540784"/>
            <a:ext cx="10515600" cy="2852737"/>
          </a:xfrm>
          <a:noFill/>
          <a:ln>
            <a:noFill/>
          </a:ln>
        </p:spPr>
        <p:txBody>
          <a:bodyPr spcFirstLastPara="1" wrap="square" lIns="91425" tIns="45700" rIns="91425" bIns="45700" anchor="ctr" anchorCtr="0">
            <a:normAutofit/>
          </a:bodyPr>
          <a:lstStyle/>
          <a:p>
            <a:pPr lvl="0"/>
            <a:r>
              <a:rPr lang="en-US" dirty="0"/>
              <a:t>Part 1: </a:t>
            </a:r>
            <a:br>
              <a:rPr lang="en-US" dirty="0"/>
            </a:br>
            <a:r>
              <a:rPr lang="en-US" dirty="0"/>
              <a:t>Selecting Your Team</a:t>
            </a:r>
          </a:p>
        </p:txBody>
      </p:sp>
      <p:sp>
        <p:nvSpPr>
          <p:cNvPr id="4" name="Text Placeholder 3">
            <a:extLst>
              <a:ext uri="{FF2B5EF4-FFF2-40B4-BE49-F238E27FC236}">
                <a16:creationId xmlns:a16="http://schemas.microsoft.com/office/drawing/2014/main" id="{F9B7D022-FA7F-0A44-FDC7-064CE24DA0E6}"/>
              </a:ext>
            </a:extLst>
          </p:cNvPr>
          <p:cNvSpPr>
            <a:spLocks noGrp="1"/>
          </p:cNvSpPr>
          <p:nvPr>
            <p:ph type="body" idx="1"/>
          </p:nvPr>
        </p:nvSpPr>
        <p:spPr>
          <a:xfrm>
            <a:off x="831850" y="4589463"/>
            <a:ext cx="6604374" cy="1500187"/>
          </a:xfrm>
        </p:spPr>
        <p:txBody>
          <a:bodyPr/>
          <a:lstStyle/>
          <a:p>
            <a:r>
              <a:rPr lang="en-US" dirty="0"/>
              <a:t>Strategic Planning</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g22af88785c1_0_11"/>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a:t>How do I create a Strategic Plan?</a:t>
            </a:r>
            <a:endParaRPr/>
          </a:p>
        </p:txBody>
      </p:sp>
      <p:sp>
        <p:nvSpPr>
          <p:cNvPr id="110" name="Google Shape;110;g22af88785c1_0_11"/>
          <p:cNvSpPr txBox="1">
            <a:spLocks noGrp="1"/>
          </p:cNvSpPr>
          <p:nvPr>
            <p:ph type="body" idx="1"/>
          </p:nvPr>
        </p:nvSpPr>
        <p:spPr>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10000"/>
              </a:lnSpc>
              <a:spcBef>
                <a:spcPts val="600"/>
              </a:spcBef>
              <a:spcAft>
                <a:spcPts val="0"/>
              </a:spcAft>
              <a:buSzPct val="71897"/>
              <a:buNone/>
            </a:pPr>
            <a:r>
              <a:rPr lang="en-US" sz="2887" b="1" i="0" dirty="0"/>
              <a:t>Start with selecting your strategic planning team:</a:t>
            </a:r>
            <a:endParaRPr sz="2887" b="1" i="0" dirty="0"/>
          </a:p>
          <a:p>
            <a:pPr marL="0" lvl="0" indent="0" algn="l" rtl="0">
              <a:lnSpc>
                <a:spcPct val="110000"/>
              </a:lnSpc>
              <a:spcBef>
                <a:spcPts val="600"/>
              </a:spcBef>
              <a:spcAft>
                <a:spcPts val="0"/>
              </a:spcAft>
              <a:buSzPct val="83027"/>
              <a:buNone/>
            </a:pPr>
            <a:endParaRPr sz="2500" i="0" dirty="0"/>
          </a:p>
          <a:p>
            <a:pPr marL="457200" lvl="0" indent="-387350" algn="l" rtl="0">
              <a:lnSpc>
                <a:spcPct val="110000"/>
              </a:lnSpc>
              <a:spcBef>
                <a:spcPts val="600"/>
              </a:spcBef>
              <a:spcAft>
                <a:spcPts val="0"/>
              </a:spcAft>
              <a:buSzPct val="108108"/>
              <a:buAutoNum type="arabicPeriod"/>
            </a:pPr>
            <a:r>
              <a:rPr lang="en-US" sz="2500" i="0" dirty="0"/>
              <a:t>Small Group - 3-7 participants</a:t>
            </a:r>
            <a:endParaRPr sz="2500" i="0" dirty="0"/>
          </a:p>
          <a:p>
            <a:pPr marL="457200" lvl="0" indent="-387350" algn="l" rtl="0">
              <a:lnSpc>
                <a:spcPct val="110000"/>
              </a:lnSpc>
              <a:spcBef>
                <a:spcPts val="0"/>
              </a:spcBef>
              <a:spcAft>
                <a:spcPts val="0"/>
              </a:spcAft>
              <a:buSzPct val="108108"/>
              <a:buAutoNum type="arabicPeriod"/>
            </a:pPr>
            <a:r>
              <a:rPr lang="en-US" sz="2500" i="0" dirty="0"/>
              <a:t>Availability - must have bandwidth to take a day offsite to complete SWOT analysis</a:t>
            </a:r>
            <a:endParaRPr sz="2500" i="0" dirty="0"/>
          </a:p>
          <a:p>
            <a:pPr marL="457200" lvl="0" indent="-387350" algn="l" rtl="0">
              <a:lnSpc>
                <a:spcPct val="110000"/>
              </a:lnSpc>
              <a:spcBef>
                <a:spcPts val="0"/>
              </a:spcBef>
              <a:spcAft>
                <a:spcPts val="0"/>
              </a:spcAft>
              <a:buSzPct val="108108"/>
              <a:buAutoNum type="arabicPeriod"/>
            </a:pPr>
            <a:r>
              <a:rPr lang="en-US" sz="2500" i="0" dirty="0"/>
              <a:t>Leaders - include both formal and informal leaders who demonstrate appropriate traits</a:t>
            </a:r>
            <a:endParaRPr sz="2500" i="0" dirty="0"/>
          </a:p>
          <a:p>
            <a:pPr marL="0" lvl="0" indent="0" algn="l" rtl="0">
              <a:lnSpc>
                <a:spcPct val="110000"/>
              </a:lnSpc>
              <a:spcBef>
                <a:spcPts val="600"/>
              </a:spcBef>
              <a:spcAft>
                <a:spcPts val="0"/>
              </a:spcAft>
              <a:buSzPct val="83027"/>
              <a:buNone/>
            </a:pPr>
            <a:endParaRPr sz="2500" i="0" dirty="0"/>
          </a:p>
          <a:p>
            <a:pPr marL="0" lvl="0" indent="0" algn="l" rtl="0">
              <a:lnSpc>
                <a:spcPct val="110000"/>
              </a:lnSpc>
              <a:spcBef>
                <a:spcPts val="600"/>
              </a:spcBef>
              <a:spcAft>
                <a:spcPts val="600"/>
              </a:spcAft>
              <a:buSzPct val="83027"/>
              <a:buNone/>
            </a:pPr>
            <a:r>
              <a:rPr lang="en-US" sz="2500" i="0" dirty="0"/>
              <a:t>This team will hear confidential information, including incomplete plans, and plans that may not come to fruition, so member selection is critical.</a:t>
            </a:r>
            <a:endParaRPr i="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g22af88785c1_0_65"/>
          <p:cNvSpPr txBox="1">
            <a:spLocks noGrp="1"/>
          </p:cNvSpPr>
          <p:nvPr>
            <p:ph type="title"/>
          </p:nvPr>
        </p:nvSpPr>
        <p:spPr>
          <a:xfrm>
            <a:off x="838199" y="203131"/>
            <a:ext cx="10337801" cy="1167046"/>
          </a:xfrm>
          <a:noFill/>
          <a:ln>
            <a:noFill/>
          </a:ln>
        </p:spPr>
        <p:txBody>
          <a:bodyPr spcFirstLastPara="1" wrap="square" lIns="91425" tIns="45700" rIns="91425" bIns="45700" anchor="ctr" anchorCtr="0">
            <a:normAutofit/>
          </a:bodyPr>
          <a:lstStyle/>
          <a:p>
            <a:pPr lvl="0"/>
            <a:r>
              <a:rPr lang="en-US"/>
              <a:t>Team Selection Tool - EXAMPLE</a:t>
            </a:r>
          </a:p>
        </p:txBody>
      </p:sp>
      <p:sp>
        <p:nvSpPr>
          <p:cNvPr id="4" name="Text Placeholder 3">
            <a:extLst>
              <a:ext uri="{FF2B5EF4-FFF2-40B4-BE49-F238E27FC236}">
                <a16:creationId xmlns:a16="http://schemas.microsoft.com/office/drawing/2014/main" id="{84AEA9A9-DA6B-2D7E-8930-79EF014E3C17}"/>
              </a:ext>
            </a:extLst>
          </p:cNvPr>
          <p:cNvSpPr>
            <a:spLocks noGrp="1"/>
          </p:cNvSpPr>
          <p:nvPr>
            <p:ph type="body" idx="1"/>
          </p:nvPr>
        </p:nvSpPr>
        <p:spPr/>
        <p:txBody>
          <a:bodyPr/>
          <a:lstStyle/>
          <a:p>
            <a:endParaRPr lang="en-US"/>
          </a:p>
        </p:txBody>
      </p:sp>
      <p:graphicFrame>
        <p:nvGraphicFramePr>
          <p:cNvPr id="117" name="Google Shape;117;g22af88785c1_0_65"/>
          <p:cNvGraphicFramePr/>
          <p:nvPr>
            <p:extLst>
              <p:ext uri="{D42A27DB-BD31-4B8C-83A1-F6EECF244321}">
                <p14:modId xmlns:p14="http://schemas.microsoft.com/office/powerpoint/2010/main" val="176480354"/>
              </p:ext>
            </p:extLst>
          </p:nvPr>
        </p:nvGraphicFramePr>
        <p:xfrm>
          <a:off x="838199" y="1830590"/>
          <a:ext cx="10372596" cy="3779450"/>
        </p:xfrm>
        <a:graphic>
          <a:graphicData uri="http://schemas.openxmlformats.org/drawingml/2006/table">
            <a:tbl>
              <a:tblPr firstRow="1">
                <a:tableStyleId>{44D243D3-B06D-49F5-BB0C-572304D7B30F}</a:tableStyleId>
              </a:tblPr>
              <a:tblGrid>
                <a:gridCol w="1689300">
                  <a:extLst>
                    <a:ext uri="{9D8B030D-6E8A-4147-A177-3AD203B41FA5}">
                      <a16:colId xmlns:a16="http://schemas.microsoft.com/office/drawing/2014/main" val="20000"/>
                    </a:ext>
                  </a:extLst>
                </a:gridCol>
                <a:gridCol w="1105049">
                  <a:extLst>
                    <a:ext uri="{9D8B030D-6E8A-4147-A177-3AD203B41FA5}">
                      <a16:colId xmlns:a16="http://schemas.microsoft.com/office/drawing/2014/main" val="20001"/>
                    </a:ext>
                  </a:extLst>
                </a:gridCol>
                <a:gridCol w="1528175">
                  <a:extLst>
                    <a:ext uri="{9D8B030D-6E8A-4147-A177-3AD203B41FA5}">
                      <a16:colId xmlns:a16="http://schemas.microsoft.com/office/drawing/2014/main" val="20002"/>
                    </a:ext>
                  </a:extLst>
                </a:gridCol>
                <a:gridCol w="1390389">
                  <a:extLst>
                    <a:ext uri="{9D8B030D-6E8A-4147-A177-3AD203B41FA5}">
                      <a16:colId xmlns:a16="http://schemas.microsoft.com/office/drawing/2014/main" val="20003"/>
                    </a:ext>
                  </a:extLst>
                </a:gridCol>
                <a:gridCol w="1315233">
                  <a:extLst>
                    <a:ext uri="{9D8B030D-6E8A-4147-A177-3AD203B41FA5}">
                      <a16:colId xmlns:a16="http://schemas.microsoft.com/office/drawing/2014/main" val="20004"/>
                    </a:ext>
                  </a:extLst>
                </a:gridCol>
                <a:gridCol w="1465545">
                  <a:extLst>
                    <a:ext uri="{9D8B030D-6E8A-4147-A177-3AD203B41FA5}">
                      <a16:colId xmlns:a16="http://schemas.microsoft.com/office/drawing/2014/main" val="20005"/>
                    </a:ext>
                  </a:extLst>
                </a:gridCol>
                <a:gridCol w="1878905">
                  <a:extLst>
                    <a:ext uri="{9D8B030D-6E8A-4147-A177-3AD203B41FA5}">
                      <a16:colId xmlns:a16="http://schemas.microsoft.com/office/drawing/2014/main" val="20006"/>
                    </a:ext>
                  </a:extLst>
                </a:gridCol>
              </a:tblGrid>
              <a:tr h="1889750">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Candidate</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In good standing?</a:t>
                      </a:r>
                      <a:endParaRPr sz="1200"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endParaRPr sz="1200"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endParaRPr sz="1200"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(5 pts)</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Trustworthy / Honest (maintains confidentiality)?</a:t>
                      </a:r>
                      <a:endParaRPr sz="1200"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endParaRPr sz="1200"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(5 pts)</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Willing to speak up when others are not?</a:t>
                      </a:r>
                      <a:endParaRPr sz="1200"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(5 pts)</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Formal or informal leader?</a:t>
                      </a:r>
                      <a:endParaRPr sz="1200"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 </a:t>
                      </a:r>
                      <a:endParaRPr sz="1200"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(3 pts)</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Engaged and understands org  and dept goals?</a:t>
                      </a:r>
                      <a:endParaRPr sz="1200"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j-lt"/>
                          <a:sym typeface="Calibri"/>
                        </a:rPr>
                        <a:t>(2 pts)</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2000"/>
                        <a:buFont typeface="Arial"/>
                        <a:buNone/>
                      </a:pPr>
                      <a:r>
                        <a:rPr lang="en-US" sz="1200" b="1" u="none" strike="noStrike" cap="none" dirty="0">
                          <a:latin typeface="+mj-lt"/>
                          <a:sym typeface="Calibri"/>
                        </a:rPr>
                        <a:t>TOTAL POINTS</a:t>
                      </a:r>
                      <a:endParaRPr sz="1200" b="1"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endParaRPr sz="1200" b="1"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endParaRPr sz="1200" b="1"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endParaRPr sz="1200" b="1" u="none" strike="noStrike" cap="none" dirty="0">
                        <a:latin typeface="+mj-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b="1" u="none" strike="noStrike" cap="none" dirty="0">
                          <a:latin typeface="+mj-lt"/>
                          <a:sym typeface="Calibri"/>
                        </a:rPr>
                        <a:t>(20 pts)</a:t>
                      </a:r>
                      <a:endParaRPr sz="1200" b="1" u="none" strike="noStrike" cap="none" dirty="0">
                        <a:latin typeface="+mj-lt"/>
                        <a:ea typeface="Calibri"/>
                        <a:cs typeface="Calibri"/>
                        <a:sym typeface="Calibri"/>
                      </a:endParaRPr>
                    </a:p>
                  </a:txBody>
                  <a:tcPr marL="91425" marR="91425" marT="91425" marB="91425" anchor="ctr"/>
                </a:tc>
                <a:extLst>
                  <a:ext uri="{0D108BD9-81ED-4DB2-BD59-A6C34878D82A}">
                    <a16:rowId xmlns:a16="http://schemas.microsoft.com/office/drawing/2014/main" val="10000"/>
                  </a:ext>
                </a:extLst>
              </a:tr>
              <a:tr h="472425">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Sally Manager</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dirty="0">
                          <a:latin typeface="+mj-lt"/>
                          <a:sym typeface="Calibri"/>
                        </a:rPr>
                        <a:t>5</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5</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dirty="0">
                          <a:latin typeface="+mj-lt"/>
                          <a:sym typeface="Calibri"/>
                        </a:rPr>
                        <a:t>5</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3</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2</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b="1" u="none" strike="noStrike" cap="none">
                          <a:latin typeface="+mj-lt"/>
                          <a:sym typeface="Calibri"/>
                        </a:rPr>
                        <a:t>20</a:t>
                      </a:r>
                      <a:endParaRPr sz="1200" b="1" u="none" strike="noStrike" cap="none">
                        <a:latin typeface="+mj-lt"/>
                        <a:ea typeface="Calibri"/>
                        <a:cs typeface="Calibri"/>
                        <a:sym typeface="Calibri"/>
                      </a:endParaRPr>
                    </a:p>
                  </a:txBody>
                  <a:tcPr marL="91425" marR="91425" marT="91425" marB="91425" anchor="ctr"/>
                </a:tc>
                <a:extLst>
                  <a:ext uri="{0D108BD9-81ED-4DB2-BD59-A6C34878D82A}">
                    <a16:rowId xmlns:a16="http://schemas.microsoft.com/office/drawing/2014/main" val="10001"/>
                  </a:ext>
                </a:extLst>
              </a:tr>
              <a:tr h="472425">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Bob Tech</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0</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0</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dirty="0">
                          <a:latin typeface="+mj-lt"/>
                          <a:sym typeface="Calibri"/>
                        </a:rPr>
                        <a:t>5</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3</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0</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b="1" u="none" strike="noStrike" cap="none">
                          <a:latin typeface="+mj-lt"/>
                          <a:sym typeface="Calibri"/>
                        </a:rPr>
                        <a:t>8 </a:t>
                      </a:r>
                      <a:endParaRPr sz="1200" b="1" u="none" strike="noStrike" cap="none">
                        <a:latin typeface="+mj-lt"/>
                        <a:ea typeface="Calibri"/>
                        <a:cs typeface="Calibri"/>
                        <a:sym typeface="Calibri"/>
                      </a:endParaRPr>
                    </a:p>
                  </a:txBody>
                  <a:tcPr marL="91425" marR="91425" marT="91425" marB="91425" anchor="ctr"/>
                </a:tc>
                <a:extLst>
                  <a:ext uri="{0D108BD9-81ED-4DB2-BD59-A6C34878D82A}">
                    <a16:rowId xmlns:a16="http://schemas.microsoft.com/office/drawing/2014/main" val="10002"/>
                  </a:ext>
                </a:extLst>
              </a:tr>
              <a:tr h="472425">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Sarah Scientist</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5</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5</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0</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dirty="0">
                          <a:latin typeface="+mj-lt"/>
                          <a:sym typeface="Calibri"/>
                        </a:rPr>
                        <a:t>0</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a:latin typeface="+mj-lt"/>
                          <a:sym typeface="Calibri"/>
                        </a:rPr>
                        <a:t>1</a:t>
                      </a:r>
                      <a:endParaRPr sz="1200" u="none" strike="noStrike" cap="none">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b="1" u="none" strike="noStrike" cap="none">
                          <a:latin typeface="+mj-lt"/>
                          <a:sym typeface="Calibri"/>
                        </a:rPr>
                        <a:t>11</a:t>
                      </a:r>
                      <a:endParaRPr sz="1200" b="1" u="none" strike="noStrike" cap="none">
                        <a:latin typeface="+mj-lt"/>
                        <a:ea typeface="Calibri"/>
                        <a:cs typeface="Calibri"/>
                        <a:sym typeface="Calibri"/>
                      </a:endParaRPr>
                    </a:p>
                  </a:txBody>
                  <a:tcPr marL="91425" marR="91425" marT="91425" marB="91425" anchor="ctr"/>
                </a:tc>
                <a:extLst>
                  <a:ext uri="{0D108BD9-81ED-4DB2-BD59-A6C34878D82A}">
                    <a16:rowId xmlns:a16="http://schemas.microsoft.com/office/drawing/2014/main" val="10003"/>
                  </a:ext>
                </a:extLst>
              </a:tr>
              <a:tr h="472425">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dirty="0">
                          <a:latin typeface="+mj-lt"/>
                          <a:sym typeface="Calibri"/>
                        </a:rPr>
                        <a:t>Allen Manager</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dirty="0">
                          <a:latin typeface="+mj-lt"/>
                          <a:sym typeface="Calibri"/>
                        </a:rPr>
                        <a:t>5</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dirty="0">
                          <a:latin typeface="+mj-lt"/>
                          <a:sym typeface="Calibri"/>
                        </a:rPr>
                        <a:t>0</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dirty="0">
                          <a:latin typeface="+mj-lt"/>
                          <a:sym typeface="Calibri"/>
                        </a:rPr>
                        <a:t>5</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dirty="0">
                          <a:latin typeface="+mj-lt"/>
                          <a:sym typeface="Calibri"/>
                        </a:rPr>
                        <a:t>3</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u="none" strike="noStrike" cap="none" dirty="0">
                          <a:latin typeface="+mj-lt"/>
                          <a:sym typeface="Calibri"/>
                        </a:rPr>
                        <a:t>2</a:t>
                      </a:r>
                      <a:endParaRPr sz="1200" u="none" strike="noStrike" cap="none" dirty="0">
                        <a:latin typeface="+mj-lt"/>
                        <a:ea typeface="Calibri"/>
                        <a:cs typeface="Calibri"/>
                        <a:sym typeface="Calibri"/>
                      </a:endParaRPr>
                    </a:p>
                  </a:txBody>
                  <a:tcPr marL="91425" marR="91425" marT="91425" marB="91425" anchor="ctr"/>
                </a:tc>
                <a:tc>
                  <a:txBody>
                    <a:bodyPr/>
                    <a:lstStyle/>
                    <a:p>
                      <a:pPr marL="0" marR="0" lvl="0" indent="0" algn="l" rtl="0">
                        <a:lnSpc>
                          <a:spcPct val="115000"/>
                        </a:lnSpc>
                        <a:spcBef>
                          <a:spcPts val="0"/>
                        </a:spcBef>
                        <a:spcAft>
                          <a:spcPts val="0"/>
                        </a:spcAft>
                        <a:buClr>
                          <a:srgbClr val="000000"/>
                        </a:buClr>
                        <a:buSzPts val="1900"/>
                        <a:buFont typeface="Arial"/>
                        <a:buNone/>
                      </a:pPr>
                      <a:r>
                        <a:rPr lang="en-US" sz="1200" b="1" u="none" strike="noStrike" cap="none" dirty="0">
                          <a:latin typeface="+mj-lt"/>
                          <a:sym typeface="Calibri"/>
                        </a:rPr>
                        <a:t>15</a:t>
                      </a:r>
                      <a:endParaRPr sz="1200" b="1" u="none" strike="noStrike" cap="none" dirty="0">
                        <a:latin typeface="+mj-lt"/>
                        <a:ea typeface="Calibri"/>
                        <a:cs typeface="Calibri"/>
                        <a:sym typeface="Calibri"/>
                      </a:endParaRPr>
                    </a:p>
                  </a:txBody>
                  <a:tcPr marL="91425" marR="91425" marT="91425" marB="91425"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g22af88785c1_0_7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a:t>Team Selection Tool</a:t>
            </a:r>
            <a:endParaRPr/>
          </a:p>
        </p:txBody>
      </p:sp>
      <p:sp>
        <p:nvSpPr>
          <p:cNvPr id="2" name="Text Placeholder 1">
            <a:extLst>
              <a:ext uri="{FF2B5EF4-FFF2-40B4-BE49-F238E27FC236}">
                <a16:creationId xmlns:a16="http://schemas.microsoft.com/office/drawing/2014/main" id="{B9143ED6-6EA3-88F1-CCAF-5DA5B545BB1B}"/>
              </a:ext>
            </a:extLst>
          </p:cNvPr>
          <p:cNvSpPr>
            <a:spLocks noGrp="1"/>
          </p:cNvSpPr>
          <p:nvPr>
            <p:ph type="body" idx="1"/>
          </p:nvPr>
        </p:nvSpPr>
        <p:spPr/>
        <p:txBody>
          <a:bodyPr/>
          <a:lstStyle/>
          <a:p>
            <a:endParaRPr lang="en-US"/>
          </a:p>
        </p:txBody>
      </p:sp>
      <p:graphicFrame>
        <p:nvGraphicFramePr>
          <p:cNvPr id="124" name="Google Shape;124;g22af88785c1_0_75"/>
          <p:cNvGraphicFramePr/>
          <p:nvPr>
            <p:extLst>
              <p:ext uri="{D42A27DB-BD31-4B8C-83A1-F6EECF244321}">
                <p14:modId xmlns:p14="http://schemas.microsoft.com/office/powerpoint/2010/main" val="4282097971"/>
              </p:ext>
            </p:extLst>
          </p:nvPr>
        </p:nvGraphicFramePr>
        <p:xfrm>
          <a:off x="838200" y="2041742"/>
          <a:ext cx="10385121" cy="3565675"/>
        </p:xfrm>
        <a:graphic>
          <a:graphicData uri="http://schemas.openxmlformats.org/drawingml/2006/table">
            <a:tbl>
              <a:tblPr firstRow="1">
                <a:tableStyleId>{44D243D3-B06D-49F5-BB0C-572304D7B30F}</a:tableStyleId>
              </a:tblPr>
              <a:tblGrid>
                <a:gridCol w="1596837">
                  <a:extLst>
                    <a:ext uri="{9D8B030D-6E8A-4147-A177-3AD203B41FA5}">
                      <a16:colId xmlns:a16="http://schemas.microsoft.com/office/drawing/2014/main" val="20000"/>
                    </a:ext>
                  </a:extLst>
                </a:gridCol>
                <a:gridCol w="1181039">
                  <a:extLst>
                    <a:ext uri="{9D8B030D-6E8A-4147-A177-3AD203B41FA5}">
                      <a16:colId xmlns:a16="http://schemas.microsoft.com/office/drawing/2014/main" val="20001"/>
                    </a:ext>
                  </a:extLst>
                </a:gridCol>
                <a:gridCol w="2012613">
                  <a:extLst>
                    <a:ext uri="{9D8B030D-6E8A-4147-A177-3AD203B41FA5}">
                      <a16:colId xmlns:a16="http://schemas.microsoft.com/office/drawing/2014/main" val="20002"/>
                    </a:ext>
                  </a:extLst>
                </a:gridCol>
                <a:gridCol w="1596837">
                  <a:extLst>
                    <a:ext uri="{9D8B030D-6E8A-4147-A177-3AD203B41FA5}">
                      <a16:colId xmlns:a16="http://schemas.microsoft.com/office/drawing/2014/main" val="20003"/>
                    </a:ext>
                  </a:extLst>
                </a:gridCol>
                <a:gridCol w="1596837">
                  <a:extLst>
                    <a:ext uri="{9D8B030D-6E8A-4147-A177-3AD203B41FA5}">
                      <a16:colId xmlns:a16="http://schemas.microsoft.com/office/drawing/2014/main" val="20004"/>
                    </a:ext>
                  </a:extLst>
                </a:gridCol>
                <a:gridCol w="1596837">
                  <a:extLst>
                    <a:ext uri="{9D8B030D-6E8A-4147-A177-3AD203B41FA5}">
                      <a16:colId xmlns:a16="http://schemas.microsoft.com/office/drawing/2014/main" val="20005"/>
                    </a:ext>
                  </a:extLst>
                </a:gridCol>
                <a:gridCol w="804121">
                  <a:extLst>
                    <a:ext uri="{9D8B030D-6E8A-4147-A177-3AD203B41FA5}">
                      <a16:colId xmlns:a16="http://schemas.microsoft.com/office/drawing/2014/main" val="20006"/>
                    </a:ext>
                  </a:extLst>
                </a:gridCol>
              </a:tblGrid>
              <a:tr h="1416594">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dirty="0">
                          <a:latin typeface="+mn-lt"/>
                          <a:sym typeface="Calibri"/>
                        </a:rPr>
                        <a:t>Candidate</a:t>
                      </a:r>
                      <a:endParaRPr sz="1200" u="none" strike="noStrike" cap="none" dirty="0">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a:latin typeface="+mn-lt"/>
                          <a:sym typeface="Calibri"/>
                        </a:rPr>
                        <a:t>In good standing?</a:t>
                      </a:r>
                      <a:endParaRPr sz="1200" u="none" strike="noStrike" cap="none">
                        <a:latin typeface="+mn-lt"/>
                        <a:sym typeface="Calibri"/>
                      </a:endParaRPr>
                    </a:p>
                    <a:p>
                      <a:pPr marL="0" marR="0" lvl="0" indent="0" algn="l" rtl="0">
                        <a:lnSpc>
                          <a:spcPct val="115000"/>
                        </a:lnSpc>
                        <a:spcBef>
                          <a:spcPts val="0"/>
                        </a:spcBef>
                        <a:spcAft>
                          <a:spcPts val="0"/>
                        </a:spcAft>
                        <a:buClr>
                          <a:srgbClr val="000000"/>
                        </a:buClr>
                        <a:buSzPts val="2000"/>
                        <a:buFont typeface="Arial"/>
                        <a:buNone/>
                      </a:pPr>
                      <a:endParaRPr sz="1200" u="none" strike="noStrike" cap="none">
                        <a:latin typeface="+mn-lt"/>
                        <a:sym typeface="Calibri"/>
                      </a:endParaRPr>
                    </a:p>
                    <a:p>
                      <a:pPr marL="0" marR="0" lvl="0" indent="0" algn="l" rtl="0">
                        <a:lnSpc>
                          <a:spcPct val="115000"/>
                        </a:lnSpc>
                        <a:spcBef>
                          <a:spcPts val="0"/>
                        </a:spcBef>
                        <a:spcAft>
                          <a:spcPts val="0"/>
                        </a:spcAft>
                        <a:buClr>
                          <a:srgbClr val="000000"/>
                        </a:buClr>
                        <a:buSzPts val="2000"/>
                        <a:buFont typeface="Arial"/>
                        <a:buNone/>
                      </a:pPr>
                      <a:endParaRPr sz="1200" u="none" strike="noStrike" cap="none">
                        <a:latin typeface="+mn-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a:latin typeface="+mn-lt"/>
                          <a:sym typeface="Calibri"/>
                        </a:rPr>
                        <a:t>(5 pts)</a:t>
                      </a: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a:latin typeface="+mn-lt"/>
                          <a:sym typeface="Calibri"/>
                        </a:rPr>
                        <a:t>Trustworthy / Honest (maintains confidentiality)?</a:t>
                      </a:r>
                      <a:endParaRPr sz="1200" u="none" strike="noStrike" cap="none">
                        <a:latin typeface="+mn-lt"/>
                        <a:sym typeface="Calibri"/>
                      </a:endParaRPr>
                    </a:p>
                    <a:p>
                      <a:pPr marL="0" marR="0" lvl="0" indent="0" algn="l" rtl="0">
                        <a:lnSpc>
                          <a:spcPct val="115000"/>
                        </a:lnSpc>
                        <a:spcBef>
                          <a:spcPts val="0"/>
                        </a:spcBef>
                        <a:spcAft>
                          <a:spcPts val="0"/>
                        </a:spcAft>
                        <a:buClr>
                          <a:srgbClr val="000000"/>
                        </a:buClr>
                        <a:buSzPts val="2000"/>
                        <a:buFont typeface="Arial"/>
                        <a:buNone/>
                      </a:pPr>
                      <a:endParaRPr sz="1200" u="none" strike="noStrike" cap="none">
                        <a:latin typeface="+mn-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a:latin typeface="+mn-lt"/>
                          <a:sym typeface="Calibri"/>
                        </a:rPr>
                        <a:t>(5 pts)</a:t>
                      </a: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a:latin typeface="+mn-lt"/>
                          <a:sym typeface="Calibri"/>
                        </a:rPr>
                        <a:t>Willing to speak up when others are not?</a:t>
                      </a:r>
                      <a:endParaRPr sz="1200" u="none" strike="noStrike" cap="none">
                        <a:latin typeface="+mn-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a:latin typeface="+mn-lt"/>
                          <a:sym typeface="Calibri"/>
                        </a:rPr>
                        <a:t>(5 pts)</a:t>
                      </a: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a:latin typeface="+mn-lt"/>
                          <a:sym typeface="Calibri"/>
                        </a:rPr>
                        <a:t>Formal or informal leader?</a:t>
                      </a:r>
                      <a:endParaRPr sz="1200" u="none" strike="noStrike" cap="none">
                        <a:latin typeface="+mn-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a:latin typeface="+mn-lt"/>
                          <a:sym typeface="Calibri"/>
                        </a:rPr>
                        <a:t> </a:t>
                      </a:r>
                      <a:endParaRPr sz="1200" u="none" strike="noStrike" cap="none">
                        <a:latin typeface="+mn-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a:latin typeface="+mn-lt"/>
                          <a:sym typeface="Calibri"/>
                        </a:rPr>
                        <a:t>(3 pts)</a:t>
                      </a: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2000"/>
                        <a:buFont typeface="Arial"/>
                        <a:buNone/>
                      </a:pPr>
                      <a:r>
                        <a:rPr lang="en-US" sz="1200" u="none" strike="noStrike" cap="none">
                          <a:latin typeface="+mn-lt"/>
                          <a:sym typeface="Calibri"/>
                        </a:rPr>
                        <a:t>Engaged and understands org  and dept goals?</a:t>
                      </a:r>
                      <a:endParaRPr sz="1200" u="none" strike="noStrike" cap="none">
                        <a:latin typeface="+mn-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u="none" strike="noStrike" cap="none">
                          <a:latin typeface="+mn-lt"/>
                          <a:sym typeface="Calibri"/>
                        </a:rPr>
                        <a:t>(2 pts)</a:t>
                      </a: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2000"/>
                        <a:buFont typeface="Arial"/>
                        <a:buNone/>
                      </a:pPr>
                      <a:r>
                        <a:rPr lang="en-US" sz="1200" b="1" u="none" strike="noStrike" cap="none" dirty="0">
                          <a:latin typeface="+mn-lt"/>
                          <a:sym typeface="Calibri"/>
                        </a:rPr>
                        <a:t>TOTAL POINTS</a:t>
                      </a:r>
                      <a:endParaRPr sz="1200" b="1" u="none" strike="noStrike" cap="none" dirty="0">
                        <a:latin typeface="+mn-lt"/>
                        <a:sym typeface="Calibri"/>
                      </a:endParaRPr>
                    </a:p>
                    <a:p>
                      <a:pPr marL="0" marR="0" lvl="0" indent="0" algn="l" rtl="0">
                        <a:lnSpc>
                          <a:spcPct val="115000"/>
                        </a:lnSpc>
                        <a:spcBef>
                          <a:spcPts val="0"/>
                        </a:spcBef>
                        <a:spcAft>
                          <a:spcPts val="0"/>
                        </a:spcAft>
                        <a:buClr>
                          <a:srgbClr val="000000"/>
                        </a:buClr>
                        <a:buSzPts val="2000"/>
                        <a:buFont typeface="Arial"/>
                        <a:buNone/>
                      </a:pPr>
                      <a:endParaRPr sz="1200" b="1" u="none" strike="noStrike" cap="none" dirty="0">
                        <a:latin typeface="+mn-lt"/>
                        <a:sym typeface="Calibri"/>
                      </a:endParaRPr>
                    </a:p>
                    <a:p>
                      <a:pPr marL="0" marR="0" lvl="0" indent="0" algn="l" rtl="0">
                        <a:lnSpc>
                          <a:spcPct val="115000"/>
                        </a:lnSpc>
                        <a:spcBef>
                          <a:spcPts val="0"/>
                        </a:spcBef>
                        <a:spcAft>
                          <a:spcPts val="0"/>
                        </a:spcAft>
                        <a:buClr>
                          <a:srgbClr val="000000"/>
                        </a:buClr>
                        <a:buSzPts val="2000"/>
                        <a:buFont typeface="Arial"/>
                        <a:buNone/>
                      </a:pPr>
                      <a:endParaRPr sz="1200" b="1" u="none" strike="noStrike" cap="none" dirty="0">
                        <a:latin typeface="+mn-lt"/>
                        <a:sym typeface="Calibri"/>
                      </a:endParaRPr>
                    </a:p>
                    <a:p>
                      <a:pPr marL="0" marR="0" lvl="0" indent="0" algn="l" rtl="0">
                        <a:lnSpc>
                          <a:spcPct val="115000"/>
                        </a:lnSpc>
                        <a:spcBef>
                          <a:spcPts val="0"/>
                        </a:spcBef>
                        <a:spcAft>
                          <a:spcPts val="0"/>
                        </a:spcAft>
                        <a:buClr>
                          <a:srgbClr val="000000"/>
                        </a:buClr>
                        <a:buSzPts val="2000"/>
                        <a:buFont typeface="Arial"/>
                        <a:buNone/>
                      </a:pPr>
                      <a:endParaRPr sz="1200" b="1" u="none" strike="noStrike" cap="none" dirty="0">
                        <a:latin typeface="+mn-lt"/>
                        <a:sym typeface="Calibri"/>
                      </a:endParaRPr>
                    </a:p>
                    <a:p>
                      <a:pPr marL="0" marR="0" lvl="0" indent="0" algn="l" rtl="0">
                        <a:lnSpc>
                          <a:spcPct val="115000"/>
                        </a:lnSpc>
                        <a:spcBef>
                          <a:spcPts val="0"/>
                        </a:spcBef>
                        <a:spcAft>
                          <a:spcPts val="0"/>
                        </a:spcAft>
                        <a:buClr>
                          <a:srgbClr val="000000"/>
                        </a:buClr>
                        <a:buSzPts val="2000"/>
                        <a:buFont typeface="Arial"/>
                        <a:buNone/>
                      </a:pPr>
                      <a:r>
                        <a:rPr lang="en-US" sz="1200" b="1" u="none" strike="noStrike" cap="none" dirty="0">
                          <a:latin typeface="+mn-lt"/>
                          <a:sym typeface="Calibri"/>
                        </a:rPr>
                        <a:t>(20 pts)</a:t>
                      </a:r>
                      <a:endParaRPr sz="1200" b="1" u="none" strike="noStrike" cap="none" dirty="0">
                        <a:latin typeface="+mn-lt"/>
                        <a:ea typeface="Calibri"/>
                        <a:cs typeface="Calibri"/>
                        <a:sym typeface="Calibri"/>
                      </a:endParaRPr>
                    </a:p>
                  </a:txBody>
                  <a:tcPr marL="91425" marR="91425" marT="91425" marB="91425"/>
                </a:tc>
                <a:extLst>
                  <a:ext uri="{0D108BD9-81ED-4DB2-BD59-A6C34878D82A}">
                    <a16:rowId xmlns:a16="http://schemas.microsoft.com/office/drawing/2014/main" val="10000"/>
                  </a:ext>
                </a:extLst>
              </a:tr>
              <a:tr h="427772">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b="1" u="none" strike="noStrike" cap="none" dirty="0">
                        <a:latin typeface="+mn-lt"/>
                        <a:ea typeface="Calibri"/>
                        <a:cs typeface="Calibri"/>
                        <a:sym typeface="Calibri"/>
                      </a:endParaRPr>
                    </a:p>
                  </a:txBody>
                  <a:tcPr marL="91425" marR="91425" marT="91425" marB="91425"/>
                </a:tc>
                <a:extLst>
                  <a:ext uri="{0D108BD9-81ED-4DB2-BD59-A6C34878D82A}">
                    <a16:rowId xmlns:a16="http://schemas.microsoft.com/office/drawing/2014/main" val="10001"/>
                  </a:ext>
                </a:extLst>
              </a:tr>
              <a:tr h="427772">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b="1" u="none" strike="noStrike" cap="none" dirty="0">
                        <a:latin typeface="+mn-lt"/>
                        <a:ea typeface="Calibri"/>
                        <a:cs typeface="Calibri"/>
                        <a:sym typeface="Calibri"/>
                      </a:endParaRPr>
                    </a:p>
                  </a:txBody>
                  <a:tcPr marL="91425" marR="91425" marT="91425" marB="91425"/>
                </a:tc>
                <a:extLst>
                  <a:ext uri="{0D108BD9-81ED-4DB2-BD59-A6C34878D82A}">
                    <a16:rowId xmlns:a16="http://schemas.microsoft.com/office/drawing/2014/main" val="10002"/>
                  </a:ext>
                </a:extLst>
              </a:tr>
              <a:tr h="427772">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b="1" u="none" strike="noStrike" cap="none" dirty="0">
                        <a:latin typeface="+mn-lt"/>
                        <a:ea typeface="Calibri"/>
                        <a:cs typeface="Calibri"/>
                        <a:sym typeface="Calibri"/>
                      </a:endParaRPr>
                    </a:p>
                  </a:txBody>
                  <a:tcPr marL="91425" marR="91425" marT="91425" marB="91425"/>
                </a:tc>
                <a:extLst>
                  <a:ext uri="{0D108BD9-81ED-4DB2-BD59-A6C34878D82A}">
                    <a16:rowId xmlns:a16="http://schemas.microsoft.com/office/drawing/2014/main" val="10003"/>
                  </a:ext>
                </a:extLst>
              </a:tr>
              <a:tr h="427772">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b="1" u="none" strike="noStrike" cap="none" dirty="0">
                        <a:latin typeface="+mn-lt"/>
                        <a:ea typeface="Calibri"/>
                        <a:cs typeface="Calibri"/>
                        <a:sym typeface="Calibri"/>
                      </a:endParaRPr>
                    </a:p>
                  </a:txBody>
                  <a:tcPr marL="91425" marR="91425" marT="91425" marB="91425"/>
                </a:tc>
                <a:extLst>
                  <a:ext uri="{0D108BD9-81ED-4DB2-BD59-A6C34878D82A}">
                    <a16:rowId xmlns:a16="http://schemas.microsoft.com/office/drawing/2014/main" val="10004"/>
                  </a:ext>
                </a:extLst>
              </a:tr>
              <a:tr h="427772">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u="none" strike="noStrike" cap="none">
                        <a:latin typeface="+mn-lt"/>
                        <a:ea typeface="Calibri"/>
                        <a:cs typeface="Calibri"/>
                        <a:sym typeface="Calibri"/>
                      </a:endParaRPr>
                    </a:p>
                  </a:txBody>
                  <a:tcPr marL="91425" marR="91425" marT="91425" marB="91425"/>
                </a:tc>
                <a:tc>
                  <a:txBody>
                    <a:bodyPr/>
                    <a:lstStyle/>
                    <a:p>
                      <a:pPr marL="0" marR="0" lvl="0" indent="0" algn="l" rtl="0">
                        <a:lnSpc>
                          <a:spcPct val="115000"/>
                        </a:lnSpc>
                        <a:spcBef>
                          <a:spcPts val="0"/>
                        </a:spcBef>
                        <a:spcAft>
                          <a:spcPts val="0"/>
                        </a:spcAft>
                        <a:buClr>
                          <a:srgbClr val="000000"/>
                        </a:buClr>
                        <a:buSzPts val="1900"/>
                        <a:buFont typeface="Arial"/>
                        <a:buNone/>
                      </a:pPr>
                      <a:endParaRPr sz="1200" b="1" u="none" strike="noStrike" cap="none" dirty="0">
                        <a:latin typeface="+mn-lt"/>
                        <a:ea typeface="Calibri"/>
                        <a:cs typeface="Calibri"/>
                        <a:sym typeface="Calibri"/>
                      </a:endParaRPr>
                    </a:p>
                  </a:txBody>
                  <a:tcPr marL="91425" marR="91425" marT="91425" marB="91425"/>
                </a:tc>
                <a:extLst>
                  <a:ext uri="{0D108BD9-81ED-4DB2-BD59-A6C34878D82A}">
                    <a16:rowId xmlns:a16="http://schemas.microsoft.com/office/drawing/2014/main" val="10005"/>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4"/>
          <p:cNvSpPr txBox="1">
            <a:spLocks noGrp="1"/>
          </p:cNvSpPr>
          <p:nvPr>
            <p:ph type="title"/>
          </p:nvPr>
        </p:nvSpPr>
        <p:spPr>
          <a:xfrm>
            <a:off x="831850" y="1540784"/>
            <a:ext cx="10515600" cy="2852737"/>
          </a:xfrm>
          <a:noFill/>
          <a:ln>
            <a:noFill/>
          </a:ln>
        </p:spPr>
        <p:txBody>
          <a:bodyPr spcFirstLastPara="1" wrap="square" lIns="91425" tIns="45700" rIns="91425" bIns="45700" anchor="ctr" anchorCtr="0">
            <a:normAutofit/>
          </a:bodyPr>
          <a:lstStyle/>
          <a:p>
            <a:pPr lvl="0"/>
            <a:r>
              <a:rPr lang="en-US" dirty="0"/>
              <a:t>Part 2: </a:t>
            </a:r>
            <a:br>
              <a:rPr lang="en-US" dirty="0"/>
            </a:br>
            <a:r>
              <a:rPr lang="en-US" dirty="0"/>
              <a:t>Preparing Your Team</a:t>
            </a:r>
          </a:p>
        </p:txBody>
      </p:sp>
      <p:sp>
        <p:nvSpPr>
          <p:cNvPr id="2" name="Text Placeholder 1">
            <a:extLst>
              <a:ext uri="{FF2B5EF4-FFF2-40B4-BE49-F238E27FC236}">
                <a16:creationId xmlns:a16="http://schemas.microsoft.com/office/drawing/2014/main" id="{1AA558B4-A887-3F7D-53F4-E34108816557}"/>
              </a:ext>
            </a:extLst>
          </p:cNvPr>
          <p:cNvSpPr>
            <a:spLocks noGrp="1"/>
          </p:cNvSpPr>
          <p:nvPr>
            <p:ph type="body" idx="1"/>
          </p:nvPr>
        </p:nvSpPr>
        <p:spPr>
          <a:xfrm>
            <a:off x="831850" y="4589463"/>
            <a:ext cx="6604374" cy="1500187"/>
          </a:xfrm>
        </p:spPr>
        <p:txBody>
          <a:bodyPr/>
          <a:lstStyle/>
          <a:p>
            <a:r>
              <a:rPr lang="en-US" dirty="0"/>
              <a:t>Strategic Planning</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g22af88785c1_0_81"/>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dirty="0"/>
              <a:t>Team Preparation Tool Instructions</a:t>
            </a:r>
            <a:endParaRPr dirty="0"/>
          </a:p>
        </p:txBody>
      </p:sp>
      <p:sp>
        <p:nvSpPr>
          <p:cNvPr id="136" name="Google Shape;136;g22af88785c1_0_81"/>
          <p:cNvSpPr txBox="1">
            <a:spLocks noGrp="1"/>
          </p:cNvSpPr>
          <p:nvPr>
            <p:ph type="body" idx="1"/>
          </p:nvPr>
        </p:nvSpPr>
        <p:spPr>
          <a:prstGeom prst="rect">
            <a:avLst/>
          </a:prstGeom>
          <a:noFill/>
          <a:ln>
            <a:noFill/>
          </a:ln>
        </p:spPr>
        <p:txBody>
          <a:bodyPr spcFirstLastPara="1" wrap="square" lIns="91425" tIns="45700" rIns="91425" bIns="45700" anchor="t" anchorCtr="0">
            <a:normAutofit fontScale="85000" lnSpcReduction="20000"/>
          </a:bodyPr>
          <a:lstStyle/>
          <a:p>
            <a:pPr marL="457200" lvl="0" indent="-341376" algn="l" rtl="0">
              <a:lnSpc>
                <a:spcPct val="110000"/>
              </a:lnSpc>
              <a:spcBef>
                <a:spcPts val="600"/>
              </a:spcBef>
              <a:spcAft>
                <a:spcPts val="0"/>
              </a:spcAft>
              <a:buSzPct val="80000"/>
              <a:buAutoNum type="arabicPeriod"/>
            </a:pPr>
            <a:r>
              <a:rPr lang="en-US" b="1" dirty="0"/>
              <a:t>Introduce </a:t>
            </a:r>
            <a:r>
              <a:rPr lang="en-US" dirty="0"/>
              <a:t>yourself and welcome your team</a:t>
            </a:r>
            <a:endParaRPr dirty="0"/>
          </a:p>
          <a:p>
            <a:pPr marL="457200" lvl="0" indent="-341376" algn="l" rtl="0">
              <a:lnSpc>
                <a:spcPct val="110000"/>
              </a:lnSpc>
              <a:spcBef>
                <a:spcPts val="0"/>
              </a:spcBef>
              <a:spcAft>
                <a:spcPts val="0"/>
              </a:spcAft>
              <a:buSzPct val="80000"/>
              <a:buAutoNum type="arabicPeriod"/>
            </a:pPr>
            <a:r>
              <a:rPr lang="en-US" b="1" dirty="0"/>
              <a:t>Review the purpose </a:t>
            </a:r>
            <a:r>
              <a:rPr lang="en-US" dirty="0"/>
              <a:t>of the meeting (SWOT Analysis - will be used to develop a strategic plan)</a:t>
            </a:r>
            <a:endParaRPr dirty="0"/>
          </a:p>
          <a:p>
            <a:pPr marL="457200" lvl="0" indent="-341376" algn="l" rtl="0">
              <a:lnSpc>
                <a:spcPct val="110000"/>
              </a:lnSpc>
              <a:spcBef>
                <a:spcPts val="0"/>
              </a:spcBef>
              <a:spcAft>
                <a:spcPts val="0"/>
              </a:spcAft>
              <a:buSzPct val="80000"/>
              <a:buAutoNum type="arabicPeriod"/>
            </a:pPr>
            <a:r>
              <a:rPr lang="en-US" b="1" dirty="0"/>
              <a:t>Review the selection process</a:t>
            </a:r>
            <a:r>
              <a:rPr lang="en-US" dirty="0"/>
              <a:t> to acknowledge why they were selected (integrity and engagement)</a:t>
            </a:r>
            <a:endParaRPr dirty="0"/>
          </a:p>
          <a:p>
            <a:pPr marL="457200" lvl="0" indent="-341376" algn="l" rtl="0">
              <a:lnSpc>
                <a:spcPct val="110000"/>
              </a:lnSpc>
              <a:spcBef>
                <a:spcPts val="0"/>
              </a:spcBef>
              <a:spcAft>
                <a:spcPts val="0"/>
              </a:spcAft>
              <a:buSzPct val="80000"/>
              <a:buAutoNum type="arabicPeriod"/>
            </a:pPr>
            <a:r>
              <a:rPr lang="en-US" b="1" dirty="0"/>
              <a:t>Thank the team</a:t>
            </a:r>
            <a:r>
              <a:rPr lang="en-US" dirty="0"/>
              <a:t> for participation, time, and engagement</a:t>
            </a:r>
            <a:endParaRPr dirty="0"/>
          </a:p>
          <a:p>
            <a:pPr marL="457200" lvl="0" indent="-341376" algn="l" rtl="0">
              <a:lnSpc>
                <a:spcPct val="110000"/>
              </a:lnSpc>
              <a:spcBef>
                <a:spcPts val="0"/>
              </a:spcBef>
              <a:spcAft>
                <a:spcPts val="0"/>
              </a:spcAft>
              <a:buSzPct val="80000"/>
              <a:buAutoNum type="arabicPeriod"/>
            </a:pPr>
            <a:r>
              <a:rPr lang="en-US" b="1" dirty="0"/>
              <a:t>Review all pre-established goals</a:t>
            </a:r>
            <a:r>
              <a:rPr lang="en-US" dirty="0"/>
              <a:t> (Organization / Health System, Division, Department, etc.)</a:t>
            </a:r>
            <a:endParaRPr dirty="0"/>
          </a:p>
          <a:p>
            <a:pPr marL="457200" lvl="0" indent="-341376" algn="l" rtl="0">
              <a:lnSpc>
                <a:spcPct val="110000"/>
              </a:lnSpc>
              <a:spcBef>
                <a:spcPts val="0"/>
              </a:spcBef>
              <a:spcAft>
                <a:spcPts val="0"/>
              </a:spcAft>
              <a:buSzPct val="80000"/>
              <a:buAutoNum type="arabicPeriod"/>
            </a:pPr>
            <a:r>
              <a:rPr lang="en-US" b="1" dirty="0"/>
              <a:t>Complete the Team Prep</a:t>
            </a:r>
            <a:r>
              <a:rPr lang="en-US" dirty="0"/>
              <a:t> (Intros/Ice breaker - details on next slide)</a:t>
            </a:r>
            <a:endParaRPr dirty="0"/>
          </a:p>
          <a:p>
            <a:pPr marL="457200" lvl="0" indent="-341376" algn="l" rtl="0">
              <a:lnSpc>
                <a:spcPct val="110000"/>
              </a:lnSpc>
              <a:spcBef>
                <a:spcPts val="0"/>
              </a:spcBef>
              <a:spcAft>
                <a:spcPts val="0"/>
              </a:spcAft>
              <a:buSzPct val="80000"/>
              <a:buAutoNum type="arabicPeriod"/>
            </a:pPr>
            <a:r>
              <a:rPr lang="en-US" b="1" dirty="0"/>
              <a:t>Review Brainstorming Ground Rules</a:t>
            </a:r>
            <a:r>
              <a:rPr lang="en-US" dirty="0"/>
              <a:t> (details follow Intros/Ice breaker slide)</a:t>
            </a:r>
            <a:endParaRPr dirty="0"/>
          </a:p>
          <a:p>
            <a:pPr marL="457200" lvl="0" indent="-341376" algn="l" rtl="0">
              <a:lnSpc>
                <a:spcPct val="110000"/>
              </a:lnSpc>
              <a:spcBef>
                <a:spcPts val="0"/>
              </a:spcBef>
              <a:spcAft>
                <a:spcPts val="0"/>
              </a:spcAft>
              <a:buSzPct val="80000"/>
              <a:buAutoNum type="arabicPeriod"/>
            </a:pPr>
            <a:r>
              <a:rPr lang="en-US" b="1" dirty="0"/>
              <a:t>Explain strategic planning</a:t>
            </a:r>
            <a:r>
              <a:rPr lang="en-US" dirty="0"/>
              <a:t> and how the SWOT guides development (slides following ground rules)</a:t>
            </a:r>
            <a:endParaRPr dirty="0"/>
          </a:p>
          <a:p>
            <a:pPr marL="457200" lvl="0" indent="-341376" algn="l" rtl="0">
              <a:lnSpc>
                <a:spcPct val="110000"/>
              </a:lnSpc>
              <a:spcBef>
                <a:spcPts val="0"/>
              </a:spcBef>
              <a:spcAft>
                <a:spcPts val="0"/>
              </a:spcAft>
              <a:buSzPct val="80000"/>
              <a:buAutoNum type="arabicPeriod"/>
            </a:pPr>
            <a:r>
              <a:rPr lang="en-US" b="1" dirty="0"/>
              <a:t>Start the SWOT</a:t>
            </a:r>
            <a:r>
              <a:rPr lang="en-US" dirty="0"/>
              <a:t> brainstorming</a:t>
            </a:r>
            <a:endParaRPr dirty="0"/>
          </a:p>
        </p:txBody>
      </p:sp>
    </p:spTree>
  </p:cSld>
  <p:clrMapOvr>
    <a:masterClrMapping/>
  </p:clrMapOvr>
</p:sld>
</file>

<file path=ppt/theme/theme1.xml><?xml version="1.0" encoding="utf-8"?>
<a:theme xmlns:a="http://schemas.openxmlformats.org/drawingml/2006/main" name="23-210340-MT_Executive_Board Meeting_Volunteer Program [54]  -  Read-Only">
  <a:themeElements>
    <a:clrScheme name="Workforce">
      <a:dk1>
        <a:srgbClr val="000000"/>
      </a:dk1>
      <a:lt1>
        <a:srgbClr val="FFFFFF"/>
      </a:lt1>
      <a:dk2>
        <a:srgbClr val="44546A"/>
      </a:dk2>
      <a:lt2>
        <a:srgbClr val="E7E6E6"/>
      </a:lt2>
      <a:accent1>
        <a:srgbClr val="4696D2"/>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Workforce" id="{E6290B4D-144D-7146-853E-7F41C5A1E7F8}" vid="{88875556-FEDC-2644-A2B1-4057E9F8618A}"/>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Workforce</Template>
  <TotalTime>50</TotalTime>
  <Words>2127</Words>
  <Application>Microsoft Macintosh PowerPoint</Application>
  <PresentationFormat>Widescreen</PresentationFormat>
  <Paragraphs>424</Paragraphs>
  <Slides>31</Slides>
  <Notes>31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Calibri</vt:lpstr>
      <vt:lpstr>23-210340-MT_Executive_Board Meeting_Volunteer Program [54]  -  Read-Only</vt:lpstr>
      <vt:lpstr>Strategic Planning Tools</vt:lpstr>
      <vt:lpstr>Funding statement</vt:lpstr>
      <vt:lpstr>Working backwards</vt:lpstr>
      <vt:lpstr>Part 1:  Selecting Your Team</vt:lpstr>
      <vt:lpstr>How do I create a Strategic Plan?</vt:lpstr>
      <vt:lpstr>Team Selection Tool - EXAMPLE</vt:lpstr>
      <vt:lpstr>Team Selection Tool</vt:lpstr>
      <vt:lpstr>Part 2:  Preparing Your Team</vt:lpstr>
      <vt:lpstr>Team Preparation Tool Instructions</vt:lpstr>
      <vt:lpstr>Team Preparation Tool #1 - Intros and Icebreaker</vt:lpstr>
      <vt:lpstr>Team Preparation Tool #2 - Steps for Strategic Planning</vt:lpstr>
      <vt:lpstr>Part 3: Completing the  SWOT Analysis</vt:lpstr>
      <vt:lpstr>Brainstorming Ground Rules</vt:lpstr>
      <vt:lpstr>Team Preparation Tool #4 –  SWOT Brainstorming Instructions</vt:lpstr>
      <vt:lpstr>Team Preparation Tool #4:   Generate ideas for SWOT</vt:lpstr>
      <vt:lpstr>SWOT Brainstorming - Identifying the Top 5</vt:lpstr>
      <vt:lpstr>SWOT Top 5  Example</vt:lpstr>
      <vt:lpstr>SWOT Top 5  Tool</vt:lpstr>
      <vt:lpstr>Part 4:   Developing Your Goals</vt:lpstr>
      <vt:lpstr>How do I develop goals?</vt:lpstr>
      <vt:lpstr>SMART Goals </vt:lpstr>
      <vt:lpstr>Developing SMART goals - EXAMPLE</vt:lpstr>
      <vt:lpstr>SMART Goal Template</vt:lpstr>
      <vt:lpstr>Finalizing goals</vt:lpstr>
      <vt:lpstr>Part 5:  Developing a Tracking Tool</vt:lpstr>
      <vt:lpstr>Tracking Progress and Evaluating Success</vt:lpstr>
      <vt:lpstr>Developing Monitor - EXAMPLE</vt:lpstr>
      <vt:lpstr>Developing Monitor - Tool</vt:lpstr>
      <vt:lpstr>Tracking Example </vt:lpstr>
      <vt:lpstr>Monitoring and Adjusting Focus</vt:lpstr>
      <vt:lpstr>Sample strategic plans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ASCP Negotiation &amp; Advocacy Toolbox </dc:title>
  <dc:creator>Beck, Lucy</dc:creator>
  <cp:lastModifiedBy>Brinson, Jennifer</cp:lastModifiedBy>
  <cp:revision>7</cp:revision>
  <dcterms:created xsi:type="dcterms:W3CDTF">2021-05-10T16:15:42Z</dcterms:created>
  <dcterms:modified xsi:type="dcterms:W3CDTF">2023-08-09T17:00:29Z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0x0101002C4972F345C06D498D7F41780ABCC7E3</vt:lpwstr>
  </property>
</Properties>
</file>