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6" roundtripDataSignature="AMtx7mg6vzY4DJ68xNe7LmAb1kj5TCVkt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14" Type="http://schemas.openxmlformats.org/officeDocument/2006/relationships/slide" Target="slides/slide10.xml"/><Relationship Id="rId36" Type="http://customschemas.google.com/relationships/presentationmetadata" Target="metadata"/><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extLst>
    <p:ext uri="{620B2872-D7B9-4A21-9093-7833F8D536E1}">
      <p15:sldGuideLst>
        <p15:guide id="1" orient="horz" pos="2880">
          <p15:clr>
            <a:srgbClr val="F26B43"/>
          </p15:clr>
        </p15:guide>
        <p15:guide id="2" pos="2160">
          <p15:clr>
            <a:srgbClr val="F26B43"/>
          </p15:clr>
        </p15:guide>
      </p15:sldGuideLst>
    </p:ext>
  </p:extLst>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92" name="Google Shape;9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151" name="Google Shape;151;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7" name="Google Shape;157;p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158" name="Google Shape;158;p1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5" name="Google Shape;16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lang="en-US">
                <a:latin typeface="Arial"/>
                <a:ea typeface="Arial"/>
                <a:cs typeface="Arial"/>
                <a:sym typeface="Arial"/>
              </a:rPr>
              <a:t>As a user of this document, please </a:t>
            </a:r>
            <a:r>
              <a:rPr lang="en-US" sz="1800">
                <a:solidFill>
                  <a:srgbClr val="1F497D"/>
                </a:solidFill>
                <a:latin typeface="Calibri"/>
                <a:ea typeface="Calibri"/>
                <a:cs typeface="Calibri"/>
                <a:sym typeface="Calibri"/>
              </a:rPr>
              <a:t>add your info in the bracketed fields to reflect accurate numbers. </a:t>
            </a:r>
            <a:endParaRPr sz="1800">
              <a:latin typeface="Times New Roman"/>
              <a:ea typeface="Times New Roman"/>
              <a:cs typeface="Times New Roman"/>
              <a:sym typeface="Times New Roman"/>
            </a:endParaRPr>
          </a:p>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183" name="Google Shape;183;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0" name="Google Shape;200;p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201" name="Google Shape;201;p1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207" name="Google Shape;207;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2" name="Google Shape;212;p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3" name="Google Shape;213;p1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231" name="Google Shape;231;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237" name="Google Shape;237;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2" name="Google Shape;252;p2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3" name="Google Shape;253;p2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98" name="Google Shape;9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267" name="Google Shape;267;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2" name="Google Shape;272;p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3" name="Google Shape;273;p2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7" name="Google Shape;287;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p3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7" name="Google Shape;297;p3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p3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7" name="Google Shape;307;p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p3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7" name="Google Shape;317;p3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4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7" name="Google Shape;327;p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p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7" name="Google Shape;337;p4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38" name="Google Shape;338;p4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6" name="Shape 346"/>
        <p:cNvGrpSpPr/>
        <p:nvPr/>
      </p:nvGrpSpPr>
      <p:grpSpPr>
        <a:xfrm>
          <a:off x="0" y="0"/>
          <a:ext cx="0" cy="0"/>
          <a:chOff x="0" y="0"/>
          <a:chExt cx="0" cy="0"/>
        </a:xfrm>
      </p:grpSpPr>
      <p:sp>
        <p:nvSpPr>
          <p:cNvPr id="347" name="Google Shape;347;p4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8" name="Google Shape;348;p4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49" name="Google Shape;349;p4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p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3" name="Google Shape;363;p4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4" name="Google Shape;364;p4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104" name="Google Shape;10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8" name="Shape 368"/>
        <p:cNvGrpSpPr/>
        <p:nvPr/>
      </p:nvGrpSpPr>
      <p:grpSpPr>
        <a:xfrm>
          <a:off x="0" y="0"/>
          <a:ext cx="0" cy="0"/>
          <a:chOff x="0" y="0"/>
          <a:chExt cx="0" cy="0"/>
        </a:xfrm>
      </p:grpSpPr>
      <p:sp>
        <p:nvSpPr>
          <p:cNvPr id="369" name="Google Shape;369;p4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0" name="Google Shape;370;p4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371" name="Google Shape;371;p4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5" name="Shape 375"/>
        <p:cNvGrpSpPr/>
        <p:nvPr/>
      </p:nvGrpSpPr>
      <p:grpSpPr>
        <a:xfrm>
          <a:off x="0" y="0"/>
          <a:ext cx="0" cy="0"/>
          <a:chOff x="0" y="0"/>
          <a:chExt cx="0" cy="0"/>
        </a:xfrm>
      </p:grpSpPr>
      <p:sp>
        <p:nvSpPr>
          <p:cNvPr id="376" name="Google Shape;376;p4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7" name="Google Shape;377;p4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378" name="Google Shape;378;p45: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 name="Google Shape;10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115" name="Google Shape;11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121" name="Google Shape;12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128" name="Google Shape;12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133" name="Google Shape;13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latin typeface="Arial"/>
              <a:ea typeface="Arial"/>
              <a:cs typeface="Arial"/>
              <a:sym typeface="Arial"/>
            </a:endParaRPr>
          </a:p>
        </p:txBody>
      </p:sp>
      <p:sp>
        <p:nvSpPr>
          <p:cNvPr id="142" name="Google Shape;142;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 Id="rId3" Type="http://schemas.openxmlformats.org/officeDocument/2006/relationships/image" Target="../media/image7.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2" name="Shape 12"/>
        <p:cNvGrpSpPr/>
        <p:nvPr/>
      </p:nvGrpSpPr>
      <p:grpSpPr>
        <a:xfrm>
          <a:off x="0" y="0"/>
          <a:ext cx="0" cy="0"/>
          <a:chOff x="0" y="0"/>
          <a:chExt cx="0" cy="0"/>
        </a:xfrm>
      </p:grpSpPr>
      <p:pic>
        <p:nvPicPr>
          <p:cNvPr descr="A picture containing text, windmill, device&#10;&#10;Description automatically generated" id="13" name="Google Shape;13;p93"/>
          <p:cNvPicPr preferRelativeResize="0"/>
          <p:nvPr/>
        </p:nvPicPr>
        <p:blipFill rotWithShape="1">
          <a:blip r:embed="rId2">
            <a:alphaModFix/>
          </a:blip>
          <a:srcRect b="12572" l="0" r="0" t="26822"/>
          <a:stretch/>
        </p:blipFill>
        <p:spPr>
          <a:xfrm>
            <a:off x="-132080" y="1270000"/>
            <a:ext cx="12535132" cy="4277360"/>
          </a:xfrm>
          <a:prstGeom prst="rect">
            <a:avLst/>
          </a:prstGeom>
          <a:noFill/>
          <a:ln>
            <a:noFill/>
          </a:ln>
        </p:spPr>
      </p:pic>
      <p:sp>
        <p:nvSpPr>
          <p:cNvPr id="14" name="Google Shape;14;p93"/>
          <p:cNvSpPr txBox="1"/>
          <p:nvPr>
            <p:ph type="ctrTitle"/>
          </p:nvPr>
        </p:nvSpPr>
        <p:spPr>
          <a:xfrm>
            <a:off x="775386" y="1950718"/>
            <a:ext cx="9244914" cy="3332481"/>
          </a:xfrm>
          <a:prstGeom prst="rect">
            <a:avLst/>
          </a:prstGeom>
          <a:noFill/>
          <a:ln>
            <a:noFill/>
          </a:ln>
        </p:spPr>
        <p:txBody>
          <a:bodyPr anchorCtr="0" anchor="ctr" bIns="45700" lIns="91425" spcFirstLastPara="1" rIns="91425" wrap="square" tIns="45700">
            <a:normAutofit/>
          </a:bodyPr>
          <a:lstStyle>
            <a:lvl1pPr lvl="0" marR="0" algn="l">
              <a:lnSpc>
                <a:spcPct val="90000"/>
              </a:lnSpc>
              <a:spcBef>
                <a:spcPts val="0"/>
              </a:spcBef>
              <a:spcAft>
                <a:spcPts val="0"/>
              </a:spcAft>
              <a:buClr>
                <a:schemeClr val="lt1"/>
              </a:buClr>
              <a:buSzPts val="6000"/>
              <a:buFont typeface="Arial"/>
              <a:buNone/>
              <a:defRPr b="1"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93"/>
          <p:cNvSpPr txBox="1"/>
          <p:nvPr>
            <p:ph idx="1" type="subTitle"/>
          </p:nvPr>
        </p:nvSpPr>
        <p:spPr>
          <a:xfrm>
            <a:off x="876300" y="5730239"/>
            <a:ext cx="9144000" cy="995680"/>
          </a:xfrm>
          <a:prstGeom prst="rect">
            <a:avLst/>
          </a:prstGeom>
          <a:noFill/>
          <a:ln>
            <a:noFill/>
          </a:ln>
        </p:spPr>
        <p:txBody>
          <a:bodyPr anchorCtr="0" anchor="ctr" bIns="45700" lIns="91425" spcFirstLastPara="1" rIns="91425" wrap="square" tIns="45700">
            <a:normAutofit/>
          </a:bodyPr>
          <a:lstStyle>
            <a:lvl1pPr lvl="0" marR="0" algn="l">
              <a:lnSpc>
                <a:spcPct val="90000"/>
              </a:lnSpc>
              <a:spcBef>
                <a:spcPts val="300"/>
              </a:spcBef>
              <a:spcAft>
                <a:spcPts val="0"/>
              </a:spcAft>
              <a:buClr>
                <a:srgbClr val="C58963"/>
              </a:buClr>
              <a:buSzPts val="1600"/>
              <a:buFont typeface="Arial"/>
              <a:buNone/>
              <a:defRPr sz="2000">
                <a:solidFill>
                  <a:srgbClr val="25408F"/>
                </a:solidFill>
              </a:defRPr>
            </a:lvl1pPr>
            <a:lvl2pPr lvl="1" algn="ctr">
              <a:lnSpc>
                <a:spcPct val="110000"/>
              </a:lnSpc>
              <a:spcBef>
                <a:spcPts val="600"/>
              </a:spcBef>
              <a:spcAft>
                <a:spcPts val="0"/>
              </a:spcAft>
              <a:buSzPts val="1600"/>
              <a:buNone/>
              <a:defRPr sz="2000"/>
            </a:lvl2pPr>
            <a:lvl3pPr lvl="2" algn="ctr">
              <a:lnSpc>
                <a:spcPct val="110000"/>
              </a:lnSpc>
              <a:spcBef>
                <a:spcPts val="600"/>
              </a:spcBef>
              <a:spcAft>
                <a:spcPts val="0"/>
              </a:spcAft>
              <a:buSzPts val="1440"/>
              <a:buNone/>
              <a:defRPr sz="1800"/>
            </a:lvl3pPr>
            <a:lvl4pPr lvl="3" algn="ctr">
              <a:lnSpc>
                <a:spcPct val="110000"/>
              </a:lnSpc>
              <a:spcBef>
                <a:spcPts val="600"/>
              </a:spcBef>
              <a:spcAft>
                <a:spcPts val="0"/>
              </a:spcAft>
              <a:buSzPts val="1280"/>
              <a:buNone/>
              <a:defRPr sz="1600"/>
            </a:lvl4pPr>
            <a:lvl5pPr lvl="4" algn="ctr">
              <a:lnSpc>
                <a:spcPct val="110000"/>
              </a:lnSpc>
              <a:spcBef>
                <a:spcPts val="600"/>
              </a:spcBef>
              <a:spcAft>
                <a:spcPts val="0"/>
              </a:spcAft>
              <a:buSzPts val="128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descr="A picture containing logo&#10;&#10;Description automatically generated" id="16" name="Google Shape;16;p93"/>
          <p:cNvPicPr preferRelativeResize="0"/>
          <p:nvPr/>
        </p:nvPicPr>
        <p:blipFill rotWithShape="1">
          <a:blip r:embed="rId3">
            <a:alphaModFix/>
          </a:blip>
          <a:srcRect b="0" l="0" r="0" t="0"/>
          <a:stretch/>
        </p:blipFill>
        <p:spPr>
          <a:xfrm>
            <a:off x="969264" y="364885"/>
            <a:ext cx="2810256" cy="590154"/>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55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Goal with Large text">
    <p:spTree>
      <p:nvGrpSpPr>
        <p:cNvPr id="65" name="Shape 65"/>
        <p:cNvGrpSpPr/>
        <p:nvPr/>
      </p:nvGrpSpPr>
      <p:grpSpPr>
        <a:xfrm>
          <a:off x="0" y="0"/>
          <a:ext cx="0" cy="0"/>
          <a:chOff x="0" y="0"/>
          <a:chExt cx="0" cy="0"/>
        </a:xfrm>
      </p:grpSpPr>
      <p:sp>
        <p:nvSpPr>
          <p:cNvPr id="66" name="Google Shape;66;p46"/>
          <p:cNvSpPr/>
          <p:nvPr/>
        </p:nvSpPr>
        <p:spPr>
          <a:xfrm>
            <a:off x="-1" y="0"/>
            <a:ext cx="12192001" cy="3210560"/>
          </a:xfrm>
          <a:prstGeom prst="rect">
            <a:avLst/>
          </a:prstGeom>
          <a:solidFill>
            <a:srgbClr val="25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67" name="Google Shape;67;p46"/>
          <p:cNvSpPr txBox="1"/>
          <p:nvPr>
            <p:ph type="title"/>
          </p:nvPr>
        </p:nvSpPr>
        <p:spPr>
          <a:xfrm>
            <a:off x="838200" y="1605280"/>
            <a:ext cx="10515600" cy="1325563"/>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46"/>
          <p:cNvSpPr txBox="1"/>
          <p:nvPr>
            <p:ph idx="1" type="body"/>
          </p:nvPr>
        </p:nvSpPr>
        <p:spPr>
          <a:xfrm>
            <a:off x="838200" y="3428999"/>
            <a:ext cx="10515600" cy="2311163"/>
          </a:xfrm>
          <a:prstGeom prst="rect">
            <a:avLst/>
          </a:prstGeom>
          <a:noFill/>
          <a:ln>
            <a:noFill/>
          </a:ln>
        </p:spPr>
        <p:txBody>
          <a:bodyPr anchorCtr="0" anchor="t" bIns="45700" lIns="91425" spcFirstLastPara="1" rIns="91425" wrap="square" tIns="45700">
            <a:normAutofit/>
          </a:bodyPr>
          <a:lstStyle>
            <a:lvl1pPr indent="-228600" lvl="0" marL="457200" algn="ctr">
              <a:lnSpc>
                <a:spcPct val="100000"/>
              </a:lnSpc>
              <a:spcBef>
                <a:spcPts val="600"/>
              </a:spcBef>
              <a:spcAft>
                <a:spcPts val="0"/>
              </a:spcAft>
              <a:buClr>
                <a:srgbClr val="4696D2"/>
              </a:buClr>
              <a:buSzPts val="1920"/>
              <a:buNone/>
              <a:defRPr sz="2800">
                <a:solidFill>
                  <a:srgbClr val="0C0C0C"/>
                </a:solidFill>
              </a:defRPr>
            </a:lvl1pPr>
            <a:lvl2pPr indent="-228600" lvl="1" marL="914400" algn="ctr">
              <a:lnSpc>
                <a:spcPct val="110000"/>
              </a:lnSpc>
              <a:spcBef>
                <a:spcPts val="600"/>
              </a:spcBef>
              <a:spcAft>
                <a:spcPts val="0"/>
              </a:spcAft>
              <a:buClr>
                <a:srgbClr val="4696D2"/>
              </a:buClr>
              <a:buSzPts val="1600"/>
              <a:buNone/>
              <a:defRPr>
                <a:solidFill>
                  <a:srgbClr val="0C0C0C"/>
                </a:solidFill>
              </a:defRPr>
            </a:lvl2pPr>
            <a:lvl3pPr indent="-320039" lvl="2" marL="1371600" algn="ctr">
              <a:lnSpc>
                <a:spcPct val="110000"/>
              </a:lnSpc>
              <a:spcBef>
                <a:spcPts val="600"/>
              </a:spcBef>
              <a:spcAft>
                <a:spcPts val="0"/>
              </a:spcAft>
              <a:buClr>
                <a:srgbClr val="4696D2"/>
              </a:buClr>
              <a:buSzPts val="1440"/>
              <a:buChar char="•"/>
              <a:defRPr>
                <a:solidFill>
                  <a:srgbClr val="0C0C0C"/>
                </a:solidFill>
              </a:defRPr>
            </a:lvl3pPr>
            <a:lvl4pPr indent="-309880" lvl="3" marL="1828800" algn="ctr">
              <a:lnSpc>
                <a:spcPct val="110000"/>
              </a:lnSpc>
              <a:spcBef>
                <a:spcPts val="600"/>
              </a:spcBef>
              <a:spcAft>
                <a:spcPts val="0"/>
              </a:spcAft>
              <a:buClr>
                <a:srgbClr val="4696D2"/>
              </a:buClr>
              <a:buSzPts val="1280"/>
              <a:buChar char="•"/>
              <a:defRPr>
                <a:solidFill>
                  <a:srgbClr val="0C0C0C"/>
                </a:solidFill>
              </a:defRPr>
            </a:lvl4pPr>
            <a:lvl5pPr indent="-309879" lvl="4" marL="2286000" algn="ctr">
              <a:lnSpc>
                <a:spcPct val="110000"/>
              </a:lnSpc>
              <a:spcBef>
                <a:spcPts val="600"/>
              </a:spcBef>
              <a:spcAft>
                <a:spcPts val="0"/>
              </a:spcAft>
              <a:buClr>
                <a:srgbClr val="4696D2"/>
              </a:buClr>
              <a:buSzPts val="1280"/>
              <a:buChar char="•"/>
              <a:defRPr>
                <a:solidFill>
                  <a:srgbClr val="0C0C0C"/>
                </a:solidFill>
              </a:defRPr>
            </a:lvl5pPr>
            <a:lvl6pPr indent="-342900" lvl="5" marL="2743200" algn="l">
              <a:lnSpc>
                <a:spcPct val="90000"/>
              </a:lnSpc>
              <a:spcBef>
                <a:spcPts val="6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A picture containing logo&#10;&#10;Description automatically generated" id="69" name="Google Shape;69;p46"/>
          <p:cNvPicPr preferRelativeResize="0"/>
          <p:nvPr/>
        </p:nvPicPr>
        <p:blipFill rotWithShape="1">
          <a:blip r:embed="rId2">
            <a:alphaModFix/>
          </a:blip>
          <a:srcRect b="0" l="0" r="0" t="0"/>
          <a:stretch/>
        </p:blipFill>
        <p:spPr>
          <a:xfrm>
            <a:off x="838200" y="6146800"/>
            <a:ext cx="1759710" cy="369539"/>
          </a:xfrm>
          <a:prstGeom prst="rect">
            <a:avLst/>
          </a:prstGeom>
          <a:noFill/>
          <a:ln>
            <a:noFill/>
          </a:ln>
        </p:spPr>
      </p:pic>
      <p:pic>
        <p:nvPicPr>
          <p:cNvPr descr="A picture containing text, windmill, device&#10;&#10;Description automatically generated" id="70" name="Google Shape;70;p46"/>
          <p:cNvPicPr preferRelativeResize="0"/>
          <p:nvPr/>
        </p:nvPicPr>
        <p:blipFill rotWithShape="1">
          <a:blip r:embed="rId3">
            <a:alphaModFix/>
          </a:blip>
          <a:srcRect b="63533" l="1053" r="62310" t="26822"/>
          <a:stretch/>
        </p:blipFill>
        <p:spPr>
          <a:xfrm>
            <a:off x="0" y="477758"/>
            <a:ext cx="4592320" cy="68072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type="blank">
  <p:cSld name="BLANK">
    <p:spTree>
      <p:nvGrpSpPr>
        <p:cNvPr id="71" name="Shape 71"/>
        <p:cNvGrpSpPr/>
        <p:nvPr/>
      </p:nvGrpSpPr>
      <p:grpSpPr>
        <a:xfrm>
          <a:off x="0" y="0"/>
          <a:ext cx="0" cy="0"/>
          <a:chOff x="0" y="0"/>
          <a:chExt cx="0" cy="0"/>
        </a:xfrm>
      </p:grpSpPr>
      <p:sp>
        <p:nvSpPr>
          <p:cNvPr id="72" name="Google Shape;72;p102"/>
          <p:cNvSpPr/>
          <p:nvPr/>
        </p:nvSpPr>
        <p:spPr>
          <a:xfrm>
            <a:off x="487680" y="5303520"/>
            <a:ext cx="2084832" cy="142646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3" name="Shape 73"/>
        <p:cNvGrpSpPr/>
        <p:nvPr/>
      </p:nvGrpSpPr>
      <p:grpSpPr>
        <a:xfrm>
          <a:off x="0" y="0"/>
          <a:ext cx="0" cy="0"/>
          <a:chOff x="0" y="0"/>
          <a:chExt cx="0" cy="0"/>
        </a:xfrm>
      </p:grpSpPr>
      <p:sp>
        <p:nvSpPr>
          <p:cNvPr id="74" name="Google Shape;74;p103"/>
          <p:cNvSpPr/>
          <p:nvPr/>
        </p:nvSpPr>
        <p:spPr>
          <a:xfrm>
            <a:off x="-1" y="0"/>
            <a:ext cx="12192001" cy="1573308"/>
          </a:xfrm>
          <a:prstGeom prst="rect">
            <a:avLst/>
          </a:prstGeom>
          <a:solidFill>
            <a:srgbClr val="25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75" name="Google Shape;75;p103"/>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03"/>
          <p:cNvSpPr txBox="1"/>
          <p:nvPr>
            <p:ph idx="1" type="body"/>
          </p:nvPr>
        </p:nvSpPr>
        <p:spPr>
          <a:xfrm>
            <a:off x="838200" y="1825625"/>
            <a:ext cx="5181600" cy="3868039"/>
          </a:xfrm>
          <a:prstGeom prst="rect">
            <a:avLst/>
          </a:prstGeom>
          <a:noFill/>
          <a:ln>
            <a:noFill/>
          </a:ln>
        </p:spPr>
        <p:txBody>
          <a:bodyPr anchorCtr="0" anchor="t" bIns="45700" lIns="91425" spcFirstLastPara="1" rIns="91425" wrap="square" tIns="45700">
            <a:noAutofit/>
          </a:bodyPr>
          <a:lstStyle>
            <a:lvl1pPr indent="-350520" lvl="0" marL="457200" algn="l">
              <a:lnSpc>
                <a:spcPct val="120000"/>
              </a:lnSpc>
              <a:spcBef>
                <a:spcPts val="600"/>
              </a:spcBef>
              <a:spcAft>
                <a:spcPts val="0"/>
              </a:spcAft>
              <a:buClr>
                <a:srgbClr val="4696D2"/>
              </a:buClr>
              <a:buSzPts val="1920"/>
              <a:buChar char="•"/>
              <a:defRPr>
                <a:solidFill>
                  <a:srgbClr val="0C0C0C"/>
                </a:solidFill>
              </a:defRPr>
            </a:lvl1pPr>
            <a:lvl2pPr indent="-330200" lvl="1" marL="914400" algn="l">
              <a:lnSpc>
                <a:spcPct val="120000"/>
              </a:lnSpc>
              <a:spcBef>
                <a:spcPts val="600"/>
              </a:spcBef>
              <a:spcAft>
                <a:spcPts val="0"/>
              </a:spcAft>
              <a:buClr>
                <a:srgbClr val="4696D2"/>
              </a:buClr>
              <a:buSzPts val="1600"/>
              <a:buChar char="•"/>
              <a:defRPr>
                <a:solidFill>
                  <a:srgbClr val="0C0C0C"/>
                </a:solidFill>
              </a:defRPr>
            </a:lvl2pPr>
            <a:lvl3pPr indent="-320039" lvl="2" marL="1371600" algn="l">
              <a:lnSpc>
                <a:spcPct val="120000"/>
              </a:lnSpc>
              <a:spcBef>
                <a:spcPts val="600"/>
              </a:spcBef>
              <a:spcAft>
                <a:spcPts val="0"/>
              </a:spcAft>
              <a:buClr>
                <a:srgbClr val="4696D2"/>
              </a:buClr>
              <a:buSzPts val="1440"/>
              <a:buChar char="•"/>
              <a:defRPr>
                <a:solidFill>
                  <a:srgbClr val="0C0C0C"/>
                </a:solidFill>
              </a:defRPr>
            </a:lvl3pPr>
            <a:lvl4pPr indent="-309880" lvl="3" marL="1828800" algn="l">
              <a:lnSpc>
                <a:spcPct val="120000"/>
              </a:lnSpc>
              <a:spcBef>
                <a:spcPts val="600"/>
              </a:spcBef>
              <a:spcAft>
                <a:spcPts val="0"/>
              </a:spcAft>
              <a:buClr>
                <a:srgbClr val="4696D2"/>
              </a:buClr>
              <a:buSzPts val="1280"/>
              <a:buChar char="•"/>
              <a:defRPr>
                <a:solidFill>
                  <a:srgbClr val="0C0C0C"/>
                </a:solidFill>
              </a:defRPr>
            </a:lvl4pPr>
            <a:lvl5pPr indent="-309879" lvl="4" marL="2286000" algn="l">
              <a:lnSpc>
                <a:spcPct val="120000"/>
              </a:lnSpc>
              <a:spcBef>
                <a:spcPts val="600"/>
              </a:spcBef>
              <a:spcAft>
                <a:spcPts val="0"/>
              </a:spcAft>
              <a:buClr>
                <a:srgbClr val="4696D2"/>
              </a:buClr>
              <a:buSzPts val="1280"/>
              <a:buChar char="•"/>
              <a:defRPr>
                <a:solidFill>
                  <a:srgbClr val="0C0C0C"/>
                </a:solidFill>
              </a:defRPr>
            </a:lvl5pPr>
            <a:lvl6pPr indent="-342900" lvl="5" marL="2743200" algn="l">
              <a:lnSpc>
                <a:spcPct val="90000"/>
              </a:lnSpc>
              <a:spcBef>
                <a:spcPts val="6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03"/>
          <p:cNvSpPr txBox="1"/>
          <p:nvPr>
            <p:ph idx="2" type="body"/>
          </p:nvPr>
        </p:nvSpPr>
        <p:spPr>
          <a:xfrm>
            <a:off x="6172200" y="1825625"/>
            <a:ext cx="5181600" cy="3868039"/>
          </a:xfrm>
          <a:prstGeom prst="rect">
            <a:avLst/>
          </a:prstGeom>
          <a:noFill/>
          <a:ln>
            <a:noFill/>
          </a:ln>
        </p:spPr>
        <p:txBody>
          <a:bodyPr anchorCtr="0" anchor="t" bIns="45700" lIns="91425" spcFirstLastPara="1" rIns="91425" wrap="square" tIns="45700">
            <a:noAutofit/>
          </a:bodyPr>
          <a:lstStyle>
            <a:lvl1pPr indent="-350520" lvl="0" marL="457200" algn="l">
              <a:lnSpc>
                <a:spcPct val="110000"/>
              </a:lnSpc>
              <a:spcBef>
                <a:spcPts val="600"/>
              </a:spcBef>
              <a:spcAft>
                <a:spcPts val="0"/>
              </a:spcAft>
              <a:buClr>
                <a:srgbClr val="4696D2"/>
              </a:buClr>
              <a:buSzPts val="1920"/>
              <a:buChar char="•"/>
              <a:defRPr>
                <a:solidFill>
                  <a:srgbClr val="0C0C0C"/>
                </a:solidFill>
              </a:defRPr>
            </a:lvl1pPr>
            <a:lvl2pPr indent="-330200" lvl="1" marL="914400" algn="l">
              <a:lnSpc>
                <a:spcPct val="110000"/>
              </a:lnSpc>
              <a:spcBef>
                <a:spcPts val="600"/>
              </a:spcBef>
              <a:spcAft>
                <a:spcPts val="0"/>
              </a:spcAft>
              <a:buClr>
                <a:srgbClr val="4696D2"/>
              </a:buClr>
              <a:buSzPts val="1600"/>
              <a:buChar char="•"/>
              <a:defRPr>
                <a:solidFill>
                  <a:srgbClr val="0C0C0C"/>
                </a:solidFill>
              </a:defRPr>
            </a:lvl2pPr>
            <a:lvl3pPr indent="-320039" lvl="2" marL="1371600" algn="l">
              <a:lnSpc>
                <a:spcPct val="110000"/>
              </a:lnSpc>
              <a:spcBef>
                <a:spcPts val="600"/>
              </a:spcBef>
              <a:spcAft>
                <a:spcPts val="0"/>
              </a:spcAft>
              <a:buClr>
                <a:srgbClr val="4696D2"/>
              </a:buClr>
              <a:buSzPts val="1440"/>
              <a:buChar char="•"/>
              <a:defRPr>
                <a:solidFill>
                  <a:srgbClr val="0C0C0C"/>
                </a:solidFill>
              </a:defRPr>
            </a:lvl3pPr>
            <a:lvl4pPr indent="-309880" lvl="3" marL="1828800" algn="l">
              <a:lnSpc>
                <a:spcPct val="120000"/>
              </a:lnSpc>
              <a:spcBef>
                <a:spcPts val="600"/>
              </a:spcBef>
              <a:spcAft>
                <a:spcPts val="0"/>
              </a:spcAft>
              <a:buClr>
                <a:srgbClr val="4696D2"/>
              </a:buClr>
              <a:buSzPts val="1280"/>
              <a:buChar char="•"/>
              <a:defRPr>
                <a:solidFill>
                  <a:srgbClr val="0C0C0C"/>
                </a:solidFill>
              </a:defRPr>
            </a:lvl4pPr>
            <a:lvl5pPr indent="-309879" lvl="4" marL="2286000" algn="l">
              <a:lnSpc>
                <a:spcPct val="110000"/>
              </a:lnSpc>
              <a:spcBef>
                <a:spcPts val="600"/>
              </a:spcBef>
              <a:spcAft>
                <a:spcPts val="0"/>
              </a:spcAft>
              <a:buClr>
                <a:srgbClr val="4696D2"/>
              </a:buClr>
              <a:buSzPts val="1280"/>
              <a:buChar char="•"/>
              <a:defRPr>
                <a:solidFill>
                  <a:srgbClr val="0C0C0C"/>
                </a:solidFill>
              </a:defRPr>
            </a:lvl5pPr>
            <a:lvl6pPr indent="-342900" lvl="5" marL="2743200" algn="l">
              <a:lnSpc>
                <a:spcPct val="90000"/>
              </a:lnSpc>
              <a:spcBef>
                <a:spcPts val="6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A picture containing logo&#10;&#10;Description automatically generated" id="78" name="Google Shape;78;p103"/>
          <p:cNvPicPr preferRelativeResize="0"/>
          <p:nvPr/>
        </p:nvPicPr>
        <p:blipFill rotWithShape="1">
          <a:blip r:embed="rId2">
            <a:alphaModFix/>
          </a:blip>
          <a:srcRect b="0" l="0" r="0" t="0"/>
          <a:stretch/>
        </p:blipFill>
        <p:spPr>
          <a:xfrm>
            <a:off x="838200" y="6146800"/>
            <a:ext cx="1759710" cy="369539"/>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79" name="Shape 79"/>
        <p:cNvGrpSpPr/>
        <p:nvPr/>
      </p:nvGrpSpPr>
      <p:grpSpPr>
        <a:xfrm>
          <a:off x="0" y="0"/>
          <a:ext cx="0" cy="0"/>
          <a:chOff x="0" y="0"/>
          <a:chExt cx="0" cy="0"/>
        </a:xfrm>
      </p:grpSpPr>
      <p:sp>
        <p:nvSpPr>
          <p:cNvPr id="80" name="Google Shape;80;p105"/>
          <p:cNvSpPr/>
          <p:nvPr/>
        </p:nvSpPr>
        <p:spPr>
          <a:xfrm>
            <a:off x="-1" y="0"/>
            <a:ext cx="12192001" cy="1573308"/>
          </a:xfrm>
          <a:prstGeom prst="rect">
            <a:avLst/>
          </a:prstGeom>
          <a:solidFill>
            <a:srgbClr val="25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81" name="Google Shape;81;p105"/>
          <p:cNvSpPr txBox="1"/>
          <p:nvPr>
            <p:ph type="title"/>
          </p:nvPr>
        </p:nvSpPr>
        <p:spPr>
          <a:xfrm>
            <a:off x="838199" y="203131"/>
            <a:ext cx="10337801" cy="116704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05"/>
          <p:cNvSpPr txBox="1"/>
          <p:nvPr>
            <p:ph idx="1" type="body"/>
          </p:nvPr>
        </p:nvSpPr>
        <p:spPr>
          <a:xfrm>
            <a:off x="838200" y="1825625"/>
            <a:ext cx="10337800" cy="4059142"/>
          </a:xfrm>
          <a:prstGeom prst="rect">
            <a:avLst/>
          </a:prstGeom>
          <a:noFill/>
          <a:ln>
            <a:noFill/>
          </a:ln>
        </p:spPr>
        <p:txBody>
          <a:bodyPr anchorCtr="0" anchor="t" bIns="45700" lIns="91425" spcFirstLastPara="1" rIns="91425" wrap="square" tIns="45700">
            <a:normAutofit/>
          </a:bodyPr>
          <a:lstStyle>
            <a:lvl1pPr indent="-350520" lvl="0" marL="457200" algn="l">
              <a:lnSpc>
                <a:spcPct val="110000"/>
              </a:lnSpc>
              <a:spcBef>
                <a:spcPts val="600"/>
              </a:spcBef>
              <a:spcAft>
                <a:spcPts val="0"/>
              </a:spcAft>
              <a:buClr>
                <a:srgbClr val="4696D2"/>
              </a:buClr>
              <a:buSzPts val="1920"/>
              <a:buChar char="•"/>
              <a:defRPr/>
            </a:lvl1pPr>
            <a:lvl2pPr indent="-330200" lvl="1" marL="914400" algn="l">
              <a:lnSpc>
                <a:spcPct val="110000"/>
              </a:lnSpc>
              <a:spcBef>
                <a:spcPts val="600"/>
              </a:spcBef>
              <a:spcAft>
                <a:spcPts val="0"/>
              </a:spcAft>
              <a:buClr>
                <a:srgbClr val="4696D2"/>
              </a:buClr>
              <a:buSzPts val="1600"/>
              <a:buChar char="•"/>
              <a:defRPr/>
            </a:lvl2pPr>
            <a:lvl3pPr indent="-320039" lvl="2" marL="1371600" algn="l">
              <a:lnSpc>
                <a:spcPct val="110000"/>
              </a:lnSpc>
              <a:spcBef>
                <a:spcPts val="600"/>
              </a:spcBef>
              <a:spcAft>
                <a:spcPts val="0"/>
              </a:spcAft>
              <a:buClr>
                <a:srgbClr val="4696D2"/>
              </a:buClr>
              <a:buSzPts val="1440"/>
              <a:buChar char="•"/>
              <a:defRPr/>
            </a:lvl3pPr>
            <a:lvl4pPr indent="-309880" lvl="3" marL="1828800" algn="l">
              <a:lnSpc>
                <a:spcPct val="110000"/>
              </a:lnSpc>
              <a:spcBef>
                <a:spcPts val="600"/>
              </a:spcBef>
              <a:spcAft>
                <a:spcPts val="0"/>
              </a:spcAft>
              <a:buClr>
                <a:srgbClr val="4696D2"/>
              </a:buClr>
              <a:buSzPts val="1280"/>
              <a:buChar char="•"/>
              <a:defRPr/>
            </a:lvl4pPr>
            <a:lvl5pPr indent="-309879" lvl="4" marL="2286000" algn="l">
              <a:lnSpc>
                <a:spcPct val="110000"/>
              </a:lnSpc>
              <a:spcBef>
                <a:spcPts val="600"/>
              </a:spcBef>
              <a:spcAft>
                <a:spcPts val="0"/>
              </a:spcAft>
              <a:buClr>
                <a:srgbClr val="4696D2"/>
              </a:buClr>
              <a:buSzPts val="1280"/>
              <a:buChar char="•"/>
              <a:defRPr/>
            </a:lvl5pPr>
            <a:lvl6pPr indent="-342900" lvl="5" marL="2743200" algn="l">
              <a:lnSpc>
                <a:spcPct val="90000"/>
              </a:lnSpc>
              <a:spcBef>
                <a:spcPts val="6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A picture containing logo&#10;&#10;Description automatically generated" id="83" name="Google Shape;83;p105"/>
          <p:cNvPicPr preferRelativeResize="0"/>
          <p:nvPr/>
        </p:nvPicPr>
        <p:blipFill rotWithShape="1">
          <a:blip r:embed="rId2">
            <a:alphaModFix/>
          </a:blip>
          <a:srcRect b="0" l="0" r="0" t="0"/>
          <a:stretch/>
        </p:blipFill>
        <p:spPr>
          <a:xfrm>
            <a:off x="838200" y="6146800"/>
            <a:ext cx="1759710" cy="369539"/>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168">
          <p15:clr>
            <a:srgbClr val="FBAE40"/>
          </p15:clr>
        </p15:guide>
        <p15:guide id="2" pos="52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bg>
      <p:bgPr>
        <a:solidFill>
          <a:srgbClr val="452F80"/>
        </a:solidFill>
      </p:bgPr>
    </p:bg>
    <p:spTree>
      <p:nvGrpSpPr>
        <p:cNvPr id="84" name="Shape 84"/>
        <p:cNvGrpSpPr/>
        <p:nvPr/>
      </p:nvGrpSpPr>
      <p:grpSpPr>
        <a:xfrm>
          <a:off x="0" y="0"/>
          <a:ext cx="0" cy="0"/>
          <a:chOff x="0" y="0"/>
          <a:chExt cx="0" cy="0"/>
        </a:xfrm>
      </p:grpSpPr>
      <p:sp>
        <p:nvSpPr>
          <p:cNvPr id="85" name="Google Shape;85;p106"/>
          <p:cNvSpPr/>
          <p:nvPr/>
        </p:nvSpPr>
        <p:spPr>
          <a:xfrm>
            <a:off x="0" y="0"/>
            <a:ext cx="12192000" cy="6877516"/>
          </a:xfrm>
          <a:prstGeom prst="rect">
            <a:avLst/>
          </a:prstGeom>
          <a:solidFill>
            <a:srgbClr val="25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Blank">
  <p:cSld name="2_Blank">
    <p:spTree>
      <p:nvGrpSpPr>
        <p:cNvPr id="86" name="Shape 86"/>
        <p:cNvGrpSpPr/>
        <p:nvPr/>
      </p:nvGrpSpPr>
      <p:grpSpPr>
        <a:xfrm>
          <a:off x="0" y="0"/>
          <a:ext cx="0" cy="0"/>
          <a:chOff x="0" y="0"/>
          <a:chExt cx="0" cy="0"/>
        </a:xfrm>
      </p:grpSpPr>
      <p:pic>
        <p:nvPicPr>
          <p:cNvPr descr="A picture containing text, windmill, device&#10;&#10;Description automatically generated" id="87" name="Google Shape;87;p107"/>
          <p:cNvPicPr preferRelativeResize="0"/>
          <p:nvPr/>
        </p:nvPicPr>
        <p:blipFill rotWithShape="1">
          <a:blip r:embed="rId2">
            <a:alphaModFix/>
          </a:blip>
          <a:srcRect b="0" l="0" r="0" t="0"/>
          <a:stretch/>
        </p:blipFill>
        <p:spPr>
          <a:xfrm>
            <a:off x="-12700" y="-12700"/>
            <a:ext cx="12360886" cy="6959600"/>
          </a:xfrm>
          <a:prstGeom prst="rect">
            <a:avLst/>
          </a:prstGeom>
          <a:noFill/>
          <a:ln>
            <a:noFill/>
          </a:ln>
        </p:spPr>
      </p:pic>
      <p:pic>
        <p:nvPicPr>
          <p:cNvPr descr="A picture containing text, windmill, device&#10;&#10;Description automatically generated" id="88" name="Google Shape;88;p107"/>
          <p:cNvPicPr preferRelativeResize="0"/>
          <p:nvPr/>
        </p:nvPicPr>
        <p:blipFill rotWithShape="1">
          <a:blip r:embed="rId2">
            <a:alphaModFix/>
          </a:blip>
          <a:srcRect b="20292" l="0" r="0" t="19854"/>
          <a:stretch/>
        </p:blipFill>
        <p:spPr>
          <a:xfrm>
            <a:off x="0" y="0"/>
            <a:ext cx="12360886" cy="4165600"/>
          </a:xfrm>
          <a:prstGeom prst="rect">
            <a:avLst/>
          </a:prstGeom>
          <a:noFill/>
          <a:ln>
            <a:noFill/>
          </a:ln>
        </p:spPr>
      </p:pic>
      <p:sp>
        <p:nvSpPr>
          <p:cNvPr id="89" name="Google Shape;89;p107"/>
          <p:cNvSpPr txBox="1"/>
          <p:nvPr>
            <p:ph type="ctrTitle"/>
          </p:nvPr>
        </p:nvSpPr>
        <p:spPr>
          <a:xfrm>
            <a:off x="1524000" y="2235200"/>
            <a:ext cx="9144000" cy="2387600"/>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type="obj">
  <p:cSld name="OBJECT">
    <p:spTree>
      <p:nvGrpSpPr>
        <p:cNvPr id="17"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9" name="Google Shape;19;p94"/>
          <p:cNvSpPr txBox="1"/>
          <p:nvPr>
            <p:ph type="title"/>
          </p:nvPr>
        </p:nvSpPr>
        <p:spPr>
          <a:xfrm>
            <a:off x="838200" y="1605280"/>
            <a:ext cx="10515600" cy="1325563"/>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94"/>
          <p:cNvSpPr txBox="1"/>
          <p:nvPr>
            <p:ph idx="1" type="body"/>
          </p:nvPr>
        </p:nvSpPr>
        <p:spPr>
          <a:xfrm>
            <a:off x="838200" y="3428999"/>
            <a:ext cx="10515600" cy="2311163"/>
          </a:xfrm>
          <a:prstGeom prst="rect">
            <a:avLst/>
          </a:prstGeom>
          <a:noFill/>
          <a:ln>
            <a:noFill/>
          </a:ln>
        </p:spPr>
        <p:txBody>
          <a:bodyPr anchorCtr="0" anchor="t" bIns="45700" lIns="91425" spcFirstLastPara="1" rIns="91425" wrap="square" tIns="45700">
            <a:normAutofit/>
          </a:bodyPr>
          <a:lstStyle>
            <a:lvl1pPr indent="-228600" lvl="0" marL="457200" algn="ctr">
              <a:lnSpc>
                <a:spcPct val="110000"/>
              </a:lnSpc>
              <a:spcBef>
                <a:spcPts val="600"/>
              </a:spcBef>
              <a:spcAft>
                <a:spcPts val="0"/>
              </a:spcAft>
              <a:buClr>
                <a:srgbClr val="4696D2"/>
              </a:buClr>
              <a:buSzPts val="1920"/>
              <a:buNone/>
              <a:defRPr>
                <a:solidFill>
                  <a:srgbClr val="0C0C0C"/>
                </a:solidFill>
              </a:defRPr>
            </a:lvl1pPr>
            <a:lvl2pPr indent="-228600" lvl="1" marL="914400" algn="ctr">
              <a:lnSpc>
                <a:spcPct val="110000"/>
              </a:lnSpc>
              <a:spcBef>
                <a:spcPts val="600"/>
              </a:spcBef>
              <a:spcAft>
                <a:spcPts val="0"/>
              </a:spcAft>
              <a:buClr>
                <a:srgbClr val="4696D2"/>
              </a:buClr>
              <a:buSzPts val="1600"/>
              <a:buNone/>
              <a:defRPr>
                <a:solidFill>
                  <a:srgbClr val="0C0C0C"/>
                </a:solidFill>
              </a:defRPr>
            </a:lvl2pPr>
            <a:lvl3pPr indent="-320039" lvl="2" marL="1371600" algn="ctr">
              <a:lnSpc>
                <a:spcPct val="110000"/>
              </a:lnSpc>
              <a:spcBef>
                <a:spcPts val="600"/>
              </a:spcBef>
              <a:spcAft>
                <a:spcPts val="0"/>
              </a:spcAft>
              <a:buClr>
                <a:srgbClr val="4696D2"/>
              </a:buClr>
              <a:buSzPts val="1440"/>
              <a:buChar char="•"/>
              <a:defRPr>
                <a:solidFill>
                  <a:srgbClr val="0C0C0C"/>
                </a:solidFill>
              </a:defRPr>
            </a:lvl3pPr>
            <a:lvl4pPr indent="-309880" lvl="3" marL="1828800" algn="ctr">
              <a:lnSpc>
                <a:spcPct val="110000"/>
              </a:lnSpc>
              <a:spcBef>
                <a:spcPts val="600"/>
              </a:spcBef>
              <a:spcAft>
                <a:spcPts val="0"/>
              </a:spcAft>
              <a:buClr>
                <a:srgbClr val="4696D2"/>
              </a:buClr>
              <a:buSzPts val="1280"/>
              <a:buChar char="•"/>
              <a:defRPr>
                <a:solidFill>
                  <a:srgbClr val="0C0C0C"/>
                </a:solidFill>
              </a:defRPr>
            </a:lvl4pPr>
            <a:lvl5pPr indent="-309879" lvl="4" marL="2286000" algn="ctr">
              <a:lnSpc>
                <a:spcPct val="110000"/>
              </a:lnSpc>
              <a:spcBef>
                <a:spcPts val="600"/>
              </a:spcBef>
              <a:spcAft>
                <a:spcPts val="0"/>
              </a:spcAft>
              <a:buClr>
                <a:srgbClr val="4696D2"/>
              </a:buClr>
              <a:buSzPts val="1280"/>
              <a:buChar char="•"/>
              <a:defRPr>
                <a:solidFill>
                  <a:srgbClr val="0C0C0C"/>
                </a:solidFill>
              </a:defRPr>
            </a:lvl5pPr>
            <a:lvl6pPr indent="-342900" lvl="5" marL="2743200" algn="l">
              <a:lnSpc>
                <a:spcPct val="90000"/>
              </a:lnSpc>
              <a:spcBef>
                <a:spcPts val="6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A picture containing logo&#10;&#10;Description automatically generated" id="21" name="Google Shape;21;p94"/>
          <p:cNvPicPr preferRelativeResize="0"/>
          <p:nvPr/>
        </p:nvPicPr>
        <p:blipFill rotWithShape="1">
          <a:blip r:embed="rId2">
            <a:alphaModFix/>
          </a:blip>
          <a:srcRect b="0" l="0" r="0" t="0"/>
          <a:stretch/>
        </p:blipFill>
        <p:spPr>
          <a:xfrm>
            <a:off x="838200" y="6146800"/>
            <a:ext cx="1759710" cy="369539"/>
          </a:xfrm>
          <a:prstGeom prst="rect">
            <a:avLst/>
          </a:prstGeom>
          <a:noFill/>
          <a:ln>
            <a:noFill/>
          </a:ln>
        </p:spPr>
      </p:pic>
      <p:pic>
        <p:nvPicPr>
          <p:cNvPr descr="A picture containing text, windmill, device&#10;&#10;Description automatically generated" id="22" name="Google Shape;22;p94"/>
          <p:cNvPicPr preferRelativeResize="0"/>
          <p:nvPr/>
        </p:nvPicPr>
        <p:blipFill rotWithShape="1">
          <a:blip r:embed="rId3">
            <a:alphaModFix/>
          </a:blip>
          <a:srcRect b="63533" l="1053" r="62310" t="26822"/>
          <a:stretch/>
        </p:blipFill>
        <p:spPr>
          <a:xfrm>
            <a:off x="0" y="477758"/>
            <a:ext cx="4592320" cy="68072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spTree>
      <p:nvGrpSpPr>
        <p:cNvPr id="23" name="Shape 23"/>
        <p:cNvGrpSpPr/>
        <p:nvPr/>
      </p:nvGrpSpPr>
      <p:grpSpPr>
        <a:xfrm>
          <a:off x="0" y="0"/>
          <a:ext cx="0" cy="0"/>
          <a:chOff x="0" y="0"/>
          <a:chExt cx="0" cy="0"/>
        </a:xfrm>
      </p:grpSpPr>
      <p:sp>
        <p:nvSpPr>
          <p:cNvPr id="24" name="Google Shape;24;p95"/>
          <p:cNvSpPr/>
          <p:nvPr/>
        </p:nvSpPr>
        <p:spPr>
          <a:xfrm>
            <a:off x="0" y="0"/>
            <a:ext cx="7966895" cy="6877515"/>
          </a:xfrm>
          <a:prstGeom prst="rect">
            <a:avLst/>
          </a:prstGeom>
          <a:solidFill>
            <a:srgbClr val="25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5" name="Google Shape;25;p95"/>
          <p:cNvSpPr txBox="1"/>
          <p:nvPr>
            <p:ph type="title"/>
          </p:nvPr>
        </p:nvSpPr>
        <p:spPr>
          <a:xfrm>
            <a:off x="757667" y="1152421"/>
            <a:ext cx="4923765"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3600"/>
              <a:buFont typeface="Arial"/>
              <a:buNone/>
              <a:defRPr b="1" i="0" sz="36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95"/>
          <p:cNvSpPr txBox="1"/>
          <p:nvPr>
            <p:ph idx="1" type="body"/>
          </p:nvPr>
        </p:nvSpPr>
        <p:spPr>
          <a:xfrm>
            <a:off x="757667" y="2550275"/>
            <a:ext cx="4923765" cy="3427831"/>
          </a:xfrm>
          <a:prstGeom prst="rect">
            <a:avLst/>
          </a:prstGeom>
          <a:noFill/>
          <a:ln>
            <a:noFill/>
          </a:ln>
        </p:spPr>
        <p:txBody>
          <a:bodyPr anchorCtr="0" anchor="t" bIns="45700" lIns="91425" spcFirstLastPara="1" rIns="91425" wrap="square" tIns="45700">
            <a:normAutofit/>
          </a:bodyPr>
          <a:lstStyle>
            <a:lvl1pPr indent="-350520" lvl="0" marL="457200" algn="l">
              <a:lnSpc>
                <a:spcPct val="110000"/>
              </a:lnSpc>
              <a:spcBef>
                <a:spcPts val="600"/>
              </a:spcBef>
              <a:spcAft>
                <a:spcPts val="0"/>
              </a:spcAft>
              <a:buClr>
                <a:srgbClr val="4696D2"/>
              </a:buClr>
              <a:buSzPts val="1920"/>
              <a:buChar char="•"/>
              <a:defRPr>
                <a:solidFill>
                  <a:schemeClr val="lt1"/>
                </a:solidFill>
              </a:defRPr>
            </a:lvl1pPr>
            <a:lvl2pPr indent="-330200" lvl="1" marL="914400" algn="l">
              <a:lnSpc>
                <a:spcPct val="110000"/>
              </a:lnSpc>
              <a:spcBef>
                <a:spcPts val="600"/>
              </a:spcBef>
              <a:spcAft>
                <a:spcPts val="0"/>
              </a:spcAft>
              <a:buClr>
                <a:srgbClr val="4696D2"/>
              </a:buClr>
              <a:buSzPts val="1600"/>
              <a:buChar char="•"/>
              <a:defRPr>
                <a:solidFill>
                  <a:schemeClr val="lt1"/>
                </a:solidFill>
              </a:defRPr>
            </a:lvl2pPr>
            <a:lvl3pPr indent="-320039" lvl="2" marL="1371600" algn="l">
              <a:lnSpc>
                <a:spcPct val="110000"/>
              </a:lnSpc>
              <a:spcBef>
                <a:spcPts val="600"/>
              </a:spcBef>
              <a:spcAft>
                <a:spcPts val="0"/>
              </a:spcAft>
              <a:buClr>
                <a:srgbClr val="4696D2"/>
              </a:buClr>
              <a:buSzPts val="1440"/>
              <a:buChar char="•"/>
              <a:defRPr>
                <a:solidFill>
                  <a:schemeClr val="lt1"/>
                </a:solidFill>
              </a:defRPr>
            </a:lvl3pPr>
            <a:lvl4pPr indent="-309880" lvl="3" marL="1828800" algn="l">
              <a:lnSpc>
                <a:spcPct val="110000"/>
              </a:lnSpc>
              <a:spcBef>
                <a:spcPts val="600"/>
              </a:spcBef>
              <a:spcAft>
                <a:spcPts val="0"/>
              </a:spcAft>
              <a:buClr>
                <a:srgbClr val="4696D2"/>
              </a:buClr>
              <a:buSzPts val="1280"/>
              <a:buChar char="•"/>
              <a:defRPr>
                <a:solidFill>
                  <a:schemeClr val="lt1"/>
                </a:solidFill>
              </a:defRPr>
            </a:lvl4pPr>
            <a:lvl5pPr indent="-309879" lvl="4" marL="2286000" algn="l">
              <a:lnSpc>
                <a:spcPct val="110000"/>
              </a:lnSpc>
              <a:spcBef>
                <a:spcPts val="600"/>
              </a:spcBef>
              <a:spcAft>
                <a:spcPts val="0"/>
              </a:spcAft>
              <a:buClr>
                <a:srgbClr val="4696D2"/>
              </a:buClr>
              <a:buSzPts val="1280"/>
              <a:buChar char="•"/>
              <a:defRPr>
                <a:solidFill>
                  <a:schemeClr val="lt1"/>
                </a:solidFill>
              </a:defRPr>
            </a:lvl5pPr>
            <a:lvl6pPr indent="-342900" lvl="5" marL="2743200" algn="l">
              <a:lnSpc>
                <a:spcPct val="90000"/>
              </a:lnSpc>
              <a:spcBef>
                <a:spcPts val="6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7" name="Google Shape;27;p95"/>
          <p:cNvSpPr/>
          <p:nvPr/>
        </p:nvSpPr>
        <p:spPr>
          <a:xfrm>
            <a:off x="6900076" y="1598753"/>
            <a:ext cx="3648973" cy="3660494"/>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8" name="Google Shape;28;p95"/>
          <p:cNvSpPr/>
          <p:nvPr>
            <p:ph idx="2" type="pic"/>
          </p:nvPr>
        </p:nvSpPr>
        <p:spPr>
          <a:xfrm>
            <a:off x="6900075" y="1598753"/>
            <a:ext cx="3648974" cy="3660494"/>
          </a:xfrm>
          <a:prstGeom prst="rect">
            <a:avLst/>
          </a:prstGeom>
          <a:noFill/>
          <a:ln cap="flat" cmpd="sng" w="63500">
            <a:solidFill>
              <a:schemeClr val="lt1"/>
            </a:solidFill>
            <a:prstDash val="solid"/>
            <a:round/>
            <a:headEnd len="sm" w="sm" type="none"/>
            <a:tailEnd len="sm" w="sm" type="none"/>
          </a:ln>
        </p:spPr>
      </p:sp>
      <p:pic>
        <p:nvPicPr>
          <p:cNvPr descr="A picture containing logo&#10;&#10;Description automatically generated" id="29" name="Google Shape;29;p95"/>
          <p:cNvPicPr preferRelativeResize="0"/>
          <p:nvPr/>
        </p:nvPicPr>
        <p:blipFill rotWithShape="1">
          <a:blip r:embed="rId2">
            <a:alphaModFix/>
          </a:blip>
          <a:srcRect b="0" l="0" r="0" t="0"/>
          <a:stretch/>
        </p:blipFill>
        <p:spPr>
          <a:xfrm>
            <a:off x="9612197" y="6146800"/>
            <a:ext cx="1759710" cy="369539"/>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Blank">
  <p:cSld name="3_Blank">
    <p:spTree>
      <p:nvGrpSpPr>
        <p:cNvPr id="30" name="Shape 30"/>
        <p:cNvGrpSpPr/>
        <p:nvPr/>
      </p:nvGrpSpPr>
      <p:grpSpPr>
        <a:xfrm>
          <a:off x="0" y="0"/>
          <a:ext cx="0" cy="0"/>
          <a:chOff x="0" y="0"/>
          <a:chExt cx="0" cy="0"/>
        </a:xfrm>
      </p:grpSpPr>
      <p:pic>
        <p:nvPicPr>
          <p:cNvPr descr="A picture containing text, windmill, device&#10;&#10;Description automatically generated" id="31" name="Google Shape;31;p96"/>
          <p:cNvPicPr preferRelativeResize="0"/>
          <p:nvPr/>
        </p:nvPicPr>
        <p:blipFill rotWithShape="1">
          <a:blip r:embed="rId2">
            <a:alphaModFix/>
          </a:blip>
          <a:srcRect b="0" l="0" r="0" t="0"/>
          <a:stretch/>
        </p:blipFill>
        <p:spPr>
          <a:xfrm>
            <a:off x="-12700" y="-12700"/>
            <a:ext cx="12360886" cy="6959600"/>
          </a:xfrm>
          <a:prstGeom prst="rect">
            <a:avLst/>
          </a:prstGeom>
          <a:noFill/>
          <a:ln>
            <a:noFill/>
          </a:ln>
        </p:spPr>
      </p:pic>
      <p:pic>
        <p:nvPicPr>
          <p:cNvPr descr="A picture containing text, windmill, device&#10;&#10;Description automatically generated" id="32" name="Google Shape;32;p96"/>
          <p:cNvPicPr preferRelativeResize="0"/>
          <p:nvPr/>
        </p:nvPicPr>
        <p:blipFill rotWithShape="1">
          <a:blip r:embed="rId2">
            <a:alphaModFix/>
          </a:blip>
          <a:srcRect b="20292" l="0" r="0" t="19854"/>
          <a:stretch/>
        </p:blipFill>
        <p:spPr>
          <a:xfrm>
            <a:off x="0" y="0"/>
            <a:ext cx="12360886" cy="4165600"/>
          </a:xfrm>
          <a:prstGeom prst="rect">
            <a:avLst/>
          </a:prstGeom>
          <a:noFill/>
          <a:ln>
            <a:noFill/>
          </a:ln>
        </p:spPr>
      </p:pic>
      <p:sp>
        <p:nvSpPr>
          <p:cNvPr id="33" name="Google Shape;33;p96"/>
          <p:cNvSpPr txBox="1"/>
          <p:nvPr>
            <p:ph type="ctrTitle"/>
          </p:nvPr>
        </p:nvSpPr>
        <p:spPr>
          <a:xfrm>
            <a:off x="1524000" y="2235200"/>
            <a:ext cx="9144000" cy="2387600"/>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96"/>
          <p:cNvSpPr txBox="1"/>
          <p:nvPr>
            <p:ph idx="1" type="body"/>
          </p:nvPr>
        </p:nvSpPr>
        <p:spPr>
          <a:xfrm>
            <a:off x="1524000" y="4622800"/>
            <a:ext cx="9144000" cy="1500187"/>
          </a:xfrm>
          <a:prstGeom prst="rect">
            <a:avLst/>
          </a:prstGeom>
          <a:noFill/>
          <a:ln>
            <a:noFill/>
          </a:ln>
        </p:spPr>
        <p:txBody>
          <a:bodyPr anchorCtr="0" anchor="t" bIns="45700" lIns="91425" spcFirstLastPara="1" rIns="91425" wrap="square" tIns="45700">
            <a:normAutofit/>
          </a:bodyPr>
          <a:lstStyle>
            <a:lvl1pPr indent="-228600" lvl="0" marL="457200" algn="ctr">
              <a:lnSpc>
                <a:spcPct val="100000"/>
              </a:lnSpc>
              <a:spcBef>
                <a:spcPts val="1000"/>
              </a:spcBef>
              <a:spcAft>
                <a:spcPts val="0"/>
              </a:spcAft>
              <a:buClr>
                <a:srgbClr val="888888"/>
              </a:buClr>
              <a:buSzPts val="2400"/>
              <a:buNone/>
              <a:defRPr sz="2400">
                <a:solidFill>
                  <a:schemeClr val="lt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5" name="Shape 35"/>
        <p:cNvGrpSpPr/>
        <p:nvPr/>
      </p:nvGrpSpPr>
      <p:grpSpPr>
        <a:xfrm>
          <a:off x="0" y="0"/>
          <a:ext cx="0" cy="0"/>
          <a:chOff x="0" y="0"/>
          <a:chExt cx="0" cy="0"/>
        </a:xfrm>
      </p:grpSpPr>
      <p:sp>
        <p:nvSpPr>
          <p:cNvPr id="36" name="Google Shape;36;p97"/>
          <p:cNvSpPr/>
          <p:nvPr/>
        </p:nvSpPr>
        <p:spPr>
          <a:xfrm>
            <a:off x="-1" y="0"/>
            <a:ext cx="12192001" cy="1573308"/>
          </a:xfrm>
          <a:prstGeom prst="rect">
            <a:avLst/>
          </a:prstGeom>
          <a:solidFill>
            <a:srgbClr val="25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7" name="Google Shape;37;p97"/>
          <p:cNvSpPr txBox="1"/>
          <p:nvPr>
            <p:ph type="title"/>
          </p:nvPr>
        </p:nvSpPr>
        <p:spPr>
          <a:xfrm>
            <a:off x="839788" y="123873"/>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97"/>
          <p:cNvSpPr txBox="1"/>
          <p:nvPr>
            <p:ph idx="1" type="body"/>
          </p:nvPr>
        </p:nvSpPr>
        <p:spPr>
          <a:xfrm>
            <a:off x="839788" y="1681163"/>
            <a:ext cx="5157787" cy="823912"/>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600"/>
              </a:spcBef>
              <a:spcAft>
                <a:spcPts val="0"/>
              </a:spcAft>
              <a:buSzPts val="1920"/>
              <a:buNone/>
              <a:defRPr b="1" sz="2400">
                <a:solidFill>
                  <a:srgbClr val="4696D2"/>
                </a:solidFill>
              </a:defRPr>
            </a:lvl1pPr>
            <a:lvl2pPr indent="-228600" lvl="1" marL="914400" algn="l">
              <a:lnSpc>
                <a:spcPct val="110000"/>
              </a:lnSpc>
              <a:spcBef>
                <a:spcPts val="600"/>
              </a:spcBef>
              <a:spcAft>
                <a:spcPts val="0"/>
              </a:spcAft>
              <a:buSzPts val="1600"/>
              <a:buNone/>
              <a:defRPr b="1" sz="2000"/>
            </a:lvl2pPr>
            <a:lvl3pPr indent="-228600" lvl="2" marL="1371600" algn="l">
              <a:lnSpc>
                <a:spcPct val="110000"/>
              </a:lnSpc>
              <a:spcBef>
                <a:spcPts val="600"/>
              </a:spcBef>
              <a:spcAft>
                <a:spcPts val="0"/>
              </a:spcAft>
              <a:buSzPts val="1440"/>
              <a:buNone/>
              <a:defRPr b="1" sz="1800"/>
            </a:lvl3pPr>
            <a:lvl4pPr indent="-228600" lvl="3" marL="1828800" algn="l">
              <a:lnSpc>
                <a:spcPct val="110000"/>
              </a:lnSpc>
              <a:spcBef>
                <a:spcPts val="600"/>
              </a:spcBef>
              <a:spcAft>
                <a:spcPts val="0"/>
              </a:spcAft>
              <a:buSzPts val="1280"/>
              <a:buNone/>
              <a:defRPr b="1" sz="1600"/>
            </a:lvl4pPr>
            <a:lvl5pPr indent="-228600" lvl="4" marL="2286000" algn="l">
              <a:lnSpc>
                <a:spcPct val="110000"/>
              </a:lnSpc>
              <a:spcBef>
                <a:spcPts val="600"/>
              </a:spcBef>
              <a:spcAft>
                <a:spcPts val="0"/>
              </a:spcAft>
              <a:buSzPts val="1280"/>
              <a:buNone/>
              <a:defRPr b="1" sz="1600"/>
            </a:lvl5pPr>
            <a:lvl6pPr indent="-228600" lvl="5" marL="2743200" algn="l">
              <a:lnSpc>
                <a:spcPct val="90000"/>
              </a:lnSpc>
              <a:spcBef>
                <a:spcPts val="6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97"/>
          <p:cNvSpPr txBox="1"/>
          <p:nvPr>
            <p:ph idx="2" type="body"/>
          </p:nvPr>
        </p:nvSpPr>
        <p:spPr>
          <a:xfrm>
            <a:off x="839788" y="2505075"/>
            <a:ext cx="5157787" cy="3261741"/>
          </a:xfrm>
          <a:prstGeom prst="rect">
            <a:avLst/>
          </a:prstGeom>
          <a:noFill/>
          <a:ln>
            <a:noFill/>
          </a:ln>
        </p:spPr>
        <p:txBody>
          <a:bodyPr anchorCtr="0" anchor="t" bIns="45700" lIns="91425" spcFirstLastPara="1" rIns="91425" wrap="square" tIns="45700">
            <a:normAutofit/>
          </a:bodyPr>
          <a:lstStyle>
            <a:lvl1pPr indent="-320040" lvl="0" marL="457200" algn="l">
              <a:lnSpc>
                <a:spcPct val="110000"/>
              </a:lnSpc>
              <a:spcBef>
                <a:spcPts val="600"/>
              </a:spcBef>
              <a:spcAft>
                <a:spcPts val="0"/>
              </a:spcAft>
              <a:buSzPts val="1440"/>
              <a:buChar char="•"/>
              <a:defRPr/>
            </a:lvl1pPr>
            <a:lvl2pPr indent="-320040" lvl="1" marL="914400" algn="l">
              <a:lnSpc>
                <a:spcPct val="110000"/>
              </a:lnSpc>
              <a:spcBef>
                <a:spcPts val="600"/>
              </a:spcBef>
              <a:spcAft>
                <a:spcPts val="0"/>
              </a:spcAft>
              <a:buSzPts val="1440"/>
              <a:buChar char="•"/>
              <a:defRPr/>
            </a:lvl2pPr>
            <a:lvl3pPr indent="-320039" lvl="2" marL="1371600" algn="l">
              <a:lnSpc>
                <a:spcPct val="110000"/>
              </a:lnSpc>
              <a:spcBef>
                <a:spcPts val="600"/>
              </a:spcBef>
              <a:spcAft>
                <a:spcPts val="0"/>
              </a:spcAft>
              <a:buSzPts val="1440"/>
              <a:buChar char="•"/>
              <a:defRPr/>
            </a:lvl3pPr>
            <a:lvl4pPr indent="-320039" lvl="3" marL="1828800" algn="l">
              <a:lnSpc>
                <a:spcPct val="110000"/>
              </a:lnSpc>
              <a:spcBef>
                <a:spcPts val="600"/>
              </a:spcBef>
              <a:spcAft>
                <a:spcPts val="0"/>
              </a:spcAft>
              <a:buSzPts val="1440"/>
              <a:buChar char="•"/>
              <a:defRPr/>
            </a:lvl4pPr>
            <a:lvl5pPr indent="-320039" lvl="4" marL="2286000" algn="l">
              <a:lnSpc>
                <a:spcPct val="110000"/>
              </a:lnSpc>
              <a:spcBef>
                <a:spcPts val="600"/>
              </a:spcBef>
              <a:spcAft>
                <a:spcPts val="0"/>
              </a:spcAft>
              <a:buSzPts val="1440"/>
              <a:buChar char="•"/>
              <a:defRPr/>
            </a:lvl5pPr>
            <a:lvl6pPr indent="-342900" lvl="5" marL="2743200" algn="l">
              <a:lnSpc>
                <a:spcPct val="90000"/>
              </a:lnSpc>
              <a:spcBef>
                <a:spcPts val="6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97"/>
          <p:cNvSpPr txBox="1"/>
          <p:nvPr>
            <p:ph idx="3" type="body"/>
          </p:nvPr>
        </p:nvSpPr>
        <p:spPr>
          <a:xfrm>
            <a:off x="6172200" y="1681163"/>
            <a:ext cx="5183188" cy="823912"/>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600"/>
              </a:spcBef>
              <a:spcAft>
                <a:spcPts val="0"/>
              </a:spcAft>
              <a:buSzPts val="1920"/>
              <a:buNone/>
              <a:defRPr b="1" sz="2400">
                <a:solidFill>
                  <a:srgbClr val="4696D2"/>
                </a:solidFill>
              </a:defRPr>
            </a:lvl1pPr>
            <a:lvl2pPr indent="-228600" lvl="1" marL="914400" algn="l">
              <a:lnSpc>
                <a:spcPct val="110000"/>
              </a:lnSpc>
              <a:spcBef>
                <a:spcPts val="600"/>
              </a:spcBef>
              <a:spcAft>
                <a:spcPts val="0"/>
              </a:spcAft>
              <a:buSzPts val="1600"/>
              <a:buNone/>
              <a:defRPr b="1" sz="2000"/>
            </a:lvl2pPr>
            <a:lvl3pPr indent="-228600" lvl="2" marL="1371600" algn="l">
              <a:lnSpc>
                <a:spcPct val="110000"/>
              </a:lnSpc>
              <a:spcBef>
                <a:spcPts val="600"/>
              </a:spcBef>
              <a:spcAft>
                <a:spcPts val="0"/>
              </a:spcAft>
              <a:buSzPts val="1440"/>
              <a:buNone/>
              <a:defRPr b="1" sz="1800"/>
            </a:lvl3pPr>
            <a:lvl4pPr indent="-228600" lvl="3" marL="1828800" algn="l">
              <a:lnSpc>
                <a:spcPct val="110000"/>
              </a:lnSpc>
              <a:spcBef>
                <a:spcPts val="600"/>
              </a:spcBef>
              <a:spcAft>
                <a:spcPts val="0"/>
              </a:spcAft>
              <a:buSzPts val="1280"/>
              <a:buNone/>
              <a:defRPr b="1" sz="1600"/>
            </a:lvl4pPr>
            <a:lvl5pPr indent="-228600" lvl="4" marL="2286000" algn="l">
              <a:lnSpc>
                <a:spcPct val="110000"/>
              </a:lnSpc>
              <a:spcBef>
                <a:spcPts val="600"/>
              </a:spcBef>
              <a:spcAft>
                <a:spcPts val="0"/>
              </a:spcAft>
              <a:buSzPts val="1280"/>
              <a:buNone/>
              <a:defRPr b="1" sz="1600"/>
            </a:lvl5pPr>
            <a:lvl6pPr indent="-228600" lvl="5" marL="2743200" algn="l">
              <a:lnSpc>
                <a:spcPct val="90000"/>
              </a:lnSpc>
              <a:spcBef>
                <a:spcPts val="6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97"/>
          <p:cNvSpPr txBox="1"/>
          <p:nvPr>
            <p:ph idx="4" type="body"/>
          </p:nvPr>
        </p:nvSpPr>
        <p:spPr>
          <a:xfrm>
            <a:off x="6172200" y="2505075"/>
            <a:ext cx="5183188" cy="3261741"/>
          </a:xfrm>
          <a:prstGeom prst="rect">
            <a:avLst/>
          </a:prstGeom>
          <a:noFill/>
          <a:ln>
            <a:noFill/>
          </a:ln>
        </p:spPr>
        <p:txBody>
          <a:bodyPr anchorCtr="0" anchor="t" bIns="45700" lIns="91425" spcFirstLastPara="1" rIns="91425" wrap="square" tIns="45700">
            <a:normAutofit/>
          </a:bodyPr>
          <a:lstStyle>
            <a:lvl1pPr indent="-320040" lvl="0" marL="457200" algn="l">
              <a:lnSpc>
                <a:spcPct val="110000"/>
              </a:lnSpc>
              <a:spcBef>
                <a:spcPts val="600"/>
              </a:spcBef>
              <a:spcAft>
                <a:spcPts val="0"/>
              </a:spcAft>
              <a:buSzPts val="1440"/>
              <a:buChar char="•"/>
              <a:defRPr/>
            </a:lvl1pPr>
            <a:lvl2pPr indent="-320040" lvl="1" marL="914400" algn="l">
              <a:lnSpc>
                <a:spcPct val="110000"/>
              </a:lnSpc>
              <a:spcBef>
                <a:spcPts val="600"/>
              </a:spcBef>
              <a:spcAft>
                <a:spcPts val="0"/>
              </a:spcAft>
              <a:buSzPts val="1440"/>
              <a:buChar char="•"/>
              <a:defRPr/>
            </a:lvl2pPr>
            <a:lvl3pPr indent="-320039" lvl="2" marL="1371600" algn="l">
              <a:lnSpc>
                <a:spcPct val="110000"/>
              </a:lnSpc>
              <a:spcBef>
                <a:spcPts val="600"/>
              </a:spcBef>
              <a:spcAft>
                <a:spcPts val="0"/>
              </a:spcAft>
              <a:buSzPts val="1440"/>
              <a:buChar char="•"/>
              <a:defRPr/>
            </a:lvl3pPr>
            <a:lvl4pPr indent="-320039" lvl="3" marL="1828800" algn="l">
              <a:lnSpc>
                <a:spcPct val="110000"/>
              </a:lnSpc>
              <a:spcBef>
                <a:spcPts val="600"/>
              </a:spcBef>
              <a:spcAft>
                <a:spcPts val="0"/>
              </a:spcAft>
              <a:buSzPts val="1440"/>
              <a:buChar char="•"/>
              <a:defRPr/>
            </a:lvl4pPr>
            <a:lvl5pPr indent="-320039" lvl="4" marL="2286000" algn="l">
              <a:lnSpc>
                <a:spcPct val="110000"/>
              </a:lnSpc>
              <a:spcBef>
                <a:spcPts val="600"/>
              </a:spcBef>
              <a:spcAft>
                <a:spcPts val="0"/>
              </a:spcAft>
              <a:buSzPts val="1440"/>
              <a:buChar char="•"/>
              <a:defRPr/>
            </a:lvl5pPr>
            <a:lvl6pPr indent="-342900" lvl="5" marL="2743200" algn="l">
              <a:lnSpc>
                <a:spcPct val="90000"/>
              </a:lnSpc>
              <a:spcBef>
                <a:spcPts val="6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A picture containing logo&#10;&#10;Description automatically generated" id="42" name="Google Shape;42;p97"/>
          <p:cNvPicPr preferRelativeResize="0"/>
          <p:nvPr/>
        </p:nvPicPr>
        <p:blipFill rotWithShape="1">
          <a:blip r:embed="rId2">
            <a:alphaModFix/>
          </a:blip>
          <a:srcRect b="0" l="0" r="0" t="0"/>
          <a:stretch/>
        </p:blipFill>
        <p:spPr>
          <a:xfrm>
            <a:off x="838200" y="6146800"/>
            <a:ext cx="1759710" cy="369539"/>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43" name="Shape 43"/>
        <p:cNvGrpSpPr/>
        <p:nvPr/>
      </p:nvGrpSpPr>
      <p:grpSpPr>
        <a:xfrm>
          <a:off x="0" y="0"/>
          <a:ext cx="0" cy="0"/>
          <a:chOff x="0" y="0"/>
          <a:chExt cx="0" cy="0"/>
        </a:xfrm>
      </p:grpSpPr>
      <p:sp>
        <p:nvSpPr>
          <p:cNvPr id="44" name="Google Shape;44;p98"/>
          <p:cNvSpPr/>
          <p:nvPr/>
        </p:nvSpPr>
        <p:spPr>
          <a:xfrm>
            <a:off x="0" y="0"/>
            <a:ext cx="3327400" cy="6857999"/>
          </a:xfrm>
          <a:prstGeom prst="rect">
            <a:avLst/>
          </a:prstGeom>
          <a:solidFill>
            <a:srgbClr val="25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45" name="Google Shape;45;p98"/>
          <p:cNvSpPr txBox="1"/>
          <p:nvPr>
            <p:ph type="title"/>
          </p:nvPr>
        </p:nvSpPr>
        <p:spPr>
          <a:xfrm>
            <a:off x="226203" y="2737189"/>
            <a:ext cx="2874993" cy="1325563"/>
          </a:xfrm>
          <a:prstGeom prst="rect">
            <a:avLst/>
          </a:prstGeom>
          <a:noFill/>
          <a:ln>
            <a:noFill/>
          </a:ln>
        </p:spPr>
        <p:txBody>
          <a:bodyPr anchorCtr="0" anchor="ctr" bIns="45700" lIns="91425" spcFirstLastPara="1" rIns="91425" wrap="square" tIns="45700">
            <a:noAutofit/>
          </a:bodyPr>
          <a:lstStyle>
            <a:lvl1pPr lvl="0" algn="r">
              <a:lnSpc>
                <a:spcPct val="90000"/>
              </a:lnSpc>
              <a:spcBef>
                <a:spcPts val="0"/>
              </a:spcBef>
              <a:spcAft>
                <a:spcPts val="0"/>
              </a:spcAft>
              <a:buClr>
                <a:schemeClr val="lt1"/>
              </a:buClr>
              <a:buSzPts val="3600"/>
              <a:buFont typeface="Arial"/>
              <a:buNone/>
              <a:defRPr b="1" i="0" sz="32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98"/>
          <p:cNvSpPr txBox="1"/>
          <p:nvPr>
            <p:ph idx="1" type="body"/>
          </p:nvPr>
        </p:nvSpPr>
        <p:spPr>
          <a:xfrm>
            <a:off x="4274288" y="653142"/>
            <a:ext cx="7097619" cy="5493658"/>
          </a:xfrm>
          <a:prstGeom prst="rect">
            <a:avLst/>
          </a:prstGeom>
          <a:noFill/>
          <a:ln>
            <a:noFill/>
          </a:ln>
        </p:spPr>
        <p:txBody>
          <a:bodyPr anchorCtr="0" anchor="ctr" bIns="45700" lIns="91425" spcFirstLastPara="1" rIns="91425" wrap="square" tIns="45700">
            <a:normAutofit/>
          </a:bodyPr>
          <a:lstStyle>
            <a:lvl1pPr indent="-350520" lvl="0" marL="457200" algn="l">
              <a:lnSpc>
                <a:spcPct val="100000"/>
              </a:lnSpc>
              <a:spcBef>
                <a:spcPts val="600"/>
              </a:spcBef>
              <a:spcAft>
                <a:spcPts val="0"/>
              </a:spcAft>
              <a:buClr>
                <a:srgbClr val="4696D2"/>
              </a:buClr>
              <a:buSzPts val="1920"/>
              <a:buChar char="•"/>
              <a:defRPr>
                <a:solidFill>
                  <a:srgbClr val="0C0C0C"/>
                </a:solidFill>
              </a:defRPr>
            </a:lvl1pPr>
            <a:lvl2pPr indent="-330200" lvl="1" marL="914400" algn="l">
              <a:lnSpc>
                <a:spcPct val="100000"/>
              </a:lnSpc>
              <a:spcBef>
                <a:spcPts val="600"/>
              </a:spcBef>
              <a:spcAft>
                <a:spcPts val="0"/>
              </a:spcAft>
              <a:buClr>
                <a:srgbClr val="4696D2"/>
              </a:buClr>
              <a:buSzPts val="1600"/>
              <a:buChar char="•"/>
              <a:defRPr>
                <a:solidFill>
                  <a:srgbClr val="0C0C0C"/>
                </a:solidFill>
              </a:defRPr>
            </a:lvl2pPr>
            <a:lvl3pPr indent="-320039" lvl="2" marL="1371600" algn="l">
              <a:lnSpc>
                <a:spcPct val="100000"/>
              </a:lnSpc>
              <a:spcBef>
                <a:spcPts val="600"/>
              </a:spcBef>
              <a:spcAft>
                <a:spcPts val="0"/>
              </a:spcAft>
              <a:buClr>
                <a:srgbClr val="4696D2"/>
              </a:buClr>
              <a:buSzPts val="1440"/>
              <a:buChar char="•"/>
              <a:defRPr>
                <a:solidFill>
                  <a:srgbClr val="0C0C0C"/>
                </a:solidFill>
              </a:defRPr>
            </a:lvl3pPr>
            <a:lvl4pPr indent="-309880" lvl="3" marL="1828800" algn="l">
              <a:lnSpc>
                <a:spcPct val="100000"/>
              </a:lnSpc>
              <a:spcBef>
                <a:spcPts val="600"/>
              </a:spcBef>
              <a:spcAft>
                <a:spcPts val="0"/>
              </a:spcAft>
              <a:buClr>
                <a:srgbClr val="4696D2"/>
              </a:buClr>
              <a:buSzPts val="1280"/>
              <a:buChar char="•"/>
              <a:defRPr>
                <a:solidFill>
                  <a:srgbClr val="0C0C0C"/>
                </a:solidFill>
              </a:defRPr>
            </a:lvl4pPr>
            <a:lvl5pPr indent="-309879" lvl="4" marL="2286000" algn="l">
              <a:lnSpc>
                <a:spcPct val="100000"/>
              </a:lnSpc>
              <a:spcBef>
                <a:spcPts val="600"/>
              </a:spcBef>
              <a:spcAft>
                <a:spcPts val="0"/>
              </a:spcAft>
              <a:buClr>
                <a:srgbClr val="4696D2"/>
              </a:buClr>
              <a:buSzPts val="1280"/>
              <a:buChar char="•"/>
              <a:defRPr>
                <a:solidFill>
                  <a:srgbClr val="0C0C0C"/>
                </a:solidFill>
              </a:defRPr>
            </a:lvl5pPr>
            <a:lvl6pPr indent="-342900" lvl="5" marL="2743200" algn="l">
              <a:lnSpc>
                <a:spcPct val="90000"/>
              </a:lnSpc>
              <a:spcBef>
                <a:spcPts val="6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A picture containing logo&#10;&#10;Description automatically generated" id="47" name="Google Shape;47;p98"/>
          <p:cNvPicPr preferRelativeResize="0"/>
          <p:nvPr/>
        </p:nvPicPr>
        <p:blipFill rotWithShape="1">
          <a:blip r:embed="rId2">
            <a:alphaModFix/>
          </a:blip>
          <a:srcRect b="0" l="0" r="0" t="0"/>
          <a:stretch/>
        </p:blipFill>
        <p:spPr>
          <a:xfrm>
            <a:off x="9612197" y="6336806"/>
            <a:ext cx="1759710" cy="369539"/>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48" name="Shape 48"/>
        <p:cNvGrpSpPr/>
        <p:nvPr/>
      </p:nvGrpSpPr>
      <p:grpSpPr>
        <a:xfrm>
          <a:off x="0" y="0"/>
          <a:ext cx="0" cy="0"/>
          <a:chOff x="0" y="0"/>
          <a:chExt cx="0" cy="0"/>
        </a:xfrm>
      </p:grpSpPr>
      <p:sp>
        <p:nvSpPr>
          <p:cNvPr id="49" name="Google Shape;49;p99"/>
          <p:cNvSpPr/>
          <p:nvPr/>
        </p:nvSpPr>
        <p:spPr>
          <a:xfrm>
            <a:off x="-1" y="0"/>
            <a:ext cx="12192001" cy="1573308"/>
          </a:xfrm>
          <a:prstGeom prst="rect">
            <a:avLst/>
          </a:prstGeom>
          <a:solidFill>
            <a:srgbClr val="25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0" name="Google Shape;50;p99"/>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99"/>
          <p:cNvSpPr txBox="1"/>
          <p:nvPr>
            <p:ph idx="1" type="body"/>
          </p:nvPr>
        </p:nvSpPr>
        <p:spPr>
          <a:xfrm>
            <a:off x="838200" y="1825625"/>
            <a:ext cx="10515600" cy="3914538"/>
          </a:xfrm>
          <a:prstGeom prst="rect">
            <a:avLst/>
          </a:prstGeom>
          <a:noFill/>
          <a:ln>
            <a:noFill/>
          </a:ln>
        </p:spPr>
        <p:txBody>
          <a:bodyPr anchorCtr="0" anchor="t" bIns="45700" lIns="91425" spcFirstLastPara="1" rIns="91425" wrap="square" tIns="45700">
            <a:normAutofit/>
          </a:bodyPr>
          <a:lstStyle>
            <a:lvl1pPr indent="-350520" lvl="0" marL="457200" algn="l">
              <a:lnSpc>
                <a:spcPct val="110000"/>
              </a:lnSpc>
              <a:spcBef>
                <a:spcPts val="600"/>
              </a:spcBef>
              <a:spcAft>
                <a:spcPts val="0"/>
              </a:spcAft>
              <a:buClr>
                <a:srgbClr val="4696D2"/>
              </a:buClr>
              <a:buSzPts val="1920"/>
              <a:buChar char="•"/>
              <a:defRPr>
                <a:solidFill>
                  <a:srgbClr val="0C0C0C"/>
                </a:solidFill>
              </a:defRPr>
            </a:lvl1pPr>
            <a:lvl2pPr indent="-330200" lvl="1" marL="914400" algn="l">
              <a:lnSpc>
                <a:spcPct val="110000"/>
              </a:lnSpc>
              <a:spcBef>
                <a:spcPts val="600"/>
              </a:spcBef>
              <a:spcAft>
                <a:spcPts val="0"/>
              </a:spcAft>
              <a:buClr>
                <a:srgbClr val="4696D2"/>
              </a:buClr>
              <a:buSzPts val="1600"/>
              <a:buChar char="•"/>
              <a:defRPr>
                <a:solidFill>
                  <a:srgbClr val="0C0C0C"/>
                </a:solidFill>
              </a:defRPr>
            </a:lvl2pPr>
            <a:lvl3pPr indent="-320039" lvl="2" marL="1371600" algn="l">
              <a:lnSpc>
                <a:spcPct val="110000"/>
              </a:lnSpc>
              <a:spcBef>
                <a:spcPts val="600"/>
              </a:spcBef>
              <a:spcAft>
                <a:spcPts val="0"/>
              </a:spcAft>
              <a:buClr>
                <a:srgbClr val="4696D2"/>
              </a:buClr>
              <a:buSzPts val="1440"/>
              <a:buChar char="•"/>
              <a:defRPr>
                <a:solidFill>
                  <a:srgbClr val="0C0C0C"/>
                </a:solidFill>
              </a:defRPr>
            </a:lvl3pPr>
            <a:lvl4pPr indent="-309880" lvl="3" marL="1828800" algn="l">
              <a:lnSpc>
                <a:spcPct val="110000"/>
              </a:lnSpc>
              <a:spcBef>
                <a:spcPts val="600"/>
              </a:spcBef>
              <a:spcAft>
                <a:spcPts val="0"/>
              </a:spcAft>
              <a:buClr>
                <a:srgbClr val="4696D2"/>
              </a:buClr>
              <a:buSzPts val="1280"/>
              <a:buChar char="•"/>
              <a:defRPr>
                <a:solidFill>
                  <a:srgbClr val="0C0C0C"/>
                </a:solidFill>
              </a:defRPr>
            </a:lvl4pPr>
            <a:lvl5pPr indent="-309879" lvl="4" marL="2286000" algn="l">
              <a:lnSpc>
                <a:spcPct val="110000"/>
              </a:lnSpc>
              <a:spcBef>
                <a:spcPts val="600"/>
              </a:spcBef>
              <a:spcAft>
                <a:spcPts val="0"/>
              </a:spcAft>
              <a:buClr>
                <a:srgbClr val="4696D2"/>
              </a:buClr>
              <a:buSzPts val="1280"/>
              <a:buChar char="•"/>
              <a:defRPr>
                <a:solidFill>
                  <a:srgbClr val="0C0C0C"/>
                </a:solidFill>
              </a:defRPr>
            </a:lvl5pPr>
            <a:lvl6pPr indent="-342900" lvl="5" marL="2743200" algn="l">
              <a:lnSpc>
                <a:spcPct val="90000"/>
              </a:lnSpc>
              <a:spcBef>
                <a:spcPts val="6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A picture containing logo&#10;&#10;Description automatically generated" id="52" name="Google Shape;52;p99"/>
          <p:cNvPicPr preferRelativeResize="0"/>
          <p:nvPr/>
        </p:nvPicPr>
        <p:blipFill rotWithShape="1">
          <a:blip r:embed="rId2">
            <a:alphaModFix/>
          </a:blip>
          <a:srcRect b="0" l="0" r="0" t="0"/>
          <a:stretch/>
        </p:blipFill>
        <p:spPr>
          <a:xfrm>
            <a:off x="838200" y="6146800"/>
            <a:ext cx="1759710" cy="369539"/>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53" name="Shape 53"/>
        <p:cNvGrpSpPr/>
        <p:nvPr/>
      </p:nvGrpSpPr>
      <p:grpSpPr>
        <a:xfrm>
          <a:off x="0" y="0"/>
          <a:ext cx="0" cy="0"/>
          <a:chOff x="0" y="0"/>
          <a:chExt cx="0" cy="0"/>
        </a:xfrm>
      </p:grpSpPr>
      <p:sp>
        <p:nvSpPr>
          <p:cNvPr id="54" name="Google Shape;54;p104"/>
          <p:cNvSpPr/>
          <p:nvPr/>
        </p:nvSpPr>
        <p:spPr>
          <a:xfrm>
            <a:off x="-1" y="0"/>
            <a:ext cx="12192001" cy="1573308"/>
          </a:xfrm>
          <a:prstGeom prst="rect">
            <a:avLst/>
          </a:prstGeom>
          <a:solidFill>
            <a:srgbClr val="25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C58963"/>
              </a:solidFill>
              <a:latin typeface="Arial"/>
              <a:ea typeface="Arial"/>
              <a:cs typeface="Arial"/>
              <a:sym typeface="Arial"/>
            </a:endParaRPr>
          </a:p>
        </p:txBody>
      </p:sp>
      <p:sp>
        <p:nvSpPr>
          <p:cNvPr id="55" name="Google Shape;55;p104"/>
          <p:cNvSpPr/>
          <p:nvPr/>
        </p:nvSpPr>
        <p:spPr>
          <a:xfrm>
            <a:off x="7510013" y="1"/>
            <a:ext cx="3648973" cy="6857999"/>
          </a:xfrm>
          <a:prstGeom prst="rect">
            <a:avLst/>
          </a:prstGeom>
          <a:solidFill>
            <a:srgbClr val="F2F2F2"/>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6" name="Google Shape;56;p104"/>
          <p:cNvSpPr txBox="1"/>
          <p:nvPr>
            <p:ph type="title"/>
          </p:nvPr>
        </p:nvSpPr>
        <p:spPr>
          <a:xfrm>
            <a:off x="838200" y="203129"/>
            <a:ext cx="6671813" cy="116704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04"/>
          <p:cNvSpPr txBox="1"/>
          <p:nvPr>
            <p:ph idx="1" type="body"/>
          </p:nvPr>
        </p:nvSpPr>
        <p:spPr>
          <a:xfrm>
            <a:off x="838200" y="1825625"/>
            <a:ext cx="5551025" cy="4059140"/>
          </a:xfrm>
          <a:prstGeom prst="rect">
            <a:avLst/>
          </a:prstGeom>
          <a:noFill/>
          <a:ln>
            <a:noFill/>
          </a:ln>
        </p:spPr>
        <p:txBody>
          <a:bodyPr anchorCtr="0" anchor="t" bIns="45700" lIns="91425" spcFirstLastPara="1" rIns="91425" wrap="square" tIns="45700">
            <a:normAutofit/>
          </a:bodyPr>
          <a:lstStyle>
            <a:lvl1pPr indent="-350520" lvl="0" marL="457200" algn="l">
              <a:lnSpc>
                <a:spcPct val="110000"/>
              </a:lnSpc>
              <a:spcBef>
                <a:spcPts val="600"/>
              </a:spcBef>
              <a:spcAft>
                <a:spcPts val="0"/>
              </a:spcAft>
              <a:buClr>
                <a:srgbClr val="4696D2"/>
              </a:buClr>
              <a:buSzPts val="1920"/>
              <a:buChar char="•"/>
              <a:defRPr>
                <a:solidFill>
                  <a:srgbClr val="0C0C0C"/>
                </a:solidFill>
              </a:defRPr>
            </a:lvl1pPr>
            <a:lvl2pPr indent="-330200" lvl="1" marL="914400" algn="l">
              <a:lnSpc>
                <a:spcPct val="110000"/>
              </a:lnSpc>
              <a:spcBef>
                <a:spcPts val="600"/>
              </a:spcBef>
              <a:spcAft>
                <a:spcPts val="0"/>
              </a:spcAft>
              <a:buClr>
                <a:srgbClr val="4696D2"/>
              </a:buClr>
              <a:buSzPts val="1600"/>
              <a:buChar char="•"/>
              <a:defRPr>
                <a:solidFill>
                  <a:srgbClr val="0C0C0C"/>
                </a:solidFill>
              </a:defRPr>
            </a:lvl2pPr>
            <a:lvl3pPr indent="-320039" lvl="2" marL="1371600" algn="l">
              <a:lnSpc>
                <a:spcPct val="110000"/>
              </a:lnSpc>
              <a:spcBef>
                <a:spcPts val="600"/>
              </a:spcBef>
              <a:spcAft>
                <a:spcPts val="0"/>
              </a:spcAft>
              <a:buClr>
                <a:srgbClr val="4696D2"/>
              </a:buClr>
              <a:buSzPts val="1440"/>
              <a:buChar char="•"/>
              <a:defRPr>
                <a:solidFill>
                  <a:srgbClr val="0C0C0C"/>
                </a:solidFill>
              </a:defRPr>
            </a:lvl3pPr>
            <a:lvl4pPr indent="-309880" lvl="3" marL="1828800" algn="l">
              <a:lnSpc>
                <a:spcPct val="110000"/>
              </a:lnSpc>
              <a:spcBef>
                <a:spcPts val="600"/>
              </a:spcBef>
              <a:spcAft>
                <a:spcPts val="0"/>
              </a:spcAft>
              <a:buClr>
                <a:srgbClr val="4696D2"/>
              </a:buClr>
              <a:buSzPts val="1280"/>
              <a:buChar char="•"/>
              <a:defRPr>
                <a:solidFill>
                  <a:srgbClr val="0C0C0C"/>
                </a:solidFill>
              </a:defRPr>
            </a:lvl4pPr>
            <a:lvl5pPr indent="-309879" lvl="4" marL="2286000" algn="l">
              <a:lnSpc>
                <a:spcPct val="110000"/>
              </a:lnSpc>
              <a:spcBef>
                <a:spcPts val="600"/>
              </a:spcBef>
              <a:spcAft>
                <a:spcPts val="0"/>
              </a:spcAft>
              <a:buClr>
                <a:srgbClr val="4696D2"/>
              </a:buClr>
              <a:buSzPts val="1280"/>
              <a:buChar char="•"/>
              <a:defRPr>
                <a:solidFill>
                  <a:srgbClr val="0C0C0C"/>
                </a:solidFill>
              </a:defRPr>
            </a:lvl5pPr>
            <a:lvl6pPr indent="-342900" lvl="5" marL="2743200" algn="l">
              <a:lnSpc>
                <a:spcPct val="90000"/>
              </a:lnSpc>
              <a:spcBef>
                <a:spcPts val="6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8" name="Google Shape;58;p104"/>
          <p:cNvSpPr/>
          <p:nvPr>
            <p:ph idx="2" type="pic"/>
          </p:nvPr>
        </p:nvSpPr>
        <p:spPr>
          <a:xfrm>
            <a:off x="7510013" y="0"/>
            <a:ext cx="3648974" cy="6858000"/>
          </a:xfrm>
          <a:prstGeom prst="rect">
            <a:avLst/>
          </a:prstGeom>
          <a:noFill/>
          <a:ln>
            <a:noFill/>
          </a:ln>
        </p:spPr>
      </p:sp>
      <p:pic>
        <p:nvPicPr>
          <p:cNvPr descr="A picture containing logo&#10;&#10;Description automatically generated" id="59" name="Google Shape;59;p104"/>
          <p:cNvPicPr preferRelativeResize="0"/>
          <p:nvPr/>
        </p:nvPicPr>
        <p:blipFill rotWithShape="1">
          <a:blip r:embed="rId2">
            <a:alphaModFix/>
          </a:blip>
          <a:srcRect b="0" l="0" r="0" t="0"/>
          <a:stretch/>
        </p:blipFill>
        <p:spPr>
          <a:xfrm>
            <a:off x="838200" y="6146800"/>
            <a:ext cx="1759710" cy="369539"/>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624">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sources">
  <p:cSld name="Resources">
    <p:spTree>
      <p:nvGrpSpPr>
        <p:cNvPr id="60" name="Shape 60"/>
        <p:cNvGrpSpPr/>
        <p:nvPr/>
      </p:nvGrpSpPr>
      <p:grpSpPr>
        <a:xfrm>
          <a:off x="0" y="0"/>
          <a:ext cx="0" cy="0"/>
          <a:chOff x="0" y="0"/>
          <a:chExt cx="0" cy="0"/>
        </a:xfrm>
      </p:grpSpPr>
      <p:sp>
        <p:nvSpPr>
          <p:cNvPr id="61" name="Google Shape;61;p100"/>
          <p:cNvSpPr/>
          <p:nvPr/>
        </p:nvSpPr>
        <p:spPr>
          <a:xfrm>
            <a:off x="-1" y="0"/>
            <a:ext cx="12192001" cy="1573308"/>
          </a:xfrm>
          <a:prstGeom prst="rect">
            <a:avLst/>
          </a:prstGeom>
          <a:solidFill>
            <a:srgbClr val="25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62" name="Google Shape;62;p100"/>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00"/>
          <p:cNvSpPr txBox="1"/>
          <p:nvPr>
            <p:ph idx="1" type="body"/>
          </p:nvPr>
        </p:nvSpPr>
        <p:spPr>
          <a:xfrm>
            <a:off x="838200" y="1825625"/>
            <a:ext cx="10515600" cy="3914538"/>
          </a:xfrm>
          <a:prstGeom prst="rect">
            <a:avLst/>
          </a:prstGeom>
          <a:noFill/>
          <a:ln>
            <a:noFill/>
          </a:ln>
        </p:spPr>
        <p:txBody>
          <a:bodyPr anchorCtr="0" anchor="t" bIns="45700" lIns="91425" spcFirstLastPara="1" rIns="91425" wrap="square" tIns="45700">
            <a:normAutofit/>
          </a:bodyPr>
          <a:lstStyle>
            <a:lvl1pPr indent="-228600" lvl="0" marL="457200" algn="l">
              <a:lnSpc>
                <a:spcPct val="110000"/>
              </a:lnSpc>
              <a:spcBef>
                <a:spcPts val="600"/>
              </a:spcBef>
              <a:spcAft>
                <a:spcPts val="0"/>
              </a:spcAft>
              <a:buClr>
                <a:srgbClr val="4696D2"/>
              </a:buClr>
              <a:buSzPts val="1440"/>
              <a:buNone/>
              <a:defRPr i="1" sz="1800">
                <a:solidFill>
                  <a:srgbClr val="3F3F3F"/>
                </a:solidFill>
              </a:defRPr>
            </a:lvl1pPr>
            <a:lvl2pPr indent="-228600" lvl="1" marL="914400" algn="l">
              <a:lnSpc>
                <a:spcPct val="110000"/>
              </a:lnSpc>
              <a:spcBef>
                <a:spcPts val="1800"/>
              </a:spcBef>
              <a:spcAft>
                <a:spcPts val="0"/>
              </a:spcAft>
              <a:buClr>
                <a:srgbClr val="4696D2"/>
              </a:buClr>
              <a:buSzPts val="1600"/>
              <a:buNone/>
              <a:defRPr>
                <a:solidFill>
                  <a:srgbClr val="0C0C0C"/>
                </a:solidFill>
              </a:defRPr>
            </a:lvl2pPr>
            <a:lvl3pPr indent="-320039" lvl="2" marL="1371600" algn="l">
              <a:lnSpc>
                <a:spcPct val="110000"/>
              </a:lnSpc>
              <a:spcBef>
                <a:spcPts val="600"/>
              </a:spcBef>
              <a:spcAft>
                <a:spcPts val="0"/>
              </a:spcAft>
              <a:buClr>
                <a:srgbClr val="4696D2"/>
              </a:buClr>
              <a:buSzPts val="1440"/>
              <a:buChar char="•"/>
              <a:defRPr>
                <a:solidFill>
                  <a:srgbClr val="0C0C0C"/>
                </a:solidFill>
              </a:defRPr>
            </a:lvl3pPr>
            <a:lvl4pPr indent="-309880" lvl="3" marL="1828800" algn="l">
              <a:lnSpc>
                <a:spcPct val="110000"/>
              </a:lnSpc>
              <a:spcBef>
                <a:spcPts val="600"/>
              </a:spcBef>
              <a:spcAft>
                <a:spcPts val="0"/>
              </a:spcAft>
              <a:buClr>
                <a:srgbClr val="4696D2"/>
              </a:buClr>
              <a:buSzPts val="1280"/>
              <a:buChar char="•"/>
              <a:defRPr>
                <a:solidFill>
                  <a:srgbClr val="0C0C0C"/>
                </a:solidFill>
              </a:defRPr>
            </a:lvl4pPr>
            <a:lvl5pPr indent="-309879" lvl="4" marL="2286000" algn="l">
              <a:lnSpc>
                <a:spcPct val="110000"/>
              </a:lnSpc>
              <a:spcBef>
                <a:spcPts val="600"/>
              </a:spcBef>
              <a:spcAft>
                <a:spcPts val="0"/>
              </a:spcAft>
              <a:buClr>
                <a:srgbClr val="4696D2"/>
              </a:buClr>
              <a:buSzPts val="1280"/>
              <a:buChar char="•"/>
              <a:defRPr>
                <a:solidFill>
                  <a:srgbClr val="0C0C0C"/>
                </a:solidFill>
              </a:defRPr>
            </a:lvl5pPr>
            <a:lvl6pPr indent="-342900" lvl="5" marL="2743200" algn="l">
              <a:lnSpc>
                <a:spcPct val="90000"/>
              </a:lnSpc>
              <a:spcBef>
                <a:spcPts val="6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A picture containing logo&#10;&#10;Description automatically generated" id="64" name="Google Shape;64;p100"/>
          <p:cNvPicPr preferRelativeResize="0"/>
          <p:nvPr/>
        </p:nvPicPr>
        <p:blipFill rotWithShape="1">
          <a:blip r:embed="rId2">
            <a:alphaModFix/>
          </a:blip>
          <a:srcRect b="0" l="0" r="0" t="0"/>
          <a:stretch/>
        </p:blipFill>
        <p:spPr>
          <a:xfrm>
            <a:off x="838200" y="6146800"/>
            <a:ext cx="1759710" cy="369539"/>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6"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9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25408F"/>
              </a:buClr>
              <a:buSzPts val="3600"/>
              <a:buFont typeface="Arial"/>
              <a:buNone/>
              <a:defRPr b="1" i="0" sz="3600" u="none" cap="none" strike="noStrike">
                <a:solidFill>
                  <a:srgbClr val="25408F"/>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92"/>
          <p:cNvSpPr txBox="1"/>
          <p:nvPr>
            <p:ph idx="1" type="body"/>
          </p:nvPr>
        </p:nvSpPr>
        <p:spPr>
          <a:xfrm>
            <a:off x="838200" y="1825625"/>
            <a:ext cx="10515600" cy="3904615"/>
          </a:xfrm>
          <a:prstGeom prst="rect">
            <a:avLst/>
          </a:prstGeom>
          <a:noFill/>
          <a:ln>
            <a:noFill/>
          </a:ln>
        </p:spPr>
        <p:txBody>
          <a:bodyPr anchorCtr="0" anchor="t" bIns="45700" lIns="91425" spcFirstLastPara="1" rIns="91425" wrap="square" tIns="45700">
            <a:normAutofit/>
          </a:bodyPr>
          <a:lstStyle>
            <a:lvl1pPr indent="-350520" lvl="0" marL="457200" marR="0" rtl="0" algn="l">
              <a:lnSpc>
                <a:spcPct val="110000"/>
              </a:lnSpc>
              <a:spcBef>
                <a:spcPts val="600"/>
              </a:spcBef>
              <a:spcAft>
                <a:spcPts val="0"/>
              </a:spcAft>
              <a:buClr>
                <a:srgbClr val="4696D2"/>
              </a:buClr>
              <a:buSzPts val="1920"/>
              <a:buFont typeface="Arial"/>
              <a:buChar char="•"/>
              <a:defRPr b="0" i="0" sz="2400" u="none" cap="none" strike="noStrike">
                <a:solidFill>
                  <a:srgbClr val="0C0C0C"/>
                </a:solidFill>
                <a:latin typeface="Arial"/>
                <a:ea typeface="Arial"/>
                <a:cs typeface="Arial"/>
                <a:sym typeface="Arial"/>
              </a:defRPr>
            </a:lvl1pPr>
            <a:lvl2pPr indent="-330200" lvl="1" marL="914400" marR="0" rtl="0" algn="l">
              <a:lnSpc>
                <a:spcPct val="110000"/>
              </a:lnSpc>
              <a:spcBef>
                <a:spcPts val="600"/>
              </a:spcBef>
              <a:spcAft>
                <a:spcPts val="0"/>
              </a:spcAft>
              <a:buClr>
                <a:srgbClr val="4696D2"/>
              </a:buClr>
              <a:buSzPts val="1600"/>
              <a:buFont typeface="Arial"/>
              <a:buChar char="•"/>
              <a:defRPr b="0" i="0" sz="2000" u="none" cap="none" strike="noStrike">
                <a:solidFill>
                  <a:srgbClr val="0C0C0C"/>
                </a:solidFill>
                <a:latin typeface="Arial"/>
                <a:ea typeface="Arial"/>
                <a:cs typeface="Arial"/>
                <a:sym typeface="Arial"/>
              </a:defRPr>
            </a:lvl2pPr>
            <a:lvl3pPr indent="-320039" lvl="2" marL="1371600" marR="0" rtl="0" algn="l">
              <a:lnSpc>
                <a:spcPct val="110000"/>
              </a:lnSpc>
              <a:spcBef>
                <a:spcPts val="600"/>
              </a:spcBef>
              <a:spcAft>
                <a:spcPts val="0"/>
              </a:spcAft>
              <a:buClr>
                <a:srgbClr val="4696D2"/>
              </a:buClr>
              <a:buSzPts val="1440"/>
              <a:buFont typeface="Arial"/>
              <a:buChar char="•"/>
              <a:defRPr b="0" i="0" sz="1800" u="none" cap="none" strike="noStrike">
                <a:solidFill>
                  <a:srgbClr val="0C0C0C"/>
                </a:solidFill>
                <a:latin typeface="Arial"/>
                <a:ea typeface="Arial"/>
                <a:cs typeface="Arial"/>
                <a:sym typeface="Arial"/>
              </a:defRPr>
            </a:lvl3pPr>
            <a:lvl4pPr indent="-309880" lvl="3" marL="1828800" marR="0" rtl="0" algn="l">
              <a:lnSpc>
                <a:spcPct val="110000"/>
              </a:lnSpc>
              <a:spcBef>
                <a:spcPts val="600"/>
              </a:spcBef>
              <a:spcAft>
                <a:spcPts val="0"/>
              </a:spcAft>
              <a:buClr>
                <a:srgbClr val="4696D2"/>
              </a:buClr>
              <a:buSzPts val="1280"/>
              <a:buFont typeface="Arial"/>
              <a:buChar char="•"/>
              <a:defRPr b="0" i="0" sz="1600" u="none" cap="none" strike="noStrike">
                <a:solidFill>
                  <a:srgbClr val="0C0C0C"/>
                </a:solidFill>
                <a:latin typeface="Arial"/>
                <a:ea typeface="Arial"/>
                <a:cs typeface="Arial"/>
                <a:sym typeface="Arial"/>
              </a:defRPr>
            </a:lvl4pPr>
            <a:lvl5pPr indent="-309879" lvl="4" marL="2286000" marR="0" rtl="0" algn="l">
              <a:lnSpc>
                <a:spcPct val="110000"/>
              </a:lnSpc>
              <a:spcBef>
                <a:spcPts val="600"/>
              </a:spcBef>
              <a:spcAft>
                <a:spcPts val="0"/>
              </a:spcAft>
              <a:buClr>
                <a:srgbClr val="4696D2"/>
              </a:buClr>
              <a:buSzPts val="1280"/>
              <a:buFont typeface="Arial"/>
              <a:buChar char="•"/>
              <a:defRPr b="0" i="0" sz="1600" u="none" cap="none" strike="noStrike">
                <a:solidFill>
                  <a:srgbClr val="0C0C0C"/>
                </a:solidFill>
                <a:latin typeface="Arial"/>
                <a:ea typeface="Arial"/>
                <a:cs typeface="Arial"/>
                <a:sym typeface="Arial"/>
              </a:defRPr>
            </a:lvl5pPr>
            <a:lvl6pPr indent="-342900" lvl="5" marL="2743200" marR="0" rtl="0" algn="l">
              <a:lnSpc>
                <a:spcPct val="90000"/>
              </a:lnSpc>
              <a:spcBef>
                <a:spcPts val="6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mc:AlternateContent>
    <mc:Choice Requires="p14">
      <p:transition spd="slow" p14:dur="700">
        <p:fade/>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 Id="rId3" Type="http://schemas.openxmlformats.org/officeDocument/2006/relationships/image" Target="../media/image10.png"/><Relationship Id="rId4" Type="http://schemas.openxmlformats.org/officeDocument/2006/relationships/hyperlink" Target="https://arup.utah.edu/media/labValue/ValueLaboratory_InvestOutsource.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hyperlink" Target="https://www.supportcdconelab.org/toolbox/" TargetMode="External"/><Relationship Id="rId4" Type="http://schemas.openxmlformats.org/officeDocument/2006/relationships/hyperlink" Target="https://www.supportcdconelab.org/toolbox/" TargetMode="External"/><Relationship Id="rId5" Type="http://schemas.openxmlformats.org/officeDocument/2006/relationships/hyperlink" Target="https://www.supportcdconelab.org/toolbox/" TargetMode="External"/><Relationship Id="rId6" Type="http://schemas.openxmlformats.org/officeDocument/2006/relationships/image" Target="../media/image1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 Id="rId3" Type="http://schemas.openxmlformats.org/officeDocument/2006/relationships/hyperlink" Target="https://www.supportcdconelab.org/toolbox/" TargetMode="External"/><Relationship Id="rId4" Type="http://schemas.openxmlformats.org/officeDocument/2006/relationships/hyperlink" Target="https://www.supportcdconelab.org/toolbox/" TargetMode="External"/><Relationship Id="rId5" Type="http://schemas.openxmlformats.org/officeDocument/2006/relationships/hyperlink" Target="https://www.supportcdconelab.org/toolbo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1.xml"/><Relationship Id="rId3" Type="http://schemas.openxmlformats.org/officeDocument/2006/relationships/hyperlink" Target="https://www.supportcdconelab.org/toolbox/" TargetMode="External"/><Relationship Id="rId4" Type="http://schemas.openxmlformats.org/officeDocument/2006/relationships/hyperlink" Target="https://www.supportcdconelab.org/toolbox/" TargetMode="External"/><Relationship Id="rId5" Type="http://schemas.openxmlformats.org/officeDocument/2006/relationships/hyperlink" Target="https://www.supportcdconelab.org/toolbox/"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7.xml"/><Relationship Id="rId3" Type="http://schemas.openxmlformats.org/officeDocument/2006/relationships/image" Target="../media/image1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8.xml"/><Relationship Id="rId3" Type="http://schemas.openxmlformats.org/officeDocument/2006/relationships/hyperlink" Target="https://www.supportcdconelab.org/toolbox/" TargetMode="External"/><Relationship Id="rId4" Type="http://schemas.openxmlformats.org/officeDocument/2006/relationships/hyperlink" Target="https://www.supportcdconelab.org/toolbox/" TargetMode="External"/><Relationship Id="rId5" Type="http://schemas.openxmlformats.org/officeDocument/2006/relationships/hyperlink" Target="https://www.supportcdconelab.org/toolbox/"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0" Type="http://schemas.openxmlformats.org/officeDocument/2006/relationships/hyperlink" Target="https://pubmed.ncbi.nlm.nih.gov/29332975/" TargetMode="External"/><Relationship Id="rId1" Type="http://schemas.openxmlformats.org/officeDocument/2006/relationships/slideLayout" Target="../slideLayouts/slideLayout9.xml"/><Relationship Id="rId2" Type="http://schemas.openxmlformats.org/officeDocument/2006/relationships/notesSlide" Target="../notesSlides/notesSlide30.xml"/><Relationship Id="rId3" Type="http://schemas.openxmlformats.org/officeDocument/2006/relationships/hyperlink" Target="https://www.clinicallab.com/the-hidden-value-in-the-clinical-lab-117" TargetMode="External"/><Relationship Id="rId4" Type="http://schemas.openxmlformats.org/officeDocument/2006/relationships/hyperlink" Target="http://www.arup.utah.edu/media/labValue/ValueLaboratory_InvestOutsource.pdf" TargetMode="External"/><Relationship Id="rId9" Type="http://schemas.openxmlformats.org/officeDocument/2006/relationships/hyperlink" Target="https://www.whatsmynext.org/" TargetMode="External"/><Relationship Id="rId5" Type="http://schemas.openxmlformats.org/officeDocument/2006/relationships/hyperlink" Target="https://www.captodayonline.com/value-hospital-lab-outreach-underrated/" TargetMode="External"/><Relationship Id="rId6" Type="http://schemas.openxmlformats.org/officeDocument/2006/relationships/hyperlink" Target="https://www.clinicallab.com/how-outreach-programs-help-labs-achieve-financial-stability-217" TargetMode="External"/><Relationship Id="rId7" Type="http://schemas.openxmlformats.org/officeDocument/2006/relationships/hyperlink" Target="https://www.medlabmag.com/article/1801" TargetMode="External"/><Relationship Id="rId8" Type="http://schemas.openxmlformats.org/officeDocument/2006/relationships/hyperlink" Target="https://www.darkintelligencegroup.com/the-dark-report/laboratory-management/hospital-lab-outreach-still-effective-revenue-strategy/"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1.xml"/><Relationship Id="rId3" Type="http://schemas.openxmlformats.org/officeDocument/2006/relationships/hyperlink" Target="https://health.ucdavis.edu/pathology/about_us/strategic_plan/index.html" TargetMode="External"/><Relationship Id="rId4" Type="http://schemas.openxmlformats.org/officeDocument/2006/relationships/hyperlink" Target="https://www.bumc.bu.edu/busm-pathology/other/department-of-pathology-and-laboratory-medicine-strategic-plan-2009/" TargetMode="External"/><Relationship Id="rId5" Type="http://schemas.openxmlformats.org/officeDocument/2006/relationships/hyperlink" Target="https://www.schulich.uwo.ca/pathol/about_us/overview/strategic_plan.html" TargetMode="External"/><Relationship Id="rId6" Type="http://schemas.openxmlformats.org/officeDocument/2006/relationships/hyperlink" Target="https://www.pathologyoutlines.com/topic/managementlabplanning.html" TargetMode="External"/><Relationship Id="rId7" Type="http://schemas.openxmlformats.org/officeDocument/2006/relationships/hyperlink" Target="https://www.mlo-online.com/home/article/13009412/achieving-success-in-the-clinical-laboratory-through-strategic-planni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3"/>
          <p:cNvSpPr txBox="1"/>
          <p:nvPr>
            <p:ph type="ctrTitle"/>
          </p:nvPr>
        </p:nvSpPr>
        <p:spPr>
          <a:xfrm>
            <a:off x="775386" y="1950718"/>
            <a:ext cx="9244800" cy="3332400"/>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chemeClr val="lt1"/>
              </a:buClr>
              <a:buSzPts val="6000"/>
              <a:buFont typeface="Arial"/>
              <a:buNone/>
            </a:pPr>
            <a:r>
              <a:rPr lang="en-US"/>
              <a:t>ASCP Negotiation &amp; Advocacy Toolbox</a:t>
            </a:r>
            <a:endParaRPr/>
          </a:p>
        </p:txBody>
      </p:sp>
      <p:sp>
        <p:nvSpPr>
          <p:cNvPr id="95" name="Google Shape;95;p3"/>
          <p:cNvSpPr txBox="1"/>
          <p:nvPr>
            <p:ph idx="1" type="subTitle"/>
          </p:nvPr>
        </p:nvSpPr>
        <p:spPr>
          <a:xfrm>
            <a:off x="876300" y="5384800"/>
            <a:ext cx="7457803" cy="1341119"/>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rgbClr val="C58963"/>
              </a:buClr>
              <a:buSzPts val="1600"/>
              <a:buFont typeface="Arial"/>
              <a:buNone/>
            </a:pPr>
            <a:r>
              <a:rPr lang="en-US"/>
              <a:t>A </a:t>
            </a:r>
            <a:r>
              <a:rPr b="1" i="1" lang="en-US"/>
              <a:t>roadmap</a:t>
            </a:r>
            <a:r>
              <a:rPr lang="en-US"/>
              <a:t> to advocating for the needs of your laboratory</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2"/>
          <p:cNvSpPr txBox="1"/>
          <p:nvPr>
            <p:ph type="title"/>
          </p:nvPr>
        </p:nvSpPr>
        <p:spPr>
          <a:xfrm>
            <a:off x="226203" y="2737189"/>
            <a:ext cx="2874993" cy="1325563"/>
          </a:xfrm>
          <a:prstGeom prst="rect">
            <a:avLst/>
          </a:prstGeom>
          <a:noFill/>
          <a:ln>
            <a:noFill/>
          </a:ln>
        </p:spPr>
        <p:txBody>
          <a:bodyPr anchorCtr="0" anchor="ctr" bIns="45700" lIns="91425" spcFirstLastPara="1" rIns="91425" wrap="square" tIns="45700">
            <a:noAutofit/>
          </a:bodyPr>
          <a:lstStyle/>
          <a:p>
            <a:pPr indent="0" lvl="0" marL="0" rtl="0" algn="r">
              <a:lnSpc>
                <a:spcPct val="90000"/>
              </a:lnSpc>
              <a:spcBef>
                <a:spcPts val="0"/>
              </a:spcBef>
              <a:spcAft>
                <a:spcPts val="0"/>
              </a:spcAft>
              <a:buSzPts val="3600"/>
              <a:buNone/>
            </a:pPr>
            <a:r>
              <a:rPr lang="en-US"/>
              <a:t>Discussion Questions</a:t>
            </a:r>
            <a:endParaRPr/>
          </a:p>
        </p:txBody>
      </p:sp>
      <p:sp>
        <p:nvSpPr>
          <p:cNvPr id="154" name="Google Shape;154;p12"/>
          <p:cNvSpPr txBox="1"/>
          <p:nvPr>
            <p:ph idx="1" type="body"/>
          </p:nvPr>
        </p:nvSpPr>
        <p:spPr>
          <a:xfrm>
            <a:off x="4274288" y="653142"/>
            <a:ext cx="7097619" cy="5493658"/>
          </a:xfrm>
          <a:prstGeom prst="rect">
            <a:avLst/>
          </a:prstGeom>
          <a:noFill/>
          <a:ln>
            <a:noFill/>
          </a:ln>
        </p:spPr>
        <p:txBody>
          <a:bodyPr anchorCtr="0" anchor="ctr" bIns="45700" lIns="91425" spcFirstLastPara="1" rIns="91425" wrap="square" tIns="45700">
            <a:normAutofit fontScale="92500" lnSpcReduction="10000"/>
          </a:bodyPr>
          <a:lstStyle/>
          <a:p>
            <a:pPr indent="-350520" lvl="0" marL="457200" rtl="0" algn="l">
              <a:lnSpc>
                <a:spcPct val="100000"/>
              </a:lnSpc>
              <a:spcBef>
                <a:spcPts val="600"/>
              </a:spcBef>
              <a:spcAft>
                <a:spcPts val="0"/>
              </a:spcAft>
              <a:buSzPct val="86486"/>
              <a:buChar char="•"/>
            </a:pPr>
            <a:r>
              <a:rPr lang="en-US"/>
              <a:t>What is the value your laboratory adds to the health system?</a:t>
            </a:r>
            <a:endParaRPr/>
          </a:p>
          <a:p>
            <a:pPr indent="-350520" lvl="0" marL="457200" rtl="0" algn="l">
              <a:lnSpc>
                <a:spcPct val="100000"/>
              </a:lnSpc>
              <a:spcBef>
                <a:spcPts val="600"/>
              </a:spcBef>
              <a:spcAft>
                <a:spcPts val="0"/>
              </a:spcAft>
              <a:buSzPct val="86486"/>
              <a:buChar char="•"/>
            </a:pPr>
            <a:r>
              <a:rPr lang="en-US"/>
              <a:t>What resources can be used to quantitate value of the laboratory?</a:t>
            </a:r>
            <a:endParaRPr/>
          </a:p>
          <a:p>
            <a:pPr indent="-350520" lvl="0" marL="457200" rtl="0" algn="l">
              <a:lnSpc>
                <a:spcPct val="100000"/>
              </a:lnSpc>
              <a:spcBef>
                <a:spcPts val="600"/>
              </a:spcBef>
              <a:spcAft>
                <a:spcPts val="0"/>
              </a:spcAft>
              <a:buSzPct val="86486"/>
              <a:buChar char="•"/>
            </a:pPr>
            <a:r>
              <a:rPr lang="en-US"/>
              <a:t>How can you quantitate qualitative value added?</a:t>
            </a:r>
            <a:endParaRPr/>
          </a:p>
          <a:p>
            <a:pPr indent="-350520" lvl="0" marL="457200" rtl="0" algn="l">
              <a:lnSpc>
                <a:spcPct val="100000"/>
              </a:lnSpc>
              <a:spcBef>
                <a:spcPts val="600"/>
              </a:spcBef>
              <a:spcAft>
                <a:spcPts val="0"/>
              </a:spcAft>
              <a:buSzPct val="86486"/>
              <a:buChar char="•"/>
            </a:pPr>
            <a:r>
              <a:rPr lang="en-US"/>
              <a:t>Do you know what your bottom line is?</a:t>
            </a:r>
            <a:endParaRPr/>
          </a:p>
          <a:p>
            <a:pPr indent="-350520" lvl="0" marL="457200" rtl="0" algn="l">
              <a:lnSpc>
                <a:spcPct val="100000"/>
              </a:lnSpc>
              <a:spcBef>
                <a:spcPts val="600"/>
              </a:spcBef>
              <a:spcAft>
                <a:spcPts val="0"/>
              </a:spcAft>
              <a:buSzPct val="86486"/>
              <a:buChar char="•"/>
            </a:pPr>
            <a:r>
              <a:rPr lang="en-US"/>
              <a:t>How is the laboratory represented in major service line meetings at your organization?</a:t>
            </a:r>
            <a:endParaRPr/>
          </a:p>
          <a:p>
            <a:pPr indent="-350520" lvl="0" marL="457200" rtl="0" algn="l">
              <a:lnSpc>
                <a:spcPct val="100000"/>
              </a:lnSpc>
              <a:spcBef>
                <a:spcPts val="600"/>
              </a:spcBef>
              <a:spcAft>
                <a:spcPts val="0"/>
              </a:spcAft>
              <a:buSzPct val="86486"/>
              <a:buChar char="•"/>
            </a:pPr>
            <a:r>
              <a:rPr lang="en-US"/>
              <a:t>Are there system initiatives that have a laboratory component? (e.g. ER throughput, reducing length-of-stay, test utilization, patient blood management, etc.)</a:t>
            </a:r>
            <a:endParaRPr/>
          </a:p>
          <a:p>
            <a:pPr indent="-350520" lvl="0" marL="457200" rtl="0" algn="l">
              <a:lnSpc>
                <a:spcPct val="100000"/>
              </a:lnSpc>
              <a:spcBef>
                <a:spcPts val="600"/>
              </a:spcBef>
              <a:spcAft>
                <a:spcPts val="0"/>
              </a:spcAft>
              <a:buSzPct val="86486"/>
              <a:buChar char="•"/>
            </a:pPr>
            <a:r>
              <a:rPr lang="en-US"/>
              <a:t>How does your laboratory participate in organization goals/KPIs, measures development, and improvements?</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3"/>
          <p:cNvSpPr txBox="1"/>
          <p:nvPr>
            <p:ph type="title"/>
          </p:nvPr>
        </p:nvSpPr>
        <p:spPr>
          <a:xfrm>
            <a:off x="226203" y="2515394"/>
            <a:ext cx="2874993" cy="1325563"/>
          </a:xfrm>
          <a:prstGeom prst="rect">
            <a:avLst/>
          </a:prstGeom>
          <a:noFill/>
          <a:ln>
            <a:noFill/>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3600"/>
              <a:buFont typeface="Arial"/>
              <a:buNone/>
            </a:pPr>
            <a:r>
              <a:rPr lang="en-US"/>
              <a:t>The Value </a:t>
            </a:r>
            <a:br>
              <a:rPr lang="en-US"/>
            </a:br>
            <a:r>
              <a:rPr lang="en-US"/>
              <a:t>of the Laboratory</a:t>
            </a:r>
            <a:endParaRPr/>
          </a:p>
        </p:txBody>
      </p:sp>
      <p:pic>
        <p:nvPicPr>
          <p:cNvPr descr="S.C.I.E.N.C.E pie chart&#10;S support optimal clinical outcomes&#10;C clinical-effectiveness&#10;I innovation&#10;E evident-based practice&#10;N novel applications&#10;C cost-effectiveness&#10;E education of others" id="161" name="Google Shape;161;p13"/>
          <p:cNvPicPr preferRelativeResize="0"/>
          <p:nvPr>
            <p:ph idx="1" type="body"/>
          </p:nvPr>
        </p:nvPicPr>
        <p:blipFill rotWithShape="1">
          <a:blip r:embed="rId3">
            <a:alphaModFix/>
          </a:blip>
          <a:srcRect b="0" l="0" r="0" t="0"/>
          <a:stretch/>
        </p:blipFill>
        <p:spPr>
          <a:xfrm>
            <a:off x="4674807" y="369292"/>
            <a:ext cx="6211932" cy="5827329"/>
          </a:xfrm>
          <a:prstGeom prst="rect">
            <a:avLst/>
          </a:prstGeom>
          <a:noFill/>
          <a:ln>
            <a:noFill/>
          </a:ln>
        </p:spPr>
      </p:pic>
      <p:sp>
        <p:nvSpPr>
          <p:cNvPr id="162" name="Google Shape;162;p13"/>
          <p:cNvSpPr txBox="1"/>
          <p:nvPr/>
        </p:nvSpPr>
        <p:spPr>
          <a:xfrm>
            <a:off x="3402106" y="6363959"/>
            <a:ext cx="6211932" cy="615523"/>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sng" cap="none" strike="noStrike">
                <a:solidFill>
                  <a:schemeClr val="hlink"/>
                </a:solidFill>
                <a:latin typeface="Arial"/>
                <a:ea typeface="Arial"/>
                <a:cs typeface="Arial"/>
                <a:sym typeface="Arial"/>
                <a:hlinkClick r:id="rId4"/>
              </a:rPr>
              <a:t>https://arup.utah.edu/media/labValue/ValueLaboratory_InvestOutsource.pdf</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4"/>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Value of </a:t>
            </a:r>
            <a:r>
              <a:rPr i="1" lang="en-US"/>
              <a:t>Your</a:t>
            </a:r>
            <a:r>
              <a:rPr lang="en-US"/>
              <a:t> Laboratory </a:t>
            </a:r>
            <a:endParaRPr/>
          </a:p>
        </p:txBody>
      </p:sp>
      <p:grpSp>
        <p:nvGrpSpPr>
          <p:cNvPr descr="Information on value to system, value to operations and value to patients" id="168" name="Google Shape;168;p14"/>
          <p:cNvGrpSpPr/>
          <p:nvPr/>
        </p:nvGrpSpPr>
        <p:grpSpPr>
          <a:xfrm>
            <a:off x="841486" y="1889225"/>
            <a:ext cx="10509027" cy="3787567"/>
            <a:chOff x="3286" y="63600"/>
            <a:chExt cx="10509027" cy="3787567"/>
          </a:xfrm>
        </p:grpSpPr>
        <p:sp>
          <p:nvSpPr>
            <p:cNvPr id="169" name="Google Shape;169;p14"/>
            <p:cNvSpPr/>
            <p:nvPr/>
          </p:nvSpPr>
          <p:spPr>
            <a:xfrm>
              <a:off x="3286" y="63607"/>
              <a:ext cx="3203971" cy="691200"/>
            </a:xfrm>
            <a:prstGeom prst="rect">
              <a:avLst/>
            </a:prstGeom>
            <a:solidFill>
              <a:srgbClr val="00B0F0"/>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0" name="Google Shape;170;p14"/>
            <p:cNvSpPr txBox="1"/>
            <p:nvPr/>
          </p:nvSpPr>
          <p:spPr>
            <a:xfrm>
              <a:off x="3286" y="63600"/>
              <a:ext cx="3203971" cy="691200"/>
            </a:xfrm>
            <a:prstGeom prst="rect">
              <a:avLst/>
            </a:prstGeom>
            <a:solidFill>
              <a:schemeClr val="accent1"/>
            </a:solidFill>
            <a:ln>
              <a:noFill/>
            </a:ln>
          </p:spPr>
          <p:txBody>
            <a:bodyPr anchorCtr="0" anchor="ctr" bIns="97525" lIns="170675" spcFirstLastPara="1" rIns="170675" wrap="square" tIns="97525">
              <a:noAutofit/>
            </a:bodyPr>
            <a:lstStyle/>
            <a:p>
              <a:pPr indent="0" lvl="0" marL="0" marR="0" rtl="0" algn="ctr">
                <a:lnSpc>
                  <a:spcPct val="90000"/>
                </a:lnSpc>
                <a:spcBef>
                  <a:spcPts val="0"/>
                </a:spcBef>
                <a:spcAft>
                  <a:spcPts val="0"/>
                </a:spcAft>
                <a:buClr>
                  <a:srgbClr val="000000"/>
                </a:buClr>
                <a:buSzPts val="2400"/>
                <a:buFont typeface="Arial"/>
                <a:buNone/>
              </a:pPr>
              <a:r>
                <a:rPr b="1" i="0" lang="en-US" sz="2000" u="none" cap="none" strike="noStrike">
                  <a:solidFill>
                    <a:schemeClr val="lt1"/>
                  </a:solidFill>
                  <a:latin typeface="Arial"/>
                  <a:ea typeface="Arial"/>
                  <a:cs typeface="Arial"/>
                  <a:sym typeface="Arial"/>
                </a:rPr>
                <a:t>Value to system</a:t>
              </a:r>
              <a:endParaRPr b="0" i="0" sz="2000" u="none" cap="none" strike="noStrike">
                <a:solidFill>
                  <a:srgbClr val="000000"/>
                </a:solidFill>
                <a:latin typeface="Arial"/>
                <a:ea typeface="Arial"/>
                <a:cs typeface="Arial"/>
                <a:sym typeface="Arial"/>
              </a:endParaRPr>
            </a:p>
          </p:txBody>
        </p:sp>
        <p:sp>
          <p:nvSpPr>
            <p:cNvPr id="171" name="Google Shape;171;p14"/>
            <p:cNvSpPr/>
            <p:nvPr/>
          </p:nvSpPr>
          <p:spPr>
            <a:xfrm>
              <a:off x="3286" y="754807"/>
              <a:ext cx="3203971" cy="3096360"/>
            </a:xfrm>
            <a:prstGeom prst="rect">
              <a:avLst/>
            </a:prstGeom>
            <a:solidFill>
              <a:srgbClr val="D8E9F6"/>
            </a:solidFill>
            <a:ln cap="flat" cmpd="sng" w="12700">
              <a:solidFill>
                <a:srgbClr val="CCD3EA">
                  <a:alpha val="88627"/>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 name="Google Shape;172;p14"/>
            <p:cNvSpPr txBox="1"/>
            <p:nvPr/>
          </p:nvSpPr>
          <p:spPr>
            <a:xfrm>
              <a:off x="3286" y="754807"/>
              <a:ext cx="3203971" cy="2542713"/>
            </a:xfrm>
            <a:prstGeom prst="rect">
              <a:avLst/>
            </a:prstGeom>
            <a:noFill/>
            <a:ln>
              <a:noFill/>
            </a:ln>
          </p:spPr>
          <p:txBody>
            <a:bodyPr anchorCtr="0" anchor="t" bIns="192000" lIns="128000" spcFirstLastPara="1" rIns="170675" wrap="square" tIns="128000">
              <a:noAutofit/>
            </a:bodyPr>
            <a:lstStyle/>
            <a:p>
              <a:pPr indent="-285750" lvl="0" marL="285750" marR="0" rtl="0" algn="l">
                <a:lnSpc>
                  <a:spcPct val="90000"/>
                </a:lnSpc>
                <a:spcBef>
                  <a:spcPts val="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Supports hospital accreditation</a:t>
              </a:r>
              <a:endParaRPr b="0" i="0" sz="1600" u="none" cap="none" strike="noStrike">
                <a:solidFill>
                  <a:srgbClr val="3F3F3F"/>
                </a:solidFill>
                <a:latin typeface="Arial"/>
                <a:ea typeface="Arial"/>
                <a:cs typeface="Arial"/>
                <a:sym typeface="Arial"/>
              </a:endParaRPr>
            </a:p>
            <a:p>
              <a:pPr indent="-285750" lvl="0" marL="285750" marR="0" rtl="0" algn="l">
                <a:lnSpc>
                  <a:spcPct val="90000"/>
                </a:lnSpc>
                <a:spcBef>
                  <a:spcPts val="100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Wellness program</a:t>
              </a:r>
              <a:endParaRPr b="0" i="0" sz="1600" u="none" cap="none" strike="noStrike">
                <a:solidFill>
                  <a:srgbClr val="3F3F3F"/>
                </a:solidFill>
                <a:latin typeface="Arial"/>
                <a:ea typeface="Arial"/>
                <a:cs typeface="Arial"/>
                <a:sym typeface="Arial"/>
              </a:endParaRPr>
            </a:p>
            <a:p>
              <a:pPr indent="-285750" lvl="0" marL="285750" marR="0" rtl="0" algn="l">
                <a:lnSpc>
                  <a:spcPct val="90000"/>
                </a:lnSpc>
                <a:spcBef>
                  <a:spcPts val="100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Health fairs</a:t>
              </a:r>
              <a:endParaRPr b="0" i="0" sz="1600" u="none" cap="none" strike="noStrike">
                <a:solidFill>
                  <a:srgbClr val="3F3F3F"/>
                </a:solidFill>
                <a:latin typeface="Arial"/>
                <a:ea typeface="Arial"/>
                <a:cs typeface="Arial"/>
                <a:sym typeface="Arial"/>
              </a:endParaRPr>
            </a:p>
            <a:p>
              <a:pPr indent="-285750" lvl="0" marL="285750" marR="0" rtl="0" algn="l">
                <a:lnSpc>
                  <a:spcPct val="90000"/>
                </a:lnSpc>
                <a:spcBef>
                  <a:spcPts val="100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Employee drug screening</a:t>
              </a:r>
              <a:endParaRPr b="0" i="0" sz="1600" u="none" cap="none" strike="noStrike">
                <a:solidFill>
                  <a:srgbClr val="3F3F3F"/>
                </a:solidFill>
                <a:latin typeface="Arial"/>
                <a:ea typeface="Arial"/>
                <a:cs typeface="Arial"/>
                <a:sym typeface="Arial"/>
              </a:endParaRPr>
            </a:p>
            <a:p>
              <a:pPr indent="-285750" lvl="0" marL="285750" marR="0" rtl="0" algn="l">
                <a:lnSpc>
                  <a:spcPct val="90000"/>
                </a:lnSpc>
                <a:spcBef>
                  <a:spcPts val="100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Consults</a:t>
              </a:r>
              <a:endParaRPr b="0" i="0" sz="1600" u="none" cap="none" strike="noStrike">
                <a:solidFill>
                  <a:srgbClr val="3F3F3F"/>
                </a:solidFill>
                <a:latin typeface="Arial"/>
                <a:ea typeface="Arial"/>
                <a:cs typeface="Arial"/>
                <a:sym typeface="Arial"/>
              </a:endParaRPr>
            </a:p>
            <a:p>
              <a:pPr indent="-285750" lvl="0" marL="285750" marR="0" rtl="0" algn="l">
                <a:lnSpc>
                  <a:spcPct val="90000"/>
                </a:lnSpc>
                <a:spcBef>
                  <a:spcPts val="100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Develop/inform healthcare policies </a:t>
              </a:r>
              <a:endParaRPr b="0" i="0" sz="1600" u="none" cap="none" strike="noStrike">
                <a:solidFill>
                  <a:srgbClr val="3F3F3F"/>
                </a:solidFill>
                <a:latin typeface="Arial"/>
                <a:ea typeface="Arial"/>
                <a:cs typeface="Arial"/>
                <a:sym typeface="Arial"/>
              </a:endParaRPr>
            </a:p>
            <a:p>
              <a:pPr indent="-285750" lvl="0" marL="285750" marR="0" rtl="0" algn="l">
                <a:lnSpc>
                  <a:spcPct val="90000"/>
                </a:lnSpc>
                <a:spcBef>
                  <a:spcPts val="1000"/>
                </a:spcBef>
                <a:spcAft>
                  <a:spcPts val="100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Supports health equity</a:t>
              </a:r>
              <a:endParaRPr b="0" i="0" sz="1600" u="none" cap="none" strike="noStrike">
                <a:solidFill>
                  <a:srgbClr val="3F3F3F"/>
                </a:solidFill>
                <a:latin typeface="Arial"/>
                <a:ea typeface="Arial"/>
                <a:cs typeface="Arial"/>
                <a:sym typeface="Arial"/>
              </a:endParaRPr>
            </a:p>
          </p:txBody>
        </p:sp>
        <p:sp>
          <p:nvSpPr>
            <p:cNvPr id="173" name="Google Shape;173;p14"/>
            <p:cNvSpPr/>
            <p:nvPr/>
          </p:nvSpPr>
          <p:spPr>
            <a:xfrm>
              <a:off x="3655814" y="63607"/>
              <a:ext cx="3203971" cy="691200"/>
            </a:xfrm>
            <a:prstGeom prst="rect">
              <a:avLst/>
            </a:prstGeom>
            <a:solidFill>
              <a:srgbClr val="00B0F0"/>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4" name="Google Shape;174;p14"/>
            <p:cNvSpPr txBox="1"/>
            <p:nvPr/>
          </p:nvSpPr>
          <p:spPr>
            <a:xfrm>
              <a:off x="3655814" y="63607"/>
              <a:ext cx="3203971" cy="691200"/>
            </a:xfrm>
            <a:prstGeom prst="rect">
              <a:avLst/>
            </a:prstGeom>
            <a:solidFill>
              <a:schemeClr val="accent1"/>
            </a:solidFill>
            <a:ln>
              <a:noFill/>
            </a:ln>
          </p:spPr>
          <p:txBody>
            <a:bodyPr anchorCtr="0" anchor="ctr" bIns="97525" lIns="170675" spcFirstLastPara="1" rIns="170675" wrap="square" tIns="97525">
              <a:noAutofit/>
            </a:bodyPr>
            <a:lstStyle/>
            <a:p>
              <a:pPr indent="0" lvl="0" marL="0" marR="0" rtl="0" algn="ctr">
                <a:lnSpc>
                  <a:spcPct val="90000"/>
                </a:lnSpc>
                <a:spcBef>
                  <a:spcPts val="0"/>
                </a:spcBef>
                <a:spcAft>
                  <a:spcPts val="0"/>
                </a:spcAft>
                <a:buClr>
                  <a:srgbClr val="000000"/>
                </a:buClr>
                <a:buSzPts val="2400"/>
                <a:buFont typeface="Arial"/>
                <a:buNone/>
              </a:pPr>
              <a:r>
                <a:rPr b="1" i="0" lang="en-US" sz="2000" u="none" cap="none" strike="noStrike">
                  <a:solidFill>
                    <a:schemeClr val="lt1"/>
                  </a:solidFill>
                  <a:latin typeface="Arial"/>
                  <a:ea typeface="Arial"/>
                  <a:cs typeface="Arial"/>
                  <a:sym typeface="Arial"/>
                </a:rPr>
                <a:t>Value to operations</a:t>
              </a:r>
              <a:endParaRPr b="0" i="0" sz="2000" u="none" cap="none" strike="noStrike">
                <a:solidFill>
                  <a:srgbClr val="000000"/>
                </a:solidFill>
                <a:latin typeface="Arial"/>
                <a:ea typeface="Arial"/>
                <a:cs typeface="Arial"/>
                <a:sym typeface="Arial"/>
              </a:endParaRPr>
            </a:p>
          </p:txBody>
        </p:sp>
        <p:sp>
          <p:nvSpPr>
            <p:cNvPr id="175" name="Google Shape;175;p14"/>
            <p:cNvSpPr/>
            <p:nvPr/>
          </p:nvSpPr>
          <p:spPr>
            <a:xfrm>
              <a:off x="3655814" y="754807"/>
              <a:ext cx="3203971" cy="3096360"/>
            </a:xfrm>
            <a:prstGeom prst="rect">
              <a:avLst/>
            </a:prstGeom>
            <a:solidFill>
              <a:srgbClr val="D8E9F6"/>
            </a:solidFill>
            <a:ln cap="flat" cmpd="sng" w="12700">
              <a:solidFill>
                <a:srgbClr val="CCD3EA">
                  <a:alpha val="88627"/>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 name="Google Shape;176;p14"/>
            <p:cNvSpPr txBox="1"/>
            <p:nvPr/>
          </p:nvSpPr>
          <p:spPr>
            <a:xfrm>
              <a:off x="3655825" y="754800"/>
              <a:ext cx="3204000" cy="2016627"/>
            </a:xfrm>
            <a:prstGeom prst="rect">
              <a:avLst/>
            </a:prstGeom>
            <a:noFill/>
            <a:ln>
              <a:noFill/>
            </a:ln>
          </p:spPr>
          <p:txBody>
            <a:bodyPr anchorCtr="0" anchor="t" bIns="192000" lIns="128000" spcFirstLastPara="1" rIns="170675" wrap="square" tIns="128000">
              <a:noAutofit/>
            </a:bodyPr>
            <a:lstStyle/>
            <a:p>
              <a:pPr indent="-285750" lvl="0" marL="285750" marR="0" rtl="0" algn="l">
                <a:lnSpc>
                  <a:spcPct val="90000"/>
                </a:lnSpc>
                <a:spcBef>
                  <a:spcPts val="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Lab testing and reducing Length-of-Stay (LOS)</a:t>
              </a:r>
              <a:endParaRPr b="0" i="0" sz="1600" u="none" cap="none" strike="noStrike">
                <a:solidFill>
                  <a:srgbClr val="3F3F3F"/>
                </a:solidFill>
                <a:latin typeface="Arial"/>
                <a:ea typeface="Arial"/>
                <a:cs typeface="Arial"/>
                <a:sym typeface="Arial"/>
              </a:endParaRPr>
            </a:p>
            <a:p>
              <a:pPr indent="-285750" lvl="0" marL="285750" marR="0" rtl="0" algn="l">
                <a:lnSpc>
                  <a:spcPct val="90000"/>
                </a:lnSpc>
                <a:spcBef>
                  <a:spcPts val="100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Containing cost while providing quality testing</a:t>
              </a:r>
              <a:endParaRPr b="0" i="0" sz="1600" u="none" cap="none" strike="noStrike">
                <a:solidFill>
                  <a:srgbClr val="3F3F3F"/>
                </a:solidFill>
                <a:latin typeface="Arial"/>
                <a:ea typeface="Arial"/>
                <a:cs typeface="Arial"/>
                <a:sym typeface="Arial"/>
              </a:endParaRPr>
            </a:p>
            <a:p>
              <a:pPr indent="-285750" lvl="0" marL="285750" marR="0" rtl="0" algn="l">
                <a:lnSpc>
                  <a:spcPct val="90000"/>
                </a:lnSpc>
                <a:spcBef>
                  <a:spcPts val="100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Strengthening test utilization </a:t>
              </a:r>
              <a:endParaRPr b="0" i="0" sz="1600" u="none" cap="none" strike="noStrike">
                <a:solidFill>
                  <a:srgbClr val="3F3F3F"/>
                </a:solidFill>
                <a:latin typeface="Arial"/>
                <a:ea typeface="Arial"/>
                <a:cs typeface="Arial"/>
                <a:sym typeface="Arial"/>
              </a:endParaRPr>
            </a:p>
            <a:p>
              <a:pPr indent="-285750" lvl="0" marL="285750" marR="0" rtl="0" algn="l">
                <a:lnSpc>
                  <a:spcPct val="90000"/>
                </a:lnSpc>
                <a:spcBef>
                  <a:spcPts val="1000"/>
                </a:spcBef>
                <a:spcAft>
                  <a:spcPts val="100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Supporting clinical efficiency and productivity </a:t>
              </a:r>
              <a:endParaRPr b="0" i="0" sz="1600" u="none" cap="none" strike="noStrike">
                <a:solidFill>
                  <a:srgbClr val="3F3F3F"/>
                </a:solidFill>
                <a:latin typeface="Arial"/>
                <a:ea typeface="Arial"/>
                <a:cs typeface="Arial"/>
                <a:sym typeface="Arial"/>
              </a:endParaRPr>
            </a:p>
          </p:txBody>
        </p:sp>
        <p:sp>
          <p:nvSpPr>
            <p:cNvPr id="177" name="Google Shape;177;p14"/>
            <p:cNvSpPr/>
            <p:nvPr/>
          </p:nvSpPr>
          <p:spPr>
            <a:xfrm>
              <a:off x="7308342" y="63607"/>
              <a:ext cx="3203971" cy="691200"/>
            </a:xfrm>
            <a:prstGeom prst="rect">
              <a:avLst/>
            </a:prstGeom>
            <a:solidFill>
              <a:srgbClr val="00B0F0"/>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 name="Google Shape;178;p14"/>
            <p:cNvSpPr txBox="1"/>
            <p:nvPr/>
          </p:nvSpPr>
          <p:spPr>
            <a:xfrm>
              <a:off x="7308342" y="63607"/>
              <a:ext cx="3203971" cy="691200"/>
            </a:xfrm>
            <a:prstGeom prst="rect">
              <a:avLst/>
            </a:prstGeom>
            <a:solidFill>
              <a:schemeClr val="accent1"/>
            </a:solidFill>
            <a:ln>
              <a:noFill/>
            </a:ln>
          </p:spPr>
          <p:txBody>
            <a:bodyPr anchorCtr="0" anchor="ctr" bIns="97525" lIns="170675" spcFirstLastPara="1" rIns="170675" wrap="square" tIns="97525">
              <a:noAutofit/>
            </a:bodyPr>
            <a:lstStyle/>
            <a:p>
              <a:pPr indent="0" lvl="0" marL="0" marR="0" rtl="0" algn="ctr">
                <a:lnSpc>
                  <a:spcPct val="90000"/>
                </a:lnSpc>
                <a:spcBef>
                  <a:spcPts val="0"/>
                </a:spcBef>
                <a:spcAft>
                  <a:spcPts val="0"/>
                </a:spcAft>
                <a:buClr>
                  <a:srgbClr val="000000"/>
                </a:buClr>
                <a:buSzPts val="2400"/>
                <a:buFont typeface="Arial"/>
                <a:buNone/>
              </a:pPr>
              <a:r>
                <a:rPr b="1" i="0" lang="en-US" sz="2000" u="none" cap="none" strike="noStrike">
                  <a:solidFill>
                    <a:schemeClr val="lt1"/>
                  </a:solidFill>
                  <a:latin typeface="Arial"/>
                  <a:ea typeface="Arial"/>
                  <a:cs typeface="Arial"/>
                  <a:sym typeface="Arial"/>
                </a:rPr>
                <a:t>Value to patients</a:t>
              </a:r>
              <a:endParaRPr b="0" i="0" sz="2000" u="none" cap="none" strike="noStrike">
                <a:solidFill>
                  <a:srgbClr val="000000"/>
                </a:solidFill>
                <a:latin typeface="Arial"/>
                <a:ea typeface="Arial"/>
                <a:cs typeface="Arial"/>
                <a:sym typeface="Arial"/>
              </a:endParaRPr>
            </a:p>
          </p:txBody>
        </p:sp>
        <p:sp>
          <p:nvSpPr>
            <p:cNvPr id="179" name="Google Shape;179;p14"/>
            <p:cNvSpPr/>
            <p:nvPr/>
          </p:nvSpPr>
          <p:spPr>
            <a:xfrm>
              <a:off x="7308342" y="754807"/>
              <a:ext cx="3203971" cy="3096360"/>
            </a:xfrm>
            <a:prstGeom prst="rect">
              <a:avLst/>
            </a:prstGeom>
            <a:solidFill>
              <a:srgbClr val="D8E9F6"/>
            </a:solidFill>
            <a:ln cap="flat" cmpd="sng" w="12700">
              <a:solidFill>
                <a:srgbClr val="CCD3EA">
                  <a:alpha val="88627"/>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0" name="Google Shape;180;p14"/>
            <p:cNvSpPr txBox="1"/>
            <p:nvPr/>
          </p:nvSpPr>
          <p:spPr>
            <a:xfrm>
              <a:off x="7308342" y="754807"/>
              <a:ext cx="3203971" cy="2780708"/>
            </a:xfrm>
            <a:prstGeom prst="rect">
              <a:avLst/>
            </a:prstGeom>
            <a:noFill/>
            <a:ln>
              <a:noFill/>
            </a:ln>
          </p:spPr>
          <p:txBody>
            <a:bodyPr anchorCtr="0" anchor="t" bIns="192000" lIns="128000" spcFirstLastPara="1" rIns="170675" wrap="square" tIns="128000">
              <a:noAutofit/>
            </a:bodyPr>
            <a:lstStyle/>
            <a:p>
              <a:pPr indent="-285750" lvl="0" marL="285750" marR="0" rtl="0" algn="l">
                <a:lnSpc>
                  <a:spcPct val="90000"/>
                </a:lnSpc>
                <a:spcBef>
                  <a:spcPts val="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Improving quality-of-life outcomes </a:t>
              </a:r>
              <a:endParaRPr b="0" i="0" sz="1600" u="none" cap="none" strike="noStrike">
                <a:solidFill>
                  <a:srgbClr val="3F3F3F"/>
                </a:solidFill>
                <a:latin typeface="Arial"/>
                <a:ea typeface="Arial"/>
                <a:cs typeface="Arial"/>
                <a:sym typeface="Arial"/>
              </a:endParaRPr>
            </a:p>
            <a:p>
              <a:pPr indent="-285750" lvl="0" marL="285750" marR="0" rtl="0" algn="l">
                <a:lnSpc>
                  <a:spcPct val="90000"/>
                </a:lnSpc>
                <a:spcBef>
                  <a:spcPts val="100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Identifying emerging health issues (Population Health)</a:t>
              </a:r>
              <a:endParaRPr b="0" i="0" sz="1600" u="none" cap="none" strike="noStrike">
                <a:solidFill>
                  <a:srgbClr val="3F3F3F"/>
                </a:solidFill>
                <a:latin typeface="Arial"/>
                <a:ea typeface="Arial"/>
                <a:cs typeface="Arial"/>
                <a:sym typeface="Arial"/>
              </a:endParaRPr>
            </a:p>
            <a:p>
              <a:pPr indent="-285750" lvl="0" marL="285750" marR="0" rtl="0" algn="l">
                <a:lnSpc>
                  <a:spcPct val="90000"/>
                </a:lnSpc>
                <a:spcBef>
                  <a:spcPts val="100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Defining trends in chronic conditions</a:t>
              </a:r>
              <a:endParaRPr b="0" i="0" sz="1600" u="none" cap="none" strike="noStrike">
                <a:solidFill>
                  <a:srgbClr val="3F3F3F"/>
                </a:solidFill>
                <a:latin typeface="Arial"/>
                <a:ea typeface="Arial"/>
                <a:cs typeface="Arial"/>
                <a:sym typeface="Arial"/>
              </a:endParaRPr>
            </a:p>
            <a:p>
              <a:pPr indent="-285750" lvl="0" marL="285750" marR="0" rtl="0" algn="l">
                <a:lnSpc>
                  <a:spcPct val="90000"/>
                </a:lnSpc>
                <a:spcBef>
                  <a:spcPts val="1000"/>
                </a:spcBef>
                <a:spcAft>
                  <a:spcPts val="0"/>
                </a:spcAft>
                <a:buClr>
                  <a:srgbClr val="000000"/>
                </a:buClr>
                <a:buSzPts val="1800"/>
                <a:buFont typeface="Arial"/>
                <a:buChar char="•"/>
              </a:pPr>
              <a:r>
                <a:rPr b="0" i="0" lang="en-US" sz="1600" u="none" cap="none" strike="noStrike">
                  <a:solidFill>
                    <a:srgbClr val="3F3F3F"/>
                  </a:solidFill>
                  <a:latin typeface="Arial"/>
                  <a:ea typeface="Arial"/>
                  <a:cs typeface="Arial"/>
                  <a:sym typeface="Arial"/>
                </a:rPr>
                <a:t>Critical for prenatal care</a:t>
              </a:r>
              <a:endParaRPr b="0" i="0" sz="1600" u="none" cap="none" strike="noStrike">
                <a:solidFill>
                  <a:srgbClr val="3F3F3F"/>
                </a:solidFill>
                <a:latin typeface="Arial"/>
                <a:ea typeface="Arial"/>
                <a:cs typeface="Arial"/>
                <a:sym typeface="Arial"/>
              </a:endParaRPr>
            </a:p>
            <a:p>
              <a:pPr indent="0" lvl="0" marL="0" marR="0" rtl="0" algn="l">
                <a:lnSpc>
                  <a:spcPct val="90000"/>
                </a:lnSpc>
                <a:spcBef>
                  <a:spcPts val="1000"/>
                </a:spcBef>
                <a:spcAft>
                  <a:spcPts val="100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grpSp>
    </p:spTree>
  </p:cSld>
  <p:clrMapOvr>
    <a:masterClrMapping/>
  </p:clrMapOvr>
  <mc:AlternateContent>
    <mc:Choice Requires="p14">
      <p:transition spd="slow" p14:dur="7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15"/>
          <p:cNvSpPr txBox="1"/>
          <p:nvPr>
            <p:ph type="title"/>
          </p:nvPr>
        </p:nvSpPr>
        <p:spPr>
          <a:xfrm>
            <a:off x="838200" y="200073"/>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2800"/>
              <a:buFont typeface="Arial"/>
              <a:buNone/>
            </a:pPr>
            <a:r>
              <a:rPr lang="en-US"/>
              <a:t>Value of </a:t>
            </a:r>
            <a:r>
              <a:rPr i="1" lang="en-US"/>
              <a:t>Your</a:t>
            </a:r>
            <a:r>
              <a:rPr lang="en-US"/>
              <a:t> Laboratory </a:t>
            </a:r>
            <a:r>
              <a:rPr b="0" lang="en-US"/>
              <a:t>In Numbers</a:t>
            </a:r>
            <a:endParaRPr b="0"/>
          </a:p>
        </p:txBody>
      </p:sp>
      <p:sp>
        <p:nvSpPr>
          <p:cNvPr id="186" name="Google Shape;186;p15"/>
          <p:cNvSpPr/>
          <p:nvPr/>
        </p:nvSpPr>
        <p:spPr>
          <a:xfrm>
            <a:off x="841486" y="1840452"/>
            <a:ext cx="3203971" cy="547200"/>
          </a:xfrm>
          <a:prstGeom prst="rect">
            <a:avLst/>
          </a:prstGeom>
          <a:solidFill>
            <a:srgbClr val="00B0F0"/>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 name="Google Shape;187;p15"/>
          <p:cNvSpPr txBox="1"/>
          <p:nvPr/>
        </p:nvSpPr>
        <p:spPr>
          <a:xfrm>
            <a:off x="598714" y="1840452"/>
            <a:ext cx="3526972" cy="547200"/>
          </a:xfrm>
          <a:prstGeom prst="rect">
            <a:avLst/>
          </a:prstGeom>
          <a:solidFill>
            <a:schemeClr val="accent1"/>
          </a:solidFill>
          <a:ln>
            <a:noFill/>
          </a:ln>
        </p:spPr>
        <p:txBody>
          <a:bodyPr anchorCtr="0" anchor="ctr" bIns="77200" lIns="135125" spcFirstLastPara="1" rIns="135125" wrap="square" tIns="77200">
            <a:noAutofit/>
          </a:bodyPr>
          <a:lstStyle/>
          <a:p>
            <a:pPr indent="0" lvl="0" marL="0" marR="0" rtl="0" algn="ctr">
              <a:lnSpc>
                <a:spcPct val="90000"/>
              </a:lnSpc>
              <a:spcBef>
                <a:spcPts val="0"/>
              </a:spcBef>
              <a:spcAft>
                <a:spcPts val="0"/>
              </a:spcAft>
              <a:buClr>
                <a:srgbClr val="000000"/>
              </a:buClr>
              <a:buSzPts val="1900"/>
              <a:buFont typeface="Arial"/>
              <a:buNone/>
            </a:pPr>
            <a:r>
              <a:rPr b="1" i="0" lang="en-US" sz="2000" u="none" cap="none" strike="noStrike">
                <a:solidFill>
                  <a:schemeClr val="lt1"/>
                </a:solidFill>
                <a:latin typeface="Arial"/>
                <a:ea typeface="Arial"/>
                <a:cs typeface="Arial"/>
                <a:sym typeface="Arial"/>
              </a:rPr>
              <a:t>Value to system</a:t>
            </a:r>
            <a:endParaRPr b="0" i="0" sz="2000" u="none" cap="none" strike="noStrike">
              <a:solidFill>
                <a:srgbClr val="000000"/>
              </a:solidFill>
              <a:latin typeface="Arial"/>
              <a:ea typeface="Arial"/>
              <a:cs typeface="Arial"/>
              <a:sym typeface="Arial"/>
            </a:endParaRPr>
          </a:p>
        </p:txBody>
      </p:sp>
      <p:sp>
        <p:nvSpPr>
          <p:cNvPr id="188" name="Google Shape;188;p15"/>
          <p:cNvSpPr/>
          <p:nvPr/>
        </p:nvSpPr>
        <p:spPr>
          <a:xfrm>
            <a:off x="598714" y="2387652"/>
            <a:ext cx="3526972" cy="3337920"/>
          </a:xfrm>
          <a:prstGeom prst="rect">
            <a:avLst/>
          </a:prstGeom>
          <a:solidFill>
            <a:srgbClr val="D8E9F6"/>
          </a:solidFill>
          <a:ln cap="flat" cmpd="sng" w="12700">
            <a:solidFill>
              <a:srgbClr val="CCD3EA">
                <a:alpha val="88627"/>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 name="Google Shape;189;p15"/>
          <p:cNvSpPr txBox="1"/>
          <p:nvPr/>
        </p:nvSpPr>
        <p:spPr>
          <a:xfrm>
            <a:off x="598714" y="2387652"/>
            <a:ext cx="3446743" cy="2848227"/>
          </a:xfrm>
          <a:prstGeom prst="rect">
            <a:avLst/>
          </a:prstGeom>
          <a:noFill/>
          <a:ln>
            <a:noFill/>
          </a:ln>
        </p:spPr>
        <p:txBody>
          <a:bodyPr anchorCtr="0" anchor="t" bIns="152000" lIns="101325" spcFirstLastPara="1" rIns="135125" wrap="square" tIns="101325">
            <a:noAutofit/>
          </a:bodyPr>
          <a:lstStyle/>
          <a:p>
            <a:pPr indent="0" lvl="0" marL="0" marR="0" rtl="0" algn="l">
              <a:lnSpc>
                <a:spcPct val="90000"/>
              </a:lnSpc>
              <a:spcBef>
                <a:spcPts val="0"/>
              </a:spcBef>
              <a:spcAft>
                <a:spcPts val="0"/>
              </a:spcAft>
              <a:buNone/>
            </a:pPr>
            <a:r>
              <a:rPr b="0" i="0" lang="en-US" sz="1600" u="none" cap="none" strike="noStrike">
                <a:solidFill>
                  <a:srgbClr val="404040"/>
                </a:solidFill>
                <a:latin typeface="Arial"/>
                <a:ea typeface="Arial"/>
                <a:cs typeface="Arial"/>
                <a:sym typeface="Arial"/>
              </a:rPr>
              <a:t>$[MM] Revenue</a:t>
            </a:r>
            <a:endParaRPr b="0" i="0" sz="1600" u="none" cap="none" strike="noStrike">
              <a:solidFill>
                <a:schemeClr val="dk1"/>
              </a:solidFill>
              <a:latin typeface="Arial"/>
              <a:ea typeface="Arial"/>
              <a:cs typeface="Arial"/>
              <a:sym typeface="Arial"/>
            </a:endParaRPr>
          </a:p>
          <a:p>
            <a:pPr indent="-158750" lvl="2" marL="342900" marR="0" rtl="0" algn="l">
              <a:lnSpc>
                <a:spcPct val="90000"/>
              </a:lnSpc>
              <a:spcBef>
                <a:spcPts val="285"/>
              </a:spcBef>
              <a:spcAft>
                <a:spcPts val="0"/>
              </a:spcAft>
              <a:buClr>
                <a:srgbClr val="404040"/>
              </a:buClr>
              <a:buSzPts val="1700"/>
              <a:buFont typeface="Arial"/>
              <a:buChar char="•"/>
            </a:pPr>
            <a:r>
              <a:rPr b="0" i="0" lang="en-US" sz="1600" u="none" cap="none" strike="noStrike">
                <a:solidFill>
                  <a:srgbClr val="404040"/>
                </a:solidFill>
                <a:latin typeface="Arial"/>
                <a:ea typeface="Arial"/>
                <a:cs typeface="Arial"/>
                <a:sym typeface="Arial"/>
              </a:rPr>
              <a:t>10% of all Hospital Revenues</a:t>
            </a:r>
            <a:endParaRPr b="0" i="0" sz="1600" u="none" cap="none" strike="noStrike">
              <a:solidFill>
                <a:srgbClr val="000000"/>
              </a:solidFill>
              <a:latin typeface="Arial"/>
              <a:ea typeface="Arial"/>
              <a:cs typeface="Arial"/>
              <a:sym typeface="Arial"/>
            </a:endParaRPr>
          </a:p>
          <a:p>
            <a:pPr indent="-158750" lvl="2" marL="342900" marR="0" rtl="0" algn="l">
              <a:lnSpc>
                <a:spcPct val="90000"/>
              </a:lnSpc>
              <a:spcBef>
                <a:spcPts val="285"/>
              </a:spcBef>
              <a:spcAft>
                <a:spcPts val="0"/>
              </a:spcAft>
              <a:buClr>
                <a:srgbClr val="404040"/>
              </a:buClr>
              <a:buSzPts val="1700"/>
              <a:buFont typeface="Arial"/>
              <a:buChar char="•"/>
            </a:pPr>
            <a:r>
              <a:rPr b="0" i="0" lang="en-US" sz="1600" u="none" cap="none" strike="noStrike">
                <a:solidFill>
                  <a:srgbClr val="404040"/>
                </a:solidFill>
                <a:latin typeface="Arial"/>
                <a:ea typeface="Arial"/>
                <a:cs typeface="Arial"/>
                <a:sym typeface="Arial"/>
              </a:rPr>
              <a:t>One of Top 3 Revenue Generating Departments</a:t>
            </a:r>
            <a:endParaRPr b="0" i="0" sz="1600" u="none" cap="none" strike="noStrike">
              <a:solidFill>
                <a:srgbClr val="000000"/>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 Expenses</a:t>
            </a:r>
            <a:endParaRPr b="0" i="0" sz="1600" u="none" cap="none" strike="noStrike">
              <a:solidFill>
                <a:srgbClr val="000000"/>
              </a:solidFill>
              <a:latin typeface="Arial"/>
              <a:ea typeface="Arial"/>
              <a:cs typeface="Arial"/>
              <a:sym typeface="Arial"/>
            </a:endParaRPr>
          </a:p>
          <a:p>
            <a:pPr indent="-158750" lvl="2" marL="342900" marR="0" rtl="0" algn="l">
              <a:lnSpc>
                <a:spcPct val="90000"/>
              </a:lnSpc>
              <a:spcBef>
                <a:spcPts val="285"/>
              </a:spcBef>
              <a:spcAft>
                <a:spcPts val="0"/>
              </a:spcAft>
              <a:buClr>
                <a:srgbClr val="404040"/>
              </a:buClr>
              <a:buSzPts val="1700"/>
              <a:buFont typeface="Arial"/>
              <a:buChar char="•"/>
            </a:pPr>
            <a:r>
              <a:rPr b="0" i="0" lang="en-US" sz="1600" u="none" cap="none" strike="noStrike">
                <a:solidFill>
                  <a:srgbClr val="404040"/>
                </a:solidFill>
                <a:latin typeface="Arial"/>
                <a:ea typeface="Arial"/>
                <a:cs typeface="Arial"/>
                <a:sym typeface="Arial"/>
              </a:rPr>
              <a:t>6.7% of all Hospital Expenses</a:t>
            </a:r>
            <a:endParaRPr b="0" i="0" sz="1600" u="none" cap="none" strike="noStrike">
              <a:solidFill>
                <a:srgbClr val="000000"/>
              </a:solidFill>
              <a:latin typeface="Arial"/>
              <a:ea typeface="Arial"/>
              <a:cs typeface="Arial"/>
              <a:sym typeface="Arial"/>
            </a:endParaRPr>
          </a:p>
          <a:p>
            <a:pPr indent="-158750" lvl="2" marL="342900" marR="0" rtl="0" algn="l">
              <a:lnSpc>
                <a:spcPct val="90000"/>
              </a:lnSpc>
              <a:spcBef>
                <a:spcPts val="285"/>
              </a:spcBef>
              <a:spcAft>
                <a:spcPts val="0"/>
              </a:spcAft>
              <a:buClr>
                <a:srgbClr val="404040"/>
              </a:buClr>
              <a:buSzPts val="1700"/>
              <a:buFont typeface="Arial"/>
              <a:buChar char="•"/>
            </a:pPr>
            <a:r>
              <a:rPr b="0" i="0" lang="en-US" sz="1600" u="none" cap="none" strike="noStrike">
                <a:solidFill>
                  <a:srgbClr val="404040"/>
                </a:solidFill>
                <a:latin typeface="Arial"/>
                <a:ea typeface="Arial"/>
                <a:cs typeface="Arial"/>
                <a:sym typeface="Arial"/>
              </a:rPr>
              <a:t>9:1 Gross Revenue: Expenses</a:t>
            </a:r>
            <a:endParaRPr b="0" i="0" sz="1600" u="none" cap="none" strike="noStrike">
              <a:solidFill>
                <a:srgbClr val="000000"/>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20-30% Margin</a:t>
            </a:r>
            <a:endParaRPr b="0" i="0" sz="1600" u="none" cap="none" strike="noStrike">
              <a:solidFill>
                <a:srgbClr val="000000"/>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[XXXk] Patient Draws/annually</a:t>
            </a:r>
            <a:endParaRPr b="0" i="0" sz="1600" u="none" cap="none" strike="noStrike">
              <a:solidFill>
                <a:srgbClr val="000000"/>
              </a:solidFill>
              <a:latin typeface="Arial"/>
              <a:ea typeface="Arial"/>
              <a:cs typeface="Arial"/>
              <a:sym typeface="Arial"/>
            </a:endParaRPr>
          </a:p>
          <a:p>
            <a:pPr indent="0" lvl="0" marL="0" marR="0" rtl="0" algn="l">
              <a:lnSpc>
                <a:spcPct val="90000"/>
              </a:lnSpc>
              <a:spcBef>
                <a:spcPts val="1000"/>
              </a:spcBef>
              <a:spcAft>
                <a:spcPts val="1000"/>
              </a:spcAft>
              <a:buClr>
                <a:srgbClr val="000000"/>
              </a:buClr>
              <a:buSzPts val="1700"/>
              <a:buFont typeface="Arial"/>
              <a:buNone/>
            </a:pPr>
            <a:r>
              <a:rPr b="0" i="0" lang="en-US" sz="1600" u="none" cap="none" strike="noStrike">
                <a:solidFill>
                  <a:srgbClr val="404040"/>
                </a:solidFill>
                <a:latin typeface="Arial"/>
                <a:ea typeface="Arial"/>
                <a:cs typeface="Arial"/>
                <a:sym typeface="Arial"/>
              </a:rPr>
              <a:t>[XXXk] Outreach Visits/annually</a:t>
            </a:r>
            <a:endParaRPr b="0" i="0" sz="1600" u="none" cap="none" strike="noStrike">
              <a:solidFill>
                <a:srgbClr val="000000"/>
              </a:solidFill>
              <a:latin typeface="Arial"/>
              <a:ea typeface="Arial"/>
              <a:cs typeface="Arial"/>
              <a:sym typeface="Arial"/>
            </a:endParaRPr>
          </a:p>
        </p:txBody>
      </p:sp>
      <p:sp>
        <p:nvSpPr>
          <p:cNvPr id="190" name="Google Shape;190;p15"/>
          <p:cNvSpPr/>
          <p:nvPr/>
        </p:nvSpPr>
        <p:spPr>
          <a:xfrm>
            <a:off x="4494014" y="1840452"/>
            <a:ext cx="3203971" cy="547200"/>
          </a:xfrm>
          <a:prstGeom prst="rect">
            <a:avLst/>
          </a:prstGeom>
          <a:solidFill>
            <a:srgbClr val="00B0F0"/>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1" name="Google Shape;191;p15"/>
          <p:cNvSpPr txBox="1"/>
          <p:nvPr/>
        </p:nvSpPr>
        <p:spPr>
          <a:xfrm>
            <a:off x="4494014" y="1840452"/>
            <a:ext cx="3203971" cy="547200"/>
          </a:xfrm>
          <a:prstGeom prst="rect">
            <a:avLst/>
          </a:prstGeom>
          <a:solidFill>
            <a:schemeClr val="accent1"/>
          </a:solidFill>
          <a:ln>
            <a:noFill/>
          </a:ln>
        </p:spPr>
        <p:txBody>
          <a:bodyPr anchorCtr="0" anchor="ctr" bIns="77200" lIns="135125" spcFirstLastPara="1" rIns="135125" wrap="square" tIns="77200">
            <a:noAutofit/>
          </a:bodyPr>
          <a:lstStyle/>
          <a:p>
            <a:pPr indent="0" lvl="0" marL="0" marR="0" rtl="0" algn="ctr">
              <a:lnSpc>
                <a:spcPct val="90000"/>
              </a:lnSpc>
              <a:spcBef>
                <a:spcPts val="0"/>
              </a:spcBef>
              <a:spcAft>
                <a:spcPts val="0"/>
              </a:spcAft>
              <a:buClr>
                <a:srgbClr val="000000"/>
              </a:buClr>
              <a:buSzPts val="1900"/>
              <a:buFont typeface="Arial"/>
              <a:buNone/>
            </a:pPr>
            <a:r>
              <a:rPr b="1" i="0" lang="en-US" sz="2000" u="none" cap="none" strike="noStrike">
                <a:solidFill>
                  <a:schemeClr val="lt1"/>
                </a:solidFill>
                <a:latin typeface="Arial"/>
                <a:ea typeface="Arial"/>
                <a:cs typeface="Arial"/>
                <a:sym typeface="Arial"/>
              </a:rPr>
              <a:t>Value to operations</a:t>
            </a:r>
            <a:endParaRPr b="0" i="0" sz="2000" u="none" cap="none" strike="noStrike">
              <a:solidFill>
                <a:srgbClr val="000000"/>
              </a:solidFill>
              <a:latin typeface="Arial"/>
              <a:ea typeface="Arial"/>
              <a:cs typeface="Arial"/>
              <a:sym typeface="Arial"/>
            </a:endParaRPr>
          </a:p>
        </p:txBody>
      </p:sp>
      <p:sp>
        <p:nvSpPr>
          <p:cNvPr id="192" name="Google Shape;192;p15"/>
          <p:cNvSpPr/>
          <p:nvPr/>
        </p:nvSpPr>
        <p:spPr>
          <a:xfrm>
            <a:off x="4494014" y="2387652"/>
            <a:ext cx="3203971" cy="3337920"/>
          </a:xfrm>
          <a:prstGeom prst="rect">
            <a:avLst/>
          </a:prstGeom>
          <a:solidFill>
            <a:srgbClr val="D8E9F6"/>
          </a:solidFill>
          <a:ln cap="flat" cmpd="sng" w="12700">
            <a:solidFill>
              <a:srgbClr val="CCD3EA">
                <a:alpha val="88627"/>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 name="Google Shape;193;p15"/>
          <p:cNvSpPr txBox="1"/>
          <p:nvPr/>
        </p:nvSpPr>
        <p:spPr>
          <a:xfrm>
            <a:off x="4494014" y="2387652"/>
            <a:ext cx="3203971" cy="2848227"/>
          </a:xfrm>
          <a:prstGeom prst="rect">
            <a:avLst/>
          </a:prstGeom>
          <a:noFill/>
          <a:ln>
            <a:noFill/>
          </a:ln>
        </p:spPr>
        <p:txBody>
          <a:bodyPr anchorCtr="0" anchor="t" bIns="152000" lIns="101325" spcFirstLastPara="1" rIns="135125" wrap="square" tIns="101325">
            <a:noAutofit/>
          </a:bodyPr>
          <a:lstStyle/>
          <a:p>
            <a:pPr indent="0" lvl="0" marL="0" marR="0" rtl="0" algn="l">
              <a:lnSpc>
                <a:spcPct val="90000"/>
              </a:lnSpc>
              <a:spcBef>
                <a:spcPts val="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24/7 Operation [YYYY]</a:t>
            </a:r>
            <a:endParaRPr b="0" i="0" sz="1600" u="none" cap="none" strike="noStrike">
              <a:solidFill>
                <a:schemeClr val="dk1"/>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 [XX] MM tests annually</a:t>
            </a:r>
            <a:endParaRPr b="0" i="0" sz="1600" u="none" cap="none" strike="noStrike">
              <a:solidFill>
                <a:srgbClr val="000000"/>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 [XX] MM orders</a:t>
            </a:r>
            <a:endParaRPr b="0" i="0" sz="1600" u="none" cap="none" strike="noStrike">
              <a:solidFill>
                <a:srgbClr val="000000"/>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 [XX] MM samples </a:t>
            </a:r>
            <a:endParaRPr b="0" i="0" sz="1600" u="none" cap="none" strike="noStrike">
              <a:solidFill>
                <a:srgbClr val="000000"/>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[XXXk] Patients </a:t>
            </a:r>
            <a:endParaRPr b="0" i="0" sz="1600" u="none" cap="none" strike="noStrike">
              <a:solidFill>
                <a:srgbClr val="000000"/>
              </a:solidFill>
              <a:latin typeface="Arial"/>
              <a:ea typeface="Arial"/>
              <a:cs typeface="Arial"/>
              <a:sym typeface="Arial"/>
            </a:endParaRPr>
          </a:p>
          <a:p>
            <a:pPr indent="-158750" lvl="2" marL="342900" marR="0" rtl="0" algn="l">
              <a:lnSpc>
                <a:spcPct val="90000"/>
              </a:lnSpc>
              <a:spcBef>
                <a:spcPts val="285"/>
              </a:spcBef>
              <a:spcAft>
                <a:spcPts val="0"/>
              </a:spcAft>
              <a:buClr>
                <a:srgbClr val="404040"/>
              </a:buClr>
              <a:buSzPts val="1700"/>
              <a:buFont typeface="Arial"/>
              <a:buChar char="•"/>
            </a:pPr>
            <a:r>
              <a:rPr b="0" i="0" lang="en-US" sz="1600" u="none" cap="none" strike="noStrike">
                <a:solidFill>
                  <a:srgbClr val="404040"/>
                </a:solidFill>
                <a:latin typeface="Arial"/>
                <a:ea typeface="Arial"/>
                <a:cs typeface="Arial"/>
                <a:sym typeface="Arial"/>
              </a:rPr>
              <a:t>[XX] MM Chemistry</a:t>
            </a:r>
            <a:endParaRPr b="0" i="0" sz="1600" u="none" cap="none" strike="noStrike">
              <a:solidFill>
                <a:srgbClr val="000000"/>
              </a:solidFill>
              <a:latin typeface="Arial"/>
              <a:ea typeface="Arial"/>
              <a:cs typeface="Arial"/>
              <a:sym typeface="Arial"/>
            </a:endParaRPr>
          </a:p>
          <a:p>
            <a:pPr indent="-158750" lvl="2" marL="342900" marR="0" rtl="0" algn="l">
              <a:lnSpc>
                <a:spcPct val="90000"/>
              </a:lnSpc>
              <a:spcBef>
                <a:spcPts val="285"/>
              </a:spcBef>
              <a:spcAft>
                <a:spcPts val="0"/>
              </a:spcAft>
              <a:buClr>
                <a:srgbClr val="404040"/>
              </a:buClr>
              <a:buSzPts val="1700"/>
              <a:buFont typeface="Arial"/>
              <a:buChar char="•"/>
            </a:pPr>
            <a:r>
              <a:rPr b="0" i="0" lang="en-US" sz="1600" u="none" cap="none" strike="noStrike">
                <a:solidFill>
                  <a:srgbClr val="404040"/>
                </a:solidFill>
                <a:latin typeface="Arial"/>
                <a:ea typeface="Arial"/>
                <a:cs typeface="Arial"/>
                <a:sym typeface="Arial"/>
              </a:rPr>
              <a:t>[XX] MM Heme/Coag/UA</a:t>
            </a:r>
            <a:endParaRPr b="0" i="0" sz="1600" u="none" cap="none" strike="noStrike">
              <a:solidFill>
                <a:srgbClr val="000000"/>
              </a:solidFill>
              <a:latin typeface="Arial"/>
              <a:ea typeface="Arial"/>
              <a:cs typeface="Arial"/>
              <a:sym typeface="Arial"/>
            </a:endParaRPr>
          </a:p>
          <a:p>
            <a:pPr indent="-158750" lvl="2" marL="342900" marR="0" rtl="0" algn="l">
              <a:lnSpc>
                <a:spcPct val="90000"/>
              </a:lnSpc>
              <a:spcBef>
                <a:spcPts val="285"/>
              </a:spcBef>
              <a:spcAft>
                <a:spcPts val="0"/>
              </a:spcAft>
              <a:buClr>
                <a:srgbClr val="404040"/>
              </a:buClr>
              <a:buSzPts val="1700"/>
              <a:buFont typeface="Arial"/>
              <a:buChar char="•"/>
            </a:pPr>
            <a:r>
              <a:rPr b="0" i="0" lang="en-US" sz="1600" u="none" cap="none" strike="noStrike">
                <a:solidFill>
                  <a:srgbClr val="404040"/>
                </a:solidFill>
                <a:latin typeface="Arial"/>
                <a:ea typeface="Arial"/>
                <a:cs typeface="Arial"/>
                <a:sym typeface="Arial"/>
              </a:rPr>
              <a:t>[XXXk] POCT</a:t>
            </a:r>
            <a:endParaRPr b="0" i="0" sz="1600" u="none" cap="none" strike="noStrike">
              <a:solidFill>
                <a:srgbClr val="000000"/>
              </a:solidFill>
              <a:latin typeface="Arial"/>
              <a:ea typeface="Arial"/>
              <a:cs typeface="Arial"/>
              <a:sym typeface="Arial"/>
            </a:endParaRPr>
          </a:p>
        </p:txBody>
      </p:sp>
      <p:sp>
        <p:nvSpPr>
          <p:cNvPr id="194" name="Google Shape;194;p15"/>
          <p:cNvSpPr/>
          <p:nvPr/>
        </p:nvSpPr>
        <p:spPr>
          <a:xfrm>
            <a:off x="8146542" y="1840452"/>
            <a:ext cx="3203971" cy="547200"/>
          </a:xfrm>
          <a:prstGeom prst="rect">
            <a:avLst/>
          </a:prstGeom>
          <a:solidFill>
            <a:srgbClr val="00B0F0"/>
          </a:solidFill>
          <a:ln cap="flat" cmpd="sng" w="12700">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5" name="Google Shape;195;p15"/>
          <p:cNvSpPr txBox="1"/>
          <p:nvPr/>
        </p:nvSpPr>
        <p:spPr>
          <a:xfrm>
            <a:off x="8146542" y="1840452"/>
            <a:ext cx="3203971" cy="547200"/>
          </a:xfrm>
          <a:prstGeom prst="rect">
            <a:avLst/>
          </a:prstGeom>
          <a:solidFill>
            <a:schemeClr val="accent1"/>
          </a:solidFill>
          <a:ln>
            <a:noFill/>
          </a:ln>
        </p:spPr>
        <p:txBody>
          <a:bodyPr anchorCtr="0" anchor="ctr" bIns="77200" lIns="135125" spcFirstLastPara="1" rIns="135125" wrap="square" tIns="77200">
            <a:noAutofit/>
          </a:bodyPr>
          <a:lstStyle/>
          <a:p>
            <a:pPr indent="0" lvl="0" marL="0" marR="0" rtl="0" algn="ctr">
              <a:lnSpc>
                <a:spcPct val="90000"/>
              </a:lnSpc>
              <a:spcBef>
                <a:spcPts val="0"/>
              </a:spcBef>
              <a:spcAft>
                <a:spcPts val="0"/>
              </a:spcAft>
              <a:buClr>
                <a:srgbClr val="000000"/>
              </a:buClr>
              <a:buSzPts val="1900"/>
              <a:buFont typeface="Arial"/>
              <a:buNone/>
            </a:pPr>
            <a:r>
              <a:rPr b="1" i="0" lang="en-US" sz="2000" u="none" cap="none" strike="noStrike">
                <a:solidFill>
                  <a:schemeClr val="lt1"/>
                </a:solidFill>
                <a:latin typeface="Arial"/>
                <a:ea typeface="Arial"/>
                <a:cs typeface="Arial"/>
                <a:sym typeface="Arial"/>
              </a:rPr>
              <a:t>Value to patients</a:t>
            </a:r>
            <a:endParaRPr b="0" i="0" sz="2000" u="none" cap="none" strike="noStrike">
              <a:solidFill>
                <a:srgbClr val="000000"/>
              </a:solidFill>
              <a:latin typeface="Arial"/>
              <a:ea typeface="Arial"/>
              <a:cs typeface="Arial"/>
              <a:sym typeface="Arial"/>
            </a:endParaRPr>
          </a:p>
        </p:txBody>
      </p:sp>
      <p:sp>
        <p:nvSpPr>
          <p:cNvPr id="196" name="Google Shape;196;p15"/>
          <p:cNvSpPr/>
          <p:nvPr/>
        </p:nvSpPr>
        <p:spPr>
          <a:xfrm>
            <a:off x="8146542" y="2387652"/>
            <a:ext cx="3203971" cy="3337920"/>
          </a:xfrm>
          <a:prstGeom prst="rect">
            <a:avLst/>
          </a:prstGeom>
          <a:solidFill>
            <a:srgbClr val="D8E9F6"/>
          </a:solidFill>
          <a:ln cap="flat" cmpd="sng" w="12700">
            <a:solidFill>
              <a:srgbClr val="CCD3EA">
                <a:alpha val="88627"/>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 name="Google Shape;197;p15"/>
          <p:cNvSpPr txBox="1"/>
          <p:nvPr/>
        </p:nvSpPr>
        <p:spPr>
          <a:xfrm>
            <a:off x="8146542" y="2387652"/>
            <a:ext cx="3203971" cy="2848227"/>
          </a:xfrm>
          <a:prstGeom prst="rect">
            <a:avLst/>
          </a:prstGeom>
          <a:noFill/>
          <a:ln>
            <a:noFill/>
          </a:ln>
        </p:spPr>
        <p:txBody>
          <a:bodyPr anchorCtr="0" anchor="t" bIns="152000" lIns="101325" spcFirstLastPara="1" rIns="135125" wrap="square" tIns="101325">
            <a:noAutofit/>
          </a:bodyPr>
          <a:lstStyle/>
          <a:p>
            <a:pPr indent="0" lvl="0" marL="0" marR="0" rtl="0" algn="l">
              <a:lnSpc>
                <a:spcPct val="90000"/>
              </a:lnSpc>
              <a:spcBef>
                <a:spcPts val="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80% of EMR is compromised of lab results</a:t>
            </a:r>
            <a:endParaRPr b="0" i="0" sz="1600" u="none" cap="none" strike="noStrike">
              <a:solidFill>
                <a:schemeClr val="dk1"/>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Laboratory testing has a widespread role in clinical decision making.</a:t>
            </a:r>
            <a:endParaRPr b="0" i="0" sz="1600" u="none" cap="none" strike="noStrike">
              <a:solidFill>
                <a:srgbClr val="404040"/>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Laboratory testing plays a role in determining clinical outcome.</a:t>
            </a:r>
            <a:endParaRPr b="0" i="0" sz="1600" u="none" cap="none" strike="noStrike">
              <a:solidFill>
                <a:srgbClr val="404040"/>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[XXk] units transfused/annually</a:t>
            </a:r>
            <a:endParaRPr b="0" i="0" sz="1600" u="none" cap="none" strike="noStrike">
              <a:solidFill>
                <a:srgbClr val="000000"/>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700"/>
              <a:buFont typeface="Arial"/>
              <a:buNone/>
            </a:pPr>
            <a:r>
              <a:rPr b="0" i="0" lang="en-US" sz="1600" u="none" cap="none" strike="noStrike">
                <a:solidFill>
                  <a:srgbClr val="404040"/>
                </a:solidFill>
                <a:latin typeface="Arial"/>
                <a:ea typeface="Arial"/>
                <a:cs typeface="Arial"/>
                <a:sym typeface="Arial"/>
              </a:rPr>
              <a:t>[XXk] outreach visits/annually</a:t>
            </a:r>
            <a:endParaRPr b="0" i="0" sz="1600" u="none" cap="none" strike="noStrike">
              <a:solidFill>
                <a:srgbClr val="000000"/>
              </a:solidFill>
              <a:latin typeface="Arial"/>
              <a:ea typeface="Arial"/>
              <a:cs typeface="Arial"/>
              <a:sym typeface="Arial"/>
            </a:endParaRPr>
          </a:p>
          <a:p>
            <a:pPr indent="0" lvl="0" marL="0" marR="0" rtl="0" algn="l">
              <a:lnSpc>
                <a:spcPct val="90000"/>
              </a:lnSpc>
              <a:spcBef>
                <a:spcPts val="1000"/>
              </a:spcBef>
              <a:spcAft>
                <a:spcPts val="1000"/>
              </a:spcAft>
              <a:buClr>
                <a:srgbClr val="000000"/>
              </a:buClr>
              <a:buSzPts val="1700"/>
              <a:buFont typeface="Arial"/>
              <a:buNone/>
            </a:pPr>
            <a:r>
              <a:rPr b="0" i="0" lang="en-US" sz="1600" u="none" cap="none" strike="noStrike">
                <a:solidFill>
                  <a:srgbClr val="404040"/>
                </a:solidFill>
                <a:latin typeface="Arial"/>
                <a:ea typeface="Arial"/>
                <a:cs typeface="Arial"/>
                <a:sym typeface="Arial"/>
              </a:rPr>
              <a:t>[XXk] ER Visits/annually </a:t>
            </a:r>
            <a:endParaRPr b="0" i="0" sz="1600" u="none" cap="none" strike="noStrike">
              <a:solidFill>
                <a:srgbClr val="000000"/>
              </a:solidFill>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6"/>
          <p:cNvSpPr txBox="1"/>
          <p:nvPr>
            <p:ph type="title"/>
          </p:nvPr>
        </p:nvSpPr>
        <p:spPr>
          <a:xfrm>
            <a:off x="226203" y="2737189"/>
            <a:ext cx="2874993" cy="1325563"/>
          </a:xfrm>
          <a:prstGeom prst="rect">
            <a:avLst/>
          </a:prstGeom>
          <a:noFill/>
          <a:ln>
            <a:noFill/>
          </a:ln>
        </p:spPr>
        <p:txBody>
          <a:bodyPr anchorCtr="0" anchor="ctr" bIns="45700" lIns="91425" spcFirstLastPara="1" rIns="91425" wrap="square" tIns="45700">
            <a:noAutofit/>
          </a:bodyPr>
          <a:lstStyle/>
          <a:p>
            <a:pPr indent="0" lvl="0" marL="0" rtl="0" algn="r">
              <a:lnSpc>
                <a:spcPct val="90000"/>
              </a:lnSpc>
              <a:spcBef>
                <a:spcPts val="0"/>
              </a:spcBef>
              <a:spcAft>
                <a:spcPts val="0"/>
              </a:spcAft>
              <a:buSzPts val="3600"/>
              <a:buNone/>
            </a:pPr>
            <a:r>
              <a:rPr lang="en-US"/>
              <a:t>How the Laboratory Contributes to the Hospital’s Success and Growth</a:t>
            </a:r>
            <a:endParaRPr/>
          </a:p>
        </p:txBody>
      </p:sp>
      <p:sp>
        <p:nvSpPr>
          <p:cNvPr id="204" name="Google Shape;204;p16"/>
          <p:cNvSpPr txBox="1"/>
          <p:nvPr>
            <p:ph idx="1" type="body"/>
          </p:nvPr>
        </p:nvSpPr>
        <p:spPr>
          <a:xfrm>
            <a:off x="4274288" y="653142"/>
            <a:ext cx="7097619" cy="5493658"/>
          </a:xfrm>
          <a:prstGeom prst="rect">
            <a:avLst/>
          </a:prstGeom>
          <a:noFill/>
          <a:ln>
            <a:noFill/>
          </a:ln>
        </p:spPr>
        <p:txBody>
          <a:bodyPr anchorCtr="0" anchor="ctr" bIns="45700" lIns="91425" spcFirstLastPara="1" rIns="91425" wrap="square" tIns="45700">
            <a:normAutofit fontScale="92500" lnSpcReduction="20000"/>
          </a:bodyPr>
          <a:lstStyle/>
          <a:p>
            <a:pPr indent="-350520" lvl="0" marL="457200" rtl="0" algn="l">
              <a:lnSpc>
                <a:spcPct val="100000"/>
              </a:lnSpc>
              <a:spcBef>
                <a:spcPts val="600"/>
              </a:spcBef>
              <a:spcAft>
                <a:spcPts val="0"/>
              </a:spcAft>
              <a:buSzPct val="86486"/>
              <a:buChar char="•"/>
            </a:pPr>
            <a:r>
              <a:rPr lang="en-US"/>
              <a:t>Help control costs and expand testing capabilities </a:t>
            </a:r>
            <a:endParaRPr/>
          </a:p>
          <a:p>
            <a:pPr indent="-350520" lvl="0" marL="457200" rtl="0" algn="l">
              <a:lnSpc>
                <a:spcPct val="100000"/>
              </a:lnSpc>
              <a:spcBef>
                <a:spcPts val="600"/>
              </a:spcBef>
              <a:spcAft>
                <a:spcPts val="0"/>
              </a:spcAft>
              <a:buSzPct val="86486"/>
              <a:buChar char="•"/>
            </a:pPr>
            <a:r>
              <a:rPr lang="en-US"/>
              <a:t>Develop new and market-specific tests </a:t>
            </a:r>
            <a:endParaRPr/>
          </a:p>
          <a:p>
            <a:pPr indent="-350520" lvl="0" marL="457200" rtl="0" algn="l">
              <a:lnSpc>
                <a:spcPct val="100000"/>
              </a:lnSpc>
              <a:spcBef>
                <a:spcPts val="600"/>
              </a:spcBef>
              <a:spcAft>
                <a:spcPts val="0"/>
              </a:spcAft>
              <a:buSzPct val="86486"/>
              <a:buChar char="•"/>
            </a:pPr>
            <a:r>
              <a:rPr lang="en-US"/>
              <a:t>Streamline and expand test catalogs </a:t>
            </a:r>
            <a:endParaRPr/>
          </a:p>
          <a:p>
            <a:pPr indent="-350520" lvl="0" marL="457200" rtl="0" algn="l">
              <a:lnSpc>
                <a:spcPct val="100000"/>
              </a:lnSpc>
              <a:spcBef>
                <a:spcPts val="600"/>
              </a:spcBef>
              <a:spcAft>
                <a:spcPts val="0"/>
              </a:spcAft>
              <a:buSzPct val="86486"/>
              <a:buChar char="•"/>
            </a:pPr>
            <a:r>
              <a:rPr lang="en-US"/>
              <a:t>Bring more routine tests in-house </a:t>
            </a:r>
            <a:endParaRPr/>
          </a:p>
          <a:p>
            <a:pPr indent="-350520" lvl="0" marL="457200" rtl="0" algn="l">
              <a:lnSpc>
                <a:spcPct val="100000"/>
              </a:lnSpc>
              <a:spcBef>
                <a:spcPts val="600"/>
              </a:spcBef>
              <a:spcAft>
                <a:spcPts val="0"/>
              </a:spcAft>
              <a:buSzPct val="86486"/>
              <a:buChar char="•"/>
            </a:pPr>
            <a:r>
              <a:rPr lang="en-US"/>
              <a:t>Meet patient needs for complex and specialty testing </a:t>
            </a:r>
            <a:endParaRPr/>
          </a:p>
          <a:p>
            <a:pPr indent="-350520" lvl="0" marL="457200" rtl="0" algn="l">
              <a:lnSpc>
                <a:spcPct val="100000"/>
              </a:lnSpc>
              <a:spcBef>
                <a:spcPts val="600"/>
              </a:spcBef>
              <a:spcAft>
                <a:spcPts val="0"/>
              </a:spcAft>
              <a:buSzPct val="86486"/>
              <a:buChar char="•"/>
            </a:pPr>
            <a:r>
              <a:rPr lang="en-US"/>
              <a:t>Establish KPIs to demonstrate success </a:t>
            </a:r>
            <a:endParaRPr/>
          </a:p>
          <a:p>
            <a:pPr indent="-350520" lvl="0" marL="457200" rtl="0" algn="l">
              <a:lnSpc>
                <a:spcPct val="100000"/>
              </a:lnSpc>
              <a:spcBef>
                <a:spcPts val="600"/>
              </a:spcBef>
              <a:spcAft>
                <a:spcPts val="0"/>
              </a:spcAft>
              <a:buSzPct val="86486"/>
              <a:buChar char="•"/>
            </a:pPr>
            <a:r>
              <a:rPr lang="en-US"/>
              <a:t>Expand into adjacent local markets to shape population health </a:t>
            </a:r>
            <a:endParaRPr/>
          </a:p>
          <a:p>
            <a:pPr indent="-350520" lvl="0" marL="457200" rtl="0" algn="l">
              <a:lnSpc>
                <a:spcPct val="100000"/>
              </a:lnSpc>
              <a:spcBef>
                <a:spcPts val="600"/>
              </a:spcBef>
              <a:spcAft>
                <a:spcPts val="0"/>
              </a:spcAft>
              <a:buSzPct val="86486"/>
              <a:buChar char="•"/>
            </a:pPr>
            <a:r>
              <a:rPr lang="en-US"/>
              <a:t>Share expertise to facilitate more accurate diagnosis</a:t>
            </a:r>
            <a:endParaRPr/>
          </a:p>
          <a:p>
            <a:pPr indent="-350520" lvl="0" marL="457200" rtl="0" algn="l">
              <a:lnSpc>
                <a:spcPct val="100000"/>
              </a:lnSpc>
              <a:spcBef>
                <a:spcPts val="600"/>
              </a:spcBef>
              <a:spcAft>
                <a:spcPts val="0"/>
              </a:spcAft>
              <a:buSzPct val="86486"/>
              <a:buChar char="•"/>
            </a:pPr>
            <a:r>
              <a:rPr lang="en-US"/>
              <a:t>Increase pipeline of future laboratory professionals</a:t>
            </a:r>
            <a:endParaRPr/>
          </a:p>
          <a:p>
            <a:pPr indent="-350520" lvl="0" marL="457200" rtl="0" algn="l">
              <a:lnSpc>
                <a:spcPct val="100000"/>
              </a:lnSpc>
              <a:spcBef>
                <a:spcPts val="600"/>
              </a:spcBef>
              <a:spcAft>
                <a:spcPts val="0"/>
              </a:spcAft>
              <a:buSzPct val="86486"/>
              <a:buChar char="•"/>
            </a:pPr>
            <a:r>
              <a:rPr lang="en-US"/>
              <a:t>Bring more visibility of the laboratory to the C-Suite and hospital leadership</a:t>
            </a:r>
            <a:endParaRPr/>
          </a:p>
          <a:p>
            <a:pPr indent="-350520" lvl="0" marL="457200" rtl="0" algn="l">
              <a:lnSpc>
                <a:spcPct val="100000"/>
              </a:lnSpc>
              <a:spcBef>
                <a:spcPts val="600"/>
              </a:spcBef>
              <a:spcAft>
                <a:spcPts val="0"/>
              </a:spcAft>
              <a:buSzPct val="86486"/>
              <a:buChar char="•"/>
            </a:pPr>
            <a:r>
              <a:rPr lang="en-US"/>
              <a:t>Support opportunities for partnership with hospital’s marketing department and positive PR opportunities</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7"/>
          <p:cNvSpPr txBox="1"/>
          <p:nvPr>
            <p:ph type="ctrTitle"/>
          </p:nvPr>
        </p:nvSpPr>
        <p:spPr>
          <a:xfrm>
            <a:off x="1524000" y="2235200"/>
            <a:ext cx="9144000" cy="23876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6000"/>
              <a:buFont typeface="Arial"/>
              <a:buNone/>
            </a:pPr>
            <a:r>
              <a:rPr lang="en-US"/>
              <a:t>Where do I start?</a:t>
            </a:r>
            <a:br>
              <a:rPr lang="en-US"/>
            </a:br>
            <a:r>
              <a:rPr b="0" lang="en-US"/>
              <a:t>Creating a strategic plan</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8"/>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800"/>
              <a:buNone/>
            </a:pPr>
            <a:r>
              <a:rPr lang="en-US"/>
              <a:t>What is Strategic Planning?</a:t>
            </a:r>
            <a:endParaRPr/>
          </a:p>
        </p:txBody>
      </p:sp>
      <p:grpSp>
        <p:nvGrpSpPr>
          <p:cNvPr id="216" name="Google Shape;216;p18"/>
          <p:cNvGrpSpPr/>
          <p:nvPr/>
        </p:nvGrpSpPr>
        <p:grpSpPr>
          <a:xfrm>
            <a:off x="842372" y="1825625"/>
            <a:ext cx="10507256" cy="3914538"/>
            <a:chOff x="4172" y="0"/>
            <a:chExt cx="10507256" cy="3914538"/>
          </a:xfrm>
        </p:grpSpPr>
        <p:sp>
          <p:nvSpPr>
            <p:cNvPr id="217" name="Google Shape;217;p18"/>
            <p:cNvSpPr/>
            <p:nvPr/>
          </p:nvSpPr>
          <p:spPr>
            <a:xfrm rot="-5400000">
              <a:off x="-1128998" y="1133170"/>
              <a:ext cx="3914538" cy="1648197"/>
            </a:xfrm>
            <a:prstGeom prst="flowChartManualOperation">
              <a:avLst/>
            </a:prstGeom>
            <a:solidFill>
              <a:srgbClr val="4496D1">
                <a:alpha val="89803"/>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8"/>
            <p:cNvSpPr txBox="1"/>
            <p:nvPr/>
          </p:nvSpPr>
          <p:spPr>
            <a:xfrm>
              <a:off x="4172" y="782908"/>
              <a:ext cx="1648197" cy="2348722"/>
            </a:xfrm>
            <a:prstGeom prst="rect">
              <a:avLst/>
            </a:prstGeom>
            <a:noFill/>
            <a:ln>
              <a:noFill/>
            </a:ln>
          </p:spPr>
          <p:txBody>
            <a:bodyPr anchorCtr="0" anchor="ctr" bIns="0" lIns="95250" spcFirstLastPara="1" rIns="94200" wrap="square" tIns="0">
              <a:noAutofit/>
            </a:bodyPr>
            <a:lstStyle/>
            <a:p>
              <a:pPr indent="0" lvl="0" marL="0" marR="0" rtl="0" algn="ctr">
                <a:lnSpc>
                  <a:spcPct val="90000"/>
                </a:lnSpc>
                <a:spcBef>
                  <a:spcPts val="0"/>
                </a:spcBef>
                <a:spcAft>
                  <a:spcPts val="0"/>
                </a:spcAft>
                <a:buClr>
                  <a:srgbClr val="000000"/>
                </a:buClr>
                <a:buSzPts val="1500"/>
                <a:buFont typeface="Arial"/>
                <a:buNone/>
              </a:pPr>
              <a:r>
                <a:rPr b="1" i="0" lang="en-US" sz="1500" u="none" cap="none" strike="noStrike">
                  <a:solidFill>
                    <a:schemeClr val="lt1"/>
                  </a:solidFill>
                  <a:latin typeface="Arial"/>
                  <a:ea typeface="Arial"/>
                  <a:cs typeface="Arial"/>
                  <a:sym typeface="Arial"/>
                </a:rPr>
                <a:t>Identifying priorities</a:t>
              </a:r>
              <a:endParaRPr b="1" i="0" sz="1500" u="none" cap="none" strike="noStrike">
                <a:solidFill>
                  <a:schemeClr val="lt1"/>
                </a:solidFill>
                <a:latin typeface="Arial"/>
                <a:ea typeface="Arial"/>
                <a:cs typeface="Arial"/>
                <a:sym typeface="Arial"/>
              </a:endParaRPr>
            </a:p>
          </p:txBody>
        </p:sp>
        <p:sp>
          <p:nvSpPr>
            <p:cNvPr id="219" name="Google Shape;219;p18"/>
            <p:cNvSpPr/>
            <p:nvPr/>
          </p:nvSpPr>
          <p:spPr>
            <a:xfrm rot="-5400000">
              <a:off x="642813" y="1133170"/>
              <a:ext cx="3914538" cy="1648197"/>
            </a:xfrm>
            <a:prstGeom prst="flowChartManualOperation">
              <a:avLst/>
            </a:prstGeom>
            <a:solidFill>
              <a:srgbClr val="4496D1">
                <a:alpha val="81960"/>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8"/>
            <p:cNvSpPr txBox="1"/>
            <p:nvPr/>
          </p:nvSpPr>
          <p:spPr>
            <a:xfrm>
              <a:off x="1775983" y="782908"/>
              <a:ext cx="1648197" cy="2348722"/>
            </a:xfrm>
            <a:prstGeom prst="rect">
              <a:avLst/>
            </a:prstGeom>
            <a:noFill/>
            <a:ln>
              <a:noFill/>
            </a:ln>
          </p:spPr>
          <p:txBody>
            <a:bodyPr anchorCtr="0" anchor="ctr" bIns="0" lIns="95250" spcFirstLastPara="1" rIns="94200" wrap="square" tIns="0">
              <a:noAutofit/>
            </a:bodyPr>
            <a:lstStyle/>
            <a:p>
              <a:pPr indent="0" lvl="0" marL="0" marR="0" rtl="0" algn="ctr">
                <a:lnSpc>
                  <a:spcPct val="90000"/>
                </a:lnSpc>
                <a:spcBef>
                  <a:spcPts val="0"/>
                </a:spcBef>
                <a:spcAft>
                  <a:spcPts val="0"/>
                </a:spcAft>
                <a:buClr>
                  <a:srgbClr val="000000"/>
                </a:buClr>
                <a:buSzPts val="1500"/>
                <a:buFont typeface="Arial"/>
                <a:buNone/>
              </a:pPr>
              <a:r>
                <a:rPr b="1" i="0" lang="en-US" sz="1500" u="none" cap="none" strike="noStrike">
                  <a:solidFill>
                    <a:schemeClr val="lt1"/>
                  </a:solidFill>
                  <a:latin typeface="Arial"/>
                  <a:ea typeface="Arial"/>
                  <a:cs typeface="Arial"/>
                  <a:sym typeface="Arial"/>
                </a:rPr>
                <a:t>Using </a:t>
              </a:r>
              <a:br>
                <a:rPr b="1" i="0" lang="en-US" sz="1500" u="none" cap="none" strike="noStrike">
                  <a:solidFill>
                    <a:schemeClr val="lt1"/>
                  </a:solidFill>
                  <a:latin typeface="Arial"/>
                  <a:ea typeface="Arial"/>
                  <a:cs typeface="Arial"/>
                  <a:sym typeface="Arial"/>
                </a:rPr>
              </a:br>
              <a:r>
                <a:rPr b="1" i="0" lang="en-US" sz="1500" u="none" cap="none" strike="noStrike">
                  <a:solidFill>
                    <a:schemeClr val="lt1"/>
                  </a:solidFill>
                  <a:latin typeface="Arial"/>
                  <a:ea typeface="Arial"/>
                  <a:cs typeface="Arial"/>
                  <a:sym typeface="Arial"/>
                </a:rPr>
                <a:t>creativity</a:t>
              </a:r>
              <a:endParaRPr b="1" i="0" sz="1500" u="none" cap="none" strike="noStrike">
                <a:solidFill>
                  <a:schemeClr val="lt1"/>
                </a:solidFill>
                <a:latin typeface="Arial"/>
                <a:ea typeface="Arial"/>
                <a:cs typeface="Arial"/>
                <a:sym typeface="Arial"/>
              </a:endParaRPr>
            </a:p>
          </p:txBody>
        </p:sp>
        <p:sp>
          <p:nvSpPr>
            <p:cNvPr id="221" name="Google Shape;221;p18"/>
            <p:cNvSpPr/>
            <p:nvPr/>
          </p:nvSpPr>
          <p:spPr>
            <a:xfrm rot="-5400000">
              <a:off x="2414625" y="1133170"/>
              <a:ext cx="3914538" cy="1648197"/>
            </a:xfrm>
            <a:prstGeom prst="flowChartManualOperation">
              <a:avLst/>
            </a:prstGeom>
            <a:solidFill>
              <a:srgbClr val="4496D1">
                <a:alpha val="74117"/>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8"/>
            <p:cNvSpPr txBox="1"/>
            <p:nvPr/>
          </p:nvSpPr>
          <p:spPr>
            <a:xfrm>
              <a:off x="3547795" y="782908"/>
              <a:ext cx="1648197" cy="2348722"/>
            </a:xfrm>
            <a:prstGeom prst="rect">
              <a:avLst/>
            </a:prstGeom>
            <a:noFill/>
            <a:ln>
              <a:noFill/>
            </a:ln>
          </p:spPr>
          <p:txBody>
            <a:bodyPr anchorCtr="0" anchor="ctr" bIns="0" lIns="95250" spcFirstLastPara="1" rIns="94200" wrap="square" tIns="0">
              <a:noAutofit/>
            </a:bodyPr>
            <a:lstStyle/>
            <a:p>
              <a:pPr indent="0" lvl="0" marL="0" marR="0" rtl="0" algn="ctr">
                <a:lnSpc>
                  <a:spcPct val="90000"/>
                </a:lnSpc>
                <a:spcBef>
                  <a:spcPts val="0"/>
                </a:spcBef>
                <a:spcAft>
                  <a:spcPts val="0"/>
                </a:spcAft>
                <a:buClr>
                  <a:srgbClr val="000000"/>
                </a:buClr>
                <a:buSzPts val="1500"/>
                <a:buFont typeface="Arial"/>
                <a:buNone/>
              </a:pPr>
              <a:r>
                <a:rPr b="1" i="0" lang="en-US" sz="1500" u="none" cap="none" strike="noStrike">
                  <a:solidFill>
                    <a:schemeClr val="lt1"/>
                  </a:solidFill>
                  <a:latin typeface="Arial"/>
                  <a:ea typeface="Arial"/>
                  <a:cs typeface="Arial"/>
                  <a:sym typeface="Arial"/>
                </a:rPr>
                <a:t>Setting long term objectives to improve performance</a:t>
              </a:r>
              <a:endParaRPr b="1" i="0" sz="1500" u="none" cap="none" strike="noStrike">
                <a:solidFill>
                  <a:schemeClr val="lt1"/>
                </a:solidFill>
                <a:latin typeface="Arial"/>
                <a:ea typeface="Arial"/>
                <a:cs typeface="Arial"/>
                <a:sym typeface="Arial"/>
              </a:endParaRPr>
            </a:p>
          </p:txBody>
        </p:sp>
        <p:sp>
          <p:nvSpPr>
            <p:cNvPr id="223" name="Google Shape;223;p18"/>
            <p:cNvSpPr/>
            <p:nvPr/>
          </p:nvSpPr>
          <p:spPr>
            <a:xfrm rot="-5400000">
              <a:off x="4186436" y="1133170"/>
              <a:ext cx="3914538" cy="1648197"/>
            </a:xfrm>
            <a:prstGeom prst="flowChartManualOperation">
              <a:avLst/>
            </a:prstGeom>
            <a:solidFill>
              <a:srgbClr val="4496D1">
                <a:alpha val="65882"/>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8"/>
            <p:cNvSpPr txBox="1"/>
            <p:nvPr/>
          </p:nvSpPr>
          <p:spPr>
            <a:xfrm>
              <a:off x="5319606" y="782908"/>
              <a:ext cx="1648197" cy="2348722"/>
            </a:xfrm>
            <a:prstGeom prst="rect">
              <a:avLst/>
            </a:prstGeom>
            <a:noFill/>
            <a:ln>
              <a:noFill/>
            </a:ln>
          </p:spPr>
          <p:txBody>
            <a:bodyPr anchorCtr="0" anchor="ctr" bIns="0" lIns="95250" spcFirstLastPara="1" rIns="94200" wrap="square" tIns="0">
              <a:noAutofit/>
            </a:bodyPr>
            <a:lstStyle/>
            <a:p>
              <a:pPr indent="0" lvl="0" marL="0" marR="0" rtl="0" algn="ctr">
                <a:lnSpc>
                  <a:spcPct val="90000"/>
                </a:lnSpc>
                <a:spcBef>
                  <a:spcPts val="0"/>
                </a:spcBef>
                <a:spcAft>
                  <a:spcPts val="0"/>
                </a:spcAft>
                <a:buClr>
                  <a:srgbClr val="000000"/>
                </a:buClr>
                <a:buSzPts val="1500"/>
                <a:buFont typeface="Arial"/>
                <a:buNone/>
              </a:pPr>
              <a:r>
                <a:rPr b="1" i="0" lang="en-US" sz="1500" u="none" cap="none" strike="noStrike">
                  <a:solidFill>
                    <a:schemeClr val="lt1"/>
                  </a:solidFill>
                  <a:latin typeface="Arial"/>
                  <a:ea typeface="Arial"/>
                  <a:cs typeface="Arial"/>
                  <a:sym typeface="Arial"/>
                </a:rPr>
                <a:t>Generating options</a:t>
              </a:r>
              <a:endParaRPr b="1" i="0" sz="1500" u="none" cap="none" strike="noStrike">
                <a:solidFill>
                  <a:schemeClr val="lt1"/>
                </a:solidFill>
                <a:latin typeface="Arial"/>
                <a:ea typeface="Arial"/>
                <a:cs typeface="Arial"/>
                <a:sym typeface="Arial"/>
              </a:endParaRPr>
            </a:p>
          </p:txBody>
        </p:sp>
        <p:sp>
          <p:nvSpPr>
            <p:cNvPr id="225" name="Google Shape;225;p18"/>
            <p:cNvSpPr/>
            <p:nvPr/>
          </p:nvSpPr>
          <p:spPr>
            <a:xfrm rot="-5400000">
              <a:off x="5958248" y="1133170"/>
              <a:ext cx="3914538" cy="1648197"/>
            </a:xfrm>
            <a:prstGeom prst="flowChartManualOperation">
              <a:avLst/>
            </a:prstGeom>
            <a:solidFill>
              <a:srgbClr val="4496D1">
                <a:alpha val="58039"/>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8"/>
            <p:cNvSpPr txBox="1"/>
            <p:nvPr/>
          </p:nvSpPr>
          <p:spPr>
            <a:xfrm>
              <a:off x="7091418" y="782908"/>
              <a:ext cx="1648197" cy="2348722"/>
            </a:xfrm>
            <a:prstGeom prst="rect">
              <a:avLst/>
            </a:prstGeom>
            <a:noFill/>
            <a:ln>
              <a:noFill/>
            </a:ln>
          </p:spPr>
          <p:txBody>
            <a:bodyPr anchorCtr="0" anchor="ctr" bIns="0" lIns="95250" spcFirstLastPara="1" rIns="94200" wrap="square" tIns="0">
              <a:noAutofit/>
            </a:bodyPr>
            <a:lstStyle/>
            <a:p>
              <a:pPr indent="0" lvl="0" marL="0" marR="0" rtl="0" algn="ctr">
                <a:lnSpc>
                  <a:spcPct val="90000"/>
                </a:lnSpc>
                <a:spcBef>
                  <a:spcPts val="0"/>
                </a:spcBef>
                <a:spcAft>
                  <a:spcPts val="0"/>
                </a:spcAft>
                <a:buClr>
                  <a:srgbClr val="000000"/>
                </a:buClr>
                <a:buSzPts val="1500"/>
                <a:buFont typeface="Arial"/>
                <a:buNone/>
              </a:pPr>
              <a:r>
                <a:rPr b="1" i="0" lang="en-US" sz="1500" u="none" cap="none" strike="noStrike">
                  <a:solidFill>
                    <a:schemeClr val="lt1"/>
                  </a:solidFill>
                  <a:latin typeface="Arial"/>
                  <a:ea typeface="Arial"/>
                  <a:cs typeface="Arial"/>
                  <a:sym typeface="Arial"/>
                </a:rPr>
                <a:t>Evaluating and deciding on strategies</a:t>
              </a:r>
              <a:endParaRPr b="1" i="0" sz="1500" u="none" cap="none" strike="noStrike">
                <a:solidFill>
                  <a:schemeClr val="lt1"/>
                </a:solidFill>
                <a:latin typeface="Arial"/>
                <a:ea typeface="Arial"/>
                <a:cs typeface="Arial"/>
                <a:sym typeface="Arial"/>
              </a:endParaRPr>
            </a:p>
          </p:txBody>
        </p:sp>
        <p:sp>
          <p:nvSpPr>
            <p:cNvPr id="227" name="Google Shape;227;p18"/>
            <p:cNvSpPr/>
            <p:nvPr/>
          </p:nvSpPr>
          <p:spPr>
            <a:xfrm rot="-5400000">
              <a:off x="7730060" y="1133170"/>
              <a:ext cx="3914538" cy="1648197"/>
            </a:xfrm>
            <a:prstGeom prst="flowChartManualOperation">
              <a:avLst/>
            </a:prstGeom>
            <a:solidFill>
              <a:srgbClr val="4496D1">
                <a:alpha val="49803"/>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18"/>
            <p:cNvSpPr txBox="1"/>
            <p:nvPr/>
          </p:nvSpPr>
          <p:spPr>
            <a:xfrm>
              <a:off x="8863230" y="782908"/>
              <a:ext cx="1648197" cy="2348722"/>
            </a:xfrm>
            <a:prstGeom prst="rect">
              <a:avLst/>
            </a:prstGeom>
            <a:noFill/>
            <a:ln>
              <a:noFill/>
            </a:ln>
          </p:spPr>
          <p:txBody>
            <a:bodyPr anchorCtr="0" anchor="ctr" bIns="0" lIns="95250" spcFirstLastPara="1" rIns="94200" wrap="square" tIns="0">
              <a:noAutofit/>
            </a:bodyPr>
            <a:lstStyle/>
            <a:p>
              <a:pPr indent="0" lvl="0" marL="0" marR="0" rtl="0" algn="ctr">
                <a:lnSpc>
                  <a:spcPct val="90000"/>
                </a:lnSpc>
                <a:spcBef>
                  <a:spcPts val="0"/>
                </a:spcBef>
                <a:spcAft>
                  <a:spcPts val="0"/>
                </a:spcAft>
                <a:buClr>
                  <a:srgbClr val="000000"/>
                </a:buClr>
                <a:buSzPts val="1500"/>
                <a:buFont typeface="Arial"/>
                <a:buNone/>
              </a:pPr>
              <a:r>
                <a:rPr b="1" i="0" lang="en-US" sz="1500" u="none" cap="none" strike="noStrike">
                  <a:solidFill>
                    <a:schemeClr val="lt1"/>
                  </a:solidFill>
                  <a:latin typeface="Arial"/>
                  <a:ea typeface="Arial"/>
                  <a:cs typeface="Arial"/>
                  <a:sym typeface="Arial"/>
                </a:rPr>
                <a:t>Defining a monitoring process for implementation</a:t>
              </a:r>
              <a:endParaRPr b="1" i="0" sz="1500" u="none" cap="none" strike="noStrike">
                <a:solidFill>
                  <a:schemeClr val="lt1"/>
                </a:solidFill>
                <a:latin typeface="Arial"/>
                <a:ea typeface="Arial"/>
                <a:cs typeface="Arial"/>
                <a:sym typeface="Arial"/>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19"/>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2800"/>
              <a:buNone/>
            </a:pPr>
            <a:r>
              <a:rPr lang="en-US"/>
              <a:t>What is the Purpose of a Strategic Plan?</a:t>
            </a:r>
            <a:endParaRPr/>
          </a:p>
        </p:txBody>
      </p:sp>
      <p:sp>
        <p:nvSpPr>
          <p:cNvPr id="234" name="Google Shape;234;p19"/>
          <p:cNvSpPr txBox="1"/>
          <p:nvPr>
            <p:ph idx="1" type="body"/>
          </p:nvPr>
        </p:nvSpPr>
        <p:spPr>
          <a:xfrm>
            <a:off x="838199" y="1825625"/>
            <a:ext cx="10753165" cy="3914538"/>
          </a:xfrm>
          <a:prstGeom prst="rect">
            <a:avLst/>
          </a:prstGeom>
          <a:noFill/>
          <a:ln>
            <a:noFill/>
          </a:ln>
        </p:spPr>
        <p:txBody>
          <a:bodyPr anchorCtr="0" anchor="ctr" bIns="45700" lIns="91425" spcFirstLastPara="1" rIns="91425" wrap="square" tIns="45700">
            <a:normAutofit/>
          </a:bodyPr>
          <a:lstStyle/>
          <a:p>
            <a:pPr indent="-350520" lvl="0" marL="457200" rtl="0" algn="l">
              <a:lnSpc>
                <a:spcPct val="110000"/>
              </a:lnSpc>
              <a:spcBef>
                <a:spcPts val="600"/>
              </a:spcBef>
              <a:spcAft>
                <a:spcPts val="0"/>
              </a:spcAft>
              <a:buClr>
                <a:srgbClr val="4696D2"/>
              </a:buClr>
              <a:buSzPts val="1920"/>
              <a:buChar char="•"/>
            </a:pPr>
            <a:r>
              <a:rPr lang="en-US"/>
              <a:t>Ensures alignment with the organization, increases credibility and visibility</a:t>
            </a:r>
            <a:endParaRPr/>
          </a:p>
          <a:p>
            <a:pPr indent="-350520" lvl="0" marL="457200" rtl="0" algn="l">
              <a:lnSpc>
                <a:spcPct val="110000"/>
              </a:lnSpc>
              <a:spcBef>
                <a:spcPts val="600"/>
              </a:spcBef>
              <a:spcAft>
                <a:spcPts val="0"/>
              </a:spcAft>
              <a:buClr>
                <a:srgbClr val="4696D2"/>
              </a:buClr>
              <a:buSzPts val="1920"/>
              <a:buChar char="•"/>
            </a:pPr>
            <a:r>
              <a:rPr lang="en-US"/>
              <a:t>Serves as a roadmap that provides direction and goals</a:t>
            </a:r>
            <a:endParaRPr/>
          </a:p>
          <a:p>
            <a:pPr indent="-350520" lvl="0" marL="457200" rtl="0" algn="l">
              <a:lnSpc>
                <a:spcPct val="110000"/>
              </a:lnSpc>
              <a:spcBef>
                <a:spcPts val="600"/>
              </a:spcBef>
              <a:spcAft>
                <a:spcPts val="0"/>
              </a:spcAft>
              <a:buClr>
                <a:srgbClr val="4696D2"/>
              </a:buClr>
              <a:buSzPts val="1920"/>
              <a:buChar char="•"/>
            </a:pPr>
            <a:r>
              <a:rPr lang="en-US"/>
              <a:t>Defines priorities and scope: what we will do and what we will not do</a:t>
            </a:r>
            <a:endParaRPr/>
          </a:p>
          <a:p>
            <a:pPr indent="-350520" lvl="0" marL="457200" rtl="0" algn="l">
              <a:lnSpc>
                <a:spcPct val="110000"/>
              </a:lnSpc>
              <a:spcBef>
                <a:spcPts val="600"/>
              </a:spcBef>
              <a:spcAft>
                <a:spcPts val="0"/>
              </a:spcAft>
              <a:buClr>
                <a:srgbClr val="4696D2"/>
              </a:buClr>
              <a:buSzPts val="1920"/>
              <a:buChar char="•"/>
            </a:pPr>
            <a:r>
              <a:rPr lang="en-US"/>
              <a:t>Guides day-to-day decisions, including where we invest resources (e.g. time, people, $$, etc.)</a:t>
            </a:r>
            <a:endParaRPr/>
          </a:p>
          <a:p>
            <a:pPr indent="-350520" lvl="0" marL="457200" rtl="0" algn="l">
              <a:lnSpc>
                <a:spcPct val="110000"/>
              </a:lnSpc>
              <a:spcBef>
                <a:spcPts val="600"/>
              </a:spcBef>
              <a:spcAft>
                <a:spcPts val="0"/>
              </a:spcAft>
              <a:buClr>
                <a:srgbClr val="4696D2"/>
              </a:buClr>
              <a:buSzPts val="1920"/>
              <a:buChar char="•"/>
            </a:pPr>
            <a:r>
              <a:rPr lang="en-US"/>
              <a:t>Identifies resources needed and those already available</a:t>
            </a:r>
            <a:endParaRPr/>
          </a:p>
          <a:p>
            <a:pPr indent="-350520" lvl="0" marL="457200" rtl="0" algn="l">
              <a:lnSpc>
                <a:spcPct val="110000"/>
              </a:lnSpc>
              <a:spcBef>
                <a:spcPts val="600"/>
              </a:spcBef>
              <a:spcAft>
                <a:spcPts val="0"/>
              </a:spcAft>
              <a:buClr>
                <a:srgbClr val="4696D2"/>
              </a:buClr>
              <a:buSzPts val="1920"/>
              <a:buChar char="•"/>
            </a:pPr>
            <a:r>
              <a:rPr lang="en-US"/>
              <a:t>Provides framework for evaluating progress and changing approaches</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grpSp>
        <p:nvGrpSpPr>
          <p:cNvPr id="239" name="Google Shape;239;p20"/>
          <p:cNvGrpSpPr/>
          <p:nvPr/>
        </p:nvGrpSpPr>
        <p:grpSpPr>
          <a:xfrm>
            <a:off x="9972041" y="0"/>
            <a:ext cx="2219959" cy="914400"/>
            <a:chOff x="8524241" y="0"/>
            <a:chExt cx="2219959" cy="914400"/>
          </a:xfrm>
        </p:grpSpPr>
        <p:sp>
          <p:nvSpPr>
            <p:cNvPr id="240" name="Google Shape;240;p20"/>
            <p:cNvSpPr/>
            <p:nvPr/>
          </p:nvSpPr>
          <p:spPr>
            <a:xfrm>
              <a:off x="8524241" y="0"/>
              <a:ext cx="2219959" cy="914400"/>
            </a:xfrm>
            <a:prstGeom prst="rect">
              <a:avLst/>
            </a:prstGeom>
            <a:solidFill>
              <a:schemeClr val="accent1"/>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241" name="Google Shape;241;p20"/>
            <p:cNvSpPr txBox="1"/>
            <p:nvPr/>
          </p:nvSpPr>
          <p:spPr>
            <a:xfrm>
              <a:off x="9426587" y="110300"/>
              <a:ext cx="1235063" cy="6924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400" u="sng" cap="none" strike="noStrike">
                  <a:solidFill>
                    <a:schemeClr val="lt1"/>
                  </a:solidFill>
                  <a:latin typeface="Arial"/>
                  <a:ea typeface="Arial"/>
                  <a:cs typeface="Arial"/>
                  <a:sym typeface="Arial"/>
                  <a:hlinkClick r:id="rId3">
                    <a:extLst>
                      <a:ext uri="{A12FA001-AC4F-418D-AE19-62706E023703}">
                        <ahyp:hlinkClr val="tx"/>
                      </a:ext>
                    </a:extLst>
                  </a:hlinkClick>
                </a:rPr>
                <a:t>RESOURCE AVAILABLE</a:t>
              </a:r>
              <a:br>
                <a:rPr b="1" i="0" lang="en-US" sz="1100" u="sng" cap="none" strike="noStrike">
                  <a:solidFill>
                    <a:schemeClr val="lt1"/>
                  </a:solidFill>
                  <a:latin typeface="Arial"/>
                  <a:ea typeface="Arial"/>
                  <a:cs typeface="Arial"/>
                  <a:sym typeface="Arial"/>
                  <a:hlinkClick r:id="rId4">
                    <a:extLst>
                      <a:ext uri="{A12FA001-AC4F-418D-AE19-62706E023703}">
                        <ahyp:hlinkClr val="tx"/>
                      </a:ext>
                    </a:extLst>
                  </a:hlinkClick>
                </a:rPr>
              </a:br>
              <a:r>
                <a:rPr b="1" i="0" lang="en-US" sz="1100" u="sng" cap="none" strike="noStrike">
                  <a:solidFill>
                    <a:schemeClr val="lt1"/>
                  </a:solidFill>
                  <a:latin typeface="Arial"/>
                  <a:ea typeface="Arial"/>
                  <a:cs typeface="Arial"/>
                  <a:sym typeface="Arial"/>
                  <a:hlinkClick r:id="rId5">
                    <a:extLst>
                      <a:ext uri="{A12FA001-AC4F-418D-AE19-62706E023703}">
                        <ahyp:hlinkClr val="tx"/>
                      </a:ext>
                    </a:extLst>
                  </a:hlinkClick>
                </a:rPr>
                <a:t>on website</a:t>
              </a:r>
              <a:endParaRPr b="1" i="0" sz="1100" u="none" cap="none" strike="noStrike">
                <a:solidFill>
                  <a:schemeClr val="lt1"/>
                </a:solidFill>
                <a:latin typeface="Arial"/>
                <a:ea typeface="Arial"/>
                <a:cs typeface="Arial"/>
                <a:sym typeface="Arial"/>
              </a:endParaRPr>
            </a:p>
          </p:txBody>
        </p:sp>
        <p:grpSp>
          <p:nvGrpSpPr>
            <p:cNvPr id="242" name="Google Shape;242;p20"/>
            <p:cNvGrpSpPr/>
            <p:nvPr/>
          </p:nvGrpSpPr>
          <p:grpSpPr>
            <a:xfrm>
              <a:off x="8678473" y="110300"/>
              <a:ext cx="692497" cy="692497"/>
              <a:chOff x="8678473" y="110300"/>
              <a:chExt cx="692497" cy="692497"/>
            </a:xfrm>
          </p:grpSpPr>
          <p:sp>
            <p:nvSpPr>
              <p:cNvPr id="243" name="Google Shape;243;p20"/>
              <p:cNvSpPr/>
              <p:nvPr/>
            </p:nvSpPr>
            <p:spPr>
              <a:xfrm>
                <a:off x="8678473" y="110300"/>
                <a:ext cx="692497" cy="692497"/>
              </a:xfrm>
              <a:prstGeom prst="ellipse">
                <a:avLst/>
              </a:prstGeom>
              <a:solidFill>
                <a:srgbClr val="8EBFE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grpSp>
            <p:nvGrpSpPr>
              <p:cNvPr id="244" name="Google Shape;244;p20"/>
              <p:cNvGrpSpPr/>
              <p:nvPr/>
            </p:nvGrpSpPr>
            <p:grpSpPr>
              <a:xfrm>
                <a:off x="8859520" y="242390"/>
                <a:ext cx="316230" cy="449636"/>
                <a:chOff x="8859520" y="242389"/>
                <a:chExt cx="365760" cy="520061"/>
              </a:xfrm>
            </p:grpSpPr>
            <p:sp>
              <p:nvSpPr>
                <p:cNvPr id="245" name="Google Shape;245;p20"/>
                <p:cNvSpPr/>
                <p:nvPr/>
              </p:nvSpPr>
              <p:spPr>
                <a:xfrm>
                  <a:off x="8859520" y="242389"/>
                  <a:ext cx="365760" cy="418011"/>
                </a:xfrm>
                <a:prstGeom prst="downArrow">
                  <a:avLst>
                    <a:gd fmla="val 50000" name="adj1"/>
                    <a:gd fmla="val 50000" name="adj2"/>
                  </a:avLst>
                </a:prstGeom>
                <a:solidFill>
                  <a:srgbClr val="26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246" name="Google Shape;246;p20"/>
                <p:cNvSpPr/>
                <p:nvPr/>
              </p:nvSpPr>
              <p:spPr>
                <a:xfrm>
                  <a:off x="8859520" y="660400"/>
                  <a:ext cx="365760" cy="102050"/>
                </a:xfrm>
                <a:prstGeom prst="rect">
                  <a:avLst/>
                </a:prstGeom>
                <a:solidFill>
                  <a:srgbClr val="26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grpSp>
        </p:grpSp>
      </p:grpSp>
      <p:sp>
        <p:nvSpPr>
          <p:cNvPr id="247" name="Google Shape;247;p20"/>
          <p:cNvSpPr txBox="1"/>
          <p:nvPr>
            <p:ph type="title"/>
          </p:nvPr>
        </p:nvSpPr>
        <p:spPr>
          <a:xfrm>
            <a:off x="757667" y="1152421"/>
            <a:ext cx="4923765"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3600"/>
              <a:buNone/>
            </a:pPr>
            <a:r>
              <a:rPr lang="en-US"/>
              <a:t>SMART Goals </a:t>
            </a:r>
            <a:endParaRPr/>
          </a:p>
        </p:txBody>
      </p:sp>
      <p:sp>
        <p:nvSpPr>
          <p:cNvPr id="248" name="Google Shape;248;p20"/>
          <p:cNvSpPr txBox="1"/>
          <p:nvPr>
            <p:ph idx="1" type="body"/>
          </p:nvPr>
        </p:nvSpPr>
        <p:spPr>
          <a:xfrm>
            <a:off x="757667" y="2550275"/>
            <a:ext cx="4923765" cy="3427831"/>
          </a:xfrm>
          <a:prstGeom prst="rect">
            <a:avLst/>
          </a:prstGeom>
          <a:noFill/>
          <a:ln>
            <a:noFill/>
          </a:ln>
        </p:spPr>
        <p:txBody>
          <a:bodyPr anchorCtr="0" anchor="t" bIns="45700" lIns="91425" spcFirstLastPara="1" rIns="91425" wrap="square" tIns="45700">
            <a:normAutofit fontScale="70000" lnSpcReduction="20000"/>
          </a:bodyPr>
          <a:lstStyle/>
          <a:p>
            <a:pPr indent="-350520" lvl="0" marL="457200" rtl="0" algn="l">
              <a:lnSpc>
                <a:spcPct val="110000"/>
              </a:lnSpc>
              <a:spcBef>
                <a:spcPts val="600"/>
              </a:spcBef>
              <a:spcAft>
                <a:spcPts val="0"/>
              </a:spcAft>
              <a:buClr>
                <a:srgbClr val="4696D2"/>
              </a:buClr>
              <a:buSzPct val="114285"/>
              <a:buChar char="•"/>
            </a:pPr>
            <a:r>
              <a:rPr lang="en-US"/>
              <a:t>SMART goals refer to those which are:</a:t>
            </a:r>
            <a:endParaRPr/>
          </a:p>
          <a:p>
            <a:pPr indent="0" lvl="0" marL="806450" rtl="0" algn="l">
              <a:lnSpc>
                <a:spcPct val="110000"/>
              </a:lnSpc>
              <a:spcBef>
                <a:spcPts val="600"/>
              </a:spcBef>
              <a:spcAft>
                <a:spcPts val="0"/>
              </a:spcAft>
              <a:buSzPct val="114285"/>
              <a:buNone/>
            </a:pPr>
            <a:r>
              <a:rPr lang="en-US"/>
              <a:t>Specific</a:t>
            </a:r>
            <a:endParaRPr/>
          </a:p>
          <a:p>
            <a:pPr indent="0" lvl="0" marL="806450" rtl="0" algn="l">
              <a:lnSpc>
                <a:spcPct val="110000"/>
              </a:lnSpc>
              <a:spcBef>
                <a:spcPts val="600"/>
              </a:spcBef>
              <a:spcAft>
                <a:spcPts val="0"/>
              </a:spcAft>
              <a:buSzPct val="114285"/>
              <a:buNone/>
            </a:pPr>
            <a:r>
              <a:rPr lang="en-US"/>
              <a:t>Measurable</a:t>
            </a:r>
            <a:endParaRPr/>
          </a:p>
          <a:p>
            <a:pPr indent="0" lvl="0" marL="806450" rtl="0" algn="l">
              <a:lnSpc>
                <a:spcPct val="110000"/>
              </a:lnSpc>
              <a:spcBef>
                <a:spcPts val="600"/>
              </a:spcBef>
              <a:spcAft>
                <a:spcPts val="0"/>
              </a:spcAft>
              <a:buSzPct val="114285"/>
              <a:buNone/>
            </a:pPr>
            <a:r>
              <a:rPr lang="en-US"/>
              <a:t>Achievable</a:t>
            </a:r>
            <a:endParaRPr/>
          </a:p>
          <a:p>
            <a:pPr indent="0" lvl="0" marL="806450" rtl="0" algn="l">
              <a:lnSpc>
                <a:spcPct val="110000"/>
              </a:lnSpc>
              <a:spcBef>
                <a:spcPts val="600"/>
              </a:spcBef>
              <a:spcAft>
                <a:spcPts val="0"/>
              </a:spcAft>
              <a:buSzPct val="114285"/>
              <a:buNone/>
            </a:pPr>
            <a:r>
              <a:rPr lang="en-US"/>
              <a:t>Relevant</a:t>
            </a:r>
            <a:endParaRPr/>
          </a:p>
          <a:p>
            <a:pPr indent="0" lvl="0" marL="806450" rtl="0" algn="l">
              <a:lnSpc>
                <a:spcPct val="110000"/>
              </a:lnSpc>
              <a:spcBef>
                <a:spcPts val="600"/>
              </a:spcBef>
              <a:spcAft>
                <a:spcPts val="0"/>
              </a:spcAft>
              <a:buSzPct val="114285"/>
              <a:buNone/>
            </a:pPr>
            <a:r>
              <a:rPr lang="en-US"/>
              <a:t>Time-bound</a:t>
            </a:r>
            <a:br>
              <a:rPr lang="en-US"/>
            </a:br>
            <a:endParaRPr/>
          </a:p>
          <a:p>
            <a:pPr indent="-350520" lvl="0" marL="457200" rtl="0" algn="l">
              <a:lnSpc>
                <a:spcPct val="110000"/>
              </a:lnSpc>
              <a:spcBef>
                <a:spcPts val="600"/>
              </a:spcBef>
              <a:spcAft>
                <a:spcPts val="0"/>
              </a:spcAft>
              <a:buSzPct val="114285"/>
              <a:buChar char="•"/>
            </a:pPr>
            <a:r>
              <a:rPr lang="en-US"/>
              <a:t>Set specific SMART goals for each pillar with expected completion dates.</a:t>
            </a:r>
            <a:endParaRPr/>
          </a:p>
          <a:p>
            <a:pPr indent="-350520" lvl="0" marL="457200" rtl="0" algn="l">
              <a:lnSpc>
                <a:spcPct val="110000"/>
              </a:lnSpc>
              <a:spcBef>
                <a:spcPts val="600"/>
              </a:spcBef>
              <a:spcAft>
                <a:spcPts val="0"/>
              </a:spcAft>
              <a:buSzPct val="114285"/>
              <a:buChar char="•"/>
            </a:pPr>
            <a:r>
              <a:rPr lang="en-US"/>
              <a:t>Tie SMART goals to individual contribution projects and performance evaluations.</a:t>
            </a:r>
            <a:endParaRPr/>
          </a:p>
        </p:txBody>
      </p:sp>
      <p:pic>
        <p:nvPicPr>
          <p:cNvPr descr="Bullseye with solid fill" id="249" name="Google Shape;249;p20"/>
          <p:cNvPicPr preferRelativeResize="0"/>
          <p:nvPr/>
        </p:nvPicPr>
        <p:blipFill rotWithShape="1">
          <a:blip r:embed="rId6">
            <a:alphaModFix/>
          </a:blip>
          <a:srcRect b="0" l="0" r="0" t="0"/>
          <a:stretch/>
        </p:blipFill>
        <p:spPr>
          <a:xfrm>
            <a:off x="7276249" y="1980687"/>
            <a:ext cx="2896625" cy="2896625"/>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21"/>
          <p:cNvSpPr txBox="1"/>
          <p:nvPr>
            <p:ph type="title"/>
          </p:nvPr>
        </p:nvSpPr>
        <p:spPr>
          <a:xfrm>
            <a:off x="226203" y="2731325"/>
            <a:ext cx="2874993" cy="1331427"/>
          </a:xfrm>
          <a:prstGeom prst="rect">
            <a:avLst/>
          </a:prstGeom>
          <a:noFill/>
          <a:ln>
            <a:noFill/>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3600"/>
              <a:buFont typeface="Arial"/>
              <a:buNone/>
            </a:pPr>
            <a:r>
              <a:rPr lang="en-US"/>
              <a:t>Six Simple Steps of Strategic Planning</a:t>
            </a:r>
            <a:endParaRPr/>
          </a:p>
        </p:txBody>
      </p:sp>
      <p:sp>
        <p:nvSpPr>
          <p:cNvPr id="256" name="Google Shape;256;p21"/>
          <p:cNvSpPr txBox="1"/>
          <p:nvPr>
            <p:ph idx="1" type="body"/>
          </p:nvPr>
        </p:nvSpPr>
        <p:spPr>
          <a:xfrm>
            <a:off x="4274300" y="1255249"/>
            <a:ext cx="7097700" cy="4664700"/>
          </a:xfrm>
          <a:prstGeom prst="rect">
            <a:avLst/>
          </a:prstGeom>
          <a:noFill/>
          <a:ln>
            <a:noFill/>
          </a:ln>
        </p:spPr>
        <p:txBody>
          <a:bodyPr anchorCtr="0" anchor="ctr" bIns="45700" lIns="91425" spcFirstLastPara="1" rIns="91425" wrap="square" tIns="45700">
            <a:normAutofit fontScale="92500" lnSpcReduction="20000"/>
          </a:bodyPr>
          <a:lstStyle/>
          <a:p>
            <a:pPr indent="-448056" lvl="0" marL="457200" rtl="0" algn="l">
              <a:lnSpc>
                <a:spcPct val="100000"/>
              </a:lnSpc>
              <a:spcBef>
                <a:spcPts val="0"/>
              </a:spcBef>
              <a:spcAft>
                <a:spcPts val="0"/>
              </a:spcAft>
              <a:buSzPct val="80000"/>
              <a:buFont typeface="Calibri"/>
              <a:buAutoNum type="arabicPeriod"/>
            </a:pPr>
            <a:r>
              <a:rPr lang="en-US"/>
              <a:t>Review organizational goals</a:t>
            </a:r>
            <a:endParaRPr/>
          </a:p>
          <a:p>
            <a:pPr indent="-448056" lvl="0" marL="457200" rtl="0" algn="l">
              <a:lnSpc>
                <a:spcPct val="100000"/>
              </a:lnSpc>
              <a:spcBef>
                <a:spcPts val="1200"/>
              </a:spcBef>
              <a:spcAft>
                <a:spcPts val="0"/>
              </a:spcAft>
              <a:buSzPct val="80000"/>
              <a:buFont typeface="Calibri"/>
              <a:buAutoNum type="arabicPeriod"/>
            </a:pPr>
            <a:r>
              <a:rPr lang="en-US"/>
              <a:t>Brainstorm:</a:t>
            </a:r>
            <a:endParaRPr/>
          </a:p>
          <a:p>
            <a:pPr indent="-239776" lvl="1" marL="685800" rtl="0" algn="l">
              <a:lnSpc>
                <a:spcPct val="100000"/>
              </a:lnSpc>
              <a:spcBef>
                <a:spcPts val="1200"/>
              </a:spcBef>
              <a:spcAft>
                <a:spcPts val="0"/>
              </a:spcAft>
              <a:buSzPct val="87272"/>
              <a:buFont typeface="Calibri"/>
              <a:buChar char="•"/>
            </a:pPr>
            <a:r>
              <a:rPr b="1" lang="en-US" sz="2200"/>
              <a:t>S</a:t>
            </a:r>
            <a:r>
              <a:rPr lang="en-US"/>
              <a:t>trengths </a:t>
            </a:r>
            <a:endParaRPr/>
          </a:p>
          <a:p>
            <a:pPr indent="-239776" lvl="1" marL="685800" rtl="0" algn="l">
              <a:lnSpc>
                <a:spcPct val="100000"/>
              </a:lnSpc>
              <a:spcBef>
                <a:spcPts val="1200"/>
              </a:spcBef>
              <a:spcAft>
                <a:spcPts val="0"/>
              </a:spcAft>
              <a:buSzPct val="87272"/>
              <a:buFont typeface="Calibri"/>
              <a:buChar char="•"/>
            </a:pPr>
            <a:r>
              <a:rPr b="1" lang="en-US" sz="2200"/>
              <a:t>W</a:t>
            </a:r>
            <a:r>
              <a:rPr lang="en-US"/>
              <a:t>eaknesses</a:t>
            </a:r>
            <a:endParaRPr/>
          </a:p>
          <a:p>
            <a:pPr indent="-239776" lvl="1" marL="685800" rtl="0" algn="l">
              <a:lnSpc>
                <a:spcPct val="100000"/>
              </a:lnSpc>
              <a:spcBef>
                <a:spcPts val="1200"/>
              </a:spcBef>
              <a:spcAft>
                <a:spcPts val="0"/>
              </a:spcAft>
              <a:buSzPct val="87272"/>
              <a:buFont typeface="Calibri"/>
              <a:buChar char="•"/>
            </a:pPr>
            <a:r>
              <a:rPr b="1" lang="en-US" sz="2200"/>
              <a:t>O</a:t>
            </a:r>
            <a:r>
              <a:rPr lang="en-US"/>
              <a:t>pportunities</a:t>
            </a:r>
            <a:endParaRPr/>
          </a:p>
          <a:p>
            <a:pPr indent="-239776" lvl="1" marL="685800" rtl="0" algn="l">
              <a:lnSpc>
                <a:spcPct val="100000"/>
              </a:lnSpc>
              <a:spcBef>
                <a:spcPts val="1200"/>
              </a:spcBef>
              <a:spcAft>
                <a:spcPts val="0"/>
              </a:spcAft>
              <a:buSzPct val="87272"/>
              <a:buFont typeface="Calibri"/>
              <a:buChar char="•"/>
            </a:pPr>
            <a:r>
              <a:rPr b="1" lang="en-US" sz="2200"/>
              <a:t>T</a:t>
            </a:r>
            <a:r>
              <a:rPr lang="en-US"/>
              <a:t>hreats </a:t>
            </a:r>
            <a:endParaRPr/>
          </a:p>
          <a:p>
            <a:pPr indent="-448056" lvl="0" marL="457200" rtl="0" algn="l">
              <a:lnSpc>
                <a:spcPct val="100000"/>
              </a:lnSpc>
              <a:spcBef>
                <a:spcPts val="1200"/>
              </a:spcBef>
              <a:spcAft>
                <a:spcPts val="0"/>
              </a:spcAft>
              <a:buSzPct val="80000"/>
              <a:buFont typeface="Calibri"/>
              <a:buAutoNum type="arabicPeriod"/>
            </a:pPr>
            <a:r>
              <a:rPr lang="en-US"/>
              <a:t>Narrow your list - top 5 for each category</a:t>
            </a:r>
            <a:endParaRPr/>
          </a:p>
          <a:p>
            <a:pPr indent="-448056" lvl="0" marL="457200" rtl="0" algn="l">
              <a:lnSpc>
                <a:spcPct val="100000"/>
              </a:lnSpc>
              <a:spcBef>
                <a:spcPts val="1200"/>
              </a:spcBef>
              <a:spcAft>
                <a:spcPts val="0"/>
              </a:spcAft>
              <a:buSzPct val="80000"/>
              <a:buAutoNum type="arabicPeriod"/>
            </a:pPr>
            <a:r>
              <a:rPr lang="en-US"/>
              <a:t>Define SMART goal(s) based upon this information</a:t>
            </a:r>
            <a:endParaRPr/>
          </a:p>
          <a:p>
            <a:pPr indent="-448056" lvl="0" marL="457200" rtl="0" algn="l">
              <a:lnSpc>
                <a:spcPct val="100000"/>
              </a:lnSpc>
              <a:spcBef>
                <a:spcPts val="1200"/>
              </a:spcBef>
              <a:spcAft>
                <a:spcPts val="0"/>
              </a:spcAft>
              <a:buSzPct val="80000"/>
              <a:buAutoNum type="arabicPeriod"/>
            </a:pPr>
            <a:r>
              <a:rPr lang="en-US"/>
              <a:t>List tactics under each goal</a:t>
            </a:r>
            <a:endParaRPr/>
          </a:p>
          <a:p>
            <a:pPr indent="-448056" lvl="0" marL="457200" rtl="0" algn="l">
              <a:lnSpc>
                <a:spcPct val="100000"/>
              </a:lnSpc>
              <a:spcBef>
                <a:spcPts val="1200"/>
              </a:spcBef>
              <a:spcAft>
                <a:spcPts val="0"/>
              </a:spcAft>
              <a:buSzPct val="80000"/>
              <a:buAutoNum type="arabicPeriod"/>
            </a:pPr>
            <a:r>
              <a:rPr lang="en-US"/>
              <a:t>Develop and monitor a Tracker - include owner assignments and timeframes for completion</a:t>
            </a:r>
            <a:endParaRPr/>
          </a:p>
        </p:txBody>
      </p:sp>
      <p:grpSp>
        <p:nvGrpSpPr>
          <p:cNvPr id="257" name="Google Shape;257;p21"/>
          <p:cNvGrpSpPr/>
          <p:nvPr/>
        </p:nvGrpSpPr>
        <p:grpSpPr>
          <a:xfrm>
            <a:off x="553719" y="5932714"/>
            <a:ext cx="2219959" cy="914400"/>
            <a:chOff x="8524241" y="0"/>
            <a:chExt cx="2219959" cy="914400"/>
          </a:xfrm>
        </p:grpSpPr>
        <p:sp>
          <p:nvSpPr>
            <p:cNvPr id="258" name="Google Shape;258;p21"/>
            <p:cNvSpPr/>
            <p:nvPr/>
          </p:nvSpPr>
          <p:spPr>
            <a:xfrm>
              <a:off x="8524241" y="0"/>
              <a:ext cx="2219959" cy="914400"/>
            </a:xfrm>
            <a:prstGeom prst="rect">
              <a:avLst/>
            </a:prstGeom>
            <a:solidFill>
              <a:schemeClr val="accent1"/>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259" name="Google Shape;259;p21"/>
            <p:cNvSpPr txBox="1"/>
            <p:nvPr/>
          </p:nvSpPr>
          <p:spPr>
            <a:xfrm>
              <a:off x="9426587" y="110300"/>
              <a:ext cx="1235063" cy="6924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400" u="sng" cap="none" strike="noStrike">
                  <a:solidFill>
                    <a:schemeClr val="lt1"/>
                  </a:solidFill>
                  <a:latin typeface="Arial"/>
                  <a:ea typeface="Arial"/>
                  <a:cs typeface="Arial"/>
                  <a:sym typeface="Arial"/>
                  <a:hlinkClick r:id="rId3">
                    <a:extLst>
                      <a:ext uri="{A12FA001-AC4F-418D-AE19-62706E023703}">
                        <ahyp:hlinkClr val="tx"/>
                      </a:ext>
                    </a:extLst>
                  </a:hlinkClick>
                </a:rPr>
                <a:t>RESOURCE AVAILABLE</a:t>
              </a:r>
              <a:br>
                <a:rPr b="1" i="0" lang="en-US" sz="1100" u="sng" cap="none" strike="noStrike">
                  <a:solidFill>
                    <a:schemeClr val="lt1"/>
                  </a:solidFill>
                  <a:latin typeface="Arial"/>
                  <a:ea typeface="Arial"/>
                  <a:cs typeface="Arial"/>
                  <a:sym typeface="Arial"/>
                  <a:hlinkClick r:id="rId4">
                    <a:extLst>
                      <a:ext uri="{A12FA001-AC4F-418D-AE19-62706E023703}">
                        <ahyp:hlinkClr val="tx"/>
                      </a:ext>
                    </a:extLst>
                  </a:hlinkClick>
                </a:rPr>
              </a:br>
              <a:r>
                <a:rPr b="1" i="0" lang="en-US" sz="1100" u="sng" cap="none" strike="noStrike">
                  <a:solidFill>
                    <a:schemeClr val="lt1"/>
                  </a:solidFill>
                  <a:latin typeface="Arial"/>
                  <a:ea typeface="Arial"/>
                  <a:cs typeface="Arial"/>
                  <a:sym typeface="Arial"/>
                  <a:hlinkClick r:id="rId5">
                    <a:extLst>
                      <a:ext uri="{A12FA001-AC4F-418D-AE19-62706E023703}">
                        <ahyp:hlinkClr val="tx"/>
                      </a:ext>
                    </a:extLst>
                  </a:hlinkClick>
                </a:rPr>
                <a:t>on website</a:t>
              </a:r>
              <a:endParaRPr b="1" i="0" sz="1100" u="none" cap="none" strike="noStrike">
                <a:solidFill>
                  <a:schemeClr val="lt1"/>
                </a:solidFill>
                <a:latin typeface="Arial"/>
                <a:ea typeface="Arial"/>
                <a:cs typeface="Arial"/>
                <a:sym typeface="Arial"/>
              </a:endParaRPr>
            </a:p>
          </p:txBody>
        </p:sp>
        <p:grpSp>
          <p:nvGrpSpPr>
            <p:cNvPr id="260" name="Google Shape;260;p21"/>
            <p:cNvGrpSpPr/>
            <p:nvPr/>
          </p:nvGrpSpPr>
          <p:grpSpPr>
            <a:xfrm>
              <a:off x="8678473" y="110300"/>
              <a:ext cx="692497" cy="692497"/>
              <a:chOff x="8678473" y="110300"/>
              <a:chExt cx="692497" cy="692497"/>
            </a:xfrm>
          </p:grpSpPr>
          <p:sp>
            <p:nvSpPr>
              <p:cNvPr id="261" name="Google Shape;261;p21"/>
              <p:cNvSpPr/>
              <p:nvPr/>
            </p:nvSpPr>
            <p:spPr>
              <a:xfrm>
                <a:off x="8678473" y="110300"/>
                <a:ext cx="692497" cy="692497"/>
              </a:xfrm>
              <a:prstGeom prst="ellipse">
                <a:avLst/>
              </a:prstGeom>
              <a:solidFill>
                <a:srgbClr val="8EBFE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grpSp>
            <p:nvGrpSpPr>
              <p:cNvPr id="262" name="Google Shape;262;p21"/>
              <p:cNvGrpSpPr/>
              <p:nvPr/>
            </p:nvGrpSpPr>
            <p:grpSpPr>
              <a:xfrm>
                <a:off x="8859520" y="242390"/>
                <a:ext cx="316230" cy="449636"/>
                <a:chOff x="8859520" y="242389"/>
                <a:chExt cx="365760" cy="520061"/>
              </a:xfrm>
            </p:grpSpPr>
            <p:sp>
              <p:nvSpPr>
                <p:cNvPr id="263" name="Google Shape;263;p21"/>
                <p:cNvSpPr/>
                <p:nvPr/>
              </p:nvSpPr>
              <p:spPr>
                <a:xfrm>
                  <a:off x="8859520" y="242389"/>
                  <a:ext cx="365760" cy="418011"/>
                </a:xfrm>
                <a:prstGeom prst="downArrow">
                  <a:avLst>
                    <a:gd fmla="val 50000" name="adj1"/>
                    <a:gd fmla="val 50000" name="adj2"/>
                  </a:avLst>
                </a:prstGeom>
                <a:solidFill>
                  <a:srgbClr val="26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264" name="Google Shape;264;p21"/>
                <p:cNvSpPr/>
                <p:nvPr/>
              </p:nvSpPr>
              <p:spPr>
                <a:xfrm>
                  <a:off x="8859520" y="660400"/>
                  <a:ext cx="365760" cy="102050"/>
                </a:xfrm>
                <a:prstGeom prst="rect">
                  <a:avLst/>
                </a:prstGeom>
                <a:solidFill>
                  <a:srgbClr val="26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grpSp>
        </p:gr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4"/>
          <p:cNvSpPr txBox="1"/>
          <p:nvPr>
            <p:ph type="title"/>
          </p:nvPr>
        </p:nvSpPr>
        <p:spPr>
          <a:xfrm>
            <a:off x="838200" y="1605280"/>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2800"/>
              <a:buFont typeface="Arial"/>
              <a:buNone/>
            </a:pPr>
            <a:r>
              <a:rPr lang="en-US"/>
              <a:t>Funding statement</a:t>
            </a:r>
            <a:endParaRPr/>
          </a:p>
        </p:txBody>
      </p:sp>
      <p:sp>
        <p:nvSpPr>
          <p:cNvPr id="101" name="Google Shape;101;p4"/>
          <p:cNvSpPr txBox="1"/>
          <p:nvPr>
            <p:ph idx="1" type="body"/>
          </p:nvPr>
        </p:nvSpPr>
        <p:spPr>
          <a:xfrm>
            <a:off x="838200" y="3428999"/>
            <a:ext cx="10515600" cy="2311163"/>
          </a:xfrm>
          <a:prstGeom prst="rect">
            <a:avLst/>
          </a:prstGeom>
          <a:noFill/>
          <a:ln>
            <a:noFill/>
          </a:ln>
        </p:spPr>
        <p:txBody>
          <a:bodyPr anchorCtr="0" anchor="t" bIns="45700" lIns="91425" spcFirstLastPara="1" rIns="91425" wrap="square" tIns="45700">
            <a:normAutofit fontScale="92500"/>
          </a:bodyPr>
          <a:lstStyle/>
          <a:p>
            <a:pPr indent="0" lvl="0" marL="0" rtl="0" algn="ctr">
              <a:lnSpc>
                <a:spcPct val="150000"/>
              </a:lnSpc>
              <a:spcBef>
                <a:spcPts val="0"/>
              </a:spcBef>
              <a:spcAft>
                <a:spcPts val="0"/>
              </a:spcAft>
              <a:buSzPct val="80000"/>
              <a:buNone/>
            </a:pPr>
            <a:r>
              <a:rPr lang="en-US">
                <a:latin typeface="Arial"/>
                <a:ea typeface="Arial"/>
                <a:cs typeface="Arial"/>
                <a:sym typeface="Arial"/>
              </a:rPr>
              <a:t>This resource was made possible by cooperative agreement </a:t>
            </a:r>
            <a:r>
              <a:rPr lang="en-US"/>
              <a:t>NU47OE000107</a:t>
            </a:r>
            <a:r>
              <a:rPr lang="en-US">
                <a:latin typeface="Arial"/>
                <a:ea typeface="Arial"/>
                <a:cs typeface="Arial"/>
                <a:sym typeface="Arial"/>
              </a:rPr>
              <a:t> from the Centers for Disease Control and Prevention (CDC). Its contents are solely the responsibility of the American Society for Clinical Pathology (ASCP) and do not necessarily represent the official views of the CDC.</a:t>
            </a:r>
            <a:endParaRPr/>
          </a:p>
          <a:p>
            <a:pPr indent="0" lvl="0" marL="0" rtl="0" algn="ctr">
              <a:lnSpc>
                <a:spcPct val="110000"/>
              </a:lnSpc>
              <a:spcBef>
                <a:spcPts val="1200"/>
              </a:spcBef>
              <a:spcAft>
                <a:spcPts val="0"/>
              </a:spcAft>
              <a:buClr>
                <a:srgbClr val="4696D2"/>
              </a:buClr>
              <a:buSzPct val="80000"/>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22"/>
          <p:cNvSpPr txBox="1"/>
          <p:nvPr>
            <p:ph type="ctrTitle"/>
          </p:nvPr>
        </p:nvSpPr>
        <p:spPr>
          <a:xfrm>
            <a:off x="1524000" y="2235200"/>
            <a:ext cx="9144000" cy="23876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lt1"/>
              </a:buClr>
              <a:buSzPts val="4800"/>
              <a:buFont typeface="Arial"/>
              <a:buNone/>
            </a:pPr>
            <a:r>
              <a:rPr b="0" lang="en-US" sz="4800"/>
              <a:t>Align department goals, </a:t>
            </a:r>
            <a:br>
              <a:rPr b="0" lang="en-US" sz="4800"/>
            </a:br>
            <a:r>
              <a:rPr b="0" lang="en-US" sz="4800"/>
              <a:t>values, and pillars with the organizational goals and values </a:t>
            </a:r>
            <a:endParaRPr b="0" sz="48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23"/>
          <p:cNvSpPr txBox="1"/>
          <p:nvPr>
            <p:ph type="title"/>
          </p:nvPr>
        </p:nvSpPr>
        <p:spPr>
          <a:xfrm>
            <a:off x="226203" y="2737189"/>
            <a:ext cx="2874993" cy="1325563"/>
          </a:xfrm>
          <a:prstGeom prst="rect">
            <a:avLst/>
          </a:prstGeom>
          <a:noFill/>
          <a:ln>
            <a:noFill/>
          </a:ln>
        </p:spPr>
        <p:txBody>
          <a:bodyPr anchorCtr="0" anchor="ctr" bIns="45700" lIns="91425" spcFirstLastPara="1" rIns="91425" wrap="square" tIns="45700">
            <a:normAutofit fontScale="90000"/>
          </a:bodyPr>
          <a:lstStyle/>
          <a:p>
            <a:pPr indent="0" lvl="0" marL="0" rtl="0" algn="r">
              <a:lnSpc>
                <a:spcPct val="90000"/>
              </a:lnSpc>
              <a:spcBef>
                <a:spcPts val="0"/>
              </a:spcBef>
              <a:spcAft>
                <a:spcPts val="0"/>
              </a:spcAft>
              <a:buSzPct val="125000"/>
              <a:buNone/>
            </a:pPr>
            <a:r>
              <a:rPr lang="en-US"/>
              <a:t>How Do I Develop Goals?</a:t>
            </a:r>
            <a:endParaRPr/>
          </a:p>
        </p:txBody>
      </p:sp>
      <p:sp>
        <p:nvSpPr>
          <p:cNvPr id="276" name="Google Shape;276;p23"/>
          <p:cNvSpPr txBox="1"/>
          <p:nvPr>
            <p:ph idx="1" type="body"/>
          </p:nvPr>
        </p:nvSpPr>
        <p:spPr>
          <a:xfrm>
            <a:off x="4274288" y="653142"/>
            <a:ext cx="7097619" cy="5493658"/>
          </a:xfrm>
          <a:prstGeom prst="rect">
            <a:avLst/>
          </a:prstGeom>
          <a:noFill/>
          <a:ln>
            <a:noFill/>
          </a:ln>
        </p:spPr>
        <p:txBody>
          <a:bodyPr anchorCtr="0" anchor="ctr" bIns="45700" lIns="91425" spcFirstLastPara="1" rIns="91425" wrap="square" tIns="45700">
            <a:normAutofit/>
          </a:bodyPr>
          <a:lstStyle/>
          <a:p>
            <a:pPr indent="-350520" lvl="0" marL="457200" rtl="0" algn="l">
              <a:lnSpc>
                <a:spcPct val="100000"/>
              </a:lnSpc>
              <a:spcBef>
                <a:spcPts val="600"/>
              </a:spcBef>
              <a:spcAft>
                <a:spcPts val="0"/>
              </a:spcAft>
              <a:buSzPts val="1920"/>
              <a:buChar char="•"/>
            </a:pPr>
            <a:r>
              <a:rPr lang="en-US"/>
              <a:t>Analyze the information </a:t>
            </a:r>
            <a:endParaRPr/>
          </a:p>
          <a:p>
            <a:pPr indent="-330200" lvl="1" marL="914400" rtl="0" algn="l">
              <a:lnSpc>
                <a:spcPct val="100000"/>
              </a:lnSpc>
              <a:spcBef>
                <a:spcPts val="600"/>
              </a:spcBef>
              <a:spcAft>
                <a:spcPts val="0"/>
              </a:spcAft>
              <a:buSzPts val="1600"/>
              <a:buChar char="•"/>
            </a:pPr>
            <a:r>
              <a:rPr lang="en-US"/>
              <a:t>Discuss what you need to be successful</a:t>
            </a:r>
            <a:endParaRPr/>
          </a:p>
          <a:p>
            <a:pPr indent="-330200" lvl="1" marL="914400" rtl="0" algn="l">
              <a:lnSpc>
                <a:spcPct val="100000"/>
              </a:lnSpc>
              <a:spcBef>
                <a:spcPts val="600"/>
              </a:spcBef>
              <a:spcAft>
                <a:spcPts val="0"/>
              </a:spcAft>
              <a:buSzPts val="1600"/>
              <a:buChar char="•"/>
            </a:pPr>
            <a:r>
              <a:rPr lang="en-US"/>
              <a:t>Discuss what you have to accomplish? (directives / goals of organization)</a:t>
            </a:r>
            <a:endParaRPr/>
          </a:p>
          <a:p>
            <a:pPr indent="-350520" lvl="0" marL="457200" rtl="0" algn="l">
              <a:lnSpc>
                <a:spcPct val="100000"/>
              </a:lnSpc>
              <a:spcBef>
                <a:spcPts val="600"/>
              </a:spcBef>
              <a:spcAft>
                <a:spcPts val="0"/>
              </a:spcAft>
              <a:buSzPts val="1920"/>
              <a:buChar char="•"/>
            </a:pPr>
            <a:r>
              <a:rPr lang="en-US"/>
              <a:t>Decide strategies</a:t>
            </a:r>
            <a:endParaRPr/>
          </a:p>
          <a:p>
            <a:pPr indent="-330200" lvl="1" marL="914400" rtl="0" algn="l">
              <a:lnSpc>
                <a:spcPct val="100000"/>
              </a:lnSpc>
              <a:spcBef>
                <a:spcPts val="600"/>
              </a:spcBef>
              <a:spcAft>
                <a:spcPts val="0"/>
              </a:spcAft>
              <a:buSzPts val="1600"/>
              <a:buChar char="•"/>
            </a:pPr>
            <a:r>
              <a:rPr lang="en-US"/>
              <a:t>What are top goals, desires?</a:t>
            </a:r>
            <a:endParaRPr/>
          </a:p>
          <a:p>
            <a:pPr indent="-350520" lvl="0" marL="457200" rtl="0" algn="l">
              <a:lnSpc>
                <a:spcPct val="100000"/>
              </a:lnSpc>
              <a:spcBef>
                <a:spcPts val="600"/>
              </a:spcBef>
              <a:spcAft>
                <a:spcPts val="0"/>
              </a:spcAft>
              <a:buSzPts val="1920"/>
              <a:buChar char="•"/>
            </a:pPr>
            <a:r>
              <a:rPr lang="en-US"/>
              <a:t>Develop goals (2-3 SMART goals)</a:t>
            </a:r>
            <a:endParaRPr/>
          </a:p>
          <a:p>
            <a:pPr indent="-350520" lvl="0" marL="457200" rtl="0" algn="l">
              <a:lnSpc>
                <a:spcPct val="100000"/>
              </a:lnSpc>
              <a:spcBef>
                <a:spcPts val="600"/>
              </a:spcBef>
              <a:spcAft>
                <a:spcPts val="0"/>
              </a:spcAft>
              <a:buSzPts val="1920"/>
              <a:buChar char="•"/>
            </a:pPr>
            <a:r>
              <a:rPr lang="en-US"/>
              <a:t>Define tracking / KPI measures</a:t>
            </a:r>
            <a:endParaRPr/>
          </a:p>
          <a:p>
            <a:pPr indent="-350520" lvl="0" marL="457200" rtl="0" algn="l">
              <a:lnSpc>
                <a:spcPct val="100000"/>
              </a:lnSpc>
              <a:spcBef>
                <a:spcPts val="600"/>
              </a:spcBef>
              <a:spcAft>
                <a:spcPts val="0"/>
              </a:spcAft>
              <a:buSzPts val="1920"/>
              <a:buChar char="•"/>
            </a:pPr>
            <a:r>
              <a:rPr lang="en-US"/>
              <a:t>Execute the plan</a:t>
            </a:r>
            <a:endParaRPr/>
          </a:p>
        </p:txBody>
      </p:sp>
      <p:grpSp>
        <p:nvGrpSpPr>
          <p:cNvPr id="277" name="Google Shape;277;p23"/>
          <p:cNvGrpSpPr/>
          <p:nvPr/>
        </p:nvGrpSpPr>
        <p:grpSpPr>
          <a:xfrm>
            <a:off x="553719" y="5930153"/>
            <a:ext cx="2219959" cy="914400"/>
            <a:chOff x="8524241" y="0"/>
            <a:chExt cx="2219959" cy="914400"/>
          </a:xfrm>
        </p:grpSpPr>
        <p:sp>
          <p:nvSpPr>
            <p:cNvPr id="278" name="Google Shape;278;p23"/>
            <p:cNvSpPr/>
            <p:nvPr/>
          </p:nvSpPr>
          <p:spPr>
            <a:xfrm>
              <a:off x="8524241" y="0"/>
              <a:ext cx="2219959" cy="914400"/>
            </a:xfrm>
            <a:prstGeom prst="rect">
              <a:avLst/>
            </a:prstGeom>
            <a:solidFill>
              <a:schemeClr val="accent1"/>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279" name="Google Shape;279;p23"/>
            <p:cNvSpPr txBox="1"/>
            <p:nvPr/>
          </p:nvSpPr>
          <p:spPr>
            <a:xfrm>
              <a:off x="9426587" y="110300"/>
              <a:ext cx="1235063" cy="6924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400" u="sng" cap="none" strike="noStrike">
                  <a:solidFill>
                    <a:schemeClr val="lt1"/>
                  </a:solidFill>
                  <a:latin typeface="Arial"/>
                  <a:ea typeface="Arial"/>
                  <a:cs typeface="Arial"/>
                  <a:sym typeface="Arial"/>
                  <a:hlinkClick r:id="rId3">
                    <a:extLst>
                      <a:ext uri="{A12FA001-AC4F-418D-AE19-62706E023703}">
                        <ahyp:hlinkClr val="tx"/>
                      </a:ext>
                    </a:extLst>
                  </a:hlinkClick>
                </a:rPr>
                <a:t>RESOURCE AVAILABLE</a:t>
              </a:r>
              <a:br>
                <a:rPr b="1" i="0" lang="en-US" sz="1100" u="sng" cap="none" strike="noStrike">
                  <a:solidFill>
                    <a:schemeClr val="lt1"/>
                  </a:solidFill>
                  <a:latin typeface="Arial"/>
                  <a:ea typeface="Arial"/>
                  <a:cs typeface="Arial"/>
                  <a:sym typeface="Arial"/>
                  <a:hlinkClick r:id="rId4">
                    <a:extLst>
                      <a:ext uri="{A12FA001-AC4F-418D-AE19-62706E023703}">
                        <ahyp:hlinkClr val="tx"/>
                      </a:ext>
                    </a:extLst>
                  </a:hlinkClick>
                </a:rPr>
              </a:br>
              <a:r>
                <a:rPr b="1" i="0" lang="en-US" sz="1100" u="sng" cap="none" strike="noStrike">
                  <a:solidFill>
                    <a:schemeClr val="lt1"/>
                  </a:solidFill>
                  <a:latin typeface="Arial"/>
                  <a:ea typeface="Arial"/>
                  <a:cs typeface="Arial"/>
                  <a:sym typeface="Arial"/>
                  <a:hlinkClick r:id="rId5">
                    <a:extLst>
                      <a:ext uri="{A12FA001-AC4F-418D-AE19-62706E023703}">
                        <ahyp:hlinkClr val="tx"/>
                      </a:ext>
                    </a:extLst>
                  </a:hlinkClick>
                </a:rPr>
                <a:t>on website </a:t>
              </a:r>
              <a:endParaRPr b="1" i="0" sz="1100" u="none" cap="none" strike="noStrike">
                <a:solidFill>
                  <a:schemeClr val="lt1"/>
                </a:solidFill>
                <a:latin typeface="Arial"/>
                <a:ea typeface="Arial"/>
                <a:cs typeface="Arial"/>
                <a:sym typeface="Arial"/>
              </a:endParaRPr>
            </a:p>
          </p:txBody>
        </p:sp>
        <p:grpSp>
          <p:nvGrpSpPr>
            <p:cNvPr id="280" name="Google Shape;280;p23"/>
            <p:cNvGrpSpPr/>
            <p:nvPr/>
          </p:nvGrpSpPr>
          <p:grpSpPr>
            <a:xfrm>
              <a:off x="8678473" y="110300"/>
              <a:ext cx="692497" cy="692497"/>
              <a:chOff x="8678473" y="110300"/>
              <a:chExt cx="692497" cy="692497"/>
            </a:xfrm>
          </p:grpSpPr>
          <p:sp>
            <p:nvSpPr>
              <p:cNvPr id="281" name="Google Shape;281;p23"/>
              <p:cNvSpPr/>
              <p:nvPr/>
            </p:nvSpPr>
            <p:spPr>
              <a:xfrm>
                <a:off x="8678473" y="110300"/>
                <a:ext cx="692497" cy="692497"/>
              </a:xfrm>
              <a:prstGeom prst="ellipse">
                <a:avLst/>
              </a:prstGeom>
              <a:solidFill>
                <a:srgbClr val="8EBFE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grpSp>
            <p:nvGrpSpPr>
              <p:cNvPr id="282" name="Google Shape;282;p23"/>
              <p:cNvGrpSpPr/>
              <p:nvPr/>
            </p:nvGrpSpPr>
            <p:grpSpPr>
              <a:xfrm>
                <a:off x="8859520" y="242390"/>
                <a:ext cx="316230" cy="449636"/>
                <a:chOff x="8859520" y="242389"/>
                <a:chExt cx="365760" cy="520061"/>
              </a:xfrm>
            </p:grpSpPr>
            <p:sp>
              <p:nvSpPr>
                <p:cNvPr id="283" name="Google Shape;283;p23"/>
                <p:cNvSpPr/>
                <p:nvPr/>
              </p:nvSpPr>
              <p:spPr>
                <a:xfrm>
                  <a:off x="8859520" y="242389"/>
                  <a:ext cx="365760" cy="418011"/>
                </a:xfrm>
                <a:prstGeom prst="downArrow">
                  <a:avLst>
                    <a:gd fmla="val 50000" name="adj1"/>
                    <a:gd fmla="val 50000" name="adj2"/>
                  </a:avLst>
                </a:prstGeom>
                <a:solidFill>
                  <a:srgbClr val="26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284" name="Google Shape;284;p23"/>
                <p:cNvSpPr/>
                <p:nvPr/>
              </p:nvSpPr>
              <p:spPr>
                <a:xfrm>
                  <a:off x="8859520" y="660400"/>
                  <a:ext cx="365760" cy="102050"/>
                </a:xfrm>
                <a:prstGeom prst="rect">
                  <a:avLst/>
                </a:prstGeom>
                <a:solidFill>
                  <a:srgbClr val="26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grpSp>
        </p:gr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29"/>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2800"/>
              <a:buNone/>
            </a:pPr>
            <a:r>
              <a:rPr lang="en-US" sz="3000">
                <a:latin typeface="Arial"/>
                <a:ea typeface="Arial"/>
                <a:cs typeface="Arial"/>
                <a:sym typeface="Arial"/>
              </a:rPr>
              <a:t>Define your Lab’s Pillars for the Future and Align with Organizational Pillars, Values, and Goals EXAMPLES</a:t>
            </a:r>
            <a:endParaRPr/>
          </a:p>
        </p:txBody>
      </p:sp>
      <p:grpSp>
        <p:nvGrpSpPr>
          <p:cNvPr id="290" name="Google Shape;290;p29"/>
          <p:cNvGrpSpPr/>
          <p:nvPr/>
        </p:nvGrpSpPr>
        <p:grpSpPr>
          <a:xfrm>
            <a:off x="994616" y="1930829"/>
            <a:ext cx="10354122" cy="3929530"/>
            <a:chOff x="5060" y="1820"/>
            <a:chExt cx="10354122" cy="3929530"/>
          </a:xfrm>
        </p:grpSpPr>
        <p:sp>
          <p:nvSpPr>
            <p:cNvPr id="291" name="Google Shape;291;p29"/>
            <p:cNvSpPr/>
            <p:nvPr/>
          </p:nvSpPr>
          <p:spPr>
            <a:xfrm>
              <a:off x="5060" y="1820"/>
              <a:ext cx="10354122" cy="1562551"/>
            </a:xfrm>
            <a:prstGeom prst="roundRect">
              <a:avLst>
                <a:gd fmla="val 10000" name="adj"/>
              </a:avLst>
            </a:prstGeom>
            <a:solidFill>
              <a:srgbClr val="4496D1">
                <a:alpha val="80000"/>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29"/>
            <p:cNvSpPr txBox="1"/>
            <p:nvPr/>
          </p:nvSpPr>
          <p:spPr>
            <a:xfrm>
              <a:off x="50826" y="47586"/>
              <a:ext cx="10262590" cy="1471019"/>
            </a:xfrm>
            <a:prstGeom prst="rect">
              <a:avLst/>
            </a:prstGeom>
            <a:noFill/>
            <a:ln>
              <a:noFill/>
            </a:ln>
          </p:spPr>
          <p:txBody>
            <a:bodyPr anchorCtr="0" anchor="ctr" bIns="152400" lIns="152400" spcFirstLastPara="1" rIns="152400" wrap="square" tIns="152400">
              <a:noAutofit/>
            </a:bodyPr>
            <a:lstStyle/>
            <a:p>
              <a:pPr indent="0" lvl="0" marL="0" marR="0" rtl="0" algn="ctr">
                <a:lnSpc>
                  <a:spcPct val="90000"/>
                </a:lnSpc>
                <a:spcBef>
                  <a:spcPts val="0"/>
                </a:spcBef>
                <a:spcAft>
                  <a:spcPts val="0"/>
                </a:spcAft>
                <a:buClr>
                  <a:srgbClr val="000000"/>
                </a:buClr>
                <a:buSzPts val="4000"/>
                <a:buFont typeface="Arial"/>
                <a:buNone/>
              </a:pPr>
              <a:r>
                <a:rPr b="1" i="0" lang="en-US" sz="4000" u="none" cap="none" strike="noStrike">
                  <a:solidFill>
                    <a:schemeClr val="lt1"/>
                  </a:solidFill>
                  <a:latin typeface="Arial"/>
                  <a:ea typeface="Arial"/>
                  <a:cs typeface="Arial"/>
                  <a:sym typeface="Arial"/>
                </a:rPr>
                <a:t>Promoting Laboratory Visibility</a:t>
              </a:r>
              <a:endParaRPr b="0" i="0" sz="4000" u="none" cap="none" strike="noStrike">
                <a:solidFill>
                  <a:schemeClr val="lt1"/>
                </a:solidFill>
                <a:latin typeface="Arial"/>
                <a:ea typeface="Arial"/>
                <a:cs typeface="Arial"/>
                <a:sym typeface="Arial"/>
              </a:endParaRPr>
            </a:p>
          </p:txBody>
        </p:sp>
        <p:sp>
          <p:nvSpPr>
            <p:cNvPr id="293" name="Google Shape;293;p29"/>
            <p:cNvSpPr/>
            <p:nvPr/>
          </p:nvSpPr>
          <p:spPr>
            <a:xfrm>
              <a:off x="5060" y="1868740"/>
              <a:ext cx="10354122" cy="2062610"/>
            </a:xfrm>
            <a:prstGeom prst="roundRect">
              <a:avLst>
                <a:gd fmla="val 10000" name="adj"/>
              </a:avLst>
            </a:prstGeom>
            <a:solidFill>
              <a:srgbClr val="2972A8">
                <a:alpha val="69803"/>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29"/>
            <p:cNvSpPr txBox="1"/>
            <p:nvPr/>
          </p:nvSpPr>
          <p:spPr>
            <a:xfrm>
              <a:off x="65472" y="1929152"/>
              <a:ext cx="10233298" cy="1941786"/>
            </a:xfrm>
            <a:prstGeom prst="rect">
              <a:avLst/>
            </a:prstGeom>
            <a:noFill/>
            <a:ln>
              <a:noFill/>
            </a:ln>
          </p:spPr>
          <p:txBody>
            <a:bodyPr anchorCtr="0" anchor="ctr" bIns="106675" lIns="106675" spcFirstLastPara="1" rIns="106675" wrap="square" tIns="106675">
              <a:noAutofit/>
            </a:bodyPr>
            <a:lstStyle/>
            <a:p>
              <a:pPr indent="0" lvl="0" marL="0" marR="0" rtl="0" algn="ctr">
                <a:lnSpc>
                  <a:spcPct val="9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Outlay a plan for communications to promote visibility of the laboratory and gain stakeholder buy-in and interest in the laboratory</a:t>
              </a:r>
              <a:endParaRPr/>
            </a:p>
          </p:txBody>
        </p:sp>
      </p:grpSp>
    </p:spTree>
  </p:cSld>
  <p:clrMapOvr>
    <a:masterClrMapping/>
  </p:clrMapOvr>
  <mc:AlternateContent>
    <mc:Choice Requires="p14">
      <p:transition spd="slow" p14:dur="7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37"/>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2800"/>
              <a:buNone/>
            </a:pPr>
            <a:r>
              <a:rPr lang="en-US" sz="3000">
                <a:latin typeface="Arial"/>
                <a:ea typeface="Arial"/>
                <a:cs typeface="Arial"/>
                <a:sym typeface="Arial"/>
              </a:rPr>
              <a:t>Define your Lab’s Pillars for the Future and Align with Organizational Pillars, Values, and Goals EXAMPLES</a:t>
            </a:r>
            <a:r>
              <a:rPr lang="en-US" sz="800">
                <a:latin typeface="Arial"/>
                <a:ea typeface="Arial"/>
                <a:cs typeface="Arial"/>
                <a:sym typeface="Arial"/>
              </a:rPr>
              <a:t>1</a:t>
            </a:r>
            <a:endParaRPr/>
          </a:p>
        </p:txBody>
      </p:sp>
      <p:grpSp>
        <p:nvGrpSpPr>
          <p:cNvPr id="300" name="Google Shape;300;p37"/>
          <p:cNvGrpSpPr/>
          <p:nvPr/>
        </p:nvGrpSpPr>
        <p:grpSpPr>
          <a:xfrm>
            <a:off x="994616" y="1930829"/>
            <a:ext cx="10354122" cy="3929530"/>
            <a:chOff x="5060" y="1820"/>
            <a:chExt cx="10354122" cy="3929530"/>
          </a:xfrm>
        </p:grpSpPr>
        <p:sp>
          <p:nvSpPr>
            <p:cNvPr id="301" name="Google Shape;301;p37"/>
            <p:cNvSpPr/>
            <p:nvPr/>
          </p:nvSpPr>
          <p:spPr>
            <a:xfrm>
              <a:off x="5060" y="1820"/>
              <a:ext cx="10354122" cy="1562551"/>
            </a:xfrm>
            <a:prstGeom prst="roundRect">
              <a:avLst>
                <a:gd fmla="val 10000" name="adj"/>
              </a:avLst>
            </a:prstGeom>
            <a:solidFill>
              <a:srgbClr val="4496D1">
                <a:alpha val="80000"/>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37"/>
            <p:cNvSpPr txBox="1"/>
            <p:nvPr/>
          </p:nvSpPr>
          <p:spPr>
            <a:xfrm>
              <a:off x="50826" y="47586"/>
              <a:ext cx="10262590" cy="1471019"/>
            </a:xfrm>
            <a:prstGeom prst="rect">
              <a:avLst/>
            </a:prstGeom>
            <a:noFill/>
            <a:ln>
              <a:noFill/>
            </a:ln>
          </p:spPr>
          <p:txBody>
            <a:bodyPr anchorCtr="0" anchor="ctr" bIns="152400" lIns="152400" spcFirstLastPara="1" rIns="152400" wrap="square" tIns="152400">
              <a:noAutofit/>
            </a:bodyPr>
            <a:lstStyle/>
            <a:p>
              <a:pPr indent="0" lvl="0" marL="0" marR="0" rtl="0" algn="ctr">
                <a:lnSpc>
                  <a:spcPct val="90000"/>
                </a:lnSpc>
                <a:spcBef>
                  <a:spcPts val="0"/>
                </a:spcBef>
                <a:spcAft>
                  <a:spcPts val="0"/>
                </a:spcAft>
                <a:buClr>
                  <a:srgbClr val="000000"/>
                </a:buClr>
                <a:buSzPts val="4000"/>
                <a:buFont typeface="Arial"/>
                <a:buNone/>
              </a:pPr>
              <a:r>
                <a:rPr b="1" i="0" lang="en-US" sz="4000" u="none" cap="none" strike="noStrike">
                  <a:solidFill>
                    <a:schemeClr val="lt1"/>
                  </a:solidFill>
                  <a:latin typeface="Arial"/>
                  <a:ea typeface="Arial"/>
                  <a:cs typeface="Arial"/>
                  <a:sym typeface="Arial"/>
                </a:rPr>
                <a:t>People and Culture</a:t>
              </a:r>
              <a:endParaRPr b="0" i="0" sz="4000" u="none" cap="none" strike="noStrike">
                <a:solidFill>
                  <a:schemeClr val="lt1"/>
                </a:solidFill>
                <a:latin typeface="Arial"/>
                <a:ea typeface="Arial"/>
                <a:cs typeface="Arial"/>
                <a:sym typeface="Arial"/>
              </a:endParaRPr>
            </a:p>
          </p:txBody>
        </p:sp>
        <p:sp>
          <p:nvSpPr>
            <p:cNvPr id="303" name="Google Shape;303;p37"/>
            <p:cNvSpPr/>
            <p:nvPr/>
          </p:nvSpPr>
          <p:spPr>
            <a:xfrm>
              <a:off x="5060" y="1868740"/>
              <a:ext cx="10354122" cy="2062610"/>
            </a:xfrm>
            <a:prstGeom prst="roundRect">
              <a:avLst>
                <a:gd fmla="val 10000" name="adj"/>
              </a:avLst>
            </a:prstGeom>
            <a:solidFill>
              <a:srgbClr val="2972A8">
                <a:alpha val="69803"/>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37"/>
            <p:cNvSpPr txBox="1"/>
            <p:nvPr/>
          </p:nvSpPr>
          <p:spPr>
            <a:xfrm>
              <a:off x="65472" y="1929152"/>
              <a:ext cx="10233298" cy="1941786"/>
            </a:xfrm>
            <a:prstGeom prst="rect">
              <a:avLst/>
            </a:prstGeom>
            <a:noFill/>
            <a:ln>
              <a:noFill/>
            </a:ln>
          </p:spPr>
          <p:txBody>
            <a:bodyPr anchorCtr="0" anchor="ctr" bIns="102850" lIns="102850" spcFirstLastPara="1" rIns="102850" wrap="square" tIns="102850">
              <a:noAutofit/>
            </a:bodyPr>
            <a:lstStyle/>
            <a:p>
              <a:pPr indent="0" lvl="0" marL="0" marR="0" rtl="0" algn="ctr">
                <a:lnSpc>
                  <a:spcPct val="90000"/>
                </a:lnSpc>
                <a:spcBef>
                  <a:spcPts val="0"/>
                </a:spcBef>
                <a:spcAft>
                  <a:spcPts val="0"/>
                </a:spcAft>
                <a:buClr>
                  <a:srgbClr val="000000"/>
                </a:buClr>
                <a:buSzPts val="2700"/>
                <a:buFont typeface="Arial"/>
                <a:buNone/>
              </a:pPr>
              <a:r>
                <a:rPr b="0" i="0" lang="en-US" sz="2700" u="none" cap="none" strike="noStrike">
                  <a:solidFill>
                    <a:schemeClr val="lt1"/>
                  </a:solidFill>
                  <a:latin typeface="Arial"/>
                  <a:ea typeface="Arial"/>
                  <a:cs typeface="Arial"/>
                  <a:sym typeface="Arial"/>
                </a:rPr>
                <a:t>Be the best place to work in pathology and laboratory medicine by cultivating diverse life-long learners and engaging and guiding the next generation of laboratory leaders, supervisors, managers, and MLS to build a culture of patient-focused lab advocates</a:t>
              </a:r>
              <a:endParaRPr/>
            </a:p>
          </p:txBody>
        </p:sp>
      </p:grpSp>
    </p:spTree>
  </p:cSld>
  <p:clrMapOvr>
    <a:masterClrMapping/>
  </p:clrMapOvr>
  <mc:AlternateContent>
    <mc:Choice Requires="p14">
      <p:transition spd="slow" p14:dur="7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sp>
        <p:nvSpPr>
          <p:cNvPr id="309" name="Google Shape;309;p38"/>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2800"/>
              <a:buNone/>
            </a:pPr>
            <a:r>
              <a:rPr lang="en-US" sz="3000">
                <a:latin typeface="Arial"/>
                <a:ea typeface="Arial"/>
                <a:cs typeface="Arial"/>
                <a:sym typeface="Arial"/>
              </a:rPr>
              <a:t>Define your Lab’s Pillars for the Future and Align with Organizational Pillars, Values, and Goals EXAMPLES</a:t>
            </a:r>
            <a:r>
              <a:rPr lang="en-US" sz="800">
                <a:latin typeface="Arial"/>
                <a:ea typeface="Arial"/>
                <a:cs typeface="Arial"/>
                <a:sym typeface="Arial"/>
              </a:rPr>
              <a:t>2</a:t>
            </a:r>
            <a:endParaRPr/>
          </a:p>
        </p:txBody>
      </p:sp>
      <p:grpSp>
        <p:nvGrpSpPr>
          <p:cNvPr id="310" name="Google Shape;310;p38"/>
          <p:cNvGrpSpPr/>
          <p:nvPr/>
        </p:nvGrpSpPr>
        <p:grpSpPr>
          <a:xfrm>
            <a:off x="994616" y="1930829"/>
            <a:ext cx="10354122" cy="3929530"/>
            <a:chOff x="5060" y="1820"/>
            <a:chExt cx="10354122" cy="3929530"/>
          </a:xfrm>
        </p:grpSpPr>
        <p:sp>
          <p:nvSpPr>
            <p:cNvPr id="311" name="Google Shape;311;p38"/>
            <p:cNvSpPr/>
            <p:nvPr/>
          </p:nvSpPr>
          <p:spPr>
            <a:xfrm>
              <a:off x="5060" y="1820"/>
              <a:ext cx="10354122" cy="1562551"/>
            </a:xfrm>
            <a:prstGeom prst="roundRect">
              <a:avLst>
                <a:gd fmla="val 10000" name="adj"/>
              </a:avLst>
            </a:prstGeom>
            <a:solidFill>
              <a:srgbClr val="4496D1">
                <a:alpha val="80000"/>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38"/>
            <p:cNvSpPr txBox="1"/>
            <p:nvPr/>
          </p:nvSpPr>
          <p:spPr>
            <a:xfrm>
              <a:off x="50826" y="47586"/>
              <a:ext cx="10262590" cy="1471019"/>
            </a:xfrm>
            <a:prstGeom prst="rect">
              <a:avLst/>
            </a:prstGeom>
            <a:noFill/>
            <a:ln>
              <a:noFill/>
            </a:ln>
          </p:spPr>
          <p:txBody>
            <a:bodyPr anchorCtr="0" anchor="ctr" bIns="152400" lIns="152400" spcFirstLastPara="1" rIns="152400" wrap="square" tIns="152400">
              <a:noAutofit/>
            </a:bodyPr>
            <a:lstStyle/>
            <a:p>
              <a:pPr indent="0" lvl="0" marL="0" marR="0" rtl="0" algn="ctr">
                <a:lnSpc>
                  <a:spcPct val="90000"/>
                </a:lnSpc>
                <a:spcBef>
                  <a:spcPts val="0"/>
                </a:spcBef>
                <a:spcAft>
                  <a:spcPts val="0"/>
                </a:spcAft>
                <a:buClr>
                  <a:srgbClr val="000000"/>
                </a:buClr>
                <a:buSzPts val="4000"/>
                <a:buFont typeface="Arial"/>
                <a:buNone/>
              </a:pPr>
              <a:r>
                <a:rPr b="1" i="0" lang="en-US" sz="4000" u="none" cap="none" strike="noStrike">
                  <a:solidFill>
                    <a:schemeClr val="lt1"/>
                  </a:solidFill>
                  <a:latin typeface="Arial"/>
                  <a:ea typeface="Arial"/>
                  <a:cs typeface="Arial"/>
                  <a:sym typeface="Arial"/>
                </a:rPr>
                <a:t>Quality</a:t>
              </a:r>
              <a:endParaRPr b="0" i="0" sz="4000" u="none" cap="none" strike="noStrike">
                <a:solidFill>
                  <a:schemeClr val="lt1"/>
                </a:solidFill>
                <a:latin typeface="Arial"/>
                <a:ea typeface="Arial"/>
                <a:cs typeface="Arial"/>
                <a:sym typeface="Arial"/>
              </a:endParaRPr>
            </a:p>
          </p:txBody>
        </p:sp>
        <p:sp>
          <p:nvSpPr>
            <p:cNvPr id="313" name="Google Shape;313;p38"/>
            <p:cNvSpPr/>
            <p:nvPr/>
          </p:nvSpPr>
          <p:spPr>
            <a:xfrm>
              <a:off x="5060" y="1868740"/>
              <a:ext cx="10354122" cy="2062610"/>
            </a:xfrm>
            <a:prstGeom prst="roundRect">
              <a:avLst>
                <a:gd fmla="val 10000" name="adj"/>
              </a:avLst>
            </a:prstGeom>
            <a:solidFill>
              <a:srgbClr val="2972A8">
                <a:alpha val="69803"/>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38"/>
            <p:cNvSpPr txBox="1"/>
            <p:nvPr/>
          </p:nvSpPr>
          <p:spPr>
            <a:xfrm>
              <a:off x="65472" y="1929152"/>
              <a:ext cx="10233298" cy="1941786"/>
            </a:xfrm>
            <a:prstGeom prst="rect">
              <a:avLst/>
            </a:prstGeom>
            <a:noFill/>
            <a:ln>
              <a:noFill/>
            </a:ln>
          </p:spPr>
          <p:txBody>
            <a:bodyPr anchorCtr="0" anchor="ctr" bIns="106675" lIns="106675" spcFirstLastPara="1" rIns="106675" wrap="square" tIns="106675">
              <a:noAutofit/>
            </a:bodyPr>
            <a:lstStyle/>
            <a:p>
              <a:pPr indent="0" lvl="0" marL="0" marR="0" rtl="0" algn="ctr">
                <a:lnSpc>
                  <a:spcPct val="9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Strengthen the quality program and operational processes to reach accreditation or certification standards throughout the department, enhance patient safety, and support recognition of laboratory quality</a:t>
              </a:r>
              <a:endParaRPr/>
            </a:p>
          </p:txBody>
        </p:sp>
      </p:grpSp>
    </p:spTree>
  </p:cSld>
  <p:clrMapOvr>
    <a:masterClrMapping/>
  </p:clrMapOvr>
  <mc:AlternateContent>
    <mc:Choice Requires="p14">
      <p:transition spd="slow" p14:dur="7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sp>
        <p:nvSpPr>
          <p:cNvPr id="319" name="Google Shape;319;p39"/>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2800"/>
              <a:buNone/>
            </a:pPr>
            <a:r>
              <a:rPr lang="en-US" sz="3000">
                <a:latin typeface="Arial"/>
                <a:ea typeface="Arial"/>
                <a:cs typeface="Arial"/>
                <a:sym typeface="Arial"/>
              </a:rPr>
              <a:t>Define your Lab’s Pillars for the Future and Align with Organizational Pillars, Values, and Goals EXAMPLES</a:t>
            </a:r>
            <a:r>
              <a:rPr lang="en-US" sz="800">
                <a:latin typeface="Arial"/>
                <a:ea typeface="Arial"/>
                <a:cs typeface="Arial"/>
                <a:sym typeface="Arial"/>
              </a:rPr>
              <a:t>3</a:t>
            </a:r>
            <a:endParaRPr/>
          </a:p>
        </p:txBody>
      </p:sp>
      <p:grpSp>
        <p:nvGrpSpPr>
          <p:cNvPr id="320" name="Google Shape;320;p39"/>
          <p:cNvGrpSpPr/>
          <p:nvPr/>
        </p:nvGrpSpPr>
        <p:grpSpPr>
          <a:xfrm>
            <a:off x="994616" y="1930829"/>
            <a:ext cx="10354122" cy="3929530"/>
            <a:chOff x="5060" y="1820"/>
            <a:chExt cx="10354122" cy="3929530"/>
          </a:xfrm>
        </p:grpSpPr>
        <p:sp>
          <p:nvSpPr>
            <p:cNvPr id="321" name="Google Shape;321;p39"/>
            <p:cNvSpPr/>
            <p:nvPr/>
          </p:nvSpPr>
          <p:spPr>
            <a:xfrm>
              <a:off x="5060" y="1820"/>
              <a:ext cx="10354122" cy="1562551"/>
            </a:xfrm>
            <a:prstGeom prst="roundRect">
              <a:avLst>
                <a:gd fmla="val 10000" name="adj"/>
              </a:avLst>
            </a:prstGeom>
            <a:solidFill>
              <a:srgbClr val="4496D1">
                <a:alpha val="80000"/>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39"/>
            <p:cNvSpPr txBox="1"/>
            <p:nvPr/>
          </p:nvSpPr>
          <p:spPr>
            <a:xfrm>
              <a:off x="50826" y="47586"/>
              <a:ext cx="10262590" cy="1471019"/>
            </a:xfrm>
            <a:prstGeom prst="rect">
              <a:avLst/>
            </a:prstGeom>
            <a:noFill/>
            <a:ln>
              <a:noFill/>
            </a:ln>
          </p:spPr>
          <p:txBody>
            <a:bodyPr anchorCtr="0" anchor="ctr" bIns="152400" lIns="152400" spcFirstLastPara="1" rIns="152400" wrap="square" tIns="152400">
              <a:noAutofit/>
            </a:bodyPr>
            <a:lstStyle/>
            <a:p>
              <a:pPr indent="0" lvl="0" marL="0" marR="0" rtl="0" algn="ctr">
                <a:lnSpc>
                  <a:spcPct val="90000"/>
                </a:lnSpc>
                <a:spcBef>
                  <a:spcPts val="0"/>
                </a:spcBef>
                <a:spcAft>
                  <a:spcPts val="0"/>
                </a:spcAft>
                <a:buClr>
                  <a:srgbClr val="000000"/>
                </a:buClr>
                <a:buSzPts val="4000"/>
                <a:buFont typeface="Arial"/>
                <a:buNone/>
              </a:pPr>
              <a:r>
                <a:rPr b="1" i="0" lang="en-US" sz="4000" u="none" cap="none" strike="noStrike">
                  <a:solidFill>
                    <a:schemeClr val="lt1"/>
                  </a:solidFill>
                  <a:latin typeface="Arial"/>
                  <a:ea typeface="Arial"/>
                  <a:cs typeface="Arial"/>
                  <a:sym typeface="Arial"/>
                </a:rPr>
                <a:t>Financials</a:t>
              </a:r>
              <a:endParaRPr b="0" i="0" sz="4000" u="none" cap="none" strike="noStrike">
                <a:solidFill>
                  <a:schemeClr val="lt1"/>
                </a:solidFill>
                <a:latin typeface="Arial"/>
                <a:ea typeface="Arial"/>
                <a:cs typeface="Arial"/>
                <a:sym typeface="Arial"/>
              </a:endParaRPr>
            </a:p>
          </p:txBody>
        </p:sp>
        <p:sp>
          <p:nvSpPr>
            <p:cNvPr id="323" name="Google Shape;323;p39"/>
            <p:cNvSpPr/>
            <p:nvPr/>
          </p:nvSpPr>
          <p:spPr>
            <a:xfrm>
              <a:off x="5060" y="1868740"/>
              <a:ext cx="10354122" cy="2062610"/>
            </a:xfrm>
            <a:prstGeom prst="roundRect">
              <a:avLst>
                <a:gd fmla="val 10000" name="adj"/>
              </a:avLst>
            </a:prstGeom>
            <a:solidFill>
              <a:srgbClr val="2972A8">
                <a:alpha val="69803"/>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39"/>
            <p:cNvSpPr txBox="1"/>
            <p:nvPr/>
          </p:nvSpPr>
          <p:spPr>
            <a:xfrm>
              <a:off x="65472" y="1929152"/>
              <a:ext cx="10233298" cy="1941786"/>
            </a:xfrm>
            <a:prstGeom prst="rect">
              <a:avLst/>
            </a:prstGeom>
            <a:noFill/>
            <a:ln>
              <a:noFill/>
            </a:ln>
          </p:spPr>
          <p:txBody>
            <a:bodyPr anchorCtr="0" anchor="ctr" bIns="106675" lIns="106675" spcFirstLastPara="1" rIns="106675" wrap="square" tIns="106675">
              <a:noAutofit/>
            </a:bodyPr>
            <a:lstStyle/>
            <a:p>
              <a:pPr indent="0" lvl="0" marL="0" marR="0" rtl="0" algn="ctr">
                <a:lnSpc>
                  <a:spcPct val="9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Ensure that overall financial performance continues to keep pace with the operating and capital requirements needed to advance divisional and departmental mission and values</a:t>
              </a:r>
              <a:endParaRPr/>
            </a:p>
          </p:txBody>
        </p:sp>
      </p:grpSp>
    </p:spTree>
  </p:cSld>
  <p:clrMapOvr>
    <a:masterClrMapping/>
  </p:clrMapOvr>
  <mc:AlternateContent>
    <mc:Choice Requires="p14">
      <p:transition spd="slow" p14:dur="7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40"/>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2800"/>
              <a:buNone/>
            </a:pPr>
            <a:r>
              <a:rPr lang="en-US" sz="3000">
                <a:latin typeface="Arial"/>
                <a:ea typeface="Arial"/>
                <a:cs typeface="Arial"/>
                <a:sym typeface="Arial"/>
              </a:rPr>
              <a:t>Define your Lab’s Pillars for the Future and Align with Organizational Pillars, Values, and Goals EXAMPLES</a:t>
            </a:r>
            <a:r>
              <a:rPr lang="en-US" sz="800">
                <a:latin typeface="Arial"/>
                <a:ea typeface="Arial"/>
                <a:cs typeface="Arial"/>
                <a:sym typeface="Arial"/>
              </a:rPr>
              <a:t>4</a:t>
            </a:r>
            <a:endParaRPr/>
          </a:p>
        </p:txBody>
      </p:sp>
      <p:grpSp>
        <p:nvGrpSpPr>
          <p:cNvPr id="330" name="Google Shape;330;p40"/>
          <p:cNvGrpSpPr/>
          <p:nvPr/>
        </p:nvGrpSpPr>
        <p:grpSpPr>
          <a:xfrm>
            <a:off x="994616" y="1930829"/>
            <a:ext cx="10354122" cy="3929530"/>
            <a:chOff x="5060" y="1820"/>
            <a:chExt cx="10354122" cy="3929530"/>
          </a:xfrm>
        </p:grpSpPr>
        <p:sp>
          <p:nvSpPr>
            <p:cNvPr id="331" name="Google Shape;331;p40"/>
            <p:cNvSpPr/>
            <p:nvPr/>
          </p:nvSpPr>
          <p:spPr>
            <a:xfrm>
              <a:off x="5060" y="1820"/>
              <a:ext cx="10354122" cy="1562551"/>
            </a:xfrm>
            <a:prstGeom prst="roundRect">
              <a:avLst>
                <a:gd fmla="val 10000" name="adj"/>
              </a:avLst>
            </a:prstGeom>
            <a:solidFill>
              <a:srgbClr val="4496D1">
                <a:alpha val="80000"/>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40"/>
            <p:cNvSpPr txBox="1"/>
            <p:nvPr/>
          </p:nvSpPr>
          <p:spPr>
            <a:xfrm>
              <a:off x="50826" y="47586"/>
              <a:ext cx="10262590" cy="1471019"/>
            </a:xfrm>
            <a:prstGeom prst="rect">
              <a:avLst/>
            </a:prstGeom>
            <a:noFill/>
            <a:ln>
              <a:noFill/>
            </a:ln>
          </p:spPr>
          <p:txBody>
            <a:bodyPr anchorCtr="0" anchor="ctr" bIns="152400" lIns="152400" spcFirstLastPara="1" rIns="152400" wrap="square" tIns="152400">
              <a:noAutofit/>
            </a:bodyPr>
            <a:lstStyle/>
            <a:p>
              <a:pPr indent="0" lvl="0" marL="0" marR="0" rtl="0" algn="ctr">
                <a:lnSpc>
                  <a:spcPct val="90000"/>
                </a:lnSpc>
                <a:spcBef>
                  <a:spcPts val="0"/>
                </a:spcBef>
                <a:spcAft>
                  <a:spcPts val="0"/>
                </a:spcAft>
                <a:buClr>
                  <a:srgbClr val="000000"/>
                </a:buClr>
                <a:buSzPts val="4000"/>
                <a:buFont typeface="Arial"/>
                <a:buNone/>
              </a:pPr>
              <a:r>
                <a:rPr b="1" i="0" lang="en-US" sz="4000" u="none" cap="none" strike="noStrike">
                  <a:solidFill>
                    <a:schemeClr val="lt1"/>
                  </a:solidFill>
                  <a:latin typeface="Arial"/>
                  <a:ea typeface="Arial"/>
                  <a:cs typeface="Arial"/>
                  <a:sym typeface="Arial"/>
                </a:rPr>
                <a:t>Service and Growth</a:t>
              </a:r>
              <a:endParaRPr b="0" i="0" sz="4000" u="none" cap="none" strike="noStrike">
                <a:solidFill>
                  <a:schemeClr val="lt1"/>
                </a:solidFill>
                <a:latin typeface="Arial"/>
                <a:ea typeface="Arial"/>
                <a:cs typeface="Arial"/>
                <a:sym typeface="Arial"/>
              </a:endParaRPr>
            </a:p>
          </p:txBody>
        </p:sp>
        <p:sp>
          <p:nvSpPr>
            <p:cNvPr id="333" name="Google Shape;333;p40"/>
            <p:cNvSpPr/>
            <p:nvPr/>
          </p:nvSpPr>
          <p:spPr>
            <a:xfrm>
              <a:off x="5060" y="1868740"/>
              <a:ext cx="10354122" cy="2062610"/>
            </a:xfrm>
            <a:prstGeom prst="roundRect">
              <a:avLst>
                <a:gd fmla="val 10000" name="adj"/>
              </a:avLst>
            </a:prstGeom>
            <a:solidFill>
              <a:srgbClr val="2972A8">
                <a:alpha val="69803"/>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40"/>
            <p:cNvSpPr txBox="1"/>
            <p:nvPr/>
          </p:nvSpPr>
          <p:spPr>
            <a:xfrm>
              <a:off x="65472" y="1929152"/>
              <a:ext cx="10233298" cy="1941786"/>
            </a:xfrm>
            <a:prstGeom prst="rect">
              <a:avLst/>
            </a:prstGeom>
            <a:noFill/>
            <a:ln>
              <a:noFill/>
            </a:ln>
          </p:spPr>
          <p:txBody>
            <a:bodyPr anchorCtr="0" anchor="ctr" bIns="106675" lIns="106675" spcFirstLastPara="1" rIns="106675" wrap="square" tIns="106675">
              <a:noAutofit/>
            </a:bodyPr>
            <a:lstStyle/>
            <a:p>
              <a:pPr indent="0" lvl="0" marL="0" marR="0" rtl="0" algn="ctr">
                <a:lnSpc>
                  <a:spcPct val="9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Accelerate innovation and implement the best cutting-edge technologies throughout the laboratory to increase clinical volume, operational expansion, and geographic outreach</a:t>
              </a:r>
              <a:endParaRPr/>
            </a:p>
          </p:txBody>
        </p:sp>
      </p:grpSp>
    </p:spTree>
  </p:cSld>
  <p:clrMapOvr>
    <a:masterClrMapping/>
  </p:clrMapOvr>
  <mc:AlternateContent>
    <mc:Choice Requires="p14">
      <p:transition spd="slow" p14:dur="700">
        <p:fad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41"/>
          <p:cNvSpPr/>
          <p:nvPr/>
        </p:nvSpPr>
        <p:spPr>
          <a:xfrm>
            <a:off x="7615825" y="1"/>
            <a:ext cx="3432131"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41" name="Google Shape;341;p41"/>
          <p:cNvSpPr txBox="1"/>
          <p:nvPr>
            <p:ph type="title"/>
          </p:nvPr>
        </p:nvSpPr>
        <p:spPr>
          <a:xfrm>
            <a:off x="838200" y="203129"/>
            <a:ext cx="6671813" cy="1167046"/>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800"/>
              <a:buNone/>
            </a:pPr>
            <a:r>
              <a:rPr lang="en-US"/>
              <a:t>Finalizing Goals</a:t>
            </a:r>
            <a:endParaRPr/>
          </a:p>
        </p:txBody>
      </p:sp>
      <p:sp>
        <p:nvSpPr>
          <p:cNvPr id="342" name="Google Shape;342;p41"/>
          <p:cNvSpPr txBox="1"/>
          <p:nvPr>
            <p:ph idx="1" type="body"/>
          </p:nvPr>
        </p:nvSpPr>
        <p:spPr>
          <a:xfrm>
            <a:off x="838200" y="1825625"/>
            <a:ext cx="5551025" cy="4059140"/>
          </a:xfrm>
          <a:prstGeom prst="rect">
            <a:avLst/>
          </a:prstGeom>
          <a:noFill/>
          <a:ln>
            <a:noFill/>
          </a:ln>
        </p:spPr>
        <p:txBody>
          <a:bodyPr anchorCtr="0" anchor="t" bIns="45700" lIns="91425" spcFirstLastPara="1" rIns="91425" wrap="square" tIns="45700">
            <a:normAutofit fontScale="92500"/>
          </a:bodyPr>
          <a:lstStyle/>
          <a:p>
            <a:pPr indent="0" lvl="0" marL="106679" rtl="0" algn="l">
              <a:lnSpc>
                <a:spcPct val="110000"/>
              </a:lnSpc>
              <a:spcBef>
                <a:spcPts val="600"/>
              </a:spcBef>
              <a:spcAft>
                <a:spcPts val="0"/>
              </a:spcAft>
              <a:buSzPct val="86486"/>
              <a:buNone/>
            </a:pPr>
            <a:r>
              <a:rPr lang="en-US"/>
              <a:t>Review all goals as a group and ask:</a:t>
            </a:r>
            <a:endParaRPr/>
          </a:p>
          <a:p>
            <a:pPr indent="-350520" lvl="0" marL="457200" rtl="0" algn="l">
              <a:lnSpc>
                <a:spcPct val="110000"/>
              </a:lnSpc>
              <a:spcBef>
                <a:spcPts val="600"/>
              </a:spcBef>
              <a:spcAft>
                <a:spcPts val="0"/>
              </a:spcAft>
              <a:buSzPct val="86486"/>
              <a:buChar char="•"/>
            </a:pPr>
            <a:r>
              <a:rPr lang="en-US"/>
              <a:t>Are they still appropriate?</a:t>
            </a:r>
            <a:endParaRPr/>
          </a:p>
          <a:p>
            <a:pPr indent="-350520" lvl="0" marL="457200" rtl="0" algn="l">
              <a:lnSpc>
                <a:spcPct val="110000"/>
              </a:lnSpc>
              <a:spcBef>
                <a:spcPts val="600"/>
              </a:spcBef>
              <a:spcAft>
                <a:spcPts val="0"/>
              </a:spcAft>
              <a:buSzPct val="86486"/>
              <a:buChar char="•"/>
            </a:pPr>
            <a:r>
              <a:rPr lang="en-US"/>
              <a:t>Do they support our vision?</a:t>
            </a:r>
            <a:endParaRPr/>
          </a:p>
          <a:p>
            <a:pPr indent="-350520" lvl="0" marL="457200" rtl="0" algn="l">
              <a:lnSpc>
                <a:spcPct val="110000"/>
              </a:lnSpc>
              <a:spcBef>
                <a:spcPts val="600"/>
              </a:spcBef>
              <a:spcAft>
                <a:spcPts val="0"/>
              </a:spcAft>
              <a:buSzPct val="86486"/>
              <a:buChar char="•"/>
            </a:pPr>
            <a:r>
              <a:rPr lang="en-US"/>
              <a:t>What else? Are we missing anything?</a:t>
            </a:r>
            <a:endParaRPr/>
          </a:p>
          <a:p>
            <a:pPr indent="-350520" lvl="0" marL="457200" rtl="0" algn="l">
              <a:lnSpc>
                <a:spcPct val="110000"/>
              </a:lnSpc>
              <a:spcBef>
                <a:spcPts val="600"/>
              </a:spcBef>
              <a:spcAft>
                <a:spcPts val="0"/>
              </a:spcAft>
              <a:buSzPct val="86486"/>
              <a:buChar char="•"/>
            </a:pPr>
            <a:r>
              <a:rPr lang="en-US"/>
              <a:t>Are they clearly defined?</a:t>
            </a:r>
            <a:endParaRPr/>
          </a:p>
          <a:p>
            <a:pPr indent="-350520" lvl="0" marL="457200" rtl="0" algn="l">
              <a:lnSpc>
                <a:spcPct val="110000"/>
              </a:lnSpc>
              <a:spcBef>
                <a:spcPts val="600"/>
              </a:spcBef>
              <a:spcAft>
                <a:spcPts val="0"/>
              </a:spcAft>
              <a:buSzPct val="86486"/>
              <a:buChar char="•"/>
            </a:pPr>
            <a:r>
              <a:rPr lang="en-US"/>
              <a:t>How will we monitor success?</a:t>
            </a:r>
            <a:endParaRPr/>
          </a:p>
          <a:p>
            <a:pPr indent="-228600" lvl="0" marL="457200" rtl="0" algn="l">
              <a:lnSpc>
                <a:spcPct val="110000"/>
              </a:lnSpc>
              <a:spcBef>
                <a:spcPts val="600"/>
              </a:spcBef>
              <a:spcAft>
                <a:spcPts val="0"/>
              </a:spcAft>
              <a:buSzPct val="86486"/>
              <a:buNone/>
            </a:pPr>
            <a:r>
              <a:t/>
            </a:r>
            <a:endParaRPr/>
          </a:p>
          <a:p>
            <a:pPr indent="0" lvl="0" marL="106679" rtl="0" algn="l">
              <a:lnSpc>
                <a:spcPct val="110000"/>
              </a:lnSpc>
              <a:spcBef>
                <a:spcPts val="600"/>
              </a:spcBef>
              <a:spcAft>
                <a:spcPts val="0"/>
              </a:spcAft>
              <a:buSzPct val="86486"/>
              <a:buNone/>
            </a:pPr>
            <a:r>
              <a:rPr lang="en-US"/>
              <a:t>Once these are resolved, develop your tracker/KPI monitor</a:t>
            </a:r>
            <a:endParaRPr/>
          </a:p>
        </p:txBody>
      </p:sp>
      <p:sp>
        <p:nvSpPr>
          <p:cNvPr id="343" name="Google Shape;343;p41"/>
          <p:cNvSpPr txBox="1"/>
          <p:nvPr/>
        </p:nvSpPr>
        <p:spPr>
          <a:xfrm>
            <a:off x="7829661" y="84223"/>
            <a:ext cx="3004457" cy="4616618"/>
          </a:xfrm>
          <a:prstGeom prst="rect">
            <a:avLst/>
          </a:prstGeom>
          <a:noFill/>
          <a:ln>
            <a:noFill/>
          </a:ln>
        </p:spPr>
        <p:txBody>
          <a:bodyPr anchorCtr="0" anchor="t" bIns="91425" lIns="91425" spcFirstLastPara="1" rIns="91425" wrap="square" tIns="91425">
            <a:spAutoFit/>
          </a:bodyPr>
          <a:lstStyle/>
          <a:p>
            <a:pPr indent="0" lvl="0" marL="11113" marR="0" rtl="0" algn="l">
              <a:lnSpc>
                <a:spcPct val="100000"/>
              </a:lnSpc>
              <a:spcBef>
                <a:spcPts val="0"/>
              </a:spcBef>
              <a:spcAft>
                <a:spcPts val="0"/>
              </a:spcAft>
              <a:buNone/>
            </a:pPr>
            <a:r>
              <a:rPr b="0" i="0" lang="en-US" sz="1800" u="none" cap="none" strike="noStrike">
                <a:solidFill>
                  <a:schemeClr val="lt1"/>
                </a:solidFill>
                <a:latin typeface="Arial"/>
                <a:ea typeface="Arial"/>
                <a:cs typeface="Arial"/>
                <a:sym typeface="Arial"/>
              </a:rPr>
              <a:t>Some businesses develop a report style Strategic Plan. For the laboratory, that is not as beneficial, as it takes time to develop, and it is rarely read by  team members and other leaders.</a:t>
            </a:r>
            <a:endParaRPr b="0" i="0" sz="1800" u="none" cap="none" strike="noStrike">
              <a:solidFill>
                <a:schemeClr val="lt1"/>
              </a:solidFill>
              <a:latin typeface="Arial"/>
              <a:ea typeface="Arial"/>
              <a:cs typeface="Arial"/>
              <a:sym typeface="Arial"/>
            </a:endParaRPr>
          </a:p>
          <a:p>
            <a:pPr indent="0" lvl="0" marL="11113"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a:p>
            <a:pPr indent="0" lvl="0" marL="11113" marR="0" rtl="0" algn="l">
              <a:lnSpc>
                <a:spcPct val="100000"/>
              </a:lnSpc>
              <a:spcBef>
                <a:spcPts val="0"/>
              </a:spcBef>
              <a:spcAft>
                <a:spcPts val="0"/>
              </a:spcAft>
              <a:buNone/>
            </a:pPr>
            <a:r>
              <a:rPr b="0" i="0" lang="en-US" sz="1800" u="none" cap="none" strike="noStrike">
                <a:solidFill>
                  <a:schemeClr val="lt1"/>
                </a:solidFill>
                <a:latin typeface="Arial"/>
                <a:ea typeface="Arial"/>
                <a:cs typeface="Arial"/>
                <a:sym typeface="Arial"/>
              </a:rPr>
              <a:t>It is typically more useable, easier to read, and easier to interpret if developed in a table format or even a PowerPoint presentation to share with your team and senior executives. </a:t>
            </a:r>
            <a:endParaRPr/>
          </a:p>
        </p:txBody>
      </p:sp>
      <p:sp>
        <p:nvSpPr>
          <p:cNvPr descr="icon of a computer" id="344" name="Google Shape;344;p41"/>
          <p:cNvSpPr/>
          <p:nvPr/>
        </p:nvSpPr>
        <p:spPr>
          <a:xfrm>
            <a:off x="8279702" y="4727347"/>
            <a:ext cx="2054269" cy="2054269"/>
          </a:xfrm>
          <a:prstGeom prst="ellipse">
            <a:avLst/>
          </a:prstGeom>
          <a:solidFill>
            <a:srgbClr val="D8E9F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descr="Icon of a graph on a screen" id="345" name="Google Shape;345;p41"/>
          <p:cNvPicPr preferRelativeResize="0"/>
          <p:nvPr/>
        </p:nvPicPr>
        <p:blipFill rotWithShape="1">
          <a:blip r:embed="rId3">
            <a:alphaModFix/>
          </a:blip>
          <a:srcRect b="0" l="0" r="0" t="0"/>
          <a:stretch/>
        </p:blipFill>
        <p:spPr>
          <a:xfrm>
            <a:off x="8448627" y="5029643"/>
            <a:ext cx="1716417" cy="1449676"/>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42"/>
          <p:cNvSpPr txBox="1"/>
          <p:nvPr>
            <p:ph type="title"/>
          </p:nvPr>
        </p:nvSpPr>
        <p:spPr>
          <a:xfrm>
            <a:off x="226203" y="2737189"/>
            <a:ext cx="2874993" cy="1325563"/>
          </a:xfrm>
          <a:prstGeom prst="rect">
            <a:avLst/>
          </a:prstGeom>
          <a:noFill/>
          <a:ln>
            <a:noFill/>
          </a:ln>
        </p:spPr>
        <p:txBody>
          <a:bodyPr anchorCtr="0" anchor="ctr" bIns="45700" lIns="91425" spcFirstLastPara="1" rIns="91425" wrap="square" tIns="45700">
            <a:normAutofit fontScale="90000"/>
          </a:bodyPr>
          <a:lstStyle/>
          <a:p>
            <a:pPr indent="0" lvl="0" marL="0" rtl="0" algn="r">
              <a:lnSpc>
                <a:spcPct val="90000"/>
              </a:lnSpc>
              <a:spcBef>
                <a:spcPts val="0"/>
              </a:spcBef>
              <a:spcAft>
                <a:spcPts val="0"/>
              </a:spcAft>
              <a:buSzPct val="125000"/>
              <a:buNone/>
            </a:pPr>
            <a:r>
              <a:rPr lang="en-US"/>
              <a:t>Tracking Progress and Evaluating Success</a:t>
            </a:r>
            <a:endParaRPr/>
          </a:p>
        </p:txBody>
      </p:sp>
      <p:sp>
        <p:nvSpPr>
          <p:cNvPr id="352" name="Google Shape;352;p42"/>
          <p:cNvSpPr txBox="1"/>
          <p:nvPr>
            <p:ph idx="1" type="body"/>
          </p:nvPr>
        </p:nvSpPr>
        <p:spPr>
          <a:xfrm>
            <a:off x="4274288" y="653142"/>
            <a:ext cx="7097619" cy="5493658"/>
          </a:xfrm>
          <a:prstGeom prst="rect">
            <a:avLst/>
          </a:prstGeom>
          <a:noFill/>
          <a:ln>
            <a:noFill/>
          </a:ln>
        </p:spPr>
        <p:txBody>
          <a:bodyPr anchorCtr="0" anchor="ctr" bIns="45700" lIns="91425" spcFirstLastPara="1" rIns="91425" wrap="square" tIns="45700">
            <a:normAutofit/>
          </a:bodyPr>
          <a:lstStyle/>
          <a:p>
            <a:pPr indent="0" lvl="0" marL="106679" rtl="0" algn="l">
              <a:lnSpc>
                <a:spcPct val="100000"/>
              </a:lnSpc>
              <a:spcBef>
                <a:spcPts val="600"/>
              </a:spcBef>
              <a:spcAft>
                <a:spcPts val="0"/>
              </a:spcAft>
              <a:buSzPts val="1920"/>
              <a:buNone/>
            </a:pPr>
            <a:r>
              <a:rPr b="1" lang="en-US">
                <a:solidFill>
                  <a:schemeClr val="accent1"/>
                </a:solidFill>
              </a:rPr>
              <a:t>Components needed to develop monitors:</a:t>
            </a:r>
            <a:endParaRPr/>
          </a:p>
          <a:p>
            <a:pPr indent="-350520" lvl="0" marL="457200" rtl="0" algn="l">
              <a:lnSpc>
                <a:spcPct val="100000"/>
              </a:lnSpc>
              <a:spcBef>
                <a:spcPts val="600"/>
              </a:spcBef>
              <a:spcAft>
                <a:spcPts val="0"/>
              </a:spcAft>
              <a:buSzPts val="1920"/>
              <a:buChar char="•"/>
            </a:pPr>
            <a:r>
              <a:rPr lang="en-US"/>
              <a:t>Timeline</a:t>
            </a:r>
            <a:endParaRPr/>
          </a:p>
          <a:p>
            <a:pPr indent="-350520" lvl="0" marL="457200" rtl="0" algn="l">
              <a:lnSpc>
                <a:spcPct val="100000"/>
              </a:lnSpc>
              <a:spcBef>
                <a:spcPts val="600"/>
              </a:spcBef>
              <a:spcAft>
                <a:spcPts val="0"/>
              </a:spcAft>
              <a:buSzPts val="1920"/>
              <a:buChar char="•"/>
            </a:pPr>
            <a:r>
              <a:rPr lang="en-US"/>
              <a:t>Responsibility/owner - one lead person </a:t>
            </a:r>
            <a:br>
              <a:rPr lang="en-US"/>
            </a:br>
            <a:r>
              <a:rPr lang="en-US"/>
              <a:t>(even if whole team is supporting)</a:t>
            </a:r>
            <a:endParaRPr/>
          </a:p>
          <a:p>
            <a:pPr indent="-350520" lvl="0" marL="457200" rtl="0" algn="l">
              <a:lnSpc>
                <a:spcPct val="100000"/>
              </a:lnSpc>
              <a:spcBef>
                <a:spcPts val="600"/>
              </a:spcBef>
              <a:spcAft>
                <a:spcPts val="0"/>
              </a:spcAft>
              <a:buSzPts val="1920"/>
              <a:buChar char="•"/>
            </a:pPr>
            <a:r>
              <a:rPr lang="en-US"/>
              <a:t>Levels of achievement - goals are easier to monitor when levels of success are established (e.g. Minimum, Threshold, Optimum, etc.)</a:t>
            </a:r>
            <a:endParaRPr/>
          </a:p>
          <a:p>
            <a:pPr indent="-228600" lvl="0" marL="457200" rtl="0" algn="l">
              <a:lnSpc>
                <a:spcPct val="100000"/>
              </a:lnSpc>
              <a:spcBef>
                <a:spcPts val="600"/>
              </a:spcBef>
              <a:spcAft>
                <a:spcPts val="0"/>
              </a:spcAft>
              <a:buSzPts val="1920"/>
              <a:buNone/>
            </a:pPr>
            <a:r>
              <a:t/>
            </a:r>
            <a:endParaRPr/>
          </a:p>
        </p:txBody>
      </p:sp>
      <p:grpSp>
        <p:nvGrpSpPr>
          <p:cNvPr id="353" name="Google Shape;353;p42"/>
          <p:cNvGrpSpPr/>
          <p:nvPr/>
        </p:nvGrpSpPr>
        <p:grpSpPr>
          <a:xfrm>
            <a:off x="553719" y="5930153"/>
            <a:ext cx="2219959" cy="914400"/>
            <a:chOff x="8524241" y="0"/>
            <a:chExt cx="2219959" cy="914400"/>
          </a:xfrm>
        </p:grpSpPr>
        <p:sp>
          <p:nvSpPr>
            <p:cNvPr id="354" name="Google Shape;354;p42"/>
            <p:cNvSpPr/>
            <p:nvPr/>
          </p:nvSpPr>
          <p:spPr>
            <a:xfrm>
              <a:off x="8524241" y="0"/>
              <a:ext cx="2219959" cy="914400"/>
            </a:xfrm>
            <a:prstGeom prst="rect">
              <a:avLst/>
            </a:prstGeom>
            <a:solidFill>
              <a:schemeClr val="accent1"/>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55" name="Google Shape;355;p42"/>
            <p:cNvSpPr txBox="1"/>
            <p:nvPr/>
          </p:nvSpPr>
          <p:spPr>
            <a:xfrm>
              <a:off x="9426587" y="110300"/>
              <a:ext cx="1235063" cy="6924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400" u="sng" cap="none" strike="noStrike">
                  <a:solidFill>
                    <a:schemeClr val="lt1"/>
                  </a:solidFill>
                  <a:latin typeface="Arial"/>
                  <a:ea typeface="Arial"/>
                  <a:cs typeface="Arial"/>
                  <a:sym typeface="Arial"/>
                  <a:hlinkClick r:id="rId3">
                    <a:extLst>
                      <a:ext uri="{A12FA001-AC4F-418D-AE19-62706E023703}">
                        <ahyp:hlinkClr val="tx"/>
                      </a:ext>
                    </a:extLst>
                  </a:hlinkClick>
                </a:rPr>
                <a:t>RESOURCE AVAILABLE</a:t>
              </a:r>
              <a:br>
                <a:rPr b="1" i="0" lang="en-US" sz="1100" u="sng" cap="none" strike="noStrike">
                  <a:solidFill>
                    <a:schemeClr val="lt1"/>
                  </a:solidFill>
                  <a:latin typeface="Arial"/>
                  <a:ea typeface="Arial"/>
                  <a:cs typeface="Arial"/>
                  <a:sym typeface="Arial"/>
                  <a:hlinkClick r:id="rId4">
                    <a:extLst>
                      <a:ext uri="{A12FA001-AC4F-418D-AE19-62706E023703}">
                        <ahyp:hlinkClr val="tx"/>
                      </a:ext>
                    </a:extLst>
                  </a:hlinkClick>
                </a:rPr>
              </a:br>
              <a:r>
                <a:rPr b="1" i="0" lang="en-US" sz="1100" u="sng" cap="none" strike="noStrike">
                  <a:solidFill>
                    <a:schemeClr val="lt1"/>
                  </a:solidFill>
                  <a:latin typeface="Arial"/>
                  <a:ea typeface="Arial"/>
                  <a:cs typeface="Arial"/>
                  <a:sym typeface="Arial"/>
                  <a:hlinkClick r:id="rId5">
                    <a:extLst>
                      <a:ext uri="{A12FA001-AC4F-418D-AE19-62706E023703}">
                        <ahyp:hlinkClr val="tx"/>
                      </a:ext>
                    </a:extLst>
                  </a:hlinkClick>
                </a:rPr>
                <a:t>on website</a:t>
              </a:r>
              <a:endParaRPr b="1" i="0" sz="1100" u="none" cap="none" strike="noStrike">
                <a:solidFill>
                  <a:schemeClr val="lt1"/>
                </a:solidFill>
                <a:latin typeface="Arial"/>
                <a:ea typeface="Arial"/>
                <a:cs typeface="Arial"/>
                <a:sym typeface="Arial"/>
              </a:endParaRPr>
            </a:p>
          </p:txBody>
        </p:sp>
        <p:grpSp>
          <p:nvGrpSpPr>
            <p:cNvPr id="356" name="Google Shape;356;p42"/>
            <p:cNvGrpSpPr/>
            <p:nvPr/>
          </p:nvGrpSpPr>
          <p:grpSpPr>
            <a:xfrm>
              <a:off x="8678473" y="110300"/>
              <a:ext cx="692497" cy="692497"/>
              <a:chOff x="8678473" y="110300"/>
              <a:chExt cx="692497" cy="692497"/>
            </a:xfrm>
          </p:grpSpPr>
          <p:sp>
            <p:nvSpPr>
              <p:cNvPr id="357" name="Google Shape;357;p42"/>
              <p:cNvSpPr/>
              <p:nvPr/>
            </p:nvSpPr>
            <p:spPr>
              <a:xfrm>
                <a:off x="8678473" y="110300"/>
                <a:ext cx="692497" cy="692497"/>
              </a:xfrm>
              <a:prstGeom prst="ellipse">
                <a:avLst/>
              </a:prstGeom>
              <a:solidFill>
                <a:srgbClr val="8EBFE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grpSp>
            <p:nvGrpSpPr>
              <p:cNvPr id="358" name="Google Shape;358;p42"/>
              <p:cNvGrpSpPr/>
              <p:nvPr/>
            </p:nvGrpSpPr>
            <p:grpSpPr>
              <a:xfrm>
                <a:off x="8859520" y="242390"/>
                <a:ext cx="316230" cy="449636"/>
                <a:chOff x="8859520" y="242389"/>
                <a:chExt cx="365760" cy="520061"/>
              </a:xfrm>
            </p:grpSpPr>
            <p:sp>
              <p:nvSpPr>
                <p:cNvPr id="359" name="Google Shape;359;p42"/>
                <p:cNvSpPr/>
                <p:nvPr/>
              </p:nvSpPr>
              <p:spPr>
                <a:xfrm>
                  <a:off x="8859520" y="242389"/>
                  <a:ext cx="365760" cy="418011"/>
                </a:xfrm>
                <a:prstGeom prst="downArrow">
                  <a:avLst>
                    <a:gd fmla="val 50000" name="adj1"/>
                    <a:gd fmla="val 50000" name="adj2"/>
                  </a:avLst>
                </a:prstGeom>
                <a:solidFill>
                  <a:srgbClr val="26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60" name="Google Shape;360;p42"/>
                <p:cNvSpPr/>
                <p:nvPr/>
              </p:nvSpPr>
              <p:spPr>
                <a:xfrm>
                  <a:off x="8859520" y="660400"/>
                  <a:ext cx="365760" cy="102050"/>
                </a:xfrm>
                <a:prstGeom prst="rect">
                  <a:avLst/>
                </a:prstGeom>
                <a:solidFill>
                  <a:srgbClr val="26408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grpSp>
        </p:grpSp>
      </p:gr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5" name="Shape 365"/>
        <p:cNvGrpSpPr/>
        <p:nvPr/>
      </p:nvGrpSpPr>
      <p:grpSpPr>
        <a:xfrm>
          <a:off x="0" y="0"/>
          <a:ext cx="0" cy="0"/>
          <a:chOff x="0" y="0"/>
          <a:chExt cx="0" cy="0"/>
        </a:xfrm>
      </p:grpSpPr>
      <p:sp>
        <p:nvSpPr>
          <p:cNvPr id="366" name="Google Shape;366;p43"/>
          <p:cNvSpPr txBox="1"/>
          <p:nvPr>
            <p:ph type="title"/>
          </p:nvPr>
        </p:nvSpPr>
        <p:spPr>
          <a:xfrm>
            <a:off x="226203" y="2737189"/>
            <a:ext cx="2874993" cy="1325563"/>
          </a:xfrm>
          <a:prstGeom prst="rect">
            <a:avLst/>
          </a:prstGeom>
          <a:noFill/>
          <a:ln>
            <a:noFill/>
          </a:ln>
        </p:spPr>
        <p:txBody>
          <a:bodyPr anchorCtr="0" anchor="ctr" bIns="45700" lIns="91425" spcFirstLastPara="1" rIns="91425" wrap="square" tIns="45700">
            <a:noAutofit/>
          </a:bodyPr>
          <a:lstStyle/>
          <a:p>
            <a:pPr indent="0" lvl="0" marL="0" rtl="0" algn="r">
              <a:lnSpc>
                <a:spcPct val="90000"/>
              </a:lnSpc>
              <a:spcBef>
                <a:spcPts val="0"/>
              </a:spcBef>
              <a:spcAft>
                <a:spcPts val="0"/>
              </a:spcAft>
              <a:buSzPts val="3600"/>
              <a:buNone/>
            </a:pPr>
            <a:r>
              <a:rPr lang="en-US"/>
              <a:t>Monitoring and Adjusting Focus</a:t>
            </a:r>
            <a:endParaRPr/>
          </a:p>
        </p:txBody>
      </p:sp>
      <p:sp>
        <p:nvSpPr>
          <p:cNvPr id="367" name="Google Shape;367;p43"/>
          <p:cNvSpPr txBox="1"/>
          <p:nvPr>
            <p:ph idx="1" type="body"/>
          </p:nvPr>
        </p:nvSpPr>
        <p:spPr>
          <a:xfrm>
            <a:off x="4274288" y="653142"/>
            <a:ext cx="7097619" cy="5493658"/>
          </a:xfrm>
          <a:prstGeom prst="rect">
            <a:avLst/>
          </a:prstGeom>
          <a:noFill/>
          <a:ln>
            <a:noFill/>
          </a:ln>
        </p:spPr>
        <p:txBody>
          <a:bodyPr anchorCtr="0" anchor="ctr" bIns="45700" lIns="91425" spcFirstLastPara="1" rIns="91425" wrap="square" tIns="45700">
            <a:normAutofit/>
          </a:bodyPr>
          <a:lstStyle/>
          <a:p>
            <a:pPr indent="0" lvl="0" marL="106679" rtl="0" algn="l">
              <a:lnSpc>
                <a:spcPct val="100000"/>
              </a:lnSpc>
              <a:spcBef>
                <a:spcPts val="600"/>
              </a:spcBef>
              <a:spcAft>
                <a:spcPts val="0"/>
              </a:spcAft>
              <a:buSzPts val="1920"/>
              <a:buNone/>
            </a:pPr>
            <a:r>
              <a:rPr lang="en-US"/>
              <a:t>Review all goals as a group, at least quarterly, and ask: </a:t>
            </a:r>
            <a:endParaRPr/>
          </a:p>
          <a:p>
            <a:pPr indent="-350520" lvl="0" marL="457200" rtl="0" algn="l">
              <a:lnSpc>
                <a:spcPct val="100000"/>
              </a:lnSpc>
              <a:spcBef>
                <a:spcPts val="600"/>
              </a:spcBef>
              <a:spcAft>
                <a:spcPts val="0"/>
              </a:spcAft>
              <a:buClr>
                <a:srgbClr val="4696D2"/>
              </a:buClr>
              <a:buSzPts val="1920"/>
              <a:buChar char="•"/>
            </a:pPr>
            <a:r>
              <a:rPr lang="en-US"/>
              <a:t>Are they still appropriate?</a:t>
            </a:r>
            <a:endParaRPr/>
          </a:p>
          <a:p>
            <a:pPr indent="-350520" lvl="0" marL="457200" rtl="0" algn="l">
              <a:lnSpc>
                <a:spcPct val="100000"/>
              </a:lnSpc>
              <a:spcBef>
                <a:spcPts val="600"/>
              </a:spcBef>
              <a:spcAft>
                <a:spcPts val="0"/>
              </a:spcAft>
              <a:buClr>
                <a:srgbClr val="4696D2"/>
              </a:buClr>
              <a:buSzPts val="1920"/>
              <a:buChar char="•"/>
            </a:pPr>
            <a:r>
              <a:rPr lang="en-US"/>
              <a:t>Do they support our vision?</a:t>
            </a:r>
            <a:endParaRPr/>
          </a:p>
          <a:p>
            <a:pPr indent="-350520" lvl="0" marL="457200" rtl="0" algn="l">
              <a:lnSpc>
                <a:spcPct val="100000"/>
              </a:lnSpc>
              <a:spcBef>
                <a:spcPts val="600"/>
              </a:spcBef>
              <a:spcAft>
                <a:spcPts val="0"/>
              </a:spcAft>
              <a:buClr>
                <a:srgbClr val="4696D2"/>
              </a:buClr>
              <a:buSzPts val="1920"/>
              <a:buChar char="•"/>
            </a:pPr>
            <a:r>
              <a:rPr lang="en-US"/>
              <a:t>What else? Are we missing anything?</a:t>
            </a:r>
            <a:endParaRPr/>
          </a:p>
          <a:p>
            <a:pPr indent="-350520" lvl="0" marL="457200" rtl="0" algn="l">
              <a:lnSpc>
                <a:spcPct val="100000"/>
              </a:lnSpc>
              <a:spcBef>
                <a:spcPts val="600"/>
              </a:spcBef>
              <a:spcAft>
                <a:spcPts val="0"/>
              </a:spcAft>
              <a:buClr>
                <a:srgbClr val="4696D2"/>
              </a:buClr>
              <a:buSzPts val="1920"/>
              <a:buChar char="•"/>
            </a:pPr>
            <a:r>
              <a:rPr lang="en-US"/>
              <a:t>Any adjustments needed?</a:t>
            </a:r>
            <a:endParaRPr/>
          </a:p>
          <a:p>
            <a:pPr indent="-350520" lvl="0" marL="457200" rtl="0" algn="l">
              <a:lnSpc>
                <a:spcPct val="100000"/>
              </a:lnSpc>
              <a:spcBef>
                <a:spcPts val="600"/>
              </a:spcBef>
              <a:spcAft>
                <a:spcPts val="0"/>
              </a:spcAft>
              <a:buClr>
                <a:srgbClr val="4696D2"/>
              </a:buClr>
              <a:buSzPts val="1920"/>
              <a:buChar char="•"/>
            </a:pPr>
            <a:r>
              <a:rPr lang="en-US"/>
              <a:t>Are we able to monitor success?</a:t>
            </a:r>
            <a:endParaRPr/>
          </a:p>
          <a:p>
            <a:pPr indent="-350520" lvl="0" marL="457200" rtl="0" algn="l">
              <a:lnSpc>
                <a:spcPct val="100000"/>
              </a:lnSpc>
              <a:spcBef>
                <a:spcPts val="600"/>
              </a:spcBef>
              <a:spcAft>
                <a:spcPts val="0"/>
              </a:spcAft>
              <a:buClr>
                <a:srgbClr val="4696D2"/>
              </a:buClr>
              <a:buSzPts val="1920"/>
              <a:buChar char="•"/>
            </a:pPr>
            <a:r>
              <a:rPr lang="en-US"/>
              <a:t>If not, how can we adjust our monitors?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5"/>
          <p:cNvSpPr txBox="1"/>
          <p:nvPr>
            <p:ph type="ctrTitle"/>
          </p:nvPr>
        </p:nvSpPr>
        <p:spPr>
          <a:xfrm>
            <a:off x="775386" y="1950718"/>
            <a:ext cx="9244800" cy="3332400"/>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chemeClr val="lt1"/>
              </a:buClr>
              <a:buSzPts val="6000"/>
              <a:buFont typeface="Arial"/>
              <a:buNone/>
            </a:pPr>
            <a:r>
              <a:rPr lang="en-US"/>
              <a:t>Introduction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sp>
        <p:nvSpPr>
          <p:cNvPr id="373" name="Google Shape;373;p44"/>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800"/>
              <a:buNone/>
            </a:pPr>
            <a:r>
              <a:rPr lang="en-US"/>
              <a:t>Resources: </a:t>
            </a:r>
            <a:r>
              <a:rPr b="0" lang="en-US"/>
              <a:t>Value of the Laboratory </a:t>
            </a:r>
            <a:endParaRPr/>
          </a:p>
        </p:txBody>
      </p:sp>
      <p:sp>
        <p:nvSpPr>
          <p:cNvPr id="374" name="Google Shape;374;p44"/>
          <p:cNvSpPr txBox="1"/>
          <p:nvPr>
            <p:ph idx="1" type="body"/>
          </p:nvPr>
        </p:nvSpPr>
        <p:spPr>
          <a:xfrm>
            <a:off x="838200" y="1825625"/>
            <a:ext cx="10740242" cy="3914775"/>
          </a:xfrm>
          <a:prstGeom prst="rect">
            <a:avLst/>
          </a:prstGeom>
          <a:noFill/>
          <a:ln>
            <a:noFill/>
          </a:ln>
        </p:spPr>
        <p:txBody>
          <a:bodyPr anchorCtr="0" anchor="t" bIns="45700" lIns="91425" spcFirstLastPara="1" rIns="91425" wrap="square" tIns="45700">
            <a:noAutofit/>
          </a:bodyPr>
          <a:lstStyle/>
          <a:p>
            <a:pPr indent="-228600" lvl="0" marL="457200" rtl="0" algn="l">
              <a:lnSpc>
                <a:spcPct val="110000"/>
              </a:lnSpc>
              <a:spcBef>
                <a:spcPts val="600"/>
              </a:spcBef>
              <a:spcAft>
                <a:spcPts val="0"/>
              </a:spcAft>
              <a:buSzPts val="1440"/>
              <a:buNone/>
            </a:pPr>
            <a:r>
              <a:rPr lang="en-US" u="sng">
                <a:solidFill>
                  <a:schemeClr val="hlink"/>
                </a:solidFill>
                <a:hlinkClick r:id="rId3"/>
              </a:rPr>
              <a:t>www.clinicallab.com/the-hidden-value-in-the-clinical-lab-117</a:t>
            </a:r>
            <a:endParaRPr/>
          </a:p>
          <a:p>
            <a:pPr indent="-228600" lvl="0" marL="457200" rtl="0" algn="l">
              <a:lnSpc>
                <a:spcPct val="110000"/>
              </a:lnSpc>
              <a:spcBef>
                <a:spcPts val="600"/>
              </a:spcBef>
              <a:spcAft>
                <a:spcPts val="0"/>
              </a:spcAft>
              <a:buSzPts val="1440"/>
              <a:buNone/>
            </a:pPr>
            <a:r>
              <a:rPr lang="en-US" u="sng">
                <a:solidFill>
                  <a:schemeClr val="hlink"/>
                </a:solidFill>
                <a:hlinkClick r:id="rId4"/>
              </a:rPr>
              <a:t>www.arup.utah.edu/media/labValue/ValueLaboratory_InvestOutsource.pdf</a:t>
            </a:r>
            <a:endParaRPr/>
          </a:p>
          <a:p>
            <a:pPr indent="-228600" lvl="0" marL="457200" rtl="0" algn="l">
              <a:lnSpc>
                <a:spcPct val="110000"/>
              </a:lnSpc>
              <a:spcBef>
                <a:spcPts val="600"/>
              </a:spcBef>
              <a:spcAft>
                <a:spcPts val="0"/>
              </a:spcAft>
              <a:buSzPts val="1440"/>
              <a:buNone/>
            </a:pPr>
            <a:r>
              <a:rPr lang="en-US"/>
              <a:t>Is the value of hospital lab outreach underrated? (</a:t>
            </a:r>
            <a:r>
              <a:rPr lang="en-US" u="sng">
                <a:solidFill>
                  <a:schemeClr val="hlink"/>
                </a:solidFill>
                <a:hlinkClick r:id="rId5"/>
              </a:rPr>
              <a:t>https://www.captodayonline.com/value-hospital-lab-outreach-underrated/</a:t>
            </a:r>
            <a:r>
              <a:rPr lang="en-US"/>
              <a:t>)</a:t>
            </a:r>
            <a:endParaRPr/>
          </a:p>
          <a:p>
            <a:pPr indent="-228600" lvl="0" marL="457200" rtl="0" algn="l">
              <a:lnSpc>
                <a:spcPct val="110000"/>
              </a:lnSpc>
              <a:spcBef>
                <a:spcPts val="600"/>
              </a:spcBef>
              <a:spcAft>
                <a:spcPts val="0"/>
              </a:spcAft>
              <a:buSzPts val="1440"/>
              <a:buNone/>
            </a:pPr>
            <a:r>
              <a:rPr lang="en-US"/>
              <a:t>How Outreach Programs Help Labs Achieve Financial Stability. (</a:t>
            </a:r>
            <a:r>
              <a:rPr lang="en-US" u="sng">
                <a:solidFill>
                  <a:schemeClr val="hlink"/>
                </a:solidFill>
                <a:hlinkClick r:id="rId6"/>
              </a:rPr>
              <a:t>https://www.clinicallab.com/how-outreach-programs-help-labs-achieve-financial-stability-217</a:t>
            </a:r>
            <a:r>
              <a:rPr lang="en-US"/>
              <a:t>)</a:t>
            </a:r>
            <a:endParaRPr/>
          </a:p>
          <a:p>
            <a:pPr indent="-228600" lvl="0" marL="457200" rtl="0" algn="l">
              <a:lnSpc>
                <a:spcPct val="110000"/>
              </a:lnSpc>
              <a:spcBef>
                <a:spcPts val="600"/>
              </a:spcBef>
              <a:spcAft>
                <a:spcPts val="0"/>
              </a:spcAft>
              <a:buSzPts val="1440"/>
              <a:buNone/>
            </a:pPr>
            <a:r>
              <a:rPr lang="en-US"/>
              <a:t>Become the Outreach Laboratory of Choice. (</a:t>
            </a:r>
            <a:r>
              <a:rPr lang="en-US" u="sng">
                <a:solidFill>
                  <a:schemeClr val="hlink"/>
                </a:solidFill>
                <a:hlinkClick r:id="rId7"/>
              </a:rPr>
              <a:t>www.medlabmag.com/article/1801</a:t>
            </a:r>
            <a:r>
              <a:rPr lang="en-US"/>
              <a:t>)</a:t>
            </a:r>
            <a:endParaRPr/>
          </a:p>
          <a:p>
            <a:pPr indent="-228600" lvl="0" marL="457200" rtl="0" algn="l">
              <a:lnSpc>
                <a:spcPct val="110000"/>
              </a:lnSpc>
              <a:spcBef>
                <a:spcPts val="600"/>
              </a:spcBef>
              <a:spcAft>
                <a:spcPts val="0"/>
              </a:spcAft>
              <a:buSzPts val="1440"/>
              <a:buNone/>
            </a:pPr>
            <a:r>
              <a:rPr lang="en-US"/>
              <a:t>Hospital Lab Outreach Still Effective Revenue Strategy (</a:t>
            </a:r>
            <a:r>
              <a:rPr lang="en-US" u="sng">
                <a:solidFill>
                  <a:schemeClr val="hlink"/>
                </a:solidFill>
                <a:hlinkClick r:id="rId8"/>
              </a:rPr>
              <a:t>www.darkintelligencegroup.com/the-dark-report/laboratory-management/hospital-lab-outreach-still-effective-revenue-strategy/</a:t>
            </a:r>
            <a:r>
              <a:rPr lang="en-US"/>
              <a:t>)</a:t>
            </a:r>
            <a:endParaRPr/>
          </a:p>
          <a:p>
            <a:pPr indent="-228600" lvl="0" marL="457200" rtl="0" algn="l">
              <a:lnSpc>
                <a:spcPct val="110000"/>
              </a:lnSpc>
              <a:spcBef>
                <a:spcPts val="600"/>
              </a:spcBef>
              <a:spcAft>
                <a:spcPts val="0"/>
              </a:spcAft>
              <a:buSzPts val="1440"/>
              <a:buNone/>
            </a:pPr>
            <a:r>
              <a:rPr lang="en-US"/>
              <a:t>ASCP What’s My Next - Career Ambassadors: </a:t>
            </a:r>
            <a:r>
              <a:rPr lang="en-US" u="sng">
                <a:solidFill>
                  <a:schemeClr val="hlink"/>
                </a:solidFill>
                <a:hlinkClick r:id="rId9"/>
              </a:rPr>
              <a:t>www.whatsmynext.org</a:t>
            </a:r>
            <a:endParaRPr/>
          </a:p>
          <a:p>
            <a:pPr indent="-228600" lvl="0" marL="457200" rtl="0" algn="l">
              <a:lnSpc>
                <a:spcPct val="110000"/>
              </a:lnSpc>
              <a:spcBef>
                <a:spcPts val="600"/>
              </a:spcBef>
              <a:spcAft>
                <a:spcPts val="0"/>
              </a:spcAft>
              <a:buSzPts val="1440"/>
              <a:buNone/>
            </a:pPr>
            <a:r>
              <a:rPr lang="en-US"/>
              <a:t>Sikaris KA. Enhancing the Clinical Value of Medical Laboratory Testing. Clin Biochem Rev. 2017 Nov;38(3):107-114. PMID: 29332975; PMCID: PMC5759162. </a:t>
            </a:r>
            <a:r>
              <a:rPr lang="en-US" u="sng">
                <a:solidFill>
                  <a:schemeClr val="hlink"/>
                </a:solidFill>
                <a:hlinkClick r:id="rId10"/>
              </a:rPr>
              <a:t>pubmed.ncbi.nlm.nih.gov/29332975/</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45"/>
          <p:cNvSpPr txBox="1"/>
          <p:nvPr>
            <p:ph type="title"/>
          </p:nvPr>
        </p:nvSpPr>
        <p:spPr>
          <a:xfrm>
            <a:off x="838200" y="123873"/>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800"/>
              <a:buNone/>
            </a:pPr>
            <a:r>
              <a:rPr lang="en-US"/>
              <a:t>Resources: </a:t>
            </a:r>
            <a:r>
              <a:rPr b="0" lang="en-US"/>
              <a:t>Strategic Plan </a:t>
            </a:r>
            <a:endParaRPr/>
          </a:p>
        </p:txBody>
      </p:sp>
      <p:sp>
        <p:nvSpPr>
          <p:cNvPr id="381" name="Google Shape;381;p45"/>
          <p:cNvSpPr txBox="1"/>
          <p:nvPr>
            <p:ph idx="1" type="body"/>
          </p:nvPr>
        </p:nvSpPr>
        <p:spPr>
          <a:xfrm>
            <a:off x="838200" y="1825625"/>
            <a:ext cx="10515600" cy="3914538"/>
          </a:xfrm>
          <a:prstGeom prst="rect">
            <a:avLst/>
          </a:prstGeom>
          <a:noFill/>
          <a:ln>
            <a:noFill/>
          </a:ln>
        </p:spPr>
        <p:txBody>
          <a:bodyPr anchorCtr="0" anchor="t" bIns="45700" lIns="91425" spcFirstLastPara="1" rIns="91425" wrap="square" tIns="45700">
            <a:normAutofit/>
          </a:bodyPr>
          <a:lstStyle/>
          <a:p>
            <a:pPr indent="-228600" lvl="0" marL="457200" rtl="0" algn="l">
              <a:lnSpc>
                <a:spcPct val="110000"/>
              </a:lnSpc>
              <a:spcBef>
                <a:spcPts val="600"/>
              </a:spcBef>
              <a:spcAft>
                <a:spcPts val="0"/>
              </a:spcAft>
              <a:buSzPts val="1440"/>
              <a:buNone/>
            </a:pPr>
            <a:r>
              <a:rPr lang="en-US" u="sng">
                <a:solidFill>
                  <a:schemeClr val="hlink"/>
                </a:solidFill>
                <a:hlinkClick r:id="rId3"/>
              </a:rPr>
              <a:t>health.ucdavis.edu/pathology/about_us/strategic_plan/index.html</a:t>
            </a:r>
            <a:endParaRPr/>
          </a:p>
          <a:p>
            <a:pPr indent="-228600" lvl="0" marL="457200" rtl="0" algn="l">
              <a:lnSpc>
                <a:spcPct val="110000"/>
              </a:lnSpc>
              <a:spcBef>
                <a:spcPts val="600"/>
              </a:spcBef>
              <a:spcAft>
                <a:spcPts val="0"/>
              </a:spcAft>
              <a:buSzPts val="1440"/>
              <a:buNone/>
            </a:pPr>
            <a:r>
              <a:rPr lang="en-US" u="sng">
                <a:solidFill>
                  <a:schemeClr val="hlink"/>
                </a:solidFill>
                <a:hlinkClick r:id="rId4"/>
              </a:rPr>
              <a:t>www.bumc.bu.edu/busm-pathology/other/department-of-pathology-and-laboratory-medicine-strategic-plan-2009/</a:t>
            </a:r>
            <a:endParaRPr/>
          </a:p>
          <a:p>
            <a:pPr indent="-228600" lvl="0" marL="457200" rtl="0" algn="l">
              <a:lnSpc>
                <a:spcPct val="110000"/>
              </a:lnSpc>
              <a:spcBef>
                <a:spcPts val="600"/>
              </a:spcBef>
              <a:spcAft>
                <a:spcPts val="0"/>
              </a:spcAft>
              <a:buSzPts val="1440"/>
              <a:buNone/>
            </a:pPr>
            <a:r>
              <a:rPr lang="en-US" u="sng">
                <a:solidFill>
                  <a:schemeClr val="hlink"/>
                </a:solidFill>
                <a:hlinkClick r:id="rId5"/>
              </a:rPr>
              <a:t>www.schulich.uwo.ca/pathol//about_us/overview/strategic_plan.html</a:t>
            </a:r>
            <a:endParaRPr/>
          </a:p>
          <a:p>
            <a:pPr indent="-228600" lvl="0" marL="457200" rtl="0" algn="l">
              <a:lnSpc>
                <a:spcPct val="110000"/>
              </a:lnSpc>
              <a:spcBef>
                <a:spcPts val="600"/>
              </a:spcBef>
              <a:spcAft>
                <a:spcPts val="0"/>
              </a:spcAft>
              <a:buSzPts val="1440"/>
              <a:buNone/>
            </a:pPr>
            <a:r>
              <a:rPr lang="en-US" u="sng">
                <a:solidFill>
                  <a:schemeClr val="hlink"/>
                </a:solidFill>
                <a:hlinkClick r:id="rId6"/>
              </a:rPr>
              <a:t>www.pathologyoutlines.com/topic/managementlabplanning.html</a:t>
            </a:r>
            <a:endParaRPr/>
          </a:p>
          <a:p>
            <a:pPr indent="-228600" lvl="0" marL="457200" rtl="0" algn="l">
              <a:lnSpc>
                <a:spcPct val="110000"/>
              </a:lnSpc>
              <a:spcBef>
                <a:spcPts val="600"/>
              </a:spcBef>
              <a:spcAft>
                <a:spcPts val="0"/>
              </a:spcAft>
              <a:buSzPts val="1440"/>
              <a:buNone/>
            </a:pPr>
            <a:r>
              <a:rPr lang="en-US" u="sng">
                <a:solidFill>
                  <a:schemeClr val="hlink"/>
                </a:solidFill>
                <a:hlinkClick r:id="rId7"/>
              </a:rPr>
              <a:t>Achieving Success in Clinical Laboratory Through Strategic Planning</a:t>
            </a:r>
            <a:endParaRPr/>
          </a:p>
          <a:p>
            <a:pPr indent="-228600" lvl="0" marL="457200" rtl="0" algn="l">
              <a:lnSpc>
                <a:spcPct val="110000"/>
              </a:lnSpc>
              <a:spcBef>
                <a:spcPts val="600"/>
              </a:spcBef>
              <a:spcAft>
                <a:spcPts val="0"/>
              </a:spcAft>
              <a:buSzPts val="1440"/>
              <a:buNone/>
            </a:pPr>
            <a:r>
              <a:t/>
            </a:r>
            <a:endParaRPr/>
          </a:p>
          <a:p>
            <a:pPr indent="-228600" lvl="0" marL="457200" rtl="0" algn="l">
              <a:lnSpc>
                <a:spcPct val="110000"/>
              </a:lnSpc>
              <a:spcBef>
                <a:spcPts val="600"/>
              </a:spcBef>
              <a:spcAft>
                <a:spcPts val="0"/>
              </a:spcAft>
              <a:buSzPts val="1440"/>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6"/>
          <p:cNvSpPr txBox="1"/>
          <p:nvPr>
            <p:ph type="title"/>
          </p:nvPr>
        </p:nvSpPr>
        <p:spPr>
          <a:xfrm>
            <a:off x="838200" y="1605280"/>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2800"/>
              <a:buFont typeface="Arial"/>
              <a:buNone/>
            </a:pPr>
            <a:r>
              <a:rPr lang="en-US" sz="3600"/>
              <a:t>Key Learning Objectives for Toolbox</a:t>
            </a:r>
            <a:endParaRPr/>
          </a:p>
        </p:txBody>
      </p:sp>
      <p:sp>
        <p:nvSpPr>
          <p:cNvPr id="112" name="Google Shape;112;p6"/>
          <p:cNvSpPr txBox="1"/>
          <p:nvPr>
            <p:ph idx="1" type="body"/>
          </p:nvPr>
        </p:nvSpPr>
        <p:spPr>
          <a:xfrm>
            <a:off x="838200" y="3428999"/>
            <a:ext cx="10515600" cy="2311163"/>
          </a:xfrm>
          <a:prstGeom prst="rect">
            <a:avLst/>
          </a:prstGeom>
          <a:noFill/>
          <a:ln>
            <a:noFill/>
          </a:ln>
        </p:spPr>
        <p:txBody>
          <a:bodyPr anchorCtr="0" anchor="t" bIns="45700" lIns="91425" spcFirstLastPara="1" rIns="91425" wrap="square" tIns="45700">
            <a:normAutofit fontScale="85000" lnSpcReduction="10000"/>
          </a:bodyPr>
          <a:lstStyle/>
          <a:p>
            <a:pPr indent="-457200" lvl="0" marL="685800" rtl="0" algn="l">
              <a:lnSpc>
                <a:spcPct val="110000"/>
              </a:lnSpc>
              <a:spcBef>
                <a:spcPts val="600"/>
              </a:spcBef>
              <a:spcAft>
                <a:spcPts val="0"/>
              </a:spcAft>
              <a:buSzPct val="94117"/>
              <a:buFont typeface="Arial"/>
              <a:buAutoNum type="arabicPeriod"/>
            </a:pPr>
            <a:r>
              <a:rPr lang="en-US"/>
              <a:t>Articulate strategies to demonstrate the comprehensive value of your laboratory</a:t>
            </a:r>
            <a:endParaRPr/>
          </a:p>
          <a:p>
            <a:pPr indent="-457200" lvl="0" marL="685800" rtl="0" algn="l">
              <a:lnSpc>
                <a:spcPct val="110000"/>
              </a:lnSpc>
              <a:spcBef>
                <a:spcPts val="600"/>
              </a:spcBef>
              <a:spcAft>
                <a:spcPts val="0"/>
              </a:spcAft>
              <a:buSzPct val="94117"/>
              <a:buFont typeface="Arial"/>
              <a:buAutoNum type="arabicPeriod"/>
            </a:pPr>
            <a:r>
              <a:rPr lang="en-US"/>
              <a:t>Define your laboratory’s goals and visions in alignment with the organizational goals</a:t>
            </a:r>
            <a:endParaRPr/>
          </a:p>
          <a:p>
            <a:pPr indent="-457200" lvl="0" marL="685800" rtl="0" algn="l">
              <a:lnSpc>
                <a:spcPct val="110000"/>
              </a:lnSpc>
              <a:spcBef>
                <a:spcPts val="600"/>
              </a:spcBef>
              <a:spcAft>
                <a:spcPts val="0"/>
              </a:spcAft>
              <a:buSzPct val="94117"/>
              <a:buFont typeface="Arial"/>
              <a:buAutoNum type="arabicPeriod"/>
            </a:pPr>
            <a:r>
              <a:rPr lang="en-US"/>
              <a:t>Map the pathway to advocate for your laboratory and staff’s needs </a:t>
            </a:r>
            <a:endParaRPr/>
          </a:p>
          <a:p>
            <a:pPr indent="-457200" lvl="0" marL="685800" rtl="0" algn="l">
              <a:lnSpc>
                <a:spcPct val="110000"/>
              </a:lnSpc>
              <a:spcBef>
                <a:spcPts val="600"/>
              </a:spcBef>
              <a:spcAft>
                <a:spcPts val="0"/>
              </a:spcAft>
              <a:buSzPct val="94117"/>
              <a:buFont typeface="Arial"/>
              <a:buAutoNum type="arabicPeriod"/>
            </a:pPr>
            <a:r>
              <a:rPr lang="en-US"/>
              <a:t>Apply relevant tools and templates from the ASCP Negotiation and Advocacy Toolbox to implement advocacy efforts on behalf of your laboratory and staff </a:t>
            </a:r>
            <a:endParaRPr/>
          </a:p>
          <a:p>
            <a:pPr indent="-228600" lvl="0" marL="457200" rtl="0" algn="ctr">
              <a:lnSpc>
                <a:spcPct val="110000"/>
              </a:lnSpc>
              <a:spcBef>
                <a:spcPts val="600"/>
              </a:spcBef>
              <a:spcAft>
                <a:spcPts val="0"/>
              </a:spcAft>
              <a:buClr>
                <a:srgbClr val="4696D2"/>
              </a:buClr>
              <a:buSzPct val="94117"/>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7"/>
          <p:cNvSpPr txBox="1"/>
          <p:nvPr>
            <p:ph type="title"/>
          </p:nvPr>
        </p:nvSpPr>
        <p:spPr>
          <a:xfrm>
            <a:off x="838200" y="1605280"/>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2800"/>
              <a:buFont typeface="Arial"/>
              <a:buNone/>
            </a:pPr>
            <a:r>
              <a:rPr lang="en-US"/>
              <a:t>Working Backwards</a:t>
            </a:r>
            <a:endParaRPr/>
          </a:p>
        </p:txBody>
      </p:sp>
      <p:sp>
        <p:nvSpPr>
          <p:cNvPr id="118" name="Google Shape;118;p7"/>
          <p:cNvSpPr txBox="1"/>
          <p:nvPr>
            <p:ph idx="1" type="body"/>
          </p:nvPr>
        </p:nvSpPr>
        <p:spPr>
          <a:xfrm>
            <a:off x="838200" y="3428999"/>
            <a:ext cx="10515600" cy="2311163"/>
          </a:xfrm>
          <a:prstGeom prst="rect">
            <a:avLst/>
          </a:prstGeom>
          <a:noFill/>
          <a:ln>
            <a:noFill/>
          </a:ln>
        </p:spPr>
        <p:txBody>
          <a:bodyPr anchorCtr="0" anchor="t" bIns="45700" lIns="91425" spcFirstLastPara="1" rIns="91425" wrap="square" tIns="45700">
            <a:normAutofit fontScale="92500"/>
          </a:bodyPr>
          <a:lstStyle/>
          <a:p>
            <a:pPr indent="0" lvl="0" marL="0" rtl="0" algn="ctr">
              <a:lnSpc>
                <a:spcPct val="110000"/>
              </a:lnSpc>
              <a:spcBef>
                <a:spcPts val="0"/>
              </a:spcBef>
              <a:spcAft>
                <a:spcPts val="0"/>
              </a:spcAft>
              <a:buSzPct val="80000"/>
              <a:buNone/>
            </a:pPr>
            <a:r>
              <a:rPr lang="en-US"/>
              <a:t>To advocate for your laboratory and staffing needs, demonstration of the laboratory’s value to the overall healthcare system and patient care is critical.</a:t>
            </a:r>
            <a:endParaRPr/>
          </a:p>
          <a:p>
            <a:pPr indent="0" lvl="0" marL="0" rtl="0" algn="ctr">
              <a:lnSpc>
                <a:spcPct val="110000"/>
              </a:lnSpc>
              <a:spcBef>
                <a:spcPts val="1200"/>
              </a:spcBef>
              <a:spcAft>
                <a:spcPts val="0"/>
              </a:spcAft>
              <a:buSzPct val="80000"/>
              <a:buNone/>
            </a:pPr>
            <a:r>
              <a:rPr lang="en-US"/>
              <a:t>Developing a structured laboratory strategic plan can help outline and operationalize the core pillars needed to demonstrate value of the laboratory.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8"/>
          <p:cNvSpPr txBox="1"/>
          <p:nvPr>
            <p:ph type="title"/>
          </p:nvPr>
        </p:nvSpPr>
        <p:spPr>
          <a:xfrm>
            <a:off x="757667" y="1152421"/>
            <a:ext cx="4923765"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3600"/>
              <a:buFont typeface="Arial"/>
              <a:buNone/>
            </a:pPr>
            <a:r>
              <a:rPr lang="en-US"/>
              <a:t>What is Value?</a:t>
            </a:r>
            <a:endParaRPr/>
          </a:p>
        </p:txBody>
      </p:sp>
      <p:sp>
        <p:nvSpPr>
          <p:cNvPr id="124" name="Google Shape;124;p8"/>
          <p:cNvSpPr txBox="1"/>
          <p:nvPr>
            <p:ph idx="1" type="body"/>
          </p:nvPr>
        </p:nvSpPr>
        <p:spPr>
          <a:xfrm>
            <a:off x="757667" y="2550275"/>
            <a:ext cx="5338333" cy="3427831"/>
          </a:xfrm>
          <a:prstGeom prst="rect">
            <a:avLst/>
          </a:prstGeom>
          <a:noFill/>
          <a:ln>
            <a:noFill/>
          </a:ln>
        </p:spPr>
        <p:txBody>
          <a:bodyPr anchorCtr="0" anchor="t" bIns="45700" lIns="91425" spcFirstLastPara="1" rIns="91425" wrap="square" tIns="45700">
            <a:normAutofit fontScale="62500" lnSpcReduction="20000"/>
          </a:bodyPr>
          <a:lstStyle/>
          <a:p>
            <a:pPr indent="-228600" lvl="0" marL="228600" rtl="0" algn="l">
              <a:lnSpc>
                <a:spcPct val="110000"/>
              </a:lnSpc>
              <a:spcBef>
                <a:spcPts val="0"/>
              </a:spcBef>
              <a:spcAft>
                <a:spcPts val="0"/>
              </a:spcAft>
              <a:buSzPct val="80000"/>
              <a:buChar char="•"/>
            </a:pPr>
            <a:r>
              <a:rPr lang="en-US"/>
              <a:t>How do you determine the value of your clinical lab?</a:t>
            </a:r>
            <a:endParaRPr/>
          </a:p>
          <a:p>
            <a:pPr indent="-228600" lvl="0" marL="228600" rtl="0" algn="l">
              <a:lnSpc>
                <a:spcPct val="110000"/>
              </a:lnSpc>
              <a:spcBef>
                <a:spcPts val="1200"/>
              </a:spcBef>
              <a:spcAft>
                <a:spcPts val="0"/>
              </a:spcAft>
              <a:buClr>
                <a:srgbClr val="4696D2"/>
              </a:buClr>
              <a:buSzPct val="80000"/>
              <a:buChar char="•"/>
            </a:pPr>
            <a:r>
              <a:rPr lang="en-US"/>
              <a:t>Define your lab goals and values</a:t>
            </a:r>
            <a:endParaRPr/>
          </a:p>
          <a:p>
            <a:pPr indent="-228600" lvl="0" marL="228600" rtl="0" algn="l">
              <a:lnSpc>
                <a:spcPct val="110000"/>
              </a:lnSpc>
              <a:spcBef>
                <a:spcPts val="1200"/>
              </a:spcBef>
              <a:spcAft>
                <a:spcPts val="0"/>
              </a:spcAft>
              <a:buClr>
                <a:srgbClr val="4696D2"/>
              </a:buClr>
              <a:buSzPct val="80000"/>
              <a:buChar char="•"/>
            </a:pPr>
            <a:r>
              <a:rPr lang="en-US"/>
              <a:t>Define the value of your lab to:</a:t>
            </a:r>
            <a:endParaRPr/>
          </a:p>
          <a:p>
            <a:pPr indent="-228600" lvl="1" marL="685800" rtl="0" algn="l">
              <a:lnSpc>
                <a:spcPct val="110000"/>
              </a:lnSpc>
              <a:spcBef>
                <a:spcPts val="1200"/>
              </a:spcBef>
              <a:spcAft>
                <a:spcPts val="0"/>
              </a:spcAft>
              <a:buSzPct val="80000"/>
              <a:buChar char="•"/>
            </a:pPr>
            <a:r>
              <a:rPr lang="en-US"/>
              <a:t>the health-system</a:t>
            </a:r>
            <a:endParaRPr/>
          </a:p>
          <a:p>
            <a:pPr indent="-228600" lvl="1" marL="685800" rtl="0" algn="l">
              <a:lnSpc>
                <a:spcPct val="110000"/>
              </a:lnSpc>
              <a:spcBef>
                <a:spcPts val="1200"/>
              </a:spcBef>
              <a:spcAft>
                <a:spcPts val="0"/>
              </a:spcAft>
              <a:buSzPct val="80000"/>
              <a:buChar char="•"/>
            </a:pPr>
            <a:r>
              <a:rPr lang="en-US"/>
              <a:t>operations</a:t>
            </a:r>
            <a:endParaRPr/>
          </a:p>
          <a:p>
            <a:pPr indent="-228600" lvl="1" marL="685800" rtl="0" algn="l">
              <a:lnSpc>
                <a:spcPct val="110000"/>
              </a:lnSpc>
              <a:spcBef>
                <a:spcPts val="1200"/>
              </a:spcBef>
              <a:spcAft>
                <a:spcPts val="0"/>
              </a:spcAft>
              <a:buSzPct val="80000"/>
              <a:buChar char="•"/>
            </a:pPr>
            <a:r>
              <a:rPr lang="en-US"/>
              <a:t>the patient</a:t>
            </a:r>
            <a:endParaRPr/>
          </a:p>
          <a:p>
            <a:pPr indent="-228600" lvl="1" marL="685800" rtl="0" algn="l">
              <a:lnSpc>
                <a:spcPct val="110000"/>
              </a:lnSpc>
              <a:spcBef>
                <a:spcPts val="1200"/>
              </a:spcBef>
              <a:spcAft>
                <a:spcPts val="0"/>
              </a:spcAft>
              <a:buSzPct val="80000"/>
              <a:buChar char="•"/>
            </a:pPr>
            <a:r>
              <a:rPr lang="en-US"/>
              <a:t>the community</a:t>
            </a:r>
            <a:endParaRPr/>
          </a:p>
          <a:p>
            <a:pPr indent="-228600" lvl="1" marL="685800" rtl="0" algn="l">
              <a:lnSpc>
                <a:spcPct val="110000"/>
              </a:lnSpc>
              <a:spcBef>
                <a:spcPts val="1200"/>
              </a:spcBef>
              <a:spcAft>
                <a:spcPts val="0"/>
              </a:spcAft>
              <a:buSzPct val="80000"/>
              <a:buChar char="•"/>
            </a:pPr>
            <a:r>
              <a:rPr lang="en-US"/>
              <a:t>interdisciplinary departments or population health</a:t>
            </a:r>
            <a:endParaRPr/>
          </a:p>
          <a:p>
            <a:pPr indent="-228600" lvl="1" marL="685800" rtl="0" algn="l">
              <a:lnSpc>
                <a:spcPct val="110000"/>
              </a:lnSpc>
              <a:spcBef>
                <a:spcPts val="1200"/>
              </a:spcBef>
              <a:spcAft>
                <a:spcPts val="0"/>
              </a:spcAft>
              <a:buSzPct val="80000"/>
              <a:buChar char="•"/>
            </a:pPr>
            <a:r>
              <a:rPr lang="en-US"/>
              <a:t>maintaining quality</a:t>
            </a:r>
            <a:endParaRPr/>
          </a:p>
          <a:p>
            <a:pPr indent="-228600" lvl="0" marL="228600" rtl="0" algn="l">
              <a:lnSpc>
                <a:spcPct val="110000"/>
              </a:lnSpc>
              <a:spcBef>
                <a:spcPts val="1200"/>
              </a:spcBef>
              <a:spcAft>
                <a:spcPts val="0"/>
              </a:spcAft>
              <a:buSzPct val="80000"/>
              <a:buChar char="•"/>
            </a:pPr>
            <a:r>
              <a:rPr lang="en-US"/>
              <a:t>Where do you start? </a:t>
            </a:r>
            <a:endParaRPr/>
          </a:p>
        </p:txBody>
      </p:sp>
      <p:pic>
        <p:nvPicPr>
          <p:cNvPr descr="Value = (Quality + Service) / $ Cost" id="125" name="Google Shape;125;p8"/>
          <p:cNvPicPr preferRelativeResize="0"/>
          <p:nvPr/>
        </p:nvPicPr>
        <p:blipFill rotWithShape="1">
          <a:blip r:embed="rId3">
            <a:alphaModFix/>
          </a:blip>
          <a:srcRect b="-23431" l="-3479" r="-8887" t="-23433"/>
          <a:stretch/>
        </p:blipFill>
        <p:spPr>
          <a:xfrm>
            <a:off x="6900075" y="1643723"/>
            <a:ext cx="4923764" cy="3660494"/>
          </a:xfrm>
          <a:prstGeom prst="rect">
            <a:avLst/>
          </a:prstGeom>
          <a:solidFill>
            <a:srgbClr val="EDEDED"/>
          </a:solidFill>
          <a:ln cap="flat" cmpd="sng" w="63500">
            <a:solidFill>
              <a:schemeClr val="lt1"/>
            </a:solidFill>
            <a:prstDash val="solid"/>
            <a:round/>
            <a:headEnd len="sm" w="sm" type="none"/>
            <a:tailEnd len="sm" w="sm" type="none"/>
          </a:ln>
        </p:spPr>
      </p:pic>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9"/>
          <p:cNvSpPr txBox="1"/>
          <p:nvPr>
            <p:ph type="ctrTitle"/>
          </p:nvPr>
        </p:nvSpPr>
        <p:spPr>
          <a:xfrm>
            <a:off x="1524000" y="2235200"/>
            <a:ext cx="9144000" cy="23876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6000"/>
              <a:buFont typeface="Arial"/>
              <a:buNone/>
            </a:pPr>
            <a:r>
              <a:rPr lang="en-US"/>
              <a:t>Define Your Laboratory </a:t>
            </a:r>
            <a:br>
              <a:rPr lang="en-US"/>
            </a:br>
            <a:r>
              <a:rPr lang="en-US"/>
              <a:t>Goal and Value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0"/>
          <p:cNvSpPr txBox="1"/>
          <p:nvPr>
            <p:ph type="title"/>
          </p:nvPr>
        </p:nvSpPr>
        <p:spPr>
          <a:xfrm>
            <a:off x="839788" y="123873"/>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2800"/>
              <a:buFont typeface="Arial"/>
              <a:buNone/>
            </a:pPr>
            <a:r>
              <a:rPr lang="en-US"/>
              <a:t>Define Your Laboratory Main Goal and Value</a:t>
            </a:r>
            <a:endParaRPr/>
          </a:p>
        </p:txBody>
      </p:sp>
      <p:sp>
        <p:nvSpPr>
          <p:cNvPr id="136" name="Google Shape;136;p10"/>
          <p:cNvSpPr txBox="1"/>
          <p:nvPr>
            <p:ph idx="1" type="body"/>
          </p:nvPr>
        </p:nvSpPr>
        <p:spPr>
          <a:xfrm>
            <a:off x="839788" y="1681163"/>
            <a:ext cx="5157787" cy="823912"/>
          </a:xfrm>
          <a:prstGeom prst="rect">
            <a:avLst/>
          </a:prstGeom>
          <a:noFill/>
          <a:ln>
            <a:noFill/>
          </a:ln>
        </p:spPr>
        <p:txBody>
          <a:bodyPr anchorCtr="0" anchor="ctr" bIns="45700" lIns="91425" spcFirstLastPara="1" rIns="91425" wrap="square" tIns="45700">
            <a:normAutofit/>
          </a:bodyPr>
          <a:lstStyle/>
          <a:p>
            <a:pPr indent="0" lvl="0" marL="0" rtl="0" algn="l">
              <a:lnSpc>
                <a:spcPct val="110000"/>
              </a:lnSpc>
              <a:spcBef>
                <a:spcPts val="0"/>
              </a:spcBef>
              <a:spcAft>
                <a:spcPts val="0"/>
              </a:spcAft>
              <a:buSzPts val="1920"/>
              <a:buNone/>
            </a:pPr>
            <a:r>
              <a:rPr lang="en-US"/>
              <a:t>Your Goal	</a:t>
            </a:r>
            <a:endParaRPr/>
          </a:p>
        </p:txBody>
      </p:sp>
      <p:sp>
        <p:nvSpPr>
          <p:cNvPr id="137" name="Google Shape;137;p10"/>
          <p:cNvSpPr txBox="1"/>
          <p:nvPr>
            <p:ph idx="2" type="body"/>
          </p:nvPr>
        </p:nvSpPr>
        <p:spPr>
          <a:xfrm>
            <a:off x="839788" y="2505075"/>
            <a:ext cx="5157787" cy="3261741"/>
          </a:xfrm>
          <a:prstGeom prst="rect">
            <a:avLst/>
          </a:prstGeom>
          <a:noFill/>
          <a:ln>
            <a:noFill/>
          </a:ln>
        </p:spPr>
        <p:txBody>
          <a:bodyPr anchorCtr="0" anchor="t" bIns="45700" lIns="91425" spcFirstLastPara="1" rIns="91425" wrap="square" tIns="45700">
            <a:normAutofit/>
          </a:bodyPr>
          <a:lstStyle/>
          <a:p>
            <a:pPr indent="-106679" lvl="0" marL="228600" rtl="0" algn="l">
              <a:lnSpc>
                <a:spcPct val="110000"/>
              </a:lnSpc>
              <a:spcBef>
                <a:spcPts val="0"/>
              </a:spcBef>
              <a:spcAft>
                <a:spcPts val="0"/>
              </a:spcAft>
              <a:buSzPts val="1920"/>
              <a:buNone/>
            </a:pPr>
            <a:r>
              <a:rPr lang="en-US"/>
              <a:t>[Your goal should relate back to your healthcare system’s goals to demonstrate how the laboratory contributes to achieving the overall goal of the hospital.]</a:t>
            </a:r>
            <a:endParaRPr/>
          </a:p>
        </p:txBody>
      </p:sp>
      <p:sp>
        <p:nvSpPr>
          <p:cNvPr id="138" name="Google Shape;138;p10"/>
          <p:cNvSpPr txBox="1"/>
          <p:nvPr>
            <p:ph idx="3" type="body"/>
          </p:nvPr>
        </p:nvSpPr>
        <p:spPr>
          <a:xfrm>
            <a:off x="6172200" y="1681163"/>
            <a:ext cx="5183188" cy="823912"/>
          </a:xfrm>
          <a:prstGeom prst="rect">
            <a:avLst/>
          </a:prstGeom>
          <a:noFill/>
          <a:ln>
            <a:noFill/>
          </a:ln>
        </p:spPr>
        <p:txBody>
          <a:bodyPr anchorCtr="0" anchor="ctr" bIns="45700" lIns="91425" spcFirstLastPara="1" rIns="91425" wrap="square" tIns="45700">
            <a:normAutofit/>
          </a:bodyPr>
          <a:lstStyle/>
          <a:p>
            <a:pPr indent="0" lvl="0" marL="0" rtl="0" algn="l">
              <a:lnSpc>
                <a:spcPct val="110000"/>
              </a:lnSpc>
              <a:spcBef>
                <a:spcPts val="0"/>
              </a:spcBef>
              <a:spcAft>
                <a:spcPts val="0"/>
              </a:spcAft>
              <a:buSzPts val="1920"/>
              <a:buNone/>
            </a:pPr>
            <a:r>
              <a:rPr lang="en-US"/>
              <a:t>Your Value</a:t>
            </a:r>
            <a:endParaRPr/>
          </a:p>
        </p:txBody>
      </p:sp>
      <p:sp>
        <p:nvSpPr>
          <p:cNvPr id="139" name="Google Shape;139;p10"/>
          <p:cNvSpPr txBox="1"/>
          <p:nvPr>
            <p:ph idx="4" type="body"/>
          </p:nvPr>
        </p:nvSpPr>
        <p:spPr>
          <a:xfrm>
            <a:off x="6172200" y="2505075"/>
            <a:ext cx="5183188" cy="3261741"/>
          </a:xfrm>
          <a:prstGeom prst="rect">
            <a:avLst/>
          </a:prstGeom>
          <a:noFill/>
          <a:ln>
            <a:noFill/>
          </a:ln>
        </p:spPr>
        <p:txBody>
          <a:bodyPr anchorCtr="0" anchor="t" bIns="45700" lIns="91425" spcFirstLastPara="1" rIns="91425" wrap="square" tIns="45700">
            <a:normAutofit/>
          </a:bodyPr>
          <a:lstStyle/>
          <a:p>
            <a:pPr indent="-106679" lvl="0" marL="228600" rtl="0" algn="l">
              <a:lnSpc>
                <a:spcPct val="110000"/>
              </a:lnSpc>
              <a:spcBef>
                <a:spcPts val="0"/>
              </a:spcBef>
              <a:spcAft>
                <a:spcPts val="0"/>
              </a:spcAft>
              <a:buSzPts val="1920"/>
              <a:buNone/>
            </a:pPr>
            <a:r>
              <a:rPr lang="en-US"/>
              <a:t>[Your value should relate back to your healthcare system’s mission to demonstrate how the laboratory contributes to achieving the overall mission of the hospital.]</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1"/>
          <p:cNvSpPr txBox="1"/>
          <p:nvPr>
            <p:ph type="title"/>
          </p:nvPr>
        </p:nvSpPr>
        <p:spPr>
          <a:xfrm>
            <a:off x="839788" y="123873"/>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2800"/>
              <a:buFont typeface="Arial"/>
              <a:buNone/>
            </a:pPr>
            <a:r>
              <a:rPr lang="en-US"/>
              <a:t>Define Your Laboratory Goal and Value </a:t>
            </a:r>
            <a:r>
              <a:rPr b="0" lang="en-US"/>
              <a:t>Examples</a:t>
            </a:r>
            <a:endParaRPr b="0"/>
          </a:p>
        </p:txBody>
      </p:sp>
      <p:sp>
        <p:nvSpPr>
          <p:cNvPr id="145" name="Google Shape;145;p11"/>
          <p:cNvSpPr txBox="1"/>
          <p:nvPr>
            <p:ph idx="1" type="body"/>
          </p:nvPr>
        </p:nvSpPr>
        <p:spPr>
          <a:xfrm>
            <a:off x="839788" y="1681163"/>
            <a:ext cx="5157787" cy="823912"/>
          </a:xfrm>
          <a:prstGeom prst="rect">
            <a:avLst/>
          </a:prstGeom>
          <a:noFill/>
          <a:ln>
            <a:noFill/>
          </a:ln>
        </p:spPr>
        <p:txBody>
          <a:bodyPr anchorCtr="0" anchor="ctr" bIns="45700" lIns="91425" spcFirstLastPara="1" rIns="91425" wrap="square" tIns="45700">
            <a:normAutofit/>
          </a:bodyPr>
          <a:lstStyle/>
          <a:p>
            <a:pPr indent="0" lvl="0" marL="0" rtl="0" algn="l">
              <a:lnSpc>
                <a:spcPct val="110000"/>
              </a:lnSpc>
              <a:spcBef>
                <a:spcPts val="0"/>
              </a:spcBef>
              <a:spcAft>
                <a:spcPts val="0"/>
              </a:spcAft>
              <a:buSzPts val="1920"/>
              <a:buNone/>
            </a:pPr>
            <a:r>
              <a:rPr lang="en-US"/>
              <a:t>Our Goal (example)</a:t>
            </a:r>
            <a:endParaRPr/>
          </a:p>
        </p:txBody>
      </p:sp>
      <p:sp>
        <p:nvSpPr>
          <p:cNvPr id="146" name="Google Shape;146;p11"/>
          <p:cNvSpPr txBox="1"/>
          <p:nvPr>
            <p:ph idx="2" type="body"/>
          </p:nvPr>
        </p:nvSpPr>
        <p:spPr>
          <a:xfrm>
            <a:off x="839788" y="2505075"/>
            <a:ext cx="4080555" cy="3261741"/>
          </a:xfrm>
          <a:prstGeom prst="rect">
            <a:avLst/>
          </a:prstGeom>
          <a:noFill/>
          <a:ln>
            <a:noFill/>
          </a:ln>
        </p:spPr>
        <p:txBody>
          <a:bodyPr anchorCtr="0" anchor="t" bIns="45700" lIns="91425" spcFirstLastPara="1" rIns="91425" wrap="square" tIns="45700">
            <a:normAutofit/>
          </a:bodyPr>
          <a:lstStyle/>
          <a:p>
            <a:pPr indent="0" lvl="0" marL="0" rtl="0" algn="l">
              <a:lnSpc>
                <a:spcPct val="110000"/>
              </a:lnSpc>
              <a:spcBef>
                <a:spcPts val="0"/>
              </a:spcBef>
              <a:spcAft>
                <a:spcPts val="0"/>
              </a:spcAft>
              <a:buSzPts val="1920"/>
              <a:buNone/>
            </a:pPr>
            <a:r>
              <a:rPr lang="en-US"/>
              <a:t>Provide innovative, precise, accurate, high-quality, timely and most-effective clinical laboratory services.</a:t>
            </a:r>
            <a:endParaRPr/>
          </a:p>
        </p:txBody>
      </p:sp>
      <p:sp>
        <p:nvSpPr>
          <p:cNvPr id="147" name="Google Shape;147;p11"/>
          <p:cNvSpPr txBox="1"/>
          <p:nvPr>
            <p:ph idx="3" type="body"/>
          </p:nvPr>
        </p:nvSpPr>
        <p:spPr>
          <a:xfrm>
            <a:off x="6172200" y="1681163"/>
            <a:ext cx="5183188" cy="823912"/>
          </a:xfrm>
          <a:prstGeom prst="rect">
            <a:avLst/>
          </a:prstGeom>
          <a:noFill/>
          <a:ln>
            <a:noFill/>
          </a:ln>
        </p:spPr>
        <p:txBody>
          <a:bodyPr anchorCtr="0" anchor="ctr" bIns="45700" lIns="91425" spcFirstLastPara="1" rIns="91425" wrap="square" tIns="45700">
            <a:normAutofit/>
          </a:bodyPr>
          <a:lstStyle/>
          <a:p>
            <a:pPr indent="0" lvl="0" marL="0" rtl="0" algn="l">
              <a:lnSpc>
                <a:spcPct val="110000"/>
              </a:lnSpc>
              <a:spcBef>
                <a:spcPts val="0"/>
              </a:spcBef>
              <a:spcAft>
                <a:spcPts val="0"/>
              </a:spcAft>
              <a:buSzPts val="1920"/>
              <a:buNone/>
            </a:pPr>
            <a:r>
              <a:rPr lang="en-US"/>
              <a:t>Our Value (example)</a:t>
            </a:r>
            <a:endParaRPr/>
          </a:p>
        </p:txBody>
      </p:sp>
      <p:sp>
        <p:nvSpPr>
          <p:cNvPr id="148" name="Google Shape;148;p11"/>
          <p:cNvSpPr txBox="1"/>
          <p:nvPr>
            <p:ph idx="4" type="body"/>
          </p:nvPr>
        </p:nvSpPr>
        <p:spPr>
          <a:xfrm>
            <a:off x="6172200" y="2505075"/>
            <a:ext cx="4691743" cy="3261741"/>
          </a:xfrm>
          <a:prstGeom prst="rect">
            <a:avLst/>
          </a:prstGeom>
          <a:noFill/>
          <a:ln>
            <a:noFill/>
          </a:ln>
        </p:spPr>
        <p:txBody>
          <a:bodyPr anchorCtr="0" anchor="t" bIns="45700" lIns="91425" spcFirstLastPara="1" rIns="91425" wrap="square" tIns="45700">
            <a:normAutofit/>
          </a:bodyPr>
          <a:lstStyle/>
          <a:p>
            <a:pPr indent="0" lvl="0" marL="0" rtl="0" algn="l">
              <a:lnSpc>
                <a:spcPct val="110000"/>
              </a:lnSpc>
              <a:spcBef>
                <a:spcPts val="0"/>
              </a:spcBef>
              <a:spcAft>
                <a:spcPts val="0"/>
              </a:spcAft>
              <a:buSzPts val="1920"/>
              <a:buNone/>
            </a:pPr>
            <a:r>
              <a:rPr lang="en-US"/>
              <a:t>Add services and/or partner with teams to drive additional hospital and patient value through outreach expansion and clinical test menu.</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23-210340-MT_Executive_Board Meeting_Volunteer Program [54]  -  Read-Only">
  <a:themeElements>
    <a:clrScheme name="Workforce">
      <a:dk1>
        <a:srgbClr val="000000"/>
      </a:dk1>
      <a:lt1>
        <a:srgbClr val="FFFFFF"/>
      </a:lt1>
      <a:dk2>
        <a:srgbClr val="44546A"/>
      </a:dk2>
      <a:lt2>
        <a:srgbClr val="E7E6E6"/>
      </a:lt2>
      <a:accent1>
        <a:srgbClr val="4696D2"/>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2021-05-10T16:15:42Z</dcterms:created>
  <dc:creator>Beck, Lucy</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0x0101002C4972F345C06D498D7F41780ABCC7E3</vt:lpwstr>
  </property>
</Properties>
</file>