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37.jp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744" r:id="rId4"/>
  </p:sldMasterIdLst>
  <p:notesMasterIdLst>
    <p:notesMasterId r:id="rId39"/>
  </p:notesMasterIdLst>
  <p:handoutMasterIdLst>
    <p:handoutMasterId r:id="rId40"/>
  </p:handoutMasterIdLst>
  <p:sldIdLst>
    <p:sldId id="2147377190" r:id="rId5"/>
    <p:sldId id="2147377191" r:id="rId6"/>
    <p:sldId id="2147377192" r:id="rId7"/>
    <p:sldId id="2147377246" r:id="rId8"/>
    <p:sldId id="2147377248" r:id="rId9"/>
    <p:sldId id="2147377249" r:id="rId10"/>
    <p:sldId id="2147377250" r:id="rId11"/>
    <p:sldId id="2147377251" r:id="rId12"/>
    <p:sldId id="2147377252" r:id="rId13"/>
    <p:sldId id="2147377253" r:id="rId14"/>
    <p:sldId id="2147377254" r:id="rId15"/>
    <p:sldId id="2147377255" r:id="rId16"/>
    <p:sldId id="2147377256" r:id="rId17"/>
    <p:sldId id="2147377257" r:id="rId18"/>
    <p:sldId id="2147377258" r:id="rId19"/>
    <p:sldId id="2147377259" r:id="rId20"/>
    <p:sldId id="2147377260" r:id="rId21"/>
    <p:sldId id="2147377261" r:id="rId22"/>
    <p:sldId id="2147377263" r:id="rId23"/>
    <p:sldId id="2147377262" r:id="rId24"/>
    <p:sldId id="2147377237" r:id="rId25"/>
    <p:sldId id="2147377238" r:id="rId26"/>
    <p:sldId id="2147377239" r:id="rId27"/>
    <p:sldId id="2147377240" r:id="rId28"/>
    <p:sldId id="2147377241" r:id="rId29"/>
    <p:sldId id="2147377242" r:id="rId30"/>
    <p:sldId id="2147377243" r:id="rId31"/>
    <p:sldId id="2147377244" r:id="rId32"/>
    <p:sldId id="2147377194" r:id="rId33"/>
    <p:sldId id="2147377197" r:id="rId34"/>
    <p:sldId id="2147377234" r:id="rId35"/>
    <p:sldId id="2147377235" r:id="rId36"/>
    <p:sldId id="2147377245" r:id="rId37"/>
    <p:sldId id="2147377198"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3A5832-6885-D87A-AA9B-94D1F6B1AA79}" name="Albrecht, Kristy | APHL" initials="AA" userId="S::kristy.albrecht@aphl.org::1e0ed40a-3c96-4805-b7a7-d1dcf40e0208" providerId="AD"/>
  <p188:author id="{3C062942-145B-DF55-8A42-CF7B19ACBEDF}" name="Madeline Rooney | APHL" initials="MR" userId="Madeline Rooney | APHL" providerId="None"/>
  <p188:author id="{38FDC787-D200-9AD4-DACE-27BC9920F720}" name="Rooney, Madeline | APHL" initials="RA" userId="S::madeline.rooney@aphl.org::44439590-5e49-4cb1-8117-34e596d4433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oyer, Ben | APHL" initials="MB|A" lastIdx="1" clrIdx="0">
    <p:extLst>
      <p:ext uri="{19B8F6BF-5375-455C-9EA6-DF929625EA0E}">
        <p15:presenceInfo xmlns:p15="http://schemas.microsoft.com/office/powerpoint/2012/main" userId="S::Ben.Moyer@aphl.org::da4be8bd-7c48-4e94-9f92-0eddcb9385ee" providerId="AD"/>
      </p:ext>
    </p:extLst>
  </p:cmAuthor>
  <p:cmAuthor id="2" name="Forman, Michelle | APHL" initials="FM|A" lastIdx="22" clrIdx="1">
    <p:extLst>
      <p:ext uri="{19B8F6BF-5375-455C-9EA6-DF929625EA0E}">
        <p15:presenceInfo xmlns:p15="http://schemas.microsoft.com/office/powerpoint/2012/main" userId="S-1-5-21-376835676-564275060-233764494-4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96D2"/>
    <a:srgbClr val="0073AE"/>
    <a:srgbClr val="00A0AF"/>
    <a:srgbClr val="B42E34"/>
    <a:srgbClr val="00B4AF"/>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3" autoAdjust="0"/>
    <p:restoredTop sz="86467" autoAdjust="0"/>
  </p:normalViewPr>
  <p:slideViewPr>
    <p:cSldViewPr snapToGrid="0">
      <p:cViewPr varScale="1">
        <p:scale>
          <a:sx n="54" d="100"/>
          <a:sy n="54" d="100"/>
        </p:scale>
        <p:origin x="400" y="60"/>
      </p:cViewPr>
      <p:guideLst/>
    </p:cSldViewPr>
  </p:slideViewPr>
  <p:outlineViewPr>
    <p:cViewPr>
      <p:scale>
        <a:sx n="33" d="100"/>
        <a:sy n="33" d="100"/>
      </p:scale>
      <p:origin x="0" y="-2931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7AEC48F-22AC-4DF1-B1B5-0DBA427F00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a:extLst>
              <a:ext uri="{FF2B5EF4-FFF2-40B4-BE49-F238E27FC236}">
                <a16:creationId xmlns:a16="http://schemas.microsoft.com/office/drawing/2014/main" id="{9993295E-E1B9-4613-9328-41E73FF1B7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487248-395E-43C7-BF4F-D00C5F5B2E35}" type="datetimeFigureOut">
              <a:rPr lang="en-US" smtClean="0"/>
              <a:t>7/2/2024</a:t>
            </a:fld>
            <a:endParaRPr lang="en-US"/>
          </a:p>
        </p:txBody>
      </p:sp>
      <p:sp>
        <p:nvSpPr>
          <p:cNvPr id="4" name="Symbol zastępczy stopki 3">
            <a:extLst>
              <a:ext uri="{FF2B5EF4-FFF2-40B4-BE49-F238E27FC236}">
                <a16:creationId xmlns:a16="http://schemas.microsoft.com/office/drawing/2014/main" id="{A42EDE4B-24E7-455B-B8A7-35C7CA8E1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ymbol zastępczy numeru slajdu 4">
            <a:extLst>
              <a:ext uri="{FF2B5EF4-FFF2-40B4-BE49-F238E27FC236}">
                <a16:creationId xmlns:a16="http://schemas.microsoft.com/office/drawing/2014/main" id="{5FF5185E-BE4E-46DA-A503-97787759F4D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2E6D48-02F9-4C17-AFA9-EED1DA876E6E}" type="slidenum">
              <a:rPr lang="en-US" smtClean="0"/>
              <a:t>‹#›</a:t>
            </a:fld>
            <a:endParaRPr lang="en-US"/>
          </a:p>
        </p:txBody>
      </p:sp>
    </p:spTree>
    <p:extLst>
      <p:ext uri="{BB962C8B-B14F-4D97-AF65-F5344CB8AC3E}">
        <p14:creationId xmlns:p14="http://schemas.microsoft.com/office/powerpoint/2010/main" val="2072558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7AD6A-ED84-4F8E-A912-F7C11544A729}" type="datetimeFigureOut">
              <a:rPr lang="en-US" smtClean="0"/>
              <a:t>7/2/2024</a:t>
            </a:fld>
            <a:endParaRPr lang="en-US"/>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30964-BF55-46F8-B0CF-231697E08BCE}" type="slidenum">
              <a:rPr lang="en-US" smtClean="0"/>
              <a:t>‹#›</a:t>
            </a:fld>
            <a:endParaRPr lang="en-US"/>
          </a:p>
        </p:txBody>
      </p:sp>
    </p:spTree>
    <p:extLst>
      <p:ext uri="{BB962C8B-B14F-4D97-AF65-F5344CB8AC3E}">
        <p14:creationId xmlns:p14="http://schemas.microsoft.com/office/powerpoint/2010/main" val="305726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to Peer sharing 2/21/23-2/23/23</a:t>
            </a:r>
          </a:p>
        </p:txBody>
      </p:sp>
      <p:sp>
        <p:nvSpPr>
          <p:cNvPr id="4" name="Slide Number Placeholder 3"/>
          <p:cNvSpPr>
            <a:spLocks noGrp="1"/>
          </p:cNvSpPr>
          <p:nvPr>
            <p:ph type="sldNum" sz="quarter" idx="5"/>
          </p:nvPr>
        </p:nvSpPr>
        <p:spPr/>
        <p:txBody>
          <a:bodyPr/>
          <a:lstStyle/>
          <a:p>
            <a:fld id="{8F363100-FC19-A249-8E65-94EC721B5364}" type="slidenum">
              <a:rPr lang="en-US" smtClean="0"/>
              <a:t>4</a:t>
            </a:fld>
            <a:endParaRPr lang="en-US"/>
          </a:p>
        </p:txBody>
      </p:sp>
    </p:spTree>
    <p:extLst>
      <p:ext uri="{BB962C8B-B14F-4D97-AF65-F5344CB8AC3E}">
        <p14:creationId xmlns:p14="http://schemas.microsoft.com/office/powerpoint/2010/main" val="158479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23</a:t>
            </a:fld>
            <a:endParaRPr lang="en-US" dirty="0"/>
          </a:p>
        </p:txBody>
      </p:sp>
    </p:spTree>
    <p:extLst>
      <p:ext uri="{BB962C8B-B14F-4D97-AF65-F5344CB8AC3E}">
        <p14:creationId xmlns:p14="http://schemas.microsoft.com/office/powerpoint/2010/main" val="116123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24</a:t>
            </a:fld>
            <a:endParaRPr lang="en-US" dirty="0"/>
          </a:p>
        </p:txBody>
      </p:sp>
    </p:spTree>
    <p:extLst>
      <p:ext uri="{BB962C8B-B14F-4D97-AF65-F5344CB8AC3E}">
        <p14:creationId xmlns:p14="http://schemas.microsoft.com/office/powerpoint/2010/main" val="237111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25</a:t>
            </a:fld>
            <a:endParaRPr lang="en-US" dirty="0"/>
          </a:p>
        </p:txBody>
      </p:sp>
    </p:spTree>
    <p:extLst>
      <p:ext uri="{BB962C8B-B14F-4D97-AF65-F5344CB8AC3E}">
        <p14:creationId xmlns:p14="http://schemas.microsoft.com/office/powerpoint/2010/main" val="2743690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26</a:t>
            </a:fld>
            <a:endParaRPr lang="en-US" dirty="0"/>
          </a:p>
        </p:txBody>
      </p:sp>
    </p:spTree>
    <p:extLst>
      <p:ext uri="{BB962C8B-B14F-4D97-AF65-F5344CB8AC3E}">
        <p14:creationId xmlns:p14="http://schemas.microsoft.com/office/powerpoint/2010/main" val="2422320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27</a:t>
            </a:fld>
            <a:endParaRPr lang="en-US" dirty="0"/>
          </a:p>
        </p:txBody>
      </p:sp>
    </p:spTree>
    <p:extLst>
      <p:ext uri="{BB962C8B-B14F-4D97-AF65-F5344CB8AC3E}">
        <p14:creationId xmlns:p14="http://schemas.microsoft.com/office/powerpoint/2010/main" val="1091614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28</a:t>
            </a:fld>
            <a:endParaRPr lang="en-US" dirty="0"/>
          </a:p>
        </p:txBody>
      </p:sp>
    </p:spTree>
    <p:extLst>
      <p:ext uri="{BB962C8B-B14F-4D97-AF65-F5344CB8AC3E}">
        <p14:creationId xmlns:p14="http://schemas.microsoft.com/office/powerpoint/2010/main" val="658289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32</a:t>
            </a:fld>
            <a:endParaRPr lang="en-US"/>
          </a:p>
        </p:txBody>
      </p:sp>
    </p:spTree>
    <p:extLst>
      <p:ext uri="{BB962C8B-B14F-4D97-AF65-F5344CB8AC3E}">
        <p14:creationId xmlns:p14="http://schemas.microsoft.com/office/powerpoint/2010/main" val="3747046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rgbClr val="00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rgbClr val="00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rgbClr val="000000"/>
              </a:solidFill>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i="1"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fld id="{B7C0C680-407C-48EB-8426-FBB6470A81CF}" type="slidenum">
              <a:rPr lang="en-US" smtClean="0"/>
              <a:pPr/>
              <a:t>7</a:t>
            </a:fld>
            <a:endParaRPr lang="en-US" dirty="0"/>
          </a:p>
        </p:txBody>
      </p:sp>
    </p:spTree>
    <p:extLst>
      <p:ext uri="{BB962C8B-B14F-4D97-AF65-F5344CB8AC3E}">
        <p14:creationId xmlns:p14="http://schemas.microsoft.com/office/powerpoint/2010/main" val="4263442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8</a:t>
            </a:fld>
            <a:endParaRPr lang="en-US"/>
          </a:p>
        </p:txBody>
      </p:sp>
    </p:spTree>
    <p:extLst>
      <p:ext uri="{BB962C8B-B14F-4D97-AF65-F5344CB8AC3E}">
        <p14:creationId xmlns:p14="http://schemas.microsoft.com/office/powerpoint/2010/main" val="821641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17</a:t>
            </a:fld>
            <a:endParaRPr lang="en-US"/>
          </a:p>
        </p:txBody>
      </p:sp>
    </p:spTree>
    <p:extLst>
      <p:ext uri="{BB962C8B-B14F-4D97-AF65-F5344CB8AC3E}">
        <p14:creationId xmlns:p14="http://schemas.microsoft.com/office/powerpoint/2010/main" val="1411089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18</a:t>
            </a:fld>
            <a:endParaRPr lang="en-US"/>
          </a:p>
        </p:txBody>
      </p:sp>
    </p:spTree>
    <p:extLst>
      <p:ext uri="{BB962C8B-B14F-4D97-AF65-F5344CB8AC3E}">
        <p14:creationId xmlns:p14="http://schemas.microsoft.com/office/powerpoint/2010/main" val="2805070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20</a:t>
            </a:fld>
            <a:endParaRPr lang="en-US"/>
          </a:p>
        </p:txBody>
      </p:sp>
    </p:spTree>
    <p:extLst>
      <p:ext uri="{BB962C8B-B14F-4D97-AF65-F5344CB8AC3E}">
        <p14:creationId xmlns:p14="http://schemas.microsoft.com/office/powerpoint/2010/main" val="392539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21</a:t>
            </a:fld>
            <a:endParaRPr lang="en-US" dirty="0"/>
          </a:p>
        </p:txBody>
      </p:sp>
    </p:spTree>
    <p:extLst>
      <p:ext uri="{BB962C8B-B14F-4D97-AF65-F5344CB8AC3E}">
        <p14:creationId xmlns:p14="http://schemas.microsoft.com/office/powerpoint/2010/main" val="3018402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363100-FC19-A249-8E65-94EC721B5364}" type="slidenum">
              <a:rPr lang="en-US" smtClean="0"/>
              <a:t>22</a:t>
            </a:fld>
            <a:endParaRPr lang="en-US" dirty="0"/>
          </a:p>
        </p:txBody>
      </p:sp>
    </p:spTree>
    <p:extLst>
      <p:ext uri="{BB962C8B-B14F-4D97-AF65-F5344CB8AC3E}">
        <p14:creationId xmlns:p14="http://schemas.microsoft.com/office/powerpoint/2010/main" val="2236832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80"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0"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6" y="1950718"/>
            <a:ext cx="9244914" cy="3332481"/>
          </a:xfrm>
        </p:spPr>
        <p:txBody>
          <a:bodyPr anchor="ctr" anchorCtr="0"/>
          <a:lstStyle>
            <a:lvl1pPr marL="0" marR="0" indent="0" algn="l" defTabSz="914400" rtl="0" eaLnBrk="1" fontAlgn="auto" latinLnBrk="0" hangingPunct="1">
              <a:lnSpc>
                <a:spcPct val="90000"/>
              </a:lnSpc>
              <a:spcBef>
                <a:spcPct val="0"/>
              </a:spcBef>
              <a:spcAft>
                <a:spcPts val="0"/>
              </a:spcAft>
              <a:buClrTx/>
              <a:buSzTx/>
              <a:buFontTx/>
              <a:buNone/>
              <a:tabLst/>
              <a:defRPr sz="60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000">
                <a:solidFill>
                  <a:srgbClr val="25408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1"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3" y="5264404"/>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80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5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87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4CA1C9-905A-AFF0-B85D-A1108DB1000D}"/>
              </a:ext>
            </a:extLst>
          </p:cNvPr>
          <p:cNvSpPr/>
          <p:nvPr userDrawn="1"/>
        </p:nvSpPr>
        <p:spPr>
          <a:xfrm>
            <a:off x="487680" y="5303520"/>
            <a:ext cx="2084832" cy="14264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0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252525"/>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104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8B9B92"/>
                </a:solidFill>
                <a:effectLst/>
                <a:latin typeface="Calibri" pitchFamily="34" charset="0"/>
              </a:defRPr>
            </a:lvl1pPr>
          </a:lstStyle>
          <a:p>
            <a:r>
              <a:rPr lang="en-US" dirty="0"/>
              <a:t>Bottom band: NCIRD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724"/>
          <a:stretch/>
        </p:blipFill>
        <p:spPr>
          <a:xfrm>
            <a:off x="0" y="6683027"/>
            <a:ext cx="12192000" cy="174973"/>
          </a:xfrm>
          <a:prstGeom prst="rect">
            <a:avLst/>
          </a:prstGeom>
        </p:spPr>
      </p:pic>
      <p:sp>
        <p:nvSpPr>
          <p:cNvPr id="8" name="Text Placeholder 7"/>
          <p:cNvSpPr>
            <a:spLocks noGrp="1"/>
          </p:cNvSpPr>
          <p:nvPr>
            <p:ph type="body" sz="quarter" idx="10"/>
          </p:nvPr>
        </p:nvSpPr>
        <p:spPr>
          <a:xfrm>
            <a:off x="609600" y="1545167"/>
            <a:ext cx="10972800" cy="4455584"/>
          </a:xfrm>
        </p:spPr>
        <p:txBody>
          <a:bodyPr/>
          <a:lstStyle>
            <a:lvl1pPr marL="457189" indent="-457189">
              <a:buClr>
                <a:srgbClr val="8B9B92"/>
              </a:buClr>
              <a:buFont typeface="Wingdings" panose="05000000000000000000" pitchFamily="2" charset="2"/>
              <a:buChar char="§"/>
              <a:defRPr sz="2667">
                <a:solidFill>
                  <a:schemeClr val="accent4">
                    <a:lumMod val="75000"/>
                  </a:schemeClr>
                </a:solidFill>
              </a:defRPr>
            </a:lvl1pPr>
            <a:lvl2pPr>
              <a:buClr>
                <a:srgbClr val="B2A97E"/>
              </a:buClr>
              <a:defRPr sz="2667">
                <a:solidFill>
                  <a:schemeClr val="accent4">
                    <a:lumMod val="75000"/>
                  </a:schemeClr>
                </a:solidFill>
              </a:defRPr>
            </a:lvl2pPr>
            <a:lvl3pPr>
              <a:buClr>
                <a:srgbClr val="594F40"/>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445562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MASTER_SLIDE">
    <p:bg>
      <p:bgPr>
        <a:solidFill>
          <a:srgbClr val="FFFFFF"/>
        </a:solidFill>
        <a:effectLst/>
      </p:bgPr>
    </p:bg>
    <p:spTree>
      <p:nvGrpSpPr>
        <p:cNvPr id="1" name=""/>
        <p:cNvGrpSpPr/>
        <p:nvPr/>
      </p:nvGrpSpPr>
      <p:grpSpPr>
        <a:xfrm>
          <a:off x="0" y="0"/>
          <a:ext cx="0" cy="0"/>
          <a:chOff x="0" y="0"/>
          <a:chExt cx="0" cy="0"/>
        </a:xfrm>
      </p:grpSpPr>
      <p:sp>
        <p:nvSpPr>
          <p:cNvPr id="2" name="Object 1"/>
          <p:cNvSpPr/>
          <p:nvPr/>
        </p:nvSpPr>
        <p:spPr>
          <a:xfrm>
            <a:off x="4267200" y="914400"/>
            <a:ext cx="7315200" cy="914400"/>
          </a:xfrm>
          <a:prstGeom prst="line">
            <a:avLst/>
          </a:prstGeom>
          <a:noFill/>
          <a:ln w="63500">
            <a:solidFill>
              <a:srgbClr val="0088CC"/>
            </a:solidFill>
            <a:prstDash val="solid"/>
          </a:ln>
        </p:spPr>
      </p:sp>
      <p:sp>
        <p:nvSpPr>
          <p:cNvPr id="3" name="Object 2"/>
          <p:cNvSpPr/>
          <p:nvPr/>
        </p:nvSpPr>
        <p:spPr>
          <a:xfrm>
            <a:off x="0" y="0"/>
            <a:ext cx="12192000" cy="6858000"/>
          </a:xfrm>
          <a:prstGeom prst="rect">
            <a:avLst/>
          </a:prstGeom>
          <a:solidFill>
            <a:srgbClr val="FFFFFF"/>
          </a:solidFill>
        </p:spPr>
      </p:sp>
      <p:pic>
        <p:nvPicPr>
          <p:cNvPr id="4" name="Object 3" descr="https://gis.cdc.gov/grasp/fluview/FluView2References/img/FluTitle_logo.png"/>
          <p:cNvPicPr>
            <a:picLocks noChangeAspect="1"/>
          </p:cNvPicPr>
          <p:nvPr/>
        </p:nvPicPr>
        <p:blipFill>
          <a:blip r:embed="rId2"/>
          <a:stretch>
            <a:fillRect/>
          </a:stretch>
        </p:blipFill>
        <p:spPr>
          <a:xfrm>
            <a:off x="60960" y="45720"/>
            <a:ext cx="1877568" cy="758952"/>
          </a:xfrm>
          <a:prstGeom prst="rect">
            <a:avLst/>
          </a:prstGeom>
        </p:spPr>
      </p:pic>
      <p:pic>
        <p:nvPicPr>
          <p:cNvPr id="5" name="Object 4" descr="https://gis.cdc.gov/grasp/fluview/FluView2References/img/cdc_logo.png"/>
          <p:cNvPicPr>
            <a:picLocks noChangeAspect="1"/>
          </p:cNvPicPr>
          <p:nvPr/>
        </p:nvPicPr>
        <p:blipFill>
          <a:blip r:embed="rId3"/>
          <a:stretch>
            <a:fillRect/>
          </a:stretch>
        </p:blipFill>
        <p:spPr>
          <a:xfrm>
            <a:off x="10789920" y="45720"/>
            <a:ext cx="1341120" cy="758952"/>
          </a:xfrm>
          <a:prstGeom prst="rect">
            <a:avLst/>
          </a:prstGeom>
        </p:spPr>
      </p:pic>
      <p:pic>
        <p:nvPicPr>
          <p:cNvPr id="6" name="Object 5" descr="preencoded.png"/>
          <p:cNvPicPr>
            <a:picLocks noChangeAspect="1"/>
          </p:cNvPicPr>
          <p:nvPr/>
        </p:nvPicPr>
        <p:blipFill>
          <a:blip r:embed="rId4"/>
          <a:stretch>
            <a:fillRect/>
          </a:stretch>
        </p:blipFill>
        <p:spPr>
          <a:xfrm>
            <a:off x="609600" y="1527048"/>
            <a:ext cx="11582400" cy="5330952"/>
          </a:xfrm>
          <a:prstGeom prst="rect">
            <a:avLst/>
          </a:prstGeom>
        </p:spPr>
      </p:pic>
      <p:sp>
        <p:nvSpPr>
          <p:cNvPr id="7" name="Object 6"/>
          <p:cNvSpPr/>
          <p:nvPr/>
        </p:nvSpPr>
        <p:spPr>
          <a:xfrm>
            <a:off x="1219200" y="914400"/>
            <a:ext cx="9144000" cy="274320"/>
          </a:xfrm>
          <a:prstGeom prst="rect">
            <a:avLst/>
          </a:prstGeom>
          <a:noFill/>
        </p:spPr>
        <p:txBody>
          <a:bodyPr wrap="square" rtlCol="0" anchor="ctr"/>
          <a:lstStyle/>
          <a:p>
            <a:pPr algn="ctr">
              <a:buNone/>
            </a:pPr>
            <a:r>
              <a:rPr lang="en-US" sz="1600" dirty="0">
                <a:solidFill>
                  <a:srgbClr val="000000"/>
                </a:solidFill>
              </a:rPr>
              <a:t>Influenza Positive Tests Reported to CDC by Public Health Laboratories,</a:t>
            </a:r>
            <a:endParaRPr lang="en-US" sz="1800" dirty="0"/>
          </a:p>
        </p:txBody>
      </p:sp>
      <p:sp>
        <p:nvSpPr>
          <p:cNvPr id="8" name="Object 7"/>
          <p:cNvSpPr/>
          <p:nvPr/>
        </p:nvSpPr>
        <p:spPr>
          <a:xfrm>
            <a:off x="1219200" y="1188720"/>
            <a:ext cx="9144000" cy="274320"/>
          </a:xfrm>
          <a:prstGeom prst="rect">
            <a:avLst/>
          </a:prstGeom>
          <a:noFill/>
        </p:spPr>
        <p:txBody>
          <a:bodyPr wrap="square" rtlCol="0" anchor="ctr"/>
          <a:lstStyle/>
          <a:p>
            <a:pPr algn="ctr">
              <a:buNone/>
            </a:pPr>
            <a:r>
              <a:rPr lang="en-US" sz="1600" dirty="0">
                <a:solidFill>
                  <a:srgbClr val="000000"/>
                </a:solidFill>
              </a:rPr>
              <a:t>National Summary, 2023-24 Season, week ending Jun 15, 2024</a:t>
            </a:r>
            <a:endParaRPr lang="en-US" sz="1800" dirty="0"/>
          </a:p>
        </p:txBody>
      </p:sp>
    </p:spTree>
    <p:extLst>
      <p:ext uri="{BB962C8B-B14F-4D97-AF65-F5344CB8AC3E}">
        <p14:creationId xmlns:p14="http://schemas.microsoft.com/office/powerpoint/2010/main" val="3972953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56893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8" name="Rectangle 7">
            <a:extLst>
              <a:ext uri="{FF2B5EF4-FFF2-40B4-BE49-F238E27FC236}">
                <a16:creationId xmlns:a16="http://schemas.microsoft.com/office/drawing/2014/main" id="{C7067AE6-8348-CF48-AC76-55EDEB5981DC}"/>
              </a:ext>
            </a:extLst>
          </p:cNvPr>
          <p:cNvSpPr/>
          <p:nvPr/>
        </p:nvSpPr>
        <p:spPr>
          <a:xfrm>
            <a:off x="7510013" y="1"/>
            <a:ext cx="3648973" cy="6857999"/>
          </a:xfrm>
          <a:prstGeom prst="rect">
            <a:avLst/>
          </a:prstGeom>
          <a:solidFill>
            <a:schemeClr val="bg1">
              <a:lumMod val="95000"/>
            </a:schemeClr>
          </a:soli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id="{C7B723A6-88CD-F148-AFA9-606C88377390}"/>
              </a:ext>
            </a:extLst>
          </p:cNvPr>
          <p:cNvSpPr>
            <a:spLocks noGrp="1"/>
          </p:cNvSpPr>
          <p:nvPr>
            <p:ph type="pic" idx="10"/>
          </p:nvPr>
        </p:nvSpPr>
        <p:spPr>
          <a:xfrm>
            <a:off x="7510013" y="0"/>
            <a:ext cx="36489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4617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452F8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B899E8-7E6C-8042-8453-78254033C51A}"/>
              </a:ext>
            </a:extLst>
          </p:cNvPr>
          <p:cNvSpPr/>
          <p:nvPr/>
        </p:nvSpPr>
        <p:spPr>
          <a:xfrm>
            <a:off x="0" y="0"/>
            <a:ext cx="12192000" cy="6877516"/>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26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7"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45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699"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1" y="562356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274863-7F9D-694B-A57F-A307E72E0DE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123875"/>
            <a:ext cx="10515600" cy="1325563"/>
          </a:xfrm>
        </p:spPr>
        <p:txBody>
          <a:bodyPr>
            <a:normAutofit/>
          </a:bodyPr>
          <a:lstStyle>
            <a:lvl1pPr>
              <a:defRPr sz="21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515600" cy="3914538"/>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picture containing logo&#10;&#10;Description automatically generated">
            <a:extLst>
              <a:ext uri="{FF2B5EF4-FFF2-40B4-BE49-F238E27FC236}">
                <a16:creationId xmlns:a16="http://schemas.microsoft.com/office/drawing/2014/main" id="{A344B125-BF6E-89D1-68B2-AA3F83BC11F5}"/>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1" y="6146802"/>
            <a:ext cx="1759711" cy="369539"/>
          </a:xfrm>
          <a:prstGeom prst="rect">
            <a:avLst/>
          </a:prstGeom>
        </p:spPr>
      </p:pic>
    </p:spTree>
    <p:extLst>
      <p:ext uri="{BB962C8B-B14F-4D97-AF65-F5344CB8AC3E}">
        <p14:creationId xmlns:p14="http://schemas.microsoft.com/office/powerpoint/2010/main" val="299766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51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hasCustomPrompt="1"/>
          </p:nvPr>
        </p:nvSpPr>
        <p:spPr>
          <a:xfrm>
            <a:off x="1524000" y="2514600"/>
            <a:ext cx="9144000" cy="1160526"/>
          </a:xfrm>
        </p:spPr>
        <p:txBody>
          <a:bodyPr anchor="ctr" anchorCtr="0">
            <a:normAutofit/>
          </a:bodyPr>
          <a:lstStyle>
            <a:lvl1pPr marL="0" marR="0" indent="0" algn="ctr" defTabSz="914400" rtl="0" eaLnBrk="1" fontAlgn="auto" latinLnBrk="0" hangingPunct="1">
              <a:lnSpc>
                <a:spcPct val="90000"/>
              </a:lnSpc>
              <a:spcBef>
                <a:spcPct val="0"/>
              </a:spcBef>
              <a:spcAft>
                <a:spcPts val="0"/>
              </a:spcAft>
              <a:buClrTx/>
              <a:buSzTx/>
              <a:buFontTx/>
              <a:buNone/>
              <a:tabLst/>
              <a:defRPr sz="4800">
                <a:solidFill>
                  <a:schemeClr val="bg1"/>
                </a:solidFill>
              </a:defRPr>
            </a:lvl1pPr>
          </a:lstStyle>
          <a:p>
            <a:r>
              <a:rPr lang="en-US" dirty="0"/>
              <a:t>The webinar will begin shortly</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0C18EB75-1181-DEC5-D6A2-B4DC72DBA3BC}"/>
              </a:ext>
            </a:extLst>
          </p:cNvPr>
          <p:cNvSpPr>
            <a:spLocks noGrp="1"/>
          </p:cNvSpPr>
          <p:nvPr>
            <p:ph type="subTitle" idx="1" hasCustomPrompt="1"/>
          </p:nvPr>
        </p:nvSpPr>
        <p:spPr>
          <a:xfrm>
            <a:off x="1524000" y="3685794"/>
            <a:ext cx="9144000" cy="1937766"/>
          </a:xfrm>
        </p:spPr>
        <p:txBody>
          <a:bodyPr anchor="ctr">
            <a:normAutofit/>
          </a:bodyPr>
          <a:lstStyle>
            <a:lvl1pPr marL="0" marR="0" indent="0" algn="ctr" defTabSz="914400" rtl="0" eaLnBrk="1" fontAlgn="auto" latinLnBrk="0" hangingPunct="1">
              <a:lnSpc>
                <a:spcPct val="90000"/>
              </a:lnSpc>
              <a:spcBef>
                <a:spcPts val="300"/>
              </a:spcBef>
              <a:spcAft>
                <a:spcPts val="600"/>
              </a:spcAft>
              <a:buClr>
                <a:srgbClr val="C58963"/>
              </a:buClr>
              <a:buSzPct val="80000"/>
              <a:buFont typeface="Arial" panose="020B0604020202020204" pitchFamily="34" charset="0"/>
              <a:buNone/>
              <a:tabLst/>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&amp; Date</a:t>
            </a:r>
          </a:p>
        </p:txBody>
      </p:sp>
      <p:pic>
        <p:nvPicPr>
          <p:cNvPr id="15" name="Picture 14" descr="A black background with white text&#10;&#10;Description automatically generated">
            <a:extLst>
              <a:ext uri="{FF2B5EF4-FFF2-40B4-BE49-F238E27FC236}">
                <a16:creationId xmlns:a16="http://schemas.microsoft.com/office/drawing/2014/main" id="{5DFA26AD-D743-3088-4378-764D2B318AD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000" y="673806"/>
            <a:ext cx="3091180" cy="739703"/>
          </a:xfrm>
          <a:prstGeom prst="rect">
            <a:avLst/>
          </a:prstGeom>
        </p:spPr>
      </p:pic>
    </p:spTree>
    <p:extLst>
      <p:ext uri="{BB962C8B-B14F-4D97-AF65-F5344CB8AC3E}">
        <p14:creationId xmlns:p14="http://schemas.microsoft.com/office/powerpoint/2010/main" val="152420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488D9B2B-C02A-D727-4325-DBBB6E185D0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32079" y="1270000"/>
            <a:ext cx="12535132" cy="4277360"/>
          </a:xfrm>
          <a:prstGeom prst="rect">
            <a:avLst/>
          </a:prstGeom>
        </p:spPr>
      </p:pic>
      <p:pic>
        <p:nvPicPr>
          <p:cNvPr id="7" name="Picture 6" descr="Women in white lab coats looking at a notebook&#10;&#10;Description automatically generated">
            <a:extLst>
              <a:ext uri="{FF2B5EF4-FFF2-40B4-BE49-F238E27FC236}">
                <a16:creationId xmlns:a16="http://schemas.microsoft.com/office/drawing/2014/main" id="{76346187-C3F2-259D-E243-1CDAC65A371C}"/>
              </a:ext>
            </a:extLst>
          </p:cNvPr>
          <p:cNvPicPr>
            <a:picLocks noChangeAspect="1"/>
          </p:cNvPicPr>
          <p:nvPr userDrawn="1"/>
        </p:nvPicPr>
        <p:blipFill rotWithShape="1">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132080" y="1270000"/>
            <a:ext cx="12623011" cy="4277360"/>
          </a:xfrm>
          <a:prstGeom prst="rect">
            <a:avLst/>
          </a:prstGeom>
        </p:spPr>
      </p:pic>
      <p:sp>
        <p:nvSpPr>
          <p:cNvPr id="2" name="Title 1">
            <a:extLst>
              <a:ext uri="{FF2B5EF4-FFF2-40B4-BE49-F238E27FC236}">
                <a16:creationId xmlns:a16="http://schemas.microsoft.com/office/drawing/2014/main" id="{B86AF7F7-A548-3F43-9DA9-E2F5D2EEC452}"/>
              </a:ext>
            </a:extLst>
          </p:cNvPr>
          <p:cNvSpPr>
            <a:spLocks noGrp="1"/>
          </p:cNvSpPr>
          <p:nvPr>
            <p:ph type="ctrTitle"/>
          </p:nvPr>
        </p:nvSpPr>
        <p:spPr>
          <a:xfrm>
            <a:off x="775385" y="1950720"/>
            <a:ext cx="9244915" cy="3332481"/>
          </a:xfrm>
        </p:spPr>
        <p:txBody>
          <a:bodyPr anchor="ctr" anchorCtr="0"/>
          <a:lstStyle>
            <a:lvl1pPr marL="0" marR="0" indent="0" algn="l" defTabSz="685800" rtl="0" eaLnBrk="1" fontAlgn="auto" latinLnBrk="0" hangingPunct="1">
              <a:lnSpc>
                <a:spcPct val="90000"/>
              </a:lnSpc>
              <a:spcBef>
                <a:spcPct val="0"/>
              </a:spcBef>
              <a:spcAft>
                <a:spcPts val="0"/>
              </a:spcAft>
              <a:buClrTx/>
              <a:buSzTx/>
              <a:buFontTx/>
              <a:buNone/>
              <a:tabLst/>
              <a:defRPr sz="4500" b="1">
                <a:solidFill>
                  <a:schemeClr val="bg1"/>
                </a:solidFill>
              </a:defRPr>
            </a:lvl1pPr>
          </a:lstStyle>
          <a:p>
            <a:endParaRPr lang="en-US" dirty="0"/>
          </a:p>
        </p:txBody>
      </p:sp>
      <p:sp>
        <p:nvSpPr>
          <p:cNvPr id="3" name="Subtitle 2">
            <a:extLst>
              <a:ext uri="{FF2B5EF4-FFF2-40B4-BE49-F238E27FC236}">
                <a16:creationId xmlns:a16="http://schemas.microsoft.com/office/drawing/2014/main" id="{EBD0C6E0-9F98-1447-9D63-90585C8AE6AA}"/>
              </a:ext>
            </a:extLst>
          </p:cNvPr>
          <p:cNvSpPr>
            <a:spLocks noGrp="1"/>
          </p:cNvSpPr>
          <p:nvPr>
            <p:ph type="subTitle" idx="1"/>
          </p:nvPr>
        </p:nvSpPr>
        <p:spPr>
          <a:xfrm>
            <a:off x="876300" y="5730239"/>
            <a:ext cx="9144000" cy="995680"/>
          </a:xfrm>
        </p:spPr>
        <p:txBody>
          <a:bodyPr anchor="ctr">
            <a:normAutofit/>
          </a:bodyPr>
          <a:lstStyle>
            <a:lvl1pPr marL="0" marR="0" indent="0" algn="l" defTabSz="685800" rtl="0" eaLnBrk="1" fontAlgn="auto" latinLnBrk="0" hangingPunct="1">
              <a:lnSpc>
                <a:spcPct val="90000"/>
              </a:lnSpc>
              <a:spcBef>
                <a:spcPts val="225"/>
              </a:spcBef>
              <a:spcAft>
                <a:spcPts val="450"/>
              </a:spcAft>
              <a:buClr>
                <a:srgbClr val="C58963"/>
              </a:buClr>
              <a:buSzPct val="80000"/>
              <a:buFont typeface="Arial" panose="020B0604020202020204" pitchFamily="34" charset="0"/>
              <a:buNone/>
              <a:tabLst/>
              <a:defRPr sz="1500">
                <a:solidFill>
                  <a:srgbClr val="25408F"/>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4" name="Picture 3" descr="A picture containing logo&#10;&#10;Description automatically generated">
            <a:extLst>
              <a:ext uri="{FF2B5EF4-FFF2-40B4-BE49-F238E27FC236}">
                <a16:creationId xmlns:a16="http://schemas.microsoft.com/office/drawing/2014/main" id="{C55E0C60-D741-A55F-750E-AD4121CAD1A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69264" y="364885"/>
            <a:ext cx="2810256" cy="590154"/>
          </a:xfrm>
          <a:prstGeom prst="rect">
            <a:avLst/>
          </a:prstGeom>
        </p:spPr>
      </p:pic>
      <p:sp>
        <p:nvSpPr>
          <p:cNvPr id="8" name="Rectangle 7">
            <a:extLst>
              <a:ext uri="{FF2B5EF4-FFF2-40B4-BE49-F238E27FC236}">
                <a16:creationId xmlns:a16="http://schemas.microsoft.com/office/drawing/2014/main" id="{50275340-F6EE-6406-07E7-D9FA0FFE7A8F}"/>
              </a:ext>
            </a:extLst>
          </p:cNvPr>
          <p:cNvSpPr/>
          <p:nvPr userDrawn="1"/>
        </p:nvSpPr>
        <p:spPr>
          <a:xfrm>
            <a:off x="-132080" y="1257297"/>
            <a:ext cx="3200399"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0949117-83BF-4553-DC3E-C8659D4068C5}"/>
              </a:ext>
            </a:extLst>
          </p:cNvPr>
          <p:cNvSpPr/>
          <p:nvPr userDrawn="1"/>
        </p:nvSpPr>
        <p:spPr>
          <a:xfrm>
            <a:off x="1295400" y="1525271"/>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2A51B08-4AD7-26E1-4684-9A213F6B92A8}"/>
              </a:ext>
            </a:extLst>
          </p:cNvPr>
          <p:cNvSpPr/>
          <p:nvPr userDrawn="1"/>
        </p:nvSpPr>
        <p:spPr>
          <a:xfrm>
            <a:off x="8848230" y="5085080"/>
            <a:ext cx="3516607"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7855616-A5F1-759C-7841-1FC7AA3EF01F}"/>
              </a:ext>
            </a:extLst>
          </p:cNvPr>
          <p:cNvSpPr/>
          <p:nvPr userDrawn="1"/>
        </p:nvSpPr>
        <p:spPr>
          <a:xfrm>
            <a:off x="7506714" y="5264404"/>
            <a:ext cx="4940279"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53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3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58963"/>
              </a:solidFill>
            </a:endParaRPr>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200" y="203129"/>
            <a:ext cx="6671813"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5551025" cy="4059140"/>
          </a:xfrm>
        </p:spPr>
        <p:txBody>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EF2A41E4-9E95-AFCD-964F-F5AEEC563E6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pic>
        <p:nvPicPr>
          <p:cNvPr id="9" name="Picture 8" descr="A blue and white rectangular object&#10;&#10;Description automatically generated">
            <a:extLst>
              <a:ext uri="{FF2B5EF4-FFF2-40B4-BE49-F238E27FC236}">
                <a16:creationId xmlns:a16="http://schemas.microsoft.com/office/drawing/2014/main" id="{CE80527F-A8EA-7585-7E5A-6027474B8DB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0013" y="2114104"/>
            <a:ext cx="2845440" cy="3770661"/>
          </a:xfrm>
          <a:prstGeom prst="rect">
            <a:avLst/>
          </a:prstGeom>
        </p:spPr>
      </p:pic>
      <p:sp>
        <p:nvSpPr>
          <p:cNvPr id="7" name="Picture Placeholder 2">
            <a:extLst>
              <a:ext uri="{FF2B5EF4-FFF2-40B4-BE49-F238E27FC236}">
                <a16:creationId xmlns:a16="http://schemas.microsoft.com/office/drawing/2014/main" id="{C7B723A6-88CD-F148-AFA9-606C88377390}"/>
              </a:ext>
            </a:extLst>
          </p:cNvPr>
          <p:cNvSpPr>
            <a:spLocks noGrp="1"/>
          </p:cNvSpPr>
          <p:nvPr>
            <p:ph type="pic" idx="10" hasCustomPrompt="1"/>
          </p:nvPr>
        </p:nvSpPr>
        <p:spPr>
          <a:xfrm>
            <a:off x="7581133" y="2284934"/>
            <a:ext cx="2670307" cy="25613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Here to add QR code</a:t>
            </a:r>
          </a:p>
        </p:txBody>
      </p:sp>
      <p:sp>
        <p:nvSpPr>
          <p:cNvPr id="11" name="TextBox 10">
            <a:extLst>
              <a:ext uri="{FF2B5EF4-FFF2-40B4-BE49-F238E27FC236}">
                <a16:creationId xmlns:a16="http://schemas.microsoft.com/office/drawing/2014/main" id="{F128B41B-26F8-EE2E-044C-32F4C26CE46C}"/>
              </a:ext>
            </a:extLst>
          </p:cNvPr>
          <p:cNvSpPr txBox="1"/>
          <p:nvPr userDrawn="1"/>
        </p:nvSpPr>
        <p:spPr>
          <a:xfrm>
            <a:off x="5868286" y="5286494"/>
            <a:ext cx="6096000" cy="369332"/>
          </a:xfrm>
          <a:prstGeom prst="rect">
            <a:avLst/>
          </a:prstGeom>
          <a:noFill/>
        </p:spPr>
        <p:txBody>
          <a:bodyPr wrap="square">
            <a:spAutoFit/>
          </a:bodyPr>
          <a:lstStyle/>
          <a:p>
            <a:pPr algn="ctr"/>
            <a:r>
              <a:rPr lang="en-US" b="1" dirty="0">
                <a:solidFill>
                  <a:schemeClr val="bg1"/>
                </a:solidFill>
                <a:latin typeface="Arial" panose="020B0604020202020204" pitchFamily="34" charset="0"/>
                <a:cs typeface="Arial" panose="020B0604020202020204" pitchFamily="34" charset="0"/>
              </a:rPr>
              <a:t>SCAN ME!</a:t>
            </a:r>
          </a:p>
        </p:txBody>
      </p:sp>
    </p:spTree>
    <p:extLst>
      <p:ext uri="{BB962C8B-B14F-4D97-AF65-F5344CB8AC3E}">
        <p14:creationId xmlns:p14="http://schemas.microsoft.com/office/powerpoint/2010/main" val="704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4"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A38DCD-7E6A-0B42-A4C6-E1B258D294F0}"/>
              </a:ext>
            </a:extLst>
          </p:cNvPr>
          <p:cNvSpPr/>
          <p:nvPr/>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7DE349-F544-1649-9A85-53C687F581C1}"/>
              </a:ext>
            </a:extLst>
          </p:cNvPr>
          <p:cNvSpPr>
            <a:spLocks noGrp="1"/>
          </p:cNvSpPr>
          <p:nvPr>
            <p:ph type="title"/>
          </p:nvPr>
        </p:nvSpPr>
        <p:spPr>
          <a:xfrm>
            <a:off x="838199" y="203131"/>
            <a:ext cx="10337801" cy="1167046"/>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948F58-E8AB-394E-8058-FBCDB6DC8148}"/>
              </a:ext>
            </a:extLst>
          </p:cNvPr>
          <p:cNvSpPr>
            <a:spLocks noGrp="1"/>
          </p:cNvSpPr>
          <p:nvPr>
            <p:ph idx="1"/>
          </p:nvPr>
        </p:nvSpPr>
        <p:spPr>
          <a:xfrm>
            <a:off x="838200" y="1825625"/>
            <a:ext cx="10337800" cy="4059142"/>
          </a:xfrm>
        </p:spPr>
        <p:txBody>
          <a:bodyPr/>
          <a:lstStyle>
            <a:lvl1pPr>
              <a:buClr>
                <a:srgbClr val="4696D2"/>
              </a:buClr>
              <a:defRPr/>
            </a:lvl1pPr>
            <a:lvl2pPr>
              <a:buClr>
                <a:srgbClr val="4696D2"/>
              </a:buClr>
              <a:defRPr/>
            </a:lvl2pPr>
            <a:lvl3pPr>
              <a:buClr>
                <a:srgbClr val="4696D2"/>
              </a:buClr>
              <a:defRPr/>
            </a:lvl3pPr>
            <a:lvl4pPr>
              <a:buClr>
                <a:srgbClr val="4696D2"/>
              </a:buClr>
              <a:defRPr/>
            </a:lvl4pPr>
            <a:lvl5pPr>
              <a:buClr>
                <a:srgbClr val="4696D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D8E48EAB-DF11-0945-BC55-A096BD5A8AF3}"/>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7733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 userDrawn="1">
          <p15:clr>
            <a:srgbClr val="FBAE40"/>
          </p15:clr>
        </p15:guide>
        <p15:guide id="2" pos="52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AD2B79-698D-E842-9FB4-5B4CE39FB661}"/>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D4114B-F731-BC4E-B076-71705F65BD44}"/>
              </a:ext>
            </a:extLst>
          </p:cNvPr>
          <p:cNvSpPr>
            <a:spLocks noGrp="1"/>
          </p:cNvSpPr>
          <p:nvPr>
            <p:ph type="title"/>
          </p:nvPr>
        </p:nvSpPr>
        <p:spPr>
          <a:xfrm>
            <a:off x="838200"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597BEB9-9355-EB4E-AF70-C1A2623D3205}"/>
              </a:ext>
            </a:extLst>
          </p:cNvPr>
          <p:cNvSpPr>
            <a:spLocks noGrp="1"/>
          </p:cNvSpPr>
          <p:nvPr>
            <p:ph sz="half" idx="1"/>
          </p:nvPr>
        </p:nvSpPr>
        <p:spPr>
          <a:xfrm>
            <a:off x="838200" y="1825625"/>
            <a:ext cx="5181600" cy="3868039"/>
          </a:xfrm>
        </p:spPr>
        <p:txBody>
          <a:bodyPr>
            <a:noAutofit/>
          </a:bodyPr>
          <a:lstStyle>
            <a:lvl1pPr>
              <a:lnSpc>
                <a:spcPct val="120000"/>
              </a:lnSpc>
              <a:buClr>
                <a:srgbClr val="4696D2"/>
              </a:buClr>
              <a:defRPr>
                <a:solidFill>
                  <a:schemeClr val="tx1">
                    <a:lumMod val="95000"/>
                    <a:lumOff val="5000"/>
                  </a:schemeClr>
                </a:solidFill>
              </a:defRPr>
            </a:lvl1pPr>
            <a:lvl2pPr>
              <a:lnSpc>
                <a:spcPct val="120000"/>
              </a:lnSpc>
              <a:buClr>
                <a:srgbClr val="4696D2"/>
              </a:buClr>
              <a:defRPr>
                <a:solidFill>
                  <a:schemeClr val="tx1">
                    <a:lumMod val="95000"/>
                    <a:lumOff val="5000"/>
                  </a:schemeClr>
                </a:solidFill>
              </a:defRPr>
            </a:lvl2pPr>
            <a:lvl3pPr>
              <a:lnSpc>
                <a:spcPct val="120000"/>
              </a:lnSpc>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lnSpc>
                <a:spcPct val="12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6C79800-C34A-8244-8541-BC3820205EDE}"/>
              </a:ext>
            </a:extLst>
          </p:cNvPr>
          <p:cNvSpPr>
            <a:spLocks noGrp="1"/>
          </p:cNvSpPr>
          <p:nvPr>
            <p:ph sz="half" idx="2"/>
          </p:nvPr>
        </p:nvSpPr>
        <p:spPr>
          <a:xfrm>
            <a:off x="6172200" y="1825625"/>
            <a:ext cx="5181600" cy="3868039"/>
          </a:xfrm>
        </p:spPr>
        <p:txBody>
          <a:bodyPr>
            <a:noAutofit/>
          </a:bodyPr>
          <a:lstStyle>
            <a:lvl1pPr>
              <a:buClr>
                <a:srgbClr val="4696D2"/>
              </a:buClr>
              <a:defRPr>
                <a:solidFill>
                  <a:schemeClr val="tx1">
                    <a:lumMod val="95000"/>
                    <a:lumOff val="5000"/>
                  </a:schemeClr>
                </a:solidFill>
              </a:defRPr>
            </a:lvl1pPr>
            <a:lvl2pPr>
              <a:buClr>
                <a:srgbClr val="4696D2"/>
              </a:buClr>
              <a:defRPr>
                <a:solidFill>
                  <a:schemeClr val="tx1">
                    <a:lumMod val="95000"/>
                    <a:lumOff val="5000"/>
                  </a:schemeClr>
                </a:solidFill>
              </a:defRPr>
            </a:lvl2pPr>
            <a:lvl3pPr>
              <a:buClr>
                <a:srgbClr val="4696D2"/>
              </a:buClr>
              <a:defRPr>
                <a:solidFill>
                  <a:schemeClr val="tx1">
                    <a:lumMod val="95000"/>
                    <a:lumOff val="5000"/>
                  </a:schemeClr>
                </a:solidFill>
              </a:defRPr>
            </a:lvl3pPr>
            <a:lvl4pPr>
              <a:lnSpc>
                <a:spcPct val="120000"/>
              </a:lnSpc>
              <a:buClr>
                <a:srgbClr val="4696D2"/>
              </a:buClr>
              <a:defRPr>
                <a:solidFill>
                  <a:schemeClr val="tx1">
                    <a:lumMod val="95000"/>
                    <a:lumOff val="5000"/>
                  </a:schemeClr>
                </a:solidFill>
              </a:defRPr>
            </a:lvl4pPr>
            <a:lvl5pPr>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logo&#10;&#10;Description automatically generated">
            <a:extLst>
              <a:ext uri="{FF2B5EF4-FFF2-40B4-BE49-F238E27FC236}">
                <a16:creationId xmlns:a16="http://schemas.microsoft.com/office/drawing/2014/main" id="{74FF8162-A65E-0F60-1590-5CD1A5FE307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29985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082E5E-A7CF-C24C-B23A-2EBEC8CBE44E}"/>
              </a:ext>
            </a:extLst>
          </p:cNvPr>
          <p:cNvSpPr/>
          <p:nvPr userDrawn="1"/>
        </p:nvSpPr>
        <p:spPr>
          <a:xfrm>
            <a:off x="-1" y="0"/>
            <a:ext cx="12192001" cy="1573308"/>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69C175-2B9E-9242-A955-2C120910C2DF}"/>
              </a:ext>
            </a:extLst>
          </p:cNvPr>
          <p:cNvSpPr>
            <a:spLocks noGrp="1"/>
          </p:cNvSpPr>
          <p:nvPr>
            <p:ph type="title"/>
          </p:nvPr>
        </p:nvSpPr>
        <p:spPr>
          <a:xfrm>
            <a:off x="839788" y="123873"/>
            <a:ext cx="10515600" cy="1325563"/>
          </a:xfrm>
        </p:spPr>
        <p:txBody>
          <a:bodyPr>
            <a:normAutofit/>
          </a:bodyPr>
          <a:lstStyle>
            <a:lvl1pPr>
              <a:defRPr sz="2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E0972D8-52C0-8E48-8EBF-B677335AE812}"/>
              </a:ext>
            </a:extLst>
          </p:cNvPr>
          <p:cNvSpPr>
            <a:spLocks noGrp="1"/>
          </p:cNvSpPr>
          <p:nvPr>
            <p:ph type="body" idx="1"/>
          </p:nvPr>
        </p:nvSpPr>
        <p:spPr>
          <a:xfrm>
            <a:off x="839788" y="1681163"/>
            <a:ext cx="5157787"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ACDAB87-203D-C14A-9EC0-703250E7876C}"/>
              </a:ext>
            </a:extLst>
          </p:cNvPr>
          <p:cNvSpPr>
            <a:spLocks noGrp="1"/>
          </p:cNvSpPr>
          <p:nvPr>
            <p:ph sz="half" idx="2"/>
          </p:nvPr>
        </p:nvSpPr>
        <p:spPr>
          <a:xfrm>
            <a:off x="839788" y="2505075"/>
            <a:ext cx="5157787" cy="3261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62F6788-7030-114C-9747-3BCD5B8799BE}"/>
              </a:ext>
            </a:extLst>
          </p:cNvPr>
          <p:cNvSpPr>
            <a:spLocks noGrp="1"/>
          </p:cNvSpPr>
          <p:nvPr>
            <p:ph type="body" sz="quarter" idx="3"/>
          </p:nvPr>
        </p:nvSpPr>
        <p:spPr>
          <a:xfrm>
            <a:off x="6172200" y="1681163"/>
            <a:ext cx="5183188" cy="823912"/>
          </a:xfrm>
        </p:spPr>
        <p:txBody>
          <a:bodyPr anchor="ctr"/>
          <a:lstStyle>
            <a:lvl1pPr marL="0" indent="0">
              <a:buNone/>
              <a:defRPr sz="2400" b="1">
                <a:solidFill>
                  <a:srgbClr val="4696D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E87F40-6ED1-474D-BBD2-AF5E746CF70E}"/>
              </a:ext>
            </a:extLst>
          </p:cNvPr>
          <p:cNvSpPr>
            <a:spLocks noGrp="1"/>
          </p:cNvSpPr>
          <p:nvPr>
            <p:ph sz="quarter" idx="4"/>
          </p:nvPr>
        </p:nvSpPr>
        <p:spPr>
          <a:xfrm>
            <a:off x="6172200" y="2505075"/>
            <a:ext cx="5183188" cy="3261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logo&#10;&#10;Description automatically generated">
            <a:extLst>
              <a:ext uri="{FF2B5EF4-FFF2-40B4-BE49-F238E27FC236}">
                <a16:creationId xmlns:a16="http://schemas.microsoft.com/office/drawing/2014/main" id="{BD4A4FC4-97D0-1B72-E907-4DBAC931AAC2}"/>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838200" y="6146800"/>
            <a:ext cx="1759710" cy="369539"/>
          </a:xfrm>
          <a:prstGeom prst="rect">
            <a:avLst/>
          </a:prstGeom>
        </p:spPr>
      </p:pic>
    </p:spTree>
    <p:extLst>
      <p:ext uri="{BB962C8B-B14F-4D97-AF65-F5344CB8AC3E}">
        <p14:creationId xmlns:p14="http://schemas.microsoft.com/office/powerpoint/2010/main" val="318420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3FE05F-5DA4-2943-8488-1A9B890F2AD6}"/>
              </a:ext>
            </a:extLst>
          </p:cNvPr>
          <p:cNvSpPr/>
          <p:nvPr/>
        </p:nvSpPr>
        <p:spPr>
          <a:xfrm>
            <a:off x="0" y="0"/>
            <a:ext cx="3327400" cy="6857999"/>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226203" y="2515394"/>
            <a:ext cx="2874993" cy="1325563"/>
          </a:xfrm>
        </p:spPr>
        <p:txBody>
          <a:bodyPr>
            <a:noAutofit/>
          </a:bodyPr>
          <a:lstStyle>
            <a:lvl1pPr algn="r">
              <a:defRPr sz="36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Content Placeholder 2">
            <a:extLst>
              <a:ext uri="{FF2B5EF4-FFF2-40B4-BE49-F238E27FC236}">
                <a16:creationId xmlns:a16="http://schemas.microsoft.com/office/drawing/2014/main" id="{C2062405-54AB-9A4B-A687-DF0022E5686F}"/>
              </a:ext>
            </a:extLst>
          </p:cNvPr>
          <p:cNvSpPr>
            <a:spLocks noGrp="1"/>
          </p:cNvSpPr>
          <p:nvPr>
            <p:ph idx="1"/>
          </p:nvPr>
        </p:nvSpPr>
        <p:spPr>
          <a:xfrm>
            <a:off x="4274288" y="1255257"/>
            <a:ext cx="7097619" cy="4351338"/>
          </a:xfrm>
        </p:spPr>
        <p:txBody>
          <a:bodyPr numCol="1" anchor="ctr" anchorCtr="0"/>
          <a:lstStyle>
            <a:lvl1pPr>
              <a:lnSpc>
                <a:spcPct val="100000"/>
              </a:lnSpc>
              <a:buClr>
                <a:srgbClr val="4696D2"/>
              </a:buClr>
              <a:defRPr>
                <a:solidFill>
                  <a:schemeClr val="tx1">
                    <a:lumMod val="95000"/>
                    <a:lumOff val="5000"/>
                  </a:schemeClr>
                </a:solidFill>
              </a:defRPr>
            </a:lvl1pPr>
            <a:lvl2pPr>
              <a:lnSpc>
                <a:spcPct val="100000"/>
              </a:lnSpc>
              <a:buClr>
                <a:srgbClr val="4696D2"/>
              </a:buClr>
              <a:defRPr>
                <a:solidFill>
                  <a:schemeClr val="tx1">
                    <a:lumMod val="95000"/>
                    <a:lumOff val="5000"/>
                  </a:schemeClr>
                </a:solidFill>
              </a:defRPr>
            </a:lvl2pPr>
            <a:lvl3pPr>
              <a:lnSpc>
                <a:spcPct val="100000"/>
              </a:lnSpc>
              <a:buClr>
                <a:srgbClr val="4696D2"/>
              </a:buClr>
              <a:defRPr>
                <a:solidFill>
                  <a:schemeClr val="tx1">
                    <a:lumMod val="95000"/>
                    <a:lumOff val="5000"/>
                  </a:schemeClr>
                </a:solidFill>
              </a:defRPr>
            </a:lvl3pPr>
            <a:lvl4pPr>
              <a:lnSpc>
                <a:spcPct val="100000"/>
              </a:lnSpc>
              <a:buClr>
                <a:srgbClr val="4696D2"/>
              </a:buClr>
              <a:defRPr>
                <a:solidFill>
                  <a:schemeClr val="tx1">
                    <a:lumMod val="95000"/>
                    <a:lumOff val="5000"/>
                  </a:schemeClr>
                </a:solidFill>
              </a:defRPr>
            </a:lvl4pPr>
            <a:lvl5pPr>
              <a:lnSpc>
                <a:spcPct val="100000"/>
              </a:lnSpc>
              <a:buClr>
                <a:srgbClr val="4696D2"/>
              </a:buClr>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A picture containing logo&#10;&#10;Description automatically generated">
            <a:extLst>
              <a:ext uri="{FF2B5EF4-FFF2-40B4-BE49-F238E27FC236}">
                <a16:creationId xmlns:a16="http://schemas.microsoft.com/office/drawing/2014/main" id="{4F246641-F973-D5F7-CE60-330E877C8AA6}"/>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133890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2EE60-BB10-2F4C-9650-DA00764F5DB6}"/>
              </a:ext>
            </a:extLst>
          </p:cNvPr>
          <p:cNvSpPr/>
          <p:nvPr/>
        </p:nvSpPr>
        <p:spPr>
          <a:xfrm>
            <a:off x="0" y="0"/>
            <a:ext cx="7966895" cy="6877515"/>
          </a:xfrm>
          <a:prstGeom prst="rect">
            <a:avLst/>
          </a:prstGeom>
          <a:solidFill>
            <a:srgbClr val="254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F114B8-FACD-F745-8739-26E8B7C803F9}"/>
              </a:ext>
            </a:extLst>
          </p:cNvPr>
          <p:cNvSpPr>
            <a:spLocks noGrp="1"/>
          </p:cNvSpPr>
          <p:nvPr>
            <p:ph type="title"/>
          </p:nvPr>
        </p:nvSpPr>
        <p:spPr>
          <a:xfrm>
            <a:off x="757667" y="1152421"/>
            <a:ext cx="4923765" cy="1325563"/>
          </a:xfrm>
        </p:spPr>
        <p:txBody>
          <a:bodyPr>
            <a:noAutofit/>
          </a:bodyPr>
          <a:lstStyle>
            <a:lvl1pPr>
              <a:defRPr sz="36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9BE13CD8-B227-A641-9B5D-930D0F3F9623}"/>
              </a:ext>
            </a:extLst>
          </p:cNvPr>
          <p:cNvSpPr>
            <a:spLocks noGrp="1"/>
          </p:cNvSpPr>
          <p:nvPr>
            <p:ph idx="1"/>
          </p:nvPr>
        </p:nvSpPr>
        <p:spPr>
          <a:xfrm>
            <a:off x="757667" y="2550275"/>
            <a:ext cx="4923765" cy="3427831"/>
          </a:xfrm>
          <a:prstGeom prst="rect">
            <a:avLst/>
          </a:prstGeom>
        </p:spPr>
        <p:txBody>
          <a:bodyPr vert="horz" lIns="91440" tIns="45720" rIns="91440" bIns="45720" rtlCol="0">
            <a:normAutofit/>
          </a:bodyPr>
          <a:lstStyle>
            <a:lvl1pPr>
              <a:buClr>
                <a:srgbClr val="4696D2"/>
              </a:buClr>
              <a:defRPr>
                <a:solidFill>
                  <a:schemeClr val="bg1"/>
                </a:solidFill>
              </a:defRPr>
            </a:lvl1pPr>
            <a:lvl2pPr>
              <a:buClr>
                <a:srgbClr val="4696D2"/>
              </a:buClr>
              <a:defRPr>
                <a:solidFill>
                  <a:schemeClr val="bg1"/>
                </a:solidFill>
              </a:defRPr>
            </a:lvl2pPr>
            <a:lvl3pPr>
              <a:buClr>
                <a:srgbClr val="4696D2"/>
              </a:buClr>
              <a:defRPr>
                <a:solidFill>
                  <a:schemeClr val="bg1"/>
                </a:solidFill>
              </a:defRPr>
            </a:lvl3pPr>
            <a:lvl4pPr>
              <a:buClr>
                <a:srgbClr val="4696D2"/>
              </a:buClr>
              <a:defRPr>
                <a:solidFill>
                  <a:schemeClr val="bg1"/>
                </a:solidFill>
              </a:defRPr>
            </a:lvl4pPr>
            <a:lvl5pPr>
              <a:buClr>
                <a:srgbClr val="4696D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2">
            <a:extLst>
              <a:ext uri="{FF2B5EF4-FFF2-40B4-BE49-F238E27FC236}">
                <a16:creationId xmlns:a16="http://schemas.microsoft.com/office/drawing/2014/main" id="{D81483C9-6F13-0F46-BF9D-65B7980A797D}"/>
              </a:ext>
            </a:extLst>
          </p:cNvPr>
          <p:cNvSpPr/>
          <p:nvPr/>
        </p:nvSpPr>
        <p:spPr>
          <a:xfrm>
            <a:off x="6900076" y="1598753"/>
            <a:ext cx="3648973" cy="3660494"/>
          </a:xfrm>
          <a:prstGeom prst="rect">
            <a:avLst/>
          </a:prstGeom>
          <a:solidFill>
            <a:schemeClr val="bg1">
              <a:lumMod val="9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5812E02D-8366-3144-9462-D2A34A87C563}"/>
              </a:ext>
            </a:extLst>
          </p:cNvPr>
          <p:cNvSpPr>
            <a:spLocks noGrp="1"/>
          </p:cNvSpPr>
          <p:nvPr>
            <p:ph type="pic" idx="10"/>
          </p:nvPr>
        </p:nvSpPr>
        <p:spPr>
          <a:xfrm>
            <a:off x="6900075" y="1598753"/>
            <a:ext cx="3648974" cy="3660494"/>
          </a:xfrm>
          <a:ln w="635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6" name="Picture 5" descr="A picture containing logo&#10;&#10;Description automatically generated">
            <a:extLst>
              <a:ext uri="{FF2B5EF4-FFF2-40B4-BE49-F238E27FC236}">
                <a16:creationId xmlns:a16="http://schemas.microsoft.com/office/drawing/2014/main" id="{EBF232B7-632F-6C0B-9E51-1B5B8F4EA4AF}"/>
              </a:ext>
            </a:extLst>
          </p:cNvPr>
          <p:cNvPicPr>
            <a:picLocks noChangeAspect="1"/>
          </p:cNvPicPr>
          <p:nvPr userDrawn="1"/>
        </p:nvPicPr>
        <p:blipFill>
          <a:blip r:embed="rId2">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9612197" y="6146800"/>
            <a:ext cx="1759710" cy="369539"/>
          </a:xfrm>
          <a:prstGeom prst="rect">
            <a:avLst/>
          </a:prstGeom>
        </p:spPr>
      </p:pic>
    </p:spTree>
    <p:extLst>
      <p:ext uri="{BB962C8B-B14F-4D97-AF65-F5344CB8AC3E}">
        <p14:creationId xmlns:p14="http://schemas.microsoft.com/office/powerpoint/2010/main" val="20501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5" name="Picture 4" descr="A picture containing text, windmill, device&#10;&#10;Description automatically generated">
            <a:extLst>
              <a:ext uri="{FF2B5EF4-FFF2-40B4-BE49-F238E27FC236}">
                <a16:creationId xmlns:a16="http://schemas.microsoft.com/office/drawing/2014/main" id="{BB9ABB1C-EEB8-C629-2CAF-AE52100094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700" y="-12700"/>
            <a:ext cx="12360886" cy="6959600"/>
          </a:xfrm>
          <a:prstGeom prst="rect">
            <a:avLst/>
          </a:prstGeom>
        </p:spPr>
      </p:pic>
      <p:pic>
        <p:nvPicPr>
          <p:cNvPr id="4" name="Picture 3" descr="A group of people in lab coats looking at a computer&#10;&#10;Description automatically generated">
            <a:extLst>
              <a:ext uri="{FF2B5EF4-FFF2-40B4-BE49-F238E27FC236}">
                <a16:creationId xmlns:a16="http://schemas.microsoft.com/office/drawing/2014/main" id="{EC4D9886-E7EB-B2BC-17B0-8B0A92EA1D21}"/>
              </a:ext>
            </a:extLst>
          </p:cNvPr>
          <p:cNvPicPr>
            <a:picLocks noChangeAspect="1"/>
          </p:cNvPicPr>
          <p:nvPr userDrawn="1"/>
        </p:nvPicPr>
        <p:blipFill>
          <a:blip r:embed="rId3" cstate="print">
            <a:alphaModFix amt="2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2700" y="0"/>
            <a:ext cx="13696904" cy="7223760"/>
          </a:xfrm>
          <a:prstGeom prst="rect">
            <a:avLst/>
          </a:prstGeom>
        </p:spPr>
      </p:pic>
      <p:sp>
        <p:nvSpPr>
          <p:cNvPr id="3" name="Title 1">
            <a:extLst>
              <a:ext uri="{FF2B5EF4-FFF2-40B4-BE49-F238E27FC236}">
                <a16:creationId xmlns:a16="http://schemas.microsoft.com/office/drawing/2014/main" id="{72B81D5F-3C17-B447-944E-C88BCB3E1644}"/>
              </a:ext>
            </a:extLst>
          </p:cNvPr>
          <p:cNvSpPr>
            <a:spLocks noGrp="1"/>
          </p:cNvSpPr>
          <p:nvPr>
            <p:ph type="ctrTitle"/>
          </p:nvPr>
        </p:nvSpPr>
        <p:spPr>
          <a:xfrm>
            <a:off x="1524000" y="2235200"/>
            <a:ext cx="9144000" cy="2387600"/>
          </a:xfrm>
        </p:spPr>
        <p:txBody>
          <a:bodyPr anchor="ctr" anchorCtr="0"/>
          <a:lstStyle>
            <a:lvl1pPr algn="ctr">
              <a:defRPr sz="6000">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E9AB49F9-02A3-7F2E-FC07-330029F60BF6}"/>
              </a:ext>
            </a:extLst>
          </p:cNvPr>
          <p:cNvSpPr/>
          <p:nvPr userDrawn="1"/>
        </p:nvSpPr>
        <p:spPr>
          <a:xfrm>
            <a:off x="-12700" y="1757680"/>
            <a:ext cx="3091180" cy="756920"/>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CFD343B-5EA7-C4F4-5612-A39EF6B9ED2B}"/>
              </a:ext>
            </a:extLst>
          </p:cNvPr>
          <p:cNvSpPr/>
          <p:nvPr userDrawn="1"/>
        </p:nvSpPr>
        <p:spPr>
          <a:xfrm>
            <a:off x="1414780" y="2073910"/>
            <a:ext cx="3200400" cy="161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E3DC91C-7CF2-5BCC-7084-9BD23961BC97}"/>
              </a:ext>
            </a:extLst>
          </p:cNvPr>
          <p:cNvSpPr/>
          <p:nvPr userDrawn="1"/>
        </p:nvSpPr>
        <p:spPr>
          <a:xfrm>
            <a:off x="8831580" y="5623560"/>
            <a:ext cx="3516606" cy="553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051BAD2-04FB-315E-9AEB-74186E834018}"/>
              </a:ext>
            </a:extLst>
          </p:cNvPr>
          <p:cNvSpPr/>
          <p:nvPr userDrawn="1"/>
        </p:nvSpPr>
        <p:spPr>
          <a:xfrm>
            <a:off x="7505722" y="5808980"/>
            <a:ext cx="4940278" cy="164592"/>
          </a:xfrm>
          <a:prstGeom prst="rect">
            <a:avLst/>
          </a:prstGeom>
          <a:solidFill>
            <a:srgbClr val="4696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95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68E55-F78B-0140-996D-F949A4EBD2F6}"/>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EA2802E-69E4-5342-B9B4-A87FD2C137F0}"/>
              </a:ext>
            </a:extLst>
          </p:cNvPr>
          <p:cNvSpPr>
            <a:spLocks noGrp="1"/>
          </p:cNvSpPr>
          <p:nvPr>
            <p:ph type="body" idx="1"/>
          </p:nvPr>
        </p:nvSpPr>
        <p:spPr>
          <a:xfrm>
            <a:off x="838200" y="1825627"/>
            <a:ext cx="10515600" cy="39046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5977564"/>
      </p:ext>
    </p:extLst>
  </p:cSld>
  <p:clrMap bg1="lt1" tx1="dk1" bg2="lt2" tx2="dk2" accent1="accent1" accent2="accent2" accent3="accent3" accent4="accent4" accent5="accent5" accent6="accent6" hlink="hlink" folHlink="folHlink"/>
  <p:sldLayoutIdLst>
    <p:sldLayoutId id="2147484887" r:id="rId1"/>
    <p:sldLayoutId id="2147484888" r:id="rId2"/>
    <p:sldLayoutId id="2147483691" r:id="rId3"/>
    <p:sldLayoutId id="2147483690" r:id="rId4"/>
    <p:sldLayoutId id="2147483664" r:id="rId5"/>
    <p:sldLayoutId id="2147483665" r:id="rId6"/>
    <p:sldLayoutId id="2147484886" r:id="rId7"/>
    <p:sldLayoutId id="2147483667" r:id="rId8"/>
    <p:sldLayoutId id="2147484871" r:id="rId9"/>
    <p:sldLayoutId id="2147484870" r:id="rId10"/>
    <p:sldLayoutId id="2147484872" r:id="rId11"/>
    <p:sldLayoutId id="2147483692" r:id="rId12"/>
    <p:sldLayoutId id="2147483693" r:id="rId13"/>
    <p:sldLayoutId id="2147483694" r:id="rId14"/>
    <p:sldLayoutId id="2147484882" r:id="rId15"/>
    <p:sldLayoutId id="2147484885" r:id="rId16"/>
    <p:sldLayoutId id="2147484869" r:id="rId17"/>
    <p:sldLayoutId id="2147484868" r:id="rId18"/>
    <p:sldLayoutId id="2147484746" r:id="rId19"/>
    <p:sldLayoutId id="214748474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b="1" i="0" kern="1200">
          <a:solidFill>
            <a:srgbClr val="25408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800" kern="1200">
          <a:solidFill>
            <a:schemeClr val="tx1">
              <a:lumMod val="95000"/>
              <a:lumOff val="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50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35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110000"/>
        </a:lnSpc>
        <a:spcBef>
          <a:spcPts val="450"/>
        </a:spcBef>
        <a:spcAft>
          <a:spcPts val="450"/>
        </a:spcAft>
        <a:buClr>
          <a:srgbClr val="4696D2"/>
        </a:buClr>
        <a:buSzPct val="80000"/>
        <a:buFont typeface="Arial" panose="020B0604020202020204" pitchFamily="34" charset="0"/>
        <a:buChar char="•"/>
        <a:defRPr sz="1200" kern="1200">
          <a:solidFill>
            <a:schemeClr val="tx1">
              <a:lumMod val="95000"/>
              <a:lumOff val="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12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hyperlink" Target="http://www.aphl.org/" TargetMode="External"/><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5.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cifor.u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cdc.gov/pulsenet/hcp/about/index.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www.cifor.us/"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hyperlink" Target="https://sso.ascp.org/Register/PreRegister?returnUrl=/issue/wsfed?wa%3dwsignin1.0%26wtrealm%3dhttp://identityserver.ascp.org" TargetMode="Externa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supportcdconelab.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mailto:grants@ascp.org" TargetMode="External"/><Relationship Id="rId1" Type="http://schemas.openxmlformats.org/officeDocument/2006/relationships/slideLayout" Target="../slideLayouts/slideLayout16.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cdc.gov/flu/weekly"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4127" y="2010689"/>
            <a:ext cx="9503868" cy="3121480"/>
          </a:xfrm>
        </p:spPr>
        <p:txBody>
          <a:bodyPr anchor="ctr">
            <a:noAutofit/>
          </a:bodyPr>
          <a:lstStyle/>
          <a:p>
            <a:r>
              <a:rPr lang="en-US" sz="3600" i="1" dirty="0">
                <a:latin typeface="Arial"/>
                <a:cs typeface="Calibri"/>
              </a:rPr>
              <a:t>Partnerships in Service of Effective Data Sharing</a:t>
            </a:r>
            <a:br>
              <a:rPr lang="en-US" sz="1400" dirty="0">
                <a:latin typeface="Arial"/>
                <a:cs typeface="Calibri"/>
              </a:rPr>
            </a:br>
            <a:r>
              <a:rPr lang="en-US" sz="2400" b="0" dirty="0"/>
              <a:t>Kelly Wroblewski, Kirsten Larson</a:t>
            </a:r>
          </a:p>
        </p:txBody>
      </p:sp>
      <p:sp>
        <p:nvSpPr>
          <p:cNvPr id="3" name="Content Placeholder 2"/>
          <p:cNvSpPr>
            <a:spLocks noGrp="1"/>
          </p:cNvSpPr>
          <p:nvPr>
            <p:ph type="subTitle" idx="1"/>
          </p:nvPr>
        </p:nvSpPr>
        <p:spPr>
          <a:xfrm>
            <a:off x="1456007" y="5715000"/>
            <a:ext cx="9503867" cy="746760"/>
          </a:xfrm>
        </p:spPr>
        <p:txBody>
          <a:bodyPr>
            <a:noAutofit/>
          </a:bodyPr>
          <a:lstStyle/>
          <a:p>
            <a:pPr algn="ctr"/>
            <a:r>
              <a:rPr lang="en-US" sz="2800" b="1" dirty="0">
                <a:latin typeface="Arial"/>
                <a:cs typeface="Arial"/>
              </a:rPr>
              <a:t>Building Bridges Across the Laboratory Community June 26, 2024</a:t>
            </a:r>
          </a:p>
        </p:txBody>
      </p:sp>
    </p:spTree>
    <p:extLst>
      <p:ext uri="{BB962C8B-B14F-4D97-AF65-F5344CB8AC3E}">
        <p14:creationId xmlns:p14="http://schemas.microsoft.com/office/powerpoint/2010/main" val="180617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249A-1BCE-A5F8-8135-368BD2301301}"/>
              </a:ext>
            </a:extLst>
          </p:cNvPr>
          <p:cNvSpPr>
            <a:spLocks noGrp="1"/>
          </p:cNvSpPr>
          <p:nvPr>
            <p:ph type="title"/>
          </p:nvPr>
        </p:nvSpPr>
        <p:spPr/>
        <p:txBody>
          <a:bodyPr/>
          <a:lstStyle/>
          <a:p>
            <a:r>
              <a:rPr lang="en-US" dirty="0"/>
              <a:t>Map of Participating NREVSS Laboratories</a:t>
            </a:r>
          </a:p>
        </p:txBody>
      </p:sp>
      <p:pic>
        <p:nvPicPr>
          <p:cNvPr id="5" name="Picture 4" descr="Map of NREVSS">
            <a:extLst>
              <a:ext uri="{FF2B5EF4-FFF2-40B4-BE49-F238E27FC236}">
                <a16:creationId xmlns:a16="http://schemas.microsoft.com/office/drawing/2014/main" id="{66306317-FA75-93A5-7AB1-7C0E3217C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886" y="1310534"/>
            <a:ext cx="9070227" cy="4911064"/>
          </a:xfrm>
          <a:prstGeom prst="rect">
            <a:avLst/>
          </a:prstGeom>
        </p:spPr>
      </p:pic>
    </p:spTree>
    <p:extLst>
      <p:ext uri="{BB962C8B-B14F-4D97-AF65-F5344CB8AC3E}">
        <p14:creationId xmlns:p14="http://schemas.microsoft.com/office/powerpoint/2010/main" val="55421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42AEF-F7AA-F305-C5A7-C1E241405F6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err="1">
                <a:solidFill>
                  <a:schemeClr val="tx1"/>
                </a:solidFill>
              </a:rPr>
              <a:t>FluView</a:t>
            </a:r>
            <a:r>
              <a:rPr lang="en-US" sz="800" dirty="0">
                <a:solidFill>
                  <a:schemeClr val="tx1"/>
                </a:solidFill>
              </a:rPr>
              <a:t> Interactive</a:t>
            </a:r>
          </a:p>
        </p:txBody>
      </p:sp>
    </p:spTree>
    <p:extLst>
      <p:ext uri="{BB962C8B-B14F-4D97-AF65-F5344CB8AC3E}">
        <p14:creationId xmlns:p14="http://schemas.microsoft.com/office/powerpoint/2010/main" val="2617473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257022"/>
            <a:ext cx="10515600" cy="1059264"/>
          </a:xfrm>
          <a:prstGeom prst="rect">
            <a:avLst/>
          </a:prstGeom>
        </p:spPr>
        <p:txBody>
          <a:bodyPr vert="horz" wrap="square" lIns="0" tIns="12700" rIns="0" bIns="0" rtlCol="0">
            <a:spAutoFit/>
          </a:bodyPr>
          <a:lstStyle/>
          <a:p>
            <a:pPr algn="ctr">
              <a:lnSpc>
                <a:spcPct val="100000"/>
              </a:lnSpc>
              <a:spcBef>
                <a:spcPts val="100"/>
              </a:spcBef>
            </a:pPr>
            <a:r>
              <a:rPr sz="3600" spc="-5" dirty="0">
                <a:latin typeface="Corbel"/>
                <a:cs typeface="Corbel"/>
              </a:rPr>
              <a:t>National Influenza </a:t>
            </a:r>
            <a:r>
              <a:rPr sz="3600" spc="-10" dirty="0">
                <a:latin typeface="Corbel"/>
                <a:cs typeface="Corbel"/>
              </a:rPr>
              <a:t>Reference </a:t>
            </a:r>
            <a:r>
              <a:rPr sz="3600" spc="-5" dirty="0">
                <a:latin typeface="Corbel"/>
                <a:cs typeface="Corbel"/>
              </a:rPr>
              <a:t>Centers</a:t>
            </a:r>
            <a:r>
              <a:rPr sz="3600" spc="-100" dirty="0">
                <a:latin typeface="Corbel"/>
                <a:cs typeface="Corbel"/>
              </a:rPr>
              <a:t> </a:t>
            </a:r>
            <a:r>
              <a:rPr sz="3600" spc="-5" dirty="0">
                <a:latin typeface="Corbel"/>
                <a:cs typeface="Corbel"/>
              </a:rPr>
              <a:t>(NIRCs)</a:t>
            </a:r>
            <a:endParaRPr sz="3600" dirty="0">
              <a:latin typeface="Corbel"/>
              <a:cs typeface="Corbel"/>
            </a:endParaRPr>
          </a:p>
          <a:p>
            <a:pPr marL="99060" algn="ctr">
              <a:lnSpc>
                <a:spcPct val="100000"/>
              </a:lnSpc>
              <a:spcBef>
                <a:spcPts val="25"/>
              </a:spcBef>
            </a:pPr>
            <a:r>
              <a:rPr sz="3200" spc="-5" dirty="0">
                <a:latin typeface="Corbel"/>
                <a:cs typeface="Corbel"/>
              </a:rPr>
              <a:t>Wisconsin </a:t>
            </a:r>
            <a:r>
              <a:rPr sz="3200" dirty="0">
                <a:latin typeface="Corbel"/>
                <a:cs typeface="Corbel"/>
              </a:rPr>
              <a:t>– New </a:t>
            </a:r>
            <a:r>
              <a:rPr sz="3200" spc="-65" dirty="0">
                <a:latin typeface="Corbel"/>
                <a:cs typeface="Corbel"/>
              </a:rPr>
              <a:t>York </a:t>
            </a:r>
            <a:r>
              <a:rPr sz="3200" dirty="0">
                <a:latin typeface="Corbel"/>
                <a:cs typeface="Corbel"/>
              </a:rPr>
              <a:t>–</a:t>
            </a:r>
            <a:r>
              <a:rPr sz="3200" spc="-400" dirty="0">
                <a:latin typeface="Corbel"/>
                <a:cs typeface="Corbel"/>
              </a:rPr>
              <a:t> </a:t>
            </a:r>
            <a:r>
              <a:rPr sz="3200" spc="-5" dirty="0">
                <a:latin typeface="Corbel"/>
                <a:cs typeface="Corbel"/>
              </a:rPr>
              <a:t>California</a:t>
            </a:r>
            <a:endParaRPr sz="3200" dirty="0">
              <a:latin typeface="Corbel"/>
              <a:cs typeface="Corbel"/>
            </a:endParaRPr>
          </a:p>
        </p:txBody>
      </p:sp>
      <p:pic>
        <p:nvPicPr>
          <p:cNvPr id="6" name="Picture 5" descr="A diagram of a NIRCs">
            <a:extLst>
              <a:ext uri="{FF2B5EF4-FFF2-40B4-BE49-F238E27FC236}">
                <a16:creationId xmlns:a16="http://schemas.microsoft.com/office/drawing/2014/main" id="{5FD1CD4B-9133-0DF3-FB4D-2D4A038310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5368" y="1648389"/>
            <a:ext cx="8283832" cy="5085738"/>
          </a:xfrm>
          <a:prstGeom prst="rect">
            <a:avLst/>
          </a:prstGeom>
        </p:spPr>
      </p:pic>
    </p:spTree>
    <p:extLst>
      <p:ext uri="{BB962C8B-B14F-4D97-AF65-F5344CB8AC3E}">
        <p14:creationId xmlns:p14="http://schemas.microsoft.com/office/powerpoint/2010/main" val="187283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91F5-24D4-5F4F-8D52-717E4A3006C3}"/>
              </a:ext>
            </a:extLst>
          </p:cNvPr>
          <p:cNvSpPr>
            <a:spLocks noGrp="1"/>
          </p:cNvSpPr>
          <p:nvPr>
            <p:ph type="title"/>
          </p:nvPr>
        </p:nvSpPr>
        <p:spPr/>
        <p:txBody>
          <a:bodyPr/>
          <a:lstStyle/>
          <a:p>
            <a:r>
              <a:rPr lang="en-US" dirty="0"/>
              <a:t>Objectives of Public Health Laboratory Influenza Virologic Surveillance</a:t>
            </a:r>
          </a:p>
        </p:txBody>
      </p:sp>
      <p:pic>
        <p:nvPicPr>
          <p:cNvPr id="5" name="Picture 4" descr="Public Health Lab Inflenza Virologic Surveillance Objectives">
            <a:extLst>
              <a:ext uri="{FF2B5EF4-FFF2-40B4-BE49-F238E27FC236}">
                <a16:creationId xmlns:a16="http://schemas.microsoft.com/office/drawing/2014/main" id="{1D5E9F69-452D-E32B-7F7F-CF345F12DD54}"/>
              </a:ext>
            </a:extLst>
          </p:cNvPr>
          <p:cNvPicPr>
            <a:picLocks noChangeAspect="1"/>
          </p:cNvPicPr>
          <p:nvPr/>
        </p:nvPicPr>
        <p:blipFill>
          <a:blip r:embed="rId2"/>
          <a:stretch>
            <a:fillRect/>
          </a:stretch>
        </p:blipFill>
        <p:spPr>
          <a:xfrm>
            <a:off x="2473226" y="1562675"/>
            <a:ext cx="7245548" cy="4922345"/>
          </a:xfrm>
          <a:prstGeom prst="rect">
            <a:avLst/>
          </a:prstGeom>
        </p:spPr>
      </p:pic>
    </p:spTree>
    <p:extLst>
      <p:ext uri="{BB962C8B-B14F-4D97-AF65-F5344CB8AC3E}">
        <p14:creationId xmlns:p14="http://schemas.microsoft.com/office/powerpoint/2010/main" val="326700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97A5A1-2DA2-F46A-5A81-2209D22B358B}"/>
              </a:ext>
            </a:extLst>
          </p:cNvPr>
          <p:cNvSpPr txBox="1">
            <a:spLocks noGrp="1"/>
          </p:cNvSpPr>
          <p:nvPr>
            <p:ph type="title" idx="4294967295"/>
          </p:nvPr>
        </p:nvSpPr>
        <p:spPr>
          <a:xfrm>
            <a:off x="1452504" y="348756"/>
            <a:ext cx="965486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We Can’t Do it Without You!</a:t>
            </a:r>
          </a:p>
        </p:txBody>
      </p:sp>
      <p:sp>
        <p:nvSpPr>
          <p:cNvPr id="8" name="object 8" descr="Portal with number of sentinel providers "/>
          <p:cNvSpPr/>
          <p:nvPr/>
        </p:nvSpPr>
        <p:spPr>
          <a:xfrm>
            <a:off x="1065275" y="1100340"/>
            <a:ext cx="5010911" cy="4712195"/>
          </a:xfrm>
          <a:prstGeom prst="rect">
            <a:avLst/>
          </a:prstGeom>
          <a:blipFill>
            <a:blip r:embed="rId2" cstate="print"/>
            <a:stretch>
              <a:fillRect/>
            </a:stretch>
          </a:blipFill>
        </p:spPr>
        <p:txBody>
          <a:bodyPr wrap="square" lIns="0" tIns="0" rIns="0" bIns="0" rtlCol="0"/>
          <a:lstStyle/>
          <a:p>
            <a:endParaRPr/>
          </a:p>
        </p:txBody>
      </p:sp>
      <p:sp>
        <p:nvSpPr>
          <p:cNvPr id="9" name="object 9" descr="graph showing the number of Sentinel Providers "/>
          <p:cNvSpPr/>
          <p:nvPr/>
        </p:nvSpPr>
        <p:spPr>
          <a:xfrm>
            <a:off x="1129283" y="1164336"/>
            <a:ext cx="4828031" cy="4529327"/>
          </a:xfrm>
          <a:prstGeom prst="rect">
            <a:avLst/>
          </a:prstGeom>
          <a:blipFill>
            <a:blip r:embed="rId3" cstate="print"/>
            <a:stretch>
              <a:fillRect/>
            </a:stretch>
          </a:blipFill>
        </p:spPr>
        <p:txBody>
          <a:bodyPr wrap="square" lIns="0" tIns="0" rIns="0" bIns="0" rtlCol="0"/>
          <a:lstStyle/>
          <a:p>
            <a:endParaRPr/>
          </a:p>
        </p:txBody>
      </p:sp>
      <p:sp>
        <p:nvSpPr>
          <p:cNvPr id="11" name="object 11" descr="graph showing the number of specimen submissions "/>
          <p:cNvSpPr/>
          <p:nvPr/>
        </p:nvSpPr>
        <p:spPr>
          <a:xfrm>
            <a:off x="6408420" y="1100340"/>
            <a:ext cx="4974335" cy="4712195"/>
          </a:xfrm>
          <a:prstGeom prst="rect">
            <a:avLst/>
          </a:prstGeom>
          <a:blipFill>
            <a:blip r:embed="rId4" cstate="print"/>
            <a:stretch>
              <a:fillRect/>
            </a:stretch>
          </a:blipFill>
        </p:spPr>
        <p:txBody>
          <a:bodyPr wrap="square" lIns="0" tIns="0" rIns="0" bIns="0" rtlCol="0"/>
          <a:lstStyle/>
          <a:p>
            <a:endParaRPr/>
          </a:p>
        </p:txBody>
      </p:sp>
      <p:sp>
        <p:nvSpPr>
          <p:cNvPr id="12" name="object 12" descr="graph showing the number of specimen submissions."/>
          <p:cNvSpPr/>
          <p:nvPr/>
        </p:nvSpPr>
        <p:spPr>
          <a:xfrm>
            <a:off x="6472440" y="1164336"/>
            <a:ext cx="4791443" cy="452931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0472672" y="6523290"/>
            <a:ext cx="976630" cy="223520"/>
          </a:xfrm>
          <a:prstGeom prst="rect">
            <a:avLst/>
          </a:prstGeom>
        </p:spPr>
        <p:txBody>
          <a:bodyPr vert="horz" wrap="square" lIns="0" tIns="12065" rIns="0" bIns="0" rtlCol="0">
            <a:spAutoFit/>
          </a:bodyPr>
          <a:lstStyle/>
          <a:p>
            <a:pPr marL="12700">
              <a:lnSpc>
                <a:spcPct val="100000"/>
              </a:lnSpc>
              <a:spcBef>
                <a:spcPts val="95"/>
              </a:spcBef>
            </a:pPr>
            <a:r>
              <a:rPr sz="1300" spc="-10" dirty="0">
                <a:solidFill>
                  <a:srgbClr val="B42D34"/>
                </a:solidFill>
                <a:latin typeface="Franklin Gothic Medium"/>
                <a:cs typeface="Franklin Gothic Medium"/>
                <a:hlinkClick r:id="rId6"/>
              </a:rPr>
              <a:t>www.aphl.org</a:t>
            </a:r>
            <a:endParaRPr sz="1300">
              <a:latin typeface="Franklin Gothic Medium"/>
              <a:cs typeface="Franklin Gothic Medium"/>
            </a:endParaRPr>
          </a:p>
        </p:txBody>
      </p:sp>
    </p:spTree>
    <p:extLst>
      <p:ext uri="{BB962C8B-B14F-4D97-AF65-F5344CB8AC3E}">
        <p14:creationId xmlns:p14="http://schemas.microsoft.com/office/powerpoint/2010/main" val="215133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BE06-893B-12EE-E776-A3B8BB19F3A9}"/>
              </a:ext>
            </a:extLst>
          </p:cNvPr>
          <p:cNvSpPr>
            <a:spLocks noGrp="1"/>
          </p:cNvSpPr>
          <p:nvPr>
            <p:ph type="title"/>
          </p:nvPr>
        </p:nvSpPr>
        <p:spPr/>
        <p:txBody>
          <a:bodyPr/>
          <a:lstStyle/>
          <a:p>
            <a:r>
              <a:rPr lang="en-US" dirty="0"/>
              <a:t>But It Looks A Little Different Everywhere</a:t>
            </a:r>
          </a:p>
        </p:txBody>
      </p:sp>
      <p:pic>
        <p:nvPicPr>
          <p:cNvPr id="9" name="Picture 8" descr="A map of Texas with different colored squares&#10;&#10;">
            <a:extLst>
              <a:ext uri="{FF2B5EF4-FFF2-40B4-BE49-F238E27FC236}">
                <a16:creationId xmlns:a16="http://schemas.microsoft.com/office/drawing/2014/main" id="{5176A009-9EEE-E095-2F7D-01C7DBBC5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19" y="2577747"/>
            <a:ext cx="3925398" cy="2916440"/>
          </a:xfrm>
          <a:prstGeom prst="rect">
            <a:avLst/>
          </a:prstGeom>
        </p:spPr>
      </p:pic>
      <p:pic>
        <p:nvPicPr>
          <p:cNvPr id="1028" name="Picture 4" descr="WV Influenza Surveillance">
            <a:extLst>
              <a:ext uri="{FF2B5EF4-FFF2-40B4-BE49-F238E27FC236}">
                <a16:creationId xmlns:a16="http://schemas.microsoft.com/office/drawing/2014/main" id="{65A9E4DE-92A1-0CEA-B91C-6F47457B4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2955" y="2327170"/>
            <a:ext cx="3768826" cy="3172095"/>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map of the state of Michigan">
            <a:extLst>
              <a:ext uri="{FF2B5EF4-FFF2-40B4-BE49-F238E27FC236}">
                <a16:creationId xmlns:a16="http://schemas.microsoft.com/office/drawing/2014/main" id="{F6BB338A-CDC4-99F5-D142-90707D25421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563902" y="2078580"/>
            <a:ext cx="3025053" cy="3914775"/>
          </a:xfrm>
        </p:spPr>
      </p:pic>
    </p:spTree>
    <p:extLst>
      <p:ext uri="{BB962C8B-B14F-4D97-AF65-F5344CB8AC3E}">
        <p14:creationId xmlns:p14="http://schemas.microsoft.com/office/powerpoint/2010/main" val="145264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8982E-9635-B50D-BB47-A72849EE767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sz="800" b="0" dirty="0">
                <a:solidFill>
                  <a:schemeClr val="tx1"/>
                </a:solidFill>
              </a:rPr>
              <a:t>CDC Yearly Lab Work on Flu Viruses</a:t>
            </a:r>
          </a:p>
        </p:txBody>
      </p:sp>
      <p:pic>
        <p:nvPicPr>
          <p:cNvPr id="5" name="Content Placeholder 4" descr="A graphic of several people working on tables">
            <a:extLst>
              <a:ext uri="{FF2B5EF4-FFF2-40B4-BE49-F238E27FC236}">
                <a16:creationId xmlns:a16="http://schemas.microsoft.com/office/drawing/2014/main" id="{F978D519-F1D2-AB84-535A-F46FFA721F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0131" y="643466"/>
            <a:ext cx="7211737" cy="5571067"/>
          </a:xfrm>
          <a:prstGeom prst="rect">
            <a:avLst/>
          </a:prstGeom>
        </p:spPr>
      </p:pic>
    </p:spTree>
    <p:extLst>
      <p:ext uri="{BB962C8B-B14F-4D97-AF65-F5344CB8AC3E}">
        <p14:creationId xmlns:p14="http://schemas.microsoft.com/office/powerpoint/2010/main" val="170395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78C2-5C4E-5913-79F2-8CCC95D3710B}"/>
              </a:ext>
            </a:extLst>
          </p:cNvPr>
          <p:cNvSpPr>
            <a:spLocks noGrp="1"/>
          </p:cNvSpPr>
          <p:nvPr>
            <p:ph type="title"/>
          </p:nvPr>
        </p:nvSpPr>
        <p:spPr/>
        <p:txBody>
          <a:bodyPr/>
          <a:lstStyle/>
          <a:p>
            <a:r>
              <a:rPr lang="en-US" dirty="0"/>
              <a:t>H5N1 in Dairy Cattle Partnership in Action</a:t>
            </a:r>
          </a:p>
        </p:txBody>
      </p:sp>
      <p:pic>
        <p:nvPicPr>
          <p:cNvPr id="11" name="Picture 10" descr="Strips of candy">
            <a:extLst>
              <a:ext uri="{FF2B5EF4-FFF2-40B4-BE49-F238E27FC236}">
                <a16:creationId xmlns:a16="http://schemas.microsoft.com/office/drawing/2014/main" id="{ABEC7B15-6FD2-7B7C-D203-C2ED8C284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148" y="1691598"/>
            <a:ext cx="6763499" cy="4283242"/>
          </a:xfrm>
          <a:prstGeom prst="rect">
            <a:avLst/>
          </a:prstGeom>
        </p:spPr>
      </p:pic>
      <p:pic>
        <p:nvPicPr>
          <p:cNvPr id="9" name="Content Placeholder 8" descr="A map of the united states.">
            <a:extLst>
              <a:ext uri="{FF2B5EF4-FFF2-40B4-BE49-F238E27FC236}">
                <a16:creationId xmlns:a16="http://schemas.microsoft.com/office/drawing/2014/main" id="{2D15C08C-54AF-0919-A108-67FAB7C37E2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28616"/>
          <a:stretch/>
        </p:blipFill>
        <p:spPr>
          <a:xfrm>
            <a:off x="6582433" y="1679566"/>
            <a:ext cx="4771367" cy="4808423"/>
          </a:xfrm>
        </p:spPr>
      </p:pic>
    </p:spTree>
    <p:extLst>
      <p:ext uri="{BB962C8B-B14F-4D97-AF65-F5344CB8AC3E}">
        <p14:creationId xmlns:p14="http://schemas.microsoft.com/office/powerpoint/2010/main" val="380689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857D8-E89C-58FA-9FDC-4237C8F3C0CD}"/>
              </a:ext>
            </a:extLst>
          </p:cNvPr>
          <p:cNvSpPr>
            <a:spLocks noGrp="1"/>
          </p:cNvSpPr>
          <p:nvPr>
            <p:ph type="title"/>
          </p:nvPr>
        </p:nvSpPr>
        <p:spPr/>
        <p:txBody>
          <a:bodyPr/>
          <a:lstStyle/>
          <a:p>
            <a:r>
              <a:rPr lang="en-US" dirty="0"/>
              <a:t>2024 Enhanced Summer Surveillance Guidance</a:t>
            </a:r>
          </a:p>
        </p:txBody>
      </p:sp>
      <p:sp>
        <p:nvSpPr>
          <p:cNvPr id="3" name="Content Placeholder 2">
            <a:extLst>
              <a:ext uri="{FF2B5EF4-FFF2-40B4-BE49-F238E27FC236}">
                <a16:creationId xmlns:a16="http://schemas.microsoft.com/office/drawing/2014/main" id="{FE0814F3-39AC-F067-9088-B754277BB441}"/>
              </a:ext>
            </a:extLst>
          </p:cNvPr>
          <p:cNvSpPr>
            <a:spLocks noGrp="1"/>
          </p:cNvSpPr>
          <p:nvPr>
            <p:ph idx="1"/>
          </p:nvPr>
        </p:nvSpPr>
        <p:spPr>
          <a:xfrm>
            <a:off x="693821" y="1753434"/>
            <a:ext cx="10515600" cy="4298449"/>
          </a:xfrm>
        </p:spPr>
        <p:txBody>
          <a:bodyPr>
            <a:normAutofit fontScale="40000" lnSpcReduction="20000"/>
          </a:bodyPr>
          <a:lstStyle/>
          <a:p>
            <a:r>
              <a:rPr lang="en-US" sz="4500" dirty="0">
                <a:solidFill>
                  <a:schemeClr val="bg2">
                    <a:lumMod val="25000"/>
                  </a:schemeClr>
                </a:solidFill>
              </a:rPr>
              <a:t>Symptom monitoring among workers and others with recent exposures to HPAI A/H5 infected animals on farms or other locations.</a:t>
            </a:r>
          </a:p>
          <a:p>
            <a:r>
              <a:rPr lang="en-US" sz="4500" dirty="0">
                <a:solidFill>
                  <a:schemeClr val="bg2">
                    <a:lumMod val="25000"/>
                  </a:schemeClr>
                </a:solidFill>
              </a:rPr>
              <a:t>Conduct outreach and education to people exhibiting animals (specifically swine, cattle and avian species) at or attending agricultural fairs.</a:t>
            </a:r>
          </a:p>
          <a:p>
            <a:r>
              <a:rPr lang="en-US" sz="4500" dirty="0">
                <a:solidFill>
                  <a:schemeClr val="bg2">
                    <a:lumMod val="25000"/>
                  </a:schemeClr>
                </a:solidFill>
              </a:rPr>
              <a:t>Encourage ongoing influenza testing (preferably RT-PCR) of individuals with compatible illness throughout the summer, particular for persons with recent history of relevant exposures.</a:t>
            </a:r>
          </a:p>
          <a:p>
            <a:r>
              <a:rPr lang="en-US" sz="4500" dirty="0">
                <a:solidFill>
                  <a:schemeClr val="bg2">
                    <a:lumMod val="25000"/>
                  </a:schemeClr>
                </a:solidFill>
              </a:rPr>
              <a:t>Enhance surveillance for novel influenza  detection among severely ill patients by subtyping influenza A positives specimens from patients hospitalized or in the ICU.</a:t>
            </a:r>
          </a:p>
          <a:p>
            <a:r>
              <a:rPr lang="en-US" sz="4500" dirty="0">
                <a:solidFill>
                  <a:schemeClr val="bg2">
                    <a:lumMod val="25000"/>
                  </a:schemeClr>
                </a:solidFill>
              </a:rPr>
              <a:t>Enhance surveillance for novel influenza A detections in the community by maintaining the flow of influenza positive specimens to and subtyping of influenza A positives by PHLs and investigation of unexplained clusters of respiratory illness.</a:t>
            </a:r>
          </a:p>
          <a:p>
            <a:r>
              <a:rPr lang="en-US" sz="4500" dirty="0">
                <a:solidFill>
                  <a:schemeClr val="bg2">
                    <a:lumMod val="25000"/>
                  </a:schemeClr>
                </a:solidFill>
              </a:rPr>
              <a:t>Monitor influenza surveillance data for unexpected patterns.</a:t>
            </a:r>
          </a:p>
          <a:p>
            <a:r>
              <a:rPr lang="en-US" sz="4500" dirty="0">
                <a:solidFill>
                  <a:schemeClr val="bg2">
                    <a:lumMod val="25000"/>
                  </a:schemeClr>
                </a:solidFill>
              </a:rPr>
              <a:t>Local data anomaly detection and investigation.</a:t>
            </a:r>
          </a:p>
          <a:p>
            <a:endParaRPr lang="en-US" dirty="0"/>
          </a:p>
        </p:txBody>
      </p:sp>
    </p:spTree>
    <p:extLst>
      <p:ext uri="{BB962C8B-B14F-4D97-AF65-F5344CB8AC3E}">
        <p14:creationId xmlns:p14="http://schemas.microsoft.com/office/powerpoint/2010/main" val="15651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7435-33D7-6C36-7A79-B51661A4CF4E}"/>
              </a:ext>
            </a:extLst>
          </p:cNvPr>
          <p:cNvSpPr>
            <a:spLocks noGrp="1"/>
          </p:cNvSpPr>
          <p:nvPr>
            <p:ph type="title"/>
          </p:nvPr>
        </p:nvSpPr>
        <p:spPr/>
        <p:txBody>
          <a:bodyPr/>
          <a:lstStyle/>
          <a:p>
            <a:r>
              <a:rPr lang="en-US" dirty="0"/>
              <a:t>Lessons Learned and Best Practices</a:t>
            </a:r>
          </a:p>
        </p:txBody>
      </p:sp>
      <p:sp>
        <p:nvSpPr>
          <p:cNvPr id="3" name="Content Placeholder 2">
            <a:extLst>
              <a:ext uri="{FF2B5EF4-FFF2-40B4-BE49-F238E27FC236}">
                <a16:creationId xmlns:a16="http://schemas.microsoft.com/office/drawing/2014/main" id="{AC91E5E2-CFA0-CB1A-DC24-7A8960C92AFF}"/>
              </a:ext>
            </a:extLst>
          </p:cNvPr>
          <p:cNvSpPr>
            <a:spLocks noGrp="1"/>
          </p:cNvSpPr>
          <p:nvPr>
            <p:ph idx="1"/>
          </p:nvPr>
        </p:nvSpPr>
        <p:spPr/>
        <p:txBody>
          <a:bodyPr/>
          <a:lstStyle/>
          <a:p>
            <a:r>
              <a:rPr lang="en-US" dirty="0"/>
              <a:t>Strong clinical and public health laboratory partnerships are critical to maintaining a robust national influenza surveillance system.</a:t>
            </a:r>
          </a:p>
          <a:p>
            <a:r>
              <a:rPr lang="en-US" dirty="0"/>
              <a:t>Although each state’s system looks a little bit different, providing site specific data reports, certificates and continuing education opportunities are good incentives to encourage participation.</a:t>
            </a:r>
          </a:p>
          <a:p>
            <a:r>
              <a:rPr lang="en-US" dirty="0"/>
              <a:t>If there is something that would make it easier for clinical laboratories to participate, they should share that with their state or local public </a:t>
            </a:r>
            <a:r>
              <a:rPr lang="en-US"/>
              <a:t>health laboratory.</a:t>
            </a:r>
            <a:endParaRPr lang="en-US" dirty="0"/>
          </a:p>
          <a:p>
            <a:endParaRPr lang="en-US" dirty="0"/>
          </a:p>
        </p:txBody>
      </p:sp>
    </p:spTree>
    <p:extLst>
      <p:ext uri="{BB962C8B-B14F-4D97-AF65-F5344CB8AC3E}">
        <p14:creationId xmlns:p14="http://schemas.microsoft.com/office/powerpoint/2010/main" val="38903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764C-C825-6F47-BA0B-2EE5D60F2512}"/>
              </a:ext>
            </a:extLst>
          </p:cNvPr>
          <p:cNvSpPr>
            <a:spLocks noGrp="1"/>
          </p:cNvSpPr>
          <p:nvPr>
            <p:ph type="title"/>
          </p:nvPr>
        </p:nvSpPr>
        <p:spPr/>
        <p:txBody>
          <a:bodyPr/>
          <a:lstStyle/>
          <a:p>
            <a:r>
              <a:rPr lang="en-US" dirty="0"/>
              <a:t>Funding Statement</a:t>
            </a:r>
          </a:p>
        </p:txBody>
      </p:sp>
      <p:sp>
        <p:nvSpPr>
          <p:cNvPr id="3" name="Rectangle 2"/>
          <p:cNvSpPr/>
          <p:nvPr/>
        </p:nvSpPr>
        <p:spPr>
          <a:xfrm>
            <a:off x="2057400" y="2209801"/>
            <a:ext cx="7886700" cy="2931572"/>
          </a:xfrm>
          <a:prstGeom prst="rect">
            <a:avLst/>
          </a:prstGeom>
        </p:spPr>
        <p:txBody>
          <a:bodyPr wrap="square" lIns="68580" tIns="34290" rIns="68580" bIns="34290" anchor="t">
            <a:spAutoFit/>
          </a:bodyPr>
          <a:lstStyle/>
          <a:p>
            <a:pPr algn="ctr"/>
            <a:r>
              <a:rPr lang="en-US" sz="2800" i="1" dirty="0">
                <a:ea typeface="Calibri" panose="020F0502020204030204" pitchFamily="34" charset="0"/>
                <a:cs typeface="Arial" panose="020B0604020202020204" pitchFamily="34" charset="0"/>
              </a:rPr>
              <a:t>This resource was made possible by cooperative agreement </a:t>
            </a:r>
            <a:r>
              <a:rPr lang="en-US" sz="2800" i="1" dirty="0">
                <a:ea typeface="+mn-lt"/>
                <a:cs typeface="Arial" panose="020B0604020202020204" pitchFamily="34" charset="0"/>
              </a:rPr>
              <a:t>NU47OE000107</a:t>
            </a:r>
            <a:r>
              <a:rPr lang="en-US" sz="2800" i="1" dirty="0">
                <a:ea typeface="Calibri" panose="020F0502020204030204" pitchFamily="34" charset="0"/>
                <a:cs typeface="Arial" panose="020B0604020202020204" pitchFamily="34" charset="0"/>
              </a:rPr>
              <a:t> from Centers for Disease Control and Prevention (CDC). Its contents are solely the responsibility of the American Society for Clinical Pathology (ASCP) and do not necessarily represent the official views of CDC. </a:t>
            </a:r>
            <a:br>
              <a:rPr lang="en-US" sz="1800" i="1" dirty="0">
                <a:ea typeface="Calibri" panose="020F0502020204030204" pitchFamily="34" charset="0"/>
                <a:cs typeface="Arial" panose="020B0604020202020204" pitchFamily="34" charset="0"/>
              </a:rPr>
            </a:br>
            <a:endParaRPr lang="en-US" sz="18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120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2001-AC52-E4DF-ABB9-13328333E067}"/>
              </a:ext>
            </a:extLst>
          </p:cNvPr>
          <p:cNvSpPr>
            <a:spLocks noGrp="1"/>
          </p:cNvSpPr>
          <p:nvPr>
            <p:ph type="title"/>
          </p:nvPr>
        </p:nvSpPr>
        <p:spPr/>
        <p:txBody>
          <a:bodyPr/>
          <a:lstStyle/>
          <a:p>
            <a:pPr algn="ctr"/>
            <a:r>
              <a:rPr lang="en-US" dirty="0"/>
              <a:t>Thank you and Questions</a:t>
            </a:r>
          </a:p>
        </p:txBody>
      </p:sp>
      <p:pic>
        <p:nvPicPr>
          <p:cNvPr id="5" name="Content Placeholder 4" descr="A lion and a cat on a blue background&#10;">
            <a:extLst>
              <a:ext uri="{FF2B5EF4-FFF2-40B4-BE49-F238E27FC236}">
                <a16:creationId xmlns:a16="http://schemas.microsoft.com/office/drawing/2014/main" id="{2EF9820A-B8FD-5124-ED8E-A6411E825D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6200" y="1825625"/>
            <a:ext cx="6959600" cy="3914775"/>
          </a:xfrm>
        </p:spPr>
      </p:pic>
    </p:spTree>
    <p:extLst>
      <p:ext uri="{BB962C8B-B14F-4D97-AF65-F5344CB8AC3E}">
        <p14:creationId xmlns:p14="http://schemas.microsoft.com/office/powerpoint/2010/main" val="360956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1996964" y="2631591"/>
            <a:ext cx="8345215" cy="3327776"/>
          </a:xfrm>
        </p:spPr>
        <p:txBody>
          <a:bodyPr>
            <a:normAutofit fontScale="90000"/>
          </a:bodyPr>
          <a:lstStyle/>
          <a:p>
            <a:r>
              <a:rPr lang="en-US" sz="4800" dirty="0"/>
              <a:t>Listeria Infections Linked to Soft Cheeses</a:t>
            </a:r>
            <a:br>
              <a:rPr lang="en-US" sz="4800" dirty="0"/>
            </a:br>
            <a:br>
              <a:rPr lang="en-US" dirty="0"/>
            </a:br>
            <a:r>
              <a:rPr lang="en-US" sz="3600" b="0" dirty="0"/>
              <a:t>Kirsten Larson, MPH</a:t>
            </a:r>
            <a:br>
              <a:rPr lang="en-US" sz="3600" b="0" dirty="0"/>
            </a:br>
            <a:r>
              <a:rPr lang="en-US" sz="3600" b="0" dirty="0"/>
              <a:t>Association of Public Health Laboratories (APHL)</a:t>
            </a:r>
          </a:p>
        </p:txBody>
      </p:sp>
    </p:spTree>
    <p:extLst>
      <p:ext uri="{BB962C8B-B14F-4D97-AF65-F5344CB8AC3E}">
        <p14:creationId xmlns:p14="http://schemas.microsoft.com/office/powerpoint/2010/main" val="11038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AN OUTBREAK IS DETECTED </a:t>
            </a:r>
          </a:p>
        </p:txBody>
      </p:sp>
      <p:pic>
        <p:nvPicPr>
          <p:cNvPr id="1026" name="Picture 2" descr="Image result for Listeria">
            <a:extLst>
              <a:ext uri="{FF2B5EF4-FFF2-40B4-BE49-F238E27FC236}">
                <a16:creationId xmlns:a16="http://schemas.microsoft.com/office/drawing/2014/main" id="{38B4ED55-8D1C-2273-9645-486A1FD72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5452" y="215491"/>
            <a:ext cx="4010025"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fontScale="85000" lnSpcReduction="20000"/>
          </a:bodyPr>
          <a:lstStyle/>
          <a:p>
            <a:r>
              <a:rPr lang="en-US" sz="2800" dirty="0"/>
              <a:t>CDC detects cluster of Listeria in December 2017</a:t>
            </a:r>
          </a:p>
          <a:p>
            <a:pPr lvl="1"/>
            <a:r>
              <a:rPr lang="en-US" sz="2500" dirty="0"/>
              <a:t>Common pulsed-field gel electrophoresis (PFGE) pattern </a:t>
            </a:r>
          </a:p>
          <a:p>
            <a:pPr lvl="1"/>
            <a:r>
              <a:rPr lang="en-US" sz="2500" dirty="0"/>
              <a:t>8 cases from 5 states (June 2014- November 2017)</a:t>
            </a:r>
          </a:p>
          <a:p>
            <a:pPr lvl="1"/>
            <a:r>
              <a:rPr lang="en-US" sz="2500" dirty="0"/>
              <a:t>7 of 8 cases report Hispanic ethnicity </a:t>
            </a:r>
          </a:p>
          <a:p>
            <a:pPr lvl="1"/>
            <a:r>
              <a:rPr lang="en-US" sz="2500" dirty="0"/>
              <a:t>6 cases report consuming queso fresco and cotija style cheeses </a:t>
            </a:r>
          </a:p>
          <a:p>
            <a:r>
              <a:rPr lang="en-US" sz="2800" dirty="0"/>
              <a:t>Georgia conducts an inspection of a retail establishment </a:t>
            </a:r>
          </a:p>
          <a:p>
            <a:pPr lvl="1"/>
            <a:r>
              <a:rPr lang="en-US" sz="2500" dirty="0"/>
              <a:t>Food and environmental sampling are negative </a:t>
            </a:r>
          </a:p>
          <a:p>
            <a:r>
              <a:rPr lang="en-US" sz="2800" dirty="0"/>
              <a:t>No specific brand or type of cheese can be implicated</a:t>
            </a:r>
          </a:p>
          <a:p>
            <a:r>
              <a:rPr lang="en-US" sz="2800" dirty="0"/>
              <a:t>Outbreak closed in March 2018 </a:t>
            </a:r>
          </a:p>
        </p:txBody>
      </p:sp>
      <p:pic>
        <p:nvPicPr>
          <p:cNvPr id="1030" name="Picture 6" descr="Image result for Cotijia cheese">
            <a:extLst>
              <a:ext uri="{FF2B5EF4-FFF2-40B4-BE49-F238E27FC236}">
                <a16:creationId xmlns:a16="http://schemas.microsoft.com/office/drawing/2014/main" id="{C6B2604E-8BCB-6AE4-83C8-840A06D45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141" y="3920307"/>
            <a:ext cx="34956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11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CAFD4-FE10-1A45-A933-83E27DB4DB2D}"/>
              </a:ext>
            </a:extLst>
          </p:cNvPr>
          <p:cNvSpPr>
            <a:spLocks noGrp="1"/>
          </p:cNvSpPr>
          <p:nvPr>
            <p:ph type="title"/>
          </p:nvPr>
        </p:nvSpPr>
        <p:spPr>
          <a:xfrm>
            <a:off x="226203" y="1380860"/>
            <a:ext cx="2874993" cy="1325563"/>
          </a:xfrm>
        </p:spPr>
        <p:txBody>
          <a:bodyPr/>
          <a:lstStyle/>
          <a:p>
            <a:r>
              <a:rPr lang="en-US" dirty="0"/>
              <a:t>IMPROVING FOOD SAFETY SYSTEMS VIA PULSENET </a:t>
            </a:r>
          </a:p>
        </p:txBody>
      </p:sp>
      <p:pic>
        <p:nvPicPr>
          <p:cNvPr id="2" name="Picture 2" descr="Image result for pulsenet">
            <a:extLst>
              <a:ext uri="{FF2B5EF4-FFF2-40B4-BE49-F238E27FC236}">
                <a16:creationId xmlns:a16="http://schemas.microsoft.com/office/drawing/2014/main" id="{44D540C0-DEF6-45FC-98CB-400EB20FC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03" y="3877732"/>
            <a:ext cx="2886588" cy="274320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7835CA69-7D25-154B-973F-A69396B6D19C}"/>
              </a:ext>
            </a:extLst>
          </p:cNvPr>
          <p:cNvSpPr>
            <a:spLocks noGrp="1"/>
          </p:cNvSpPr>
          <p:nvPr>
            <p:ph idx="1"/>
          </p:nvPr>
        </p:nvSpPr>
        <p:spPr>
          <a:xfrm>
            <a:off x="3606800" y="389466"/>
            <a:ext cx="8358997" cy="5909733"/>
          </a:xfrm>
        </p:spPr>
        <p:txBody>
          <a:bodyPr>
            <a:normAutofit/>
          </a:bodyPr>
          <a:lstStyle/>
          <a:p>
            <a:r>
              <a:rPr lang="en-US" dirty="0"/>
              <a:t>As outlined in CIFOR Guidelines for Foodborne Disease Outbreak Response (</a:t>
            </a:r>
            <a:r>
              <a:rPr lang="en-US" dirty="0">
                <a:hlinkClick r:id="rId4"/>
              </a:rPr>
              <a:t>www.cifor.us</a:t>
            </a:r>
            <a:r>
              <a:rPr lang="en-US" dirty="0"/>
              <a:t>), two general methods used to detect outbreaks</a:t>
            </a:r>
          </a:p>
          <a:p>
            <a:pPr lvl="1"/>
            <a:r>
              <a:rPr lang="en-US" dirty="0"/>
              <a:t>Pathogen-specific surveillance </a:t>
            </a:r>
          </a:p>
          <a:p>
            <a:pPr lvl="1"/>
            <a:r>
              <a:rPr lang="en-US" dirty="0"/>
              <a:t>Complaint systems</a:t>
            </a:r>
          </a:p>
          <a:p>
            <a:r>
              <a:rPr lang="en-US" dirty="0">
                <a:solidFill>
                  <a:srgbClr val="1C1D1F"/>
                </a:solidFill>
                <a:highlight>
                  <a:srgbClr val="FFFFFF"/>
                </a:highlight>
              </a:rPr>
              <a:t>PulseNet- main pathogen-specific surveillance system used by CDC to detect foodborne disease outbreaks (FBOs)</a:t>
            </a:r>
          </a:p>
          <a:p>
            <a:pPr lvl="1"/>
            <a:r>
              <a:rPr lang="en-US" dirty="0">
                <a:solidFill>
                  <a:srgbClr val="1C1D1F"/>
                </a:solidFill>
                <a:highlight>
                  <a:srgbClr val="FFFFFF"/>
                </a:highlight>
              </a:rPr>
              <a:t>N</a:t>
            </a:r>
            <a:r>
              <a:rPr lang="en-US" b="0" i="0" dirty="0">
                <a:solidFill>
                  <a:srgbClr val="1C1D1F"/>
                </a:solidFill>
                <a:effectLst/>
                <a:highlight>
                  <a:srgbClr val="FFFFFF"/>
                </a:highlight>
              </a:rPr>
              <a:t>ational network of local, state and federal public health laboratories </a:t>
            </a:r>
          </a:p>
          <a:p>
            <a:pPr lvl="1"/>
            <a:r>
              <a:rPr lang="en-US" dirty="0">
                <a:solidFill>
                  <a:srgbClr val="1C1D1F"/>
                </a:solidFill>
                <a:highlight>
                  <a:srgbClr val="FFFFFF"/>
                </a:highlight>
              </a:rPr>
              <a:t>Uses bacterial DNA fingerprints to connect foodborne illness cases </a:t>
            </a:r>
          </a:p>
          <a:p>
            <a:r>
              <a:rPr lang="en-US" b="0" i="0" dirty="0">
                <a:solidFill>
                  <a:srgbClr val="1C1D1F"/>
                </a:solidFill>
                <a:effectLst/>
                <a:highlight>
                  <a:srgbClr val="FFFFFF"/>
                </a:highlight>
              </a:rPr>
              <a:t>Clinical laboratory partners contribute by providing foodborne illness isolates or specimens to public health </a:t>
            </a:r>
          </a:p>
        </p:txBody>
      </p:sp>
    </p:spTree>
    <p:extLst>
      <p:ext uri="{BB962C8B-B14F-4D97-AF65-F5344CB8AC3E}">
        <p14:creationId xmlns:p14="http://schemas.microsoft.com/office/powerpoint/2010/main" val="374246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22D06-5917-DFAA-0469-C2ECB867C4FE}"/>
              </a:ext>
            </a:extLst>
          </p:cNvPr>
          <p:cNvSpPr>
            <a:spLocks noGrp="1"/>
          </p:cNvSpPr>
          <p:nvPr>
            <p:ph type="title"/>
          </p:nvPr>
        </p:nvSpPr>
        <p:spPr/>
        <p:txBody>
          <a:bodyPr/>
          <a:lstStyle/>
          <a:p>
            <a:r>
              <a:rPr lang="en-US" dirty="0"/>
              <a:t>AN OUTBREAK RE-APPEARS </a:t>
            </a:r>
          </a:p>
        </p:txBody>
      </p:sp>
      <p:pic>
        <p:nvPicPr>
          <p:cNvPr id="3074" name="Picture 2" descr="Image result for Ongoing investigation ">
            <a:extLst>
              <a:ext uri="{FF2B5EF4-FFF2-40B4-BE49-F238E27FC236}">
                <a16:creationId xmlns:a16="http://schemas.microsoft.com/office/drawing/2014/main" id="{9D5AD594-B095-298D-8C4D-5ED68F3AB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825625"/>
            <a:ext cx="4064529" cy="329874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A59A7A9-DA91-D194-36C8-D4D62E80F1A2}"/>
              </a:ext>
            </a:extLst>
          </p:cNvPr>
          <p:cNvSpPr>
            <a:spLocks noGrp="1"/>
          </p:cNvSpPr>
          <p:nvPr>
            <p:ph idx="1"/>
          </p:nvPr>
        </p:nvSpPr>
        <p:spPr>
          <a:xfrm>
            <a:off x="3911601" y="1825625"/>
            <a:ext cx="8009466" cy="4908502"/>
          </a:xfrm>
        </p:spPr>
        <p:txBody>
          <a:bodyPr>
            <a:normAutofit/>
          </a:bodyPr>
          <a:lstStyle/>
          <a:p>
            <a:r>
              <a:rPr lang="en-US" dirty="0"/>
              <a:t>In August 2021, CDC reopens the Listeria cluster </a:t>
            </a:r>
          </a:p>
          <a:p>
            <a:pPr lvl="1"/>
            <a:r>
              <a:rPr lang="en-US" dirty="0"/>
              <a:t>Three new matching cases within a 120-day timeframe </a:t>
            </a:r>
          </a:p>
          <a:p>
            <a:pPr lvl="1"/>
            <a:r>
              <a:rPr lang="en-US" dirty="0"/>
              <a:t>Total of 21 cases from 10 states, all closely related by whole genome sequencing (WGS) (June 2014- November 2021)</a:t>
            </a:r>
          </a:p>
          <a:p>
            <a:pPr lvl="1"/>
            <a:r>
              <a:rPr lang="en-US" dirty="0"/>
              <a:t>Nineteen cases (90%) report Hispanic ethnicity </a:t>
            </a:r>
          </a:p>
          <a:p>
            <a:pPr lvl="1"/>
            <a:r>
              <a:rPr lang="en-US" dirty="0"/>
              <a:t>Fourteen of 19 interviewed report various brands of soft cheeses</a:t>
            </a:r>
          </a:p>
          <a:p>
            <a:pPr lvl="1"/>
            <a:r>
              <a:rPr lang="en-US" dirty="0"/>
              <a:t>Most common cheese reported is queso fresco (12/14) </a:t>
            </a:r>
          </a:p>
          <a:p>
            <a:r>
              <a:rPr lang="en-US" dirty="0"/>
              <a:t>CA, CO, NV, TN and TX test numerous cheese samples from multiple retail establishments, all negative </a:t>
            </a:r>
          </a:p>
          <a:p>
            <a:r>
              <a:rPr lang="en-US" dirty="0"/>
              <a:t>FDA completes inspection and sampling at several firms</a:t>
            </a:r>
          </a:p>
          <a:p>
            <a:pPr lvl="1"/>
            <a:r>
              <a:rPr lang="en-US" dirty="0"/>
              <a:t>All product, environmental and water samples negative </a:t>
            </a:r>
          </a:p>
          <a:p>
            <a:r>
              <a:rPr lang="en-US" dirty="0"/>
              <a:t>CDC and FDA close investigation in January 2022</a:t>
            </a:r>
          </a:p>
          <a:p>
            <a:pPr lvl="1"/>
            <a:endParaRPr lang="en-US" dirty="0"/>
          </a:p>
          <a:p>
            <a:endParaRPr lang="en-US" dirty="0"/>
          </a:p>
        </p:txBody>
      </p:sp>
    </p:spTree>
    <p:extLst>
      <p:ext uri="{BB962C8B-B14F-4D97-AF65-F5344CB8AC3E}">
        <p14:creationId xmlns:p14="http://schemas.microsoft.com/office/powerpoint/2010/main" val="3901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7C3FA0-AF85-5E46-A36C-15834766D7A7}"/>
              </a:ext>
            </a:extLst>
          </p:cNvPr>
          <p:cNvSpPr>
            <a:spLocks noGrp="1"/>
          </p:cNvSpPr>
          <p:nvPr>
            <p:ph type="title"/>
          </p:nvPr>
        </p:nvSpPr>
        <p:spPr>
          <a:xfrm>
            <a:off x="351268" y="262017"/>
            <a:ext cx="8928198" cy="1325563"/>
          </a:xfrm>
        </p:spPr>
        <p:txBody>
          <a:bodyPr/>
          <a:lstStyle/>
          <a:p>
            <a:r>
              <a:rPr lang="en-US" dirty="0"/>
              <a:t>EMERGING TECHNOLOGIES IN CLINICAL AND PUBLIC HEALTH LABORATORIES </a:t>
            </a:r>
          </a:p>
        </p:txBody>
      </p:sp>
      <p:sp>
        <p:nvSpPr>
          <p:cNvPr id="5" name="Content Placeholder 4">
            <a:extLst>
              <a:ext uri="{FF2B5EF4-FFF2-40B4-BE49-F238E27FC236}">
                <a16:creationId xmlns:a16="http://schemas.microsoft.com/office/drawing/2014/main" id="{B0B2724F-3B54-3647-9F8C-FB97AF367BED}"/>
              </a:ext>
            </a:extLst>
          </p:cNvPr>
          <p:cNvSpPr>
            <a:spLocks noGrp="1"/>
          </p:cNvSpPr>
          <p:nvPr>
            <p:ph idx="1"/>
          </p:nvPr>
        </p:nvSpPr>
        <p:spPr>
          <a:xfrm>
            <a:off x="351268" y="1744132"/>
            <a:ext cx="6032599" cy="4851849"/>
          </a:xfrm>
        </p:spPr>
        <p:txBody>
          <a:bodyPr>
            <a:normAutofit fontScale="92500"/>
          </a:bodyPr>
          <a:lstStyle/>
          <a:p>
            <a:r>
              <a:rPr lang="en-US" sz="2400" dirty="0"/>
              <a:t>PulseNet has transitioned from PFGE to WGS</a:t>
            </a:r>
          </a:p>
          <a:p>
            <a:pPr lvl="1"/>
            <a:r>
              <a:rPr lang="en-US" sz="2000" dirty="0"/>
              <a:t>WGS provides several advantages over PFGE</a:t>
            </a:r>
            <a:endParaRPr lang="en-US" dirty="0"/>
          </a:p>
          <a:p>
            <a:r>
              <a:rPr lang="en-US" sz="2400" dirty="0"/>
              <a:t>Clinical laboratories are transitioning to c</a:t>
            </a:r>
            <a:r>
              <a:rPr lang="en-US" sz="2400" b="0" i="0" dirty="0">
                <a:effectLst/>
              </a:rPr>
              <a:t>ulture-independent diagnostic tests (CIDTs) </a:t>
            </a:r>
          </a:p>
          <a:p>
            <a:pPr lvl="1"/>
            <a:r>
              <a:rPr lang="en-US" sz="2000" dirty="0"/>
              <a:t>CIDTs offer several advantages to clinical community! </a:t>
            </a:r>
          </a:p>
          <a:p>
            <a:pPr lvl="1"/>
            <a:r>
              <a:rPr lang="en-US" sz="2000" dirty="0"/>
              <a:t>CIDTs don’t provide an isolate </a:t>
            </a:r>
            <a:endParaRPr lang="en-US" b="0" i="0" dirty="0">
              <a:effectLst/>
            </a:endParaRPr>
          </a:p>
          <a:p>
            <a:r>
              <a:rPr lang="en-US" sz="2400" dirty="0"/>
              <a:t>Public health continues to need isolates or specimens </a:t>
            </a:r>
            <a:endParaRPr lang="en-US" sz="2000" dirty="0"/>
          </a:p>
          <a:p>
            <a:pPr lvl="1"/>
            <a:r>
              <a:rPr lang="en-US" sz="2000" dirty="0"/>
              <a:t>Working toward culture-independent methods</a:t>
            </a:r>
          </a:p>
          <a:p>
            <a:pPr lvl="1"/>
            <a:endParaRPr lang="en-US" sz="2000" dirty="0"/>
          </a:p>
          <a:p>
            <a:pPr lvl="1"/>
            <a:endParaRPr lang="en-US" sz="2000" dirty="0"/>
          </a:p>
          <a:p>
            <a:pPr lvl="1"/>
            <a:endParaRPr lang="en-US" dirty="0"/>
          </a:p>
          <a:p>
            <a:pPr lvl="1"/>
            <a:endParaRPr lang="en-US" dirty="0"/>
          </a:p>
          <a:p>
            <a:endParaRPr lang="en-US" sz="2400" b="0" i="0" dirty="0">
              <a:effectLst/>
            </a:endParaRPr>
          </a:p>
          <a:p>
            <a:endParaRPr lang="en-US" sz="2400" b="0" i="0" dirty="0">
              <a:effectLst/>
            </a:endParaRPr>
          </a:p>
          <a:p>
            <a:endParaRPr lang="en-US" dirty="0"/>
          </a:p>
        </p:txBody>
      </p:sp>
      <p:pic>
        <p:nvPicPr>
          <p:cNvPr id="14" name="Picture 2" descr="Whole genome sequencing: transforming food safety with a clearer picture of bacterial DNA">
            <a:extLst>
              <a:ext uri="{FF2B5EF4-FFF2-40B4-BE49-F238E27FC236}">
                <a16:creationId xmlns:a16="http://schemas.microsoft.com/office/drawing/2014/main" id="{FD48F699-16E1-E1FE-E00F-F3D07F0EA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866" y="1587580"/>
            <a:ext cx="5808133" cy="3682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F3DE7BE-4E3A-E791-85C0-19BBE1D4D6F0}"/>
              </a:ext>
            </a:extLst>
          </p:cNvPr>
          <p:cNvSpPr txBox="1"/>
          <p:nvPr/>
        </p:nvSpPr>
        <p:spPr>
          <a:xfrm>
            <a:off x="7993294" y="5379202"/>
            <a:ext cx="3575407" cy="369332"/>
          </a:xfrm>
          <a:prstGeom prst="rect">
            <a:avLst/>
          </a:prstGeom>
          <a:noFill/>
        </p:spPr>
        <p:txBody>
          <a:bodyPr wrap="square" rtlCol="0">
            <a:spAutoFit/>
          </a:bodyPr>
          <a:lstStyle/>
          <a:p>
            <a:r>
              <a:rPr lang="en-US" dirty="0">
                <a:hlinkClick r:id="rId4"/>
              </a:rPr>
              <a:t>About PulseNet | PulseNet | CDC</a:t>
            </a:r>
            <a:endParaRPr lang="en-US" dirty="0"/>
          </a:p>
        </p:txBody>
      </p:sp>
    </p:spTree>
    <p:extLst>
      <p:ext uri="{BB962C8B-B14F-4D97-AF65-F5344CB8AC3E}">
        <p14:creationId xmlns:p14="http://schemas.microsoft.com/office/powerpoint/2010/main" val="41747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152FD-FC65-42FF-FCFB-A09CD9B6323E}"/>
              </a:ext>
            </a:extLst>
          </p:cNvPr>
          <p:cNvSpPr>
            <a:spLocks noGrp="1"/>
          </p:cNvSpPr>
          <p:nvPr>
            <p:ph type="title"/>
          </p:nvPr>
        </p:nvSpPr>
        <p:spPr/>
        <p:txBody>
          <a:bodyPr/>
          <a:lstStyle/>
          <a:p>
            <a:r>
              <a:rPr lang="en-US" dirty="0"/>
              <a:t>AN OUTBREAK IS RE-OPENED AND SOLVED! </a:t>
            </a:r>
          </a:p>
        </p:txBody>
      </p:sp>
      <p:sp>
        <p:nvSpPr>
          <p:cNvPr id="3" name="Content Placeholder 2">
            <a:extLst>
              <a:ext uri="{FF2B5EF4-FFF2-40B4-BE49-F238E27FC236}">
                <a16:creationId xmlns:a16="http://schemas.microsoft.com/office/drawing/2014/main" id="{489BBDF4-287C-847A-28E7-917FED44D25A}"/>
              </a:ext>
            </a:extLst>
          </p:cNvPr>
          <p:cNvSpPr>
            <a:spLocks noGrp="1"/>
          </p:cNvSpPr>
          <p:nvPr>
            <p:ph idx="1"/>
          </p:nvPr>
        </p:nvSpPr>
        <p:spPr>
          <a:xfrm>
            <a:off x="437507" y="1773825"/>
            <a:ext cx="11285306" cy="4477620"/>
          </a:xfrm>
        </p:spPr>
        <p:txBody>
          <a:bodyPr>
            <a:normAutofit fontScale="47500" lnSpcReduction="20000"/>
          </a:bodyPr>
          <a:lstStyle/>
          <a:p>
            <a:r>
              <a:rPr lang="en-US" sz="3800" dirty="0"/>
              <a:t>January 10, 2024, HI PHL reports positive cheese sample </a:t>
            </a:r>
          </a:p>
          <a:p>
            <a:pPr lvl="1"/>
            <a:r>
              <a:rPr lang="en-US" sz="3000" dirty="0"/>
              <a:t>Matches Listeria cases from 2017-2021 cluster via WGS</a:t>
            </a:r>
          </a:p>
          <a:p>
            <a:pPr lvl="1"/>
            <a:r>
              <a:rPr lang="en-US" sz="3000" dirty="0"/>
              <a:t>Sampled as part of FDA Laboratory Flexible Funding Model Program</a:t>
            </a:r>
          </a:p>
          <a:p>
            <a:pPr lvl="1"/>
            <a:r>
              <a:rPr lang="en-US" sz="3000" dirty="0"/>
              <a:t>Aged cotija cheese produced by Firm A </a:t>
            </a:r>
          </a:p>
          <a:p>
            <a:pPr lvl="1"/>
            <a:r>
              <a:rPr lang="en-US" sz="3000" dirty="0"/>
              <a:t>Firm A issues an initial recall on 1/11/2024, this will expand to include several additional products</a:t>
            </a:r>
          </a:p>
          <a:p>
            <a:r>
              <a:rPr lang="en-US" sz="3800" dirty="0"/>
              <a:t>CDC reopens the investigation on January 18</a:t>
            </a:r>
          </a:p>
          <a:p>
            <a:pPr lvl="1"/>
            <a:r>
              <a:rPr lang="en-US" sz="2900" dirty="0"/>
              <a:t>Twenty-six illnesses from 11 states, No additional illnesses were identified after the investigation opens </a:t>
            </a:r>
          </a:p>
          <a:p>
            <a:pPr lvl="1"/>
            <a:r>
              <a:rPr lang="en-US" sz="2900" dirty="0"/>
              <a:t>Twenty-two patients report Hispanic ethnicity.</a:t>
            </a:r>
          </a:p>
          <a:p>
            <a:pPr lvl="1"/>
            <a:r>
              <a:rPr lang="en-US" sz="2900" dirty="0"/>
              <a:t>Sixteen of 22 cases interviewed  report Queso Fresco type cheeses, 14 queso fresco, and 3 report cotija.</a:t>
            </a:r>
          </a:p>
          <a:p>
            <a:r>
              <a:rPr lang="en-US" sz="3800" dirty="0"/>
              <a:t>FDA initiates </a:t>
            </a:r>
            <a:r>
              <a:rPr lang="en-US" sz="3800" b="0" i="0" dirty="0">
                <a:solidFill>
                  <a:srgbClr val="2E2925"/>
                </a:solidFill>
                <a:effectLst/>
                <a:highlight>
                  <a:srgbClr val="FFFFFF"/>
                </a:highlight>
              </a:rPr>
              <a:t>an on-site inspection at Firm A on February 5. </a:t>
            </a:r>
          </a:p>
          <a:p>
            <a:pPr lvl="1"/>
            <a:r>
              <a:rPr lang="en-US" sz="2900" dirty="0">
                <a:solidFill>
                  <a:srgbClr val="2E2925"/>
                </a:solidFill>
                <a:highlight>
                  <a:srgbClr val="FFFFFF"/>
                </a:highlight>
              </a:rPr>
              <a:t>Two</a:t>
            </a:r>
            <a:r>
              <a:rPr lang="en-US" sz="2900" b="0" i="0" dirty="0">
                <a:solidFill>
                  <a:srgbClr val="2E2925"/>
                </a:solidFill>
                <a:effectLst/>
                <a:highlight>
                  <a:srgbClr val="FFFFFF"/>
                </a:highlight>
              </a:rPr>
              <a:t> environmental samples test positive for Listeria</a:t>
            </a:r>
          </a:p>
          <a:p>
            <a:pPr lvl="1"/>
            <a:r>
              <a:rPr lang="en-US" sz="2900" b="0" i="0" dirty="0">
                <a:solidFill>
                  <a:srgbClr val="2E2925"/>
                </a:solidFill>
                <a:effectLst/>
                <a:highlight>
                  <a:srgbClr val="FFFFFF"/>
                </a:highlight>
              </a:rPr>
              <a:t>Match cheese and human cases via WGS. </a:t>
            </a:r>
          </a:p>
          <a:p>
            <a:r>
              <a:rPr lang="en-US" sz="3800" dirty="0">
                <a:solidFill>
                  <a:srgbClr val="2E2925"/>
                </a:solidFill>
                <a:highlight>
                  <a:srgbClr val="FFFFFF"/>
                </a:highlight>
              </a:rPr>
              <a:t>CDC continues to monitor, closes investigation April 8 </a:t>
            </a:r>
            <a:endParaRPr lang="en-US" sz="3800" dirty="0"/>
          </a:p>
          <a:p>
            <a:pPr lvl="1"/>
            <a:endParaRPr lang="en-US" dirty="0"/>
          </a:p>
          <a:p>
            <a:pPr marL="0" indent="0">
              <a:buNone/>
            </a:pPr>
            <a:endParaRPr lang="en-US" dirty="0"/>
          </a:p>
        </p:txBody>
      </p:sp>
      <p:pic>
        <p:nvPicPr>
          <p:cNvPr id="7170" name="Picture 2" descr="Image result for eureka!">
            <a:extLst>
              <a:ext uri="{FF2B5EF4-FFF2-40B4-BE49-F238E27FC236}">
                <a16:creationId xmlns:a16="http://schemas.microsoft.com/office/drawing/2014/main" id="{738C1ABD-83FB-D427-D964-A767AC85A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68" y="3558941"/>
            <a:ext cx="2969152" cy="329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30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26F578-1E21-0D47-BC0F-9E627040FB3B}"/>
              </a:ext>
            </a:extLst>
          </p:cNvPr>
          <p:cNvSpPr>
            <a:spLocks noGrp="1"/>
          </p:cNvSpPr>
          <p:nvPr>
            <p:ph type="title"/>
          </p:nvPr>
        </p:nvSpPr>
        <p:spPr/>
        <p:txBody>
          <a:bodyPr/>
          <a:lstStyle/>
          <a:p>
            <a:r>
              <a:rPr lang="en-US" dirty="0"/>
              <a:t>COLLABORATION AND DATA SHARING IS ESSENTIAL </a:t>
            </a:r>
          </a:p>
        </p:txBody>
      </p:sp>
      <p:sp>
        <p:nvSpPr>
          <p:cNvPr id="5" name="Content Placeholder 4">
            <a:extLst>
              <a:ext uri="{FF2B5EF4-FFF2-40B4-BE49-F238E27FC236}">
                <a16:creationId xmlns:a16="http://schemas.microsoft.com/office/drawing/2014/main" id="{39165E86-4B6A-1D4A-9601-4E58D11A7D7E}"/>
              </a:ext>
            </a:extLst>
          </p:cNvPr>
          <p:cNvSpPr>
            <a:spLocks noGrp="1"/>
          </p:cNvSpPr>
          <p:nvPr>
            <p:ph idx="1"/>
          </p:nvPr>
        </p:nvSpPr>
        <p:spPr/>
        <p:txBody>
          <a:bodyPr>
            <a:normAutofit/>
          </a:bodyPr>
          <a:lstStyle/>
          <a:p>
            <a:r>
              <a:rPr lang="en-US" dirty="0"/>
              <a:t>Among disciplines- laboratory, environmental health, epidemiology, regulatory program(s), industry, PIOs</a:t>
            </a:r>
          </a:p>
          <a:p>
            <a:pPr marL="0" indent="0">
              <a:buNone/>
            </a:pPr>
            <a:r>
              <a:rPr lang="en-US" dirty="0"/>
              <a:t> </a:t>
            </a:r>
          </a:p>
          <a:p>
            <a:r>
              <a:rPr lang="en-US" dirty="0"/>
              <a:t>Across all levels of government- federal, state and local agencies</a:t>
            </a:r>
          </a:p>
          <a:p>
            <a:endParaRPr lang="en-US" dirty="0"/>
          </a:p>
          <a:p>
            <a:r>
              <a:rPr lang="en-US" dirty="0"/>
              <a:t>Within laboratory systems- clinic, reference, public health, human and animal food laboratories </a:t>
            </a:r>
          </a:p>
          <a:p>
            <a:endParaRPr lang="en-US" dirty="0"/>
          </a:p>
        </p:txBody>
      </p:sp>
      <p:pic>
        <p:nvPicPr>
          <p:cNvPr id="15" name="Picture 14" descr="A wooden stool with various health information. ">
            <a:extLst>
              <a:ext uri="{FF2B5EF4-FFF2-40B4-BE49-F238E27FC236}">
                <a16:creationId xmlns:a16="http://schemas.microsoft.com/office/drawing/2014/main" id="{27128F1D-1585-03B3-CAF3-16159ED42B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8751" y="1632952"/>
            <a:ext cx="4583528" cy="3834885"/>
          </a:xfrm>
          <a:prstGeom prst="rect">
            <a:avLst/>
          </a:prstGeom>
        </p:spPr>
      </p:pic>
      <p:sp>
        <p:nvSpPr>
          <p:cNvPr id="16" name="TextBox 15">
            <a:extLst>
              <a:ext uri="{FF2B5EF4-FFF2-40B4-BE49-F238E27FC236}">
                <a16:creationId xmlns:a16="http://schemas.microsoft.com/office/drawing/2014/main" id="{344A810C-CAC2-DC5D-24CF-8A53F10944C3}"/>
              </a:ext>
            </a:extLst>
          </p:cNvPr>
          <p:cNvSpPr txBox="1"/>
          <p:nvPr/>
        </p:nvSpPr>
        <p:spPr>
          <a:xfrm>
            <a:off x="7579389" y="5884765"/>
            <a:ext cx="3542252" cy="523220"/>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Credit: Tennessee Integrated Food Safety </a:t>
            </a:r>
          </a:p>
          <a:p>
            <a:r>
              <a:rPr lang="en-US" sz="1400" dirty="0">
                <a:latin typeface="Arial" panose="020B0604020202020204" pitchFamily="34" charset="0"/>
                <a:cs typeface="Arial" panose="020B0604020202020204" pitchFamily="34" charset="0"/>
              </a:rPr>
              <a:t>Center of Excellence</a:t>
            </a:r>
          </a:p>
        </p:txBody>
      </p:sp>
    </p:spTree>
    <p:extLst>
      <p:ext uri="{BB962C8B-B14F-4D97-AF65-F5344CB8AC3E}">
        <p14:creationId xmlns:p14="http://schemas.microsoft.com/office/powerpoint/2010/main" val="183788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3B42-EA75-BF9E-E6AE-43513789957D}"/>
              </a:ext>
            </a:extLst>
          </p:cNvPr>
          <p:cNvSpPr>
            <a:spLocks noGrp="1"/>
          </p:cNvSpPr>
          <p:nvPr>
            <p:ph type="title"/>
          </p:nvPr>
        </p:nvSpPr>
        <p:spPr/>
        <p:txBody>
          <a:bodyPr/>
          <a:lstStyle/>
          <a:p>
            <a:r>
              <a:rPr lang="en-US" dirty="0"/>
              <a:t>Lessons Learned </a:t>
            </a:r>
          </a:p>
        </p:txBody>
      </p:sp>
      <p:sp>
        <p:nvSpPr>
          <p:cNvPr id="3" name="Content Placeholder 2">
            <a:extLst>
              <a:ext uri="{FF2B5EF4-FFF2-40B4-BE49-F238E27FC236}">
                <a16:creationId xmlns:a16="http://schemas.microsoft.com/office/drawing/2014/main" id="{6EB5382D-4971-517F-4C9F-C982579A7A5A}"/>
              </a:ext>
            </a:extLst>
          </p:cNvPr>
          <p:cNvSpPr>
            <a:spLocks noGrp="1"/>
          </p:cNvSpPr>
          <p:nvPr>
            <p:ph idx="1"/>
          </p:nvPr>
        </p:nvSpPr>
        <p:spPr>
          <a:xfrm>
            <a:off x="838200" y="1704855"/>
            <a:ext cx="11353800" cy="4908502"/>
          </a:xfrm>
        </p:spPr>
        <p:txBody>
          <a:bodyPr>
            <a:normAutofit/>
          </a:bodyPr>
          <a:lstStyle/>
          <a:p>
            <a:r>
              <a:rPr lang="en-US" sz="2100" dirty="0"/>
              <a:t>CIFOR Guidelines for Foodborne Disease Outbreak Response (</a:t>
            </a:r>
            <a:r>
              <a:rPr lang="en-US" sz="2100" dirty="0">
                <a:hlinkClick r:id="rId3"/>
              </a:rPr>
              <a:t>www.cifor.us</a:t>
            </a:r>
            <a:r>
              <a:rPr lang="en-US" sz="2100" dirty="0"/>
              <a:t>)</a:t>
            </a:r>
          </a:p>
          <a:p>
            <a:pPr lvl="1"/>
            <a:r>
              <a:rPr lang="en-US" sz="1900" b="0" i="0" dirty="0">
                <a:solidFill>
                  <a:srgbClr val="333333"/>
                </a:solidFill>
                <a:effectLst/>
                <a:highlight>
                  <a:srgbClr val="FFFFFF"/>
                </a:highlight>
              </a:rPr>
              <a:t>Provides model practices for foodborne disease outbreak preparation, detection, investigation, control and follow-up.</a:t>
            </a:r>
          </a:p>
          <a:p>
            <a:r>
              <a:rPr lang="en-US" sz="2100" dirty="0">
                <a:solidFill>
                  <a:srgbClr val="1C1D1F"/>
                </a:solidFill>
                <a:highlight>
                  <a:srgbClr val="FFFFFF"/>
                </a:highlight>
              </a:rPr>
              <a:t>Pathogen-specific surveillance through PulseNet</a:t>
            </a:r>
          </a:p>
          <a:p>
            <a:pPr lvl="1"/>
            <a:r>
              <a:rPr lang="en-US" sz="1900" dirty="0">
                <a:solidFill>
                  <a:srgbClr val="1C1D1F"/>
                </a:solidFill>
                <a:highlight>
                  <a:srgbClr val="FFFFFF"/>
                </a:highlight>
              </a:rPr>
              <a:t>Most robust method for detecting multistate foodborne disease outbreaks </a:t>
            </a:r>
          </a:p>
          <a:p>
            <a:pPr lvl="1"/>
            <a:r>
              <a:rPr lang="en-US" sz="1900" dirty="0">
                <a:solidFill>
                  <a:srgbClr val="1C1D1F"/>
                </a:solidFill>
                <a:highlight>
                  <a:srgbClr val="FFFFFF"/>
                </a:highlight>
              </a:rPr>
              <a:t>Relies on collaboration and data sharing among clinical and governmental laboratories </a:t>
            </a:r>
          </a:p>
          <a:p>
            <a:r>
              <a:rPr lang="en-US" sz="2100" dirty="0">
                <a:solidFill>
                  <a:srgbClr val="1C1D1F"/>
                </a:solidFill>
                <a:highlight>
                  <a:srgbClr val="FFFFFF"/>
                </a:highlight>
              </a:rPr>
              <a:t>WGS offers several advantages over PFGE but still requires isolates </a:t>
            </a:r>
          </a:p>
          <a:p>
            <a:r>
              <a:rPr lang="en-US" sz="2100" dirty="0">
                <a:solidFill>
                  <a:srgbClr val="1C1D1F"/>
                </a:solidFill>
                <a:highlight>
                  <a:srgbClr val="FFFFFF"/>
                </a:highlight>
              </a:rPr>
              <a:t>CIDTs offer several advantages over traditional methods but do not provide isolates</a:t>
            </a:r>
          </a:p>
          <a:p>
            <a:r>
              <a:rPr lang="en-US" sz="2100" dirty="0"/>
              <a:t>Collaboration across disciplines, all levels of government and within laboratory systems is essential for robust foodborne disease outbreak detection and response </a:t>
            </a:r>
          </a:p>
          <a:p>
            <a:pPr lvl="1"/>
            <a:endParaRPr lang="en-US" dirty="0"/>
          </a:p>
          <a:p>
            <a:endParaRPr lang="en-US" dirty="0">
              <a:solidFill>
                <a:srgbClr val="1C1D1F"/>
              </a:solidFill>
              <a:highlight>
                <a:srgbClr val="FFFFFF"/>
              </a:highlight>
            </a:endParaRPr>
          </a:p>
          <a:p>
            <a:endParaRPr lang="en-US" dirty="0"/>
          </a:p>
        </p:txBody>
      </p:sp>
    </p:spTree>
    <p:extLst>
      <p:ext uri="{BB962C8B-B14F-4D97-AF65-F5344CB8AC3E}">
        <p14:creationId xmlns:p14="http://schemas.microsoft.com/office/powerpoint/2010/main" val="379441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1280F2-C92A-BDB5-E9C4-B939023543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sz="800" dirty="0"/>
              <a:t>Q&amp;A</a:t>
            </a:r>
          </a:p>
        </p:txBody>
      </p:sp>
      <p:pic>
        <p:nvPicPr>
          <p:cNvPr id="4" name="Picture 3" descr="Icon">
            <a:extLst>
              <a:ext uri="{FF2B5EF4-FFF2-40B4-BE49-F238E27FC236}">
                <a16:creationId xmlns:a16="http://schemas.microsoft.com/office/drawing/2014/main" id="{7824AE18-A7BB-2DC1-0DFF-37FBB5E82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4446" y="1339850"/>
            <a:ext cx="5783108" cy="4178300"/>
          </a:xfrm>
          <a:prstGeom prst="rect">
            <a:avLst/>
          </a:prstGeom>
        </p:spPr>
      </p:pic>
    </p:spTree>
    <p:extLst>
      <p:ext uri="{BB962C8B-B14F-4D97-AF65-F5344CB8AC3E}">
        <p14:creationId xmlns:p14="http://schemas.microsoft.com/office/powerpoint/2010/main" val="10633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5D2C32-C9E5-6944-92F5-3FE4131A3594}"/>
              </a:ext>
            </a:extLst>
          </p:cNvPr>
          <p:cNvSpPr>
            <a:spLocks noGrp="1"/>
          </p:cNvSpPr>
          <p:nvPr>
            <p:ph type="title"/>
          </p:nvPr>
        </p:nvSpPr>
        <p:spPr/>
        <p:txBody>
          <a:bodyPr/>
          <a:lstStyle/>
          <a:p>
            <a:r>
              <a:rPr lang="en-US" dirty="0"/>
              <a:t>Format of Today’s Session</a:t>
            </a:r>
          </a:p>
        </p:txBody>
      </p:sp>
      <p:sp>
        <p:nvSpPr>
          <p:cNvPr id="3" name="Content Placeholder 2">
            <a:extLst>
              <a:ext uri="{FF2B5EF4-FFF2-40B4-BE49-F238E27FC236}">
                <a16:creationId xmlns:a16="http://schemas.microsoft.com/office/drawing/2014/main" id="{07FC3C1D-173D-474D-A66D-E94C8F19CCF4}"/>
              </a:ext>
            </a:extLst>
          </p:cNvPr>
          <p:cNvSpPr>
            <a:spLocks noGrp="1"/>
          </p:cNvSpPr>
          <p:nvPr>
            <p:ph idx="1"/>
          </p:nvPr>
        </p:nvSpPr>
        <p:spPr/>
        <p:txBody>
          <a:bodyPr>
            <a:normAutofit/>
          </a:bodyPr>
          <a:lstStyle/>
          <a:p>
            <a:pPr marL="342900" indent="-342900">
              <a:buFont typeface="+mj-lt"/>
              <a:buAutoNum type="arabicPeriod"/>
            </a:pPr>
            <a:r>
              <a:rPr lang="en-US" sz="2000" dirty="0"/>
              <a:t>Introduction of Subject Matter Experts &amp; Case Study</a:t>
            </a:r>
          </a:p>
          <a:p>
            <a:pPr marL="685800" lvl="1" indent="-342900">
              <a:buFont typeface="+mj-lt"/>
              <a:buAutoNum type="arabicPeriod"/>
            </a:pPr>
            <a:r>
              <a:rPr lang="en-US" sz="2000" dirty="0"/>
              <a:t>Case Study 1:</a:t>
            </a:r>
            <a:r>
              <a:rPr lang="en-US" sz="2000" dirty="0">
                <a:solidFill>
                  <a:srgbClr val="FF0000"/>
                </a:solidFill>
              </a:rPr>
              <a:t> </a:t>
            </a:r>
            <a:r>
              <a:rPr lang="en-US" sz="2000" dirty="0">
                <a:solidFill>
                  <a:schemeClr val="tx1"/>
                </a:solidFill>
              </a:rPr>
              <a:t>Oh The Places Your Flu Specimens Go</a:t>
            </a:r>
          </a:p>
          <a:p>
            <a:pPr marL="685800" lvl="1" indent="-342900">
              <a:buFont typeface="+mj-lt"/>
              <a:buAutoNum type="arabicPeriod"/>
            </a:pPr>
            <a:r>
              <a:rPr lang="en-US" sz="2000" dirty="0"/>
              <a:t>Case Study 2: Listeria Infections Linked to Soft Cheeses</a:t>
            </a:r>
          </a:p>
          <a:p>
            <a:pPr marL="685800" lvl="1" indent="-342900">
              <a:buFont typeface="+mj-lt"/>
              <a:buAutoNum type="arabicPeriod"/>
            </a:pPr>
            <a:r>
              <a:rPr lang="en-US" sz="2000" dirty="0"/>
              <a:t>Q &amp; A Session</a:t>
            </a:r>
          </a:p>
          <a:p>
            <a:pPr marL="342900" indent="-342900">
              <a:buFont typeface="+mj-lt"/>
              <a:buAutoNum type="arabicPeriod"/>
            </a:pPr>
            <a:r>
              <a:rPr lang="en-US" sz="2000" dirty="0"/>
              <a:t>Session Wrap-Up</a:t>
            </a:r>
          </a:p>
          <a:p>
            <a:pPr marL="685800" lvl="1" indent="-342900">
              <a:buFont typeface="+mj-lt"/>
              <a:buAutoNum type="arabicPeriod"/>
            </a:pPr>
            <a:r>
              <a:rPr lang="en-US" sz="2000" dirty="0"/>
              <a:t>CMLE Credit Claiming</a:t>
            </a:r>
          </a:p>
          <a:p>
            <a:pPr marL="685800" lvl="1" indent="-342900">
              <a:buFont typeface="+mj-lt"/>
              <a:buAutoNum type="arabicPeriod"/>
            </a:pPr>
            <a:r>
              <a:rPr lang="en-US" sz="2000" dirty="0"/>
              <a:t>Resources</a:t>
            </a:r>
          </a:p>
          <a:p>
            <a:pPr marL="342900" indent="-342900">
              <a:buFont typeface="+mj-lt"/>
              <a:buAutoNum type="arabicPeriod"/>
            </a:pPr>
            <a:endParaRPr lang="en-US" dirty="0"/>
          </a:p>
        </p:txBody>
      </p:sp>
    </p:spTree>
    <p:extLst>
      <p:ext uri="{BB962C8B-B14F-4D97-AF65-F5344CB8AC3E}">
        <p14:creationId xmlns:p14="http://schemas.microsoft.com/office/powerpoint/2010/main" val="334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4A80C-9328-5A48-E796-2CC14F3346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8DA07-3020-E638-D8F8-349C37147041}"/>
              </a:ext>
            </a:extLst>
          </p:cNvPr>
          <p:cNvSpPr>
            <a:spLocks noGrp="1"/>
          </p:cNvSpPr>
          <p:nvPr>
            <p:ph type="title"/>
          </p:nvPr>
        </p:nvSpPr>
        <p:spPr/>
        <p:txBody>
          <a:bodyPr/>
          <a:lstStyle/>
          <a:p>
            <a:pPr algn="ctr"/>
            <a:r>
              <a:rPr lang="en-US" dirty="0">
                <a:latin typeface="Arial"/>
                <a:cs typeface="Arial"/>
              </a:rPr>
              <a:t>CMLE Credit Claiming for Today's Webinar</a:t>
            </a:r>
            <a:endParaRPr lang="en-US" dirty="0"/>
          </a:p>
        </p:txBody>
      </p:sp>
      <p:sp>
        <p:nvSpPr>
          <p:cNvPr id="6" name="Content Placeholder 3">
            <a:extLst>
              <a:ext uri="{FF2B5EF4-FFF2-40B4-BE49-F238E27FC236}">
                <a16:creationId xmlns:a16="http://schemas.microsoft.com/office/drawing/2014/main" id="{360B9FD0-6107-E20B-61D6-069B4EAB0730}"/>
              </a:ext>
            </a:extLst>
          </p:cNvPr>
          <p:cNvSpPr>
            <a:spLocks noGrp="1"/>
          </p:cNvSpPr>
          <p:nvPr>
            <p:ph idx="1"/>
          </p:nvPr>
        </p:nvSpPr>
        <p:spPr/>
        <p:txBody>
          <a:bodyPr/>
          <a:lstStyle/>
          <a:p>
            <a:pPr marL="457200" indent="-457200">
              <a:buFont typeface="+mj-lt"/>
              <a:buAutoNum type="arabicPeriod"/>
            </a:pPr>
            <a:r>
              <a:rPr lang="en-US" sz="2000" dirty="0"/>
              <a:t>Claim 1 CMLE credit for this webinar from the ASCP Store</a:t>
            </a:r>
          </a:p>
          <a:p>
            <a:pPr marL="457200" indent="-457200">
              <a:buFont typeface="+mj-lt"/>
              <a:buAutoNum type="arabicPeriod"/>
            </a:pPr>
            <a:r>
              <a:rPr lang="en-US" sz="2000" dirty="0"/>
              <a:t>Instructions will be emailed to live attendees tomorrow 6/27 (via Zoom)</a:t>
            </a:r>
          </a:p>
          <a:p>
            <a:pPr marL="457200" indent="-457200">
              <a:buFont typeface="+mj-lt"/>
              <a:buAutoNum type="arabicPeriod"/>
            </a:pPr>
            <a:r>
              <a:rPr lang="en-US" sz="2000" dirty="0"/>
              <a:t>Credit claiming is only available </a:t>
            </a:r>
            <a:r>
              <a:rPr lang="en-US" sz="2000" b="1" dirty="0"/>
              <a:t>within 1-month of the webinar date</a:t>
            </a:r>
          </a:p>
          <a:p>
            <a:pPr marL="457200" indent="-457200">
              <a:buFont typeface="+mj-lt"/>
              <a:buAutoNum type="arabicPeriod"/>
            </a:pPr>
            <a:endParaRPr lang="en-US" dirty="0">
              <a:hlinkClick r:id="rId2"/>
            </a:endParaRPr>
          </a:p>
          <a:p>
            <a:pPr marL="0" indent="0">
              <a:buNone/>
            </a:pPr>
            <a:endParaRPr lang="en-US" dirty="0"/>
          </a:p>
        </p:txBody>
      </p:sp>
    </p:spTree>
    <p:extLst>
      <p:ext uri="{BB962C8B-B14F-4D97-AF65-F5344CB8AC3E}">
        <p14:creationId xmlns:p14="http://schemas.microsoft.com/office/powerpoint/2010/main" val="226122804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FBFF0-148F-E410-216F-9787C1C11325}"/>
              </a:ext>
            </a:extLst>
          </p:cNvPr>
          <p:cNvSpPr>
            <a:spLocks noGrp="1"/>
          </p:cNvSpPr>
          <p:nvPr>
            <p:ph type="title"/>
          </p:nvPr>
        </p:nvSpPr>
        <p:spPr>
          <a:xfrm>
            <a:off x="927099" y="500038"/>
            <a:ext cx="10337801" cy="1167046"/>
          </a:xfrm>
        </p:spPr>
        <p:txBody>
          <a:bodyPr/>
          <a:lstStyle/>
          <a:p>
            <a:pPr algn="ctr"/>
            <a:r>
              <a:rPr lang="en-US" sz="4000" dirty="0">
                <a:latin typeface="Arial"/>
                <a:cs typeface="Arial"/>
              </a:rPr>
              <a:t>THANK YOU FOR ATTENDING!</a:t>
            </a:r>
            <a:br>
              <a:rPr lang="en-US" sz="3600" i="1" dirty="0">
                <a:solidFill>
                  <a:srgbClr val="00A493"/>
                </a:solidFill>
                <a:latin typeface="Arial"/>
                <a:cs typeface="Arial"/>
              </a:rPr>
            </a:br>
            <a:endParaRPr lang="en-US" dirty="0"/>
          </a:p>
        </p:txBody>
      </p:sp>
      <p:sp>
        <p:nvSpPr>
          <p:cNvPr id="3" name="Content Placeholder 2">
            <a:extLst>
              <a:ext uri="{FF2B5EF4-FFF2-40B4-BE49-F238E27FC236}">
                <a16:creationId xmlns:a16="http://schemas.microsoft.com/office/drawing/2014/main" id="{93F18E33-5406-54B9-3574-9B038C7A54CD}"/>
              </a:ext>
            </a:extLst>
          </p:cNvPr>
          <p:cNvSpPr>
            <a:spLocks noGrp="1"/>
          </p:cNvSpPr>
          <p:nvPr>
            <p:ph idx="1"/>
          </p:nvPr>
        </p:nvSpPr>
        <p:spPr>
          <a:xfrm>
            <a:off x="205877" y="1614588"/>
            <a:ext cx="10337800" cy="4059142"/>
          </a:xfrm>
        </p:spPr>
        <p:txBody>
          <a:bodyPr>
            <a:normAutofit fontScale="92500" lnSpcReduction="10000"/>
          </a:bodyPr>
          <a:lstStyle/>
          <a:p>
            <a:r>
              <a:rPr lang="en-US" sz="2800" b="1" dirty="0">
                <a:solidFill>
                  <a:srgbClr val="00A493"/>
                </a:solidFill>
              </a:rPr>
              <a:t>Celebrating YOUR successes</a:t>
            </a:r>
          </a:p>
          <a:p>
            <a:pPr lvl="1"/>
            <a:r>
              <a:rPr lang="en-US" sz="2400" dirty="0">
                <a:solidFill>
                  <a:srgbClr val="00A493"/>
                </a:solidFill>
              </a:rPr>
              <a:t>99% of attendees reported learning something new</a:t>
            </a:r>
          </a:p>
          <a:p>
            <a:pPr lvl="1"/>
            <a:r>
              <a:rPr lang="en-US" sz="2400" dirty="0">
                <a:solidFill>
                  <a:srgbClr val="00A493"/>
                </a:solidFill>
              </a:rPr>
              <a:t>Webinar attendance exceeded attendance from Series 1</a:t>
            </a:r>
          </a:p>
          <a:p>
            <a:pPr lvl="1"/>
            <a:r>
              <a:rPr lang="en-US" sz="2400" dirty="0">
                <a:solidFill>
                  <a:srgbClr val="00A493"/>
                </a:solidFill>
              </a:rPr>
              <a:t>Attendee Demographics:</a:t>
            </a:r>
          </a:p>
          <a:p>
            <a:pPr lvl="2"/>
            <a:r>
              <a:rPr lang="en-US" sz="1900" dirty="0">
                <a:solidFill>
                  <a:srgbClr val="00A493"/>
                </a:solidFill>
              </a:rPr>
              <a:t>Academic hospitals		 </a:t>
            </a:r>
          </a:p>
          <a:p>
            <a:pPr lvl="2"/>
            <a:r>
              <a:rPr lang="en-US" sz="1900" dirty="0">
                <a:solidFill>
                  <a:srgbClr val="00A493"/>
                </a:solidFill>
              </a:rPr>
              <a:t>State public health labs</a:t>
            </a:r>
          </a:p>
          <a:p>
            <a:pPr lvl="2"/>
            <a:r>
              <a:rPr lang="en-US" sz="1900" dirty="0">
                <a:solidFill>
                  <a:srgbClr val="00A493"/>
                </a:solidFill>
              </a:rPr>
              <a:t>Laboratory-associated non-profit organizations</a:t>
            </a:r>
          </a:p>
          <a:p>
            <a:pPr lvl="2"/>
            <a:r>
              <a:rPr lang="en-US" sz="1900" dirty="0">
                <a:solidFill>
                  <a:srgbClr val="00A493"/>
                </a:solidFill>
              </a:rPr>
              <a:t>Non-academic hospitals</a:t>
            </a:r>
          </a:p>
          <a:p>
            <a:pPr lvl="2"/>
            <a:r>
              <a:rPr lang="en-US" sz="1900" dirty="0">
                <a:solidFill>
                  <a:srgbClr val="00A493"/>
                </a:solidFill>
              </a:rPr>
              <a:t>Academic research laboratories</a:t>
            </a:r>
          </a:p>
          <a:p>
            <a:pPr marL="457200" lvl="1" indent="0">
              <a:buNone/>
            </a:pPr>
            <a:endParaRPr lang="en-US" dirty="0"/>
          </a:p>
        </p:txBody>
      </p:sp>
      <p:pic>
        <p:nvPicPr>
          <p:cNvPr id="6" name="Picture Placeholder 5" descr="Person in laboratory">
            <a:extLst>
              <a:ext uri="{FF2B5EF4-FFF2-40B4-BE49-F238E27FC236}">
                <a16:creationId xmlns:a16="http://schemas.microsoft.com/office/drawing/2014/main" id="{C2840C37-BD35-C1A6-C210-4E16F45063B9}"/>
              </a:ext>
            </a:extLst>
          </p:cNvPr>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l="16606" r="16606"/>
          <a:stretch>
            <a:fillRect/>
          </a:stretch>
        </p:blipFill>
        <p:spPr>
          <a:xfrm>
            <a:off x="8338047" y="1598612"/>
            <a:ext cx="3648075" cy="3660775"/>
          </a:xfrm>
        </p:spPr>
      </p:pic>
      <p:sp>
        <p:nvSpPr>
          <p:cNvPr id="11" name="TextBox 10">
            <a:extLst>
              <a:ext uri="{FF2B5EF4-FFF2-40B4-BE49-F238E27FC236}">
                <a16:creationId xmlns:a16="http://schemas.microsoft.com/office/drawing/2014/main" id="{6C956F6C-3D3C-1E8B-F961-85326498EF70}"/>
              </a:ext>
            </a:extLst>
          </p:cNvPr>
          <p:cNvSpPr txBox="1"/>
          <p:nvPr/>
        </p:nvSpPr>
        <p:spPr>
          <a:xfrm>
            <a:off x="2957986" y="5482369"/>
            <a:ext cx="2849133" cy="1200329"/>
          </a:xfrm>
          <a:prstGeom prst="rect">
            <a:avLst/>
          </a:prstGeom>
          <a:noFill/>
        </p:spPr>
        <p:txBody>
          <a:bodyPr wrap="square" rtlCol="0">
            <a:spAutoFit/>
          </a:bodyPr>
          <a:lstStyle/>
          <a:p>
            <a:r>
              <a:rPr lang="en-US" sz="1800" b="0" i="1" dirty="0">
                <a:effectLst/>
                <a:latin typeface="Calibri" panose="020F0502020204030204" pitchFamily="34" charset="0"/>
              </a:rPr>
              <a:t>"I think the topics to date have been timely and relevant to our work in labs."</a:t>
            </a:r>
            <a:endParaRPr lang="en-US" i="1" dirty="0"/>
          </a:p>
        </p:txBody>
      </p:sp>
      <p:sp>
        <p:nvSpPr>
          <p:cNvPr id="19" name="TextBox 18">
            <a:extLst>
              <a:ext uri="{FF2B5EF4-FFF2-40B4-BE49-F238E27FC236}">
                <a16:creationId xmlns:a16="http://schemas.microsoft.com/office/drawing/2014/main" id="{B8965C4C-D2FD-8FB8-37E4-F69DE79121C7}"/>
              </a:ext>
            </a:extLst>
          </p:cNvPr>
          <p:cNvSpPr txBox="1"/>
          <p:nvPr/>
        </p:nvSpPr>
        <p:spPr>
          <a:xfrm>
            <a:off x="5807119" y="5380672"/>
            <a:ext cx="3199988" cy="1477328"/>
          </a:xfrm>
          <a:prstGeom prst="rect">
            <a:avLst/>
          </a:prstGeom>
          <a:noFill/>
        </p:spPr>
        <p:txBody>
          <a:bodyPr wrap="square">
            <a:spAutoFit/>
          </a:bodyPr>
          <a:lstStyle/>
          <a:p>
            <a:r>
              <a:rPr lang="en-US" i="1" dirty="0"/>
              <a:t>"Very Interesting topic, I always like listening to ways to be more inclusive and to learn about opportunities that I can share with peers. "</a:t>
            </a:r>
          </a:p>
        </p:txBody>
      </p:sp>
      <p:sp>
        <p:nvSpPr>
          <p:cNvPr id="21" name="TextBox 20">
            <a:extLst>
              <a:ext uri="{FF2B5EF4-FFF2-40B4-BE49-F238E27FC236}">
                <a16:creationId xmlns:a16="http://schemas.microsoft.com/office/drawing/2014/main" id="{69538D69-65E2-1456-8CEF-7CA0DE0554B6}"/>
              </a:ext>
            </a:extLst>
          </p:cNvPr>
          <p:cNvSpPr txBox="1"/>
          <p:nvPr/>
        </p:nvSpPr>
        <p:spPr>
          <a:xfrm>
            <a:off x="9312319" y="5482369"/>
            <a:ext cx="2487208" cy="1200329"/>
          </a:xfrm>
          <a:prstGeom prst="rect">
            <a:avLst/>
          </a:prstGeom>
          <a:noFill/>
        </p:spPr>
        <p:txBody>
          <a:bodyPr wrap="square">
            <a:spAutoFit/>
          </a:bodyPr>
          <a:lstStyle/>
          <a:p>
            <a:r>
              <a:rPr lang="en-US" i="1" dirty="0"/>
              <a:t>"This was great, smooth, and flowing, and the panelists were knowledgeable."</a:t>
            </a:r>
          </a:p>
        </p:txBody>
      </p:sp>
    </p:spTree>
    <p:extLst>
      <p:ext uri="{BB962C8B-B14F-4D97-AF65-F5344CB8AC3E}">
        <p14:creationId xmlns:p14="http://schemas.microsoft.com/office/powerpoint/2010/main" val="72679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F1B4F0-D6C9-CB16-6B79-4C9D622B9A64}"/>
              </a:ext>
            </a:extLst>
          </p:cNvPr>
          <p:cNvSpPr>
            <a:spLocks noGrp="1"/>
          </p:cNvSpPr>
          <p:nvPr>
            <p:ph type="title"/>
          </p:nvPr>
        </p:nvSpPr>
        <p:spPr>
          <a:xfrm>
            <a:off x="838200" y="203129"/>
            <a:ext cx="9961880" cy="1167046"/>
          </a:xfrm>
        </p:spPr>
        <p:txBody>
          <a:bodyPr>
            <a:normAutofit/>
          </a:bodyPr>
          <a:lstStyle/>
          <a:p>
            <a:pPr marL="0" indent="0" algn="ctr">
              <a:buNone/>
            </a:pPr>
            <a:r>
              <a:rPr lang="en-US" sz="3600" b="1" i="1" dirty="0">
                <a:latin typeface="Arial"/>
                <a:cs typeface="Arial"/>
              </a:rPr>
              <a:t>Missed</a:t>
            </a:r>
            <a:r>
              <a:rPr lang="en-US" sz="3600" i="1" dirty="0">
                <a:latin typeface="Arial"/>
                <a:cs typeface="Arial"/>
              </a:rPr>
              <a:t> or want to </a:t>
            </a:r>
            <a:r>
              <a:rPr lang="en-US" sz="3600" b="1" i="1" dirty="0">
                <a:latin typeface="Arial"/>
                <a:cs typeface="Arial"/>
              </a:rPr>
              <a:t>revisit</a:t>
            </a:r>
            <a:r>
              <a:rPr lang="en-US" sz="3600" i="1" dirty="0">
                <a:latin typeface="Arial"/>
                <a:cs typeface="Arial"/>
              </a:rPr>
              <a:t> a past </a:t>
            </a:r>
            <a:br>
              <a:rPr lang="en-US" sz="3600" i="1" dirty="0">
                <a:latin typeface="Arial"/>
                <a:cs typeface="Arial"/>
              </a:rPr>
            </a:br>
            <a:r>
              <a:rPr lang="en-US" sz="3600" i="1" dirty="0">
                <a:latin typeface="Arial"/>
                <a:cs typeface="Arial"/>
              </a:rPr>
              <a:t>Building Bridges webinar?</a:t>
            </a:r>
          </a:p>
        </p:txBody>
      </p:sp>
      <p:sp>
        <p:nvSpPr>
          <p:cNvPr id="5" name="Content Placeholder 4">
            <a:extLst>
              <a:ext uri="{FF2B5EF4-FFF2-40B4-BE49-F238E27FC236}">
                <a16:creationId xmlns:a16="http://schemas.microsoft.com/office/drawing/2014/main" id="{3CDAB5D1-FAF0-08AD-B782-856EFCF1370B}"/>
              </a:ext>
            </a:extLst>
          </p:cNvPr>
          <p:cNvSpPr>
            <a:spLocks noGrp="1"/>
          </p:cNvSpPr>
          <p:nvPr>
            <p:ph idx="1"/>
          </p:nvPr>
        </p:nvSpPr>
        <p:spPr>
          <a:xfrm>
            <a:off x="482599" y="2122756"/>
            <a:ext cx="6335457" cy="4326981"/>
          </a:xfrm>
        </p:spPr>
        <p:txBody>
          <a:bodyPr vert="horz" lIns="91440" tIns="45720" rIns="91440" bIns="45720" rtlCol="0" anchor="t">
            <a:normAutofit/>
          </a:bodyPr>
          <a:lstStyle/>
          <a:p>
            <a:pPr marL="0" marR="0" indent="0" algn="ctr">
              <a:spcBef>
                <a:spcPts val="0"/>
              </a:spcBef>
              <a:spcAft>
                <a:spcPts val="0"/>
              </a:spcAft>
              <a:buNone/>
            </a:pPr>
            <a:r>
              <a:rPr lang="en-US" sz="3200" dirty="0">
                <a:solidFill>
                  <a:srgbClr val="242424"/>
                </a:solidFill>
              </a:rPr>
              <a:t>Check out:</a:t>
            </a:r>
            <a:r>
              <a:rPr lang="en-US" sz="3200" i="1" dirty="0">
                <a:solidFill>
                  <a:srgbClr val="242424"/>
                </a:solidFill>
              </a:rPr>
              <a:t> </a:t>
            </a:r>
            <a:r>
              <a:rPr lang="en-US" sz="2800" b="1" i="1" dirty="0">
                <a:solidFill>
                  <a:srgbClr val="242424"/>
                </a:solidFill>
                <a:hlinkClick r:id="rId3"/>
              </a:rPr>
              <a:t>https://www.supportcdconelab.org/</a:t>
            </a:r>
            <a:endParaRPr lang="en-US" sz="2800" b="1" i="1" dirty="0">
              <a:solidFill>
                <a:srgbClr val="242424"/>
              </a:solidFill>
            </a:endParaRPr>
          </a:p>
          <a:p>
            <a:pPr marL="0" marR="0" indent="0" algn="l">
              <a:spcBef>
                <a:spcPts val="0"/>
              </a:spcBef>
              <a:spcAft>
                <a:spcPts val="0"/>
              </a:spcAft>
              <a:buNone/>
            </a:pPr>
            <a:endParaRPr lang="en-US" sz="2000" i="1" dirty="0">
              <a:solidFill>
                <a:srgbClr val="242424"/>
              </a:solidFill>
              <a:effectLst/>
            </a:endParaRPr>
          </a:p>
          <a:p>
            <a:pPr marL="0" marR="0" indent="0">
              <a:spcBef>
                <a:spcPts val="0"/>
              </a:spcBef>
              <a:spcAft>
                <a:spcPts val="0"/>
              </a:spcAft>
              <a:buNone/>
            </a:pPr>
            <a:r>
              <a:rPr lang="en-US" sz="2600" i="1" dirty="0">
                <a:solidFill>
                  <a:srgbClr val="242424"/>
                </a:solidFill>
              </a:rPr>
              <a:t>Navigate to the </a:t>
            </a:r>
            <a:r>
              <a:rPr lang="en-US" sz="2600" b="1" i="1" dirty="0">
                <a:solidFill>
                  <a:srgbClr val="00A493"/>
                </a:solidFill>
              </a:rPr>
              <a:t>Virtual Learning </a:t>
            </a:r>
            <a:r>
              <a:rPr lang="en-US" sz="2600" i="1" dirty="0">
                <a:solidFill>
                  <a:srgbClr val="242424"/>
                </a:solidFill>
              </a:rPr>
              <a:t>tab for:</a:t>
            </a:r>
          </a:p>
          <a:p>
            <a:pPr marR="0">
              <a:spcBef>
                <a:spcPts val="0"/>
              </a:spcBef>
              <a:spcAft>
                <a:spcPts val="0"/>
              </a:spcAft>
            </a:pPr>
            <a:r>
              <a:rPr lang="en-US" dirty="0">
                <a:solidFill>
                  <a:srgbClr val="242424"/>
                </a:solidFill>
              </a:rPr>
              <a:t>Building Bridges Series 1 &amp; 2 r</a:t>
            </a:r>
            <a:r>
              <a:rPr lang="en-US" b="0" i="0" dirty="0">
                <a:solidFill>
                  <a:srgbClr val="242424"/>
                </a:solidFill>
                <a:effectLst/>
              </a:rPr>
              <a:t>ecordings</a:t>
            </a:r>
          </a:p>
          <a:p>
            <a:pPr marR="0">
              <a:spcBef>
                <a:spcPts val="0"/>
              </a:spcBef>
              <a:spcAft>
                <a:spcPts val="0"/>
              </a:spcAft>
            </a:pPr>
            <a:r>
              <a:rPr lang="en-US" dirty="0">
                <a:solidFill>
                  <a:srgbClr val="242424"/>
                </a:solidFill>
              </a:rPr>
              <a:t>S</a:t>
            </a:r>
            <a:r>
              <a:rPr lang="en-US" b="0" i="0" dirty="0">
                <a:solidFill>
                  <a:srgbClr val="242424"/>
                </a:solidFill>
                <a:effectLst/>
              </a:rPr>
              <a:t>ummarized best practice reports from each session</a:t>
            </a:r>
            <a:endParaRPr lang="en-US" i="1" dirty="0">
              <a:solidFill>
                <a:srgbClr val="242424"/>
              </a:solidFill>
              <a:effectLst/>
            </a:endParaRPr>
          </a:p>
        </p:txBody>
      </p:sp>
      <p:sp>
        <p:nvSpPr>
          <p:cNvPr id="2" name="Rectangle 1">
            <a:extLst>
              <a:ext uri="{FF2B5EF4-FFF2-40B4-BE49-F238E27FC236}">
                <a16:creationId xmlns:a16="http://schemas.microsoft.com/office/drawing/2014/main" id="{566A4CDC-A2CB-0BD9-83E7-064DC0DF80AC}"/>
              </a:ext>
              <a:ext uri="{C183D7F6-B498-43B3-948B-1728B52AA6E4}">
                <adec:decorative xmlns:adec="http://schemas.microsoft.com/office/drawing/2017/decorative" val="1"/>
              </a:ext>
            </a:extLst>
          </p:cNvPr>
          <p:cNvSpPr/>
          <p:nvPr/>
        </p:nvSpPr>
        <p:spPr>
          <a:xfrm>
            <a:off x="7052152" y="1868756"/>
            <a:ext cx="3883069" cy="432698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Picture Placeholder 6" descr="A few women in lab coats looking at a computer&#10;">
            <a:extLst>
              <a:ext uri="{FF2B5EF4-FFF2-40B4-BE49-F238E27FC236}">
                <a16:creationId xmlns:a16="http://schemas.microsoft.com/office/drawing/2014/main" id="{AC69BF0C-7D12-D3C8-0696-EDB44678B5A6}"/>
              </a:ext>
            </a:extLst>
          </p:cNvPr>
          <p:cNvPicPr>
            <a:picLocks noGrp="1" noChangeAspect="1"/>
          </p:cNvPicPr>
          <p:nvPr>
            <p:ph type="pic" idx="10"/>
          </p:nvPr>
        </p:nvPicPr>
        <p:blipFill>
          <a:blip r:embed="rId4"/>
          <a:srcRect l="173" r="173"/>
          <a:stretch/>
        </p:blipFill>
        <p:spPr>
          <a:xfrm>
            <a:off x="7052152" y="1868756"/>
            <a:ext cx="3648974" cy="3648974"/>
          </a:xfrm>
        </p:spPr>
      </p:pic>
    </p:spTree>
    <p:extLst>
      <p:ext uri="{BB962C8B-B14F-4D97-AF65-F5344CB8AC3E}">
        <p14:creationId xmlns:p14="http://schemas.microsoft.com/office/powerpoint/2010/main" val="264019449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57E8-335A-8EF2-7339-DF901030CCA2}"/>
              </a:ext>
            </a:extLst>
          </p:cNvPr>
          <p:cNvSpPr>
            <a:spLocks noGrp="1"/>
          </p:cNvSpPr>
          <p:nvPr>
            <p:ph type="title"/>
          </p:nvPr>
        </p:nvSpPr>
        <p:spPr>
          <a:xfrm>
            <a:off x="-264160" y="203129"/>
            <a:ext cx="7879806" cy="1167046"/>
          </a:xfrm>
        </p:spPr>
        <p:txBody>
          <a:bodyPr>
            <a:normAutofit/>
          </a:bodyPr>
          <a:lstStyle/>
          <a:p>
            <a:pPr algn="ctr"/>
            <a:r>
              <a:rPr lang="en-US" sz="3200" dirty="0"/>
              <a:t>Looking ahead to </a:t>
            </a:r>
            <a:r>
              <a:rPr lang="en-US" sz="3200" i="1" dirty="0"/>
              <a:t>Building Bridges</a:t>
            </a:r>
            <a:r>
              <a:rPr lang="en-US" sz="3200" dirty="0"/>
              <a:t> Series 3</a:t>
            </a:r>
          </a:p>
        </p:txBody>
      </p:sp>
      <p:sp>
        <p:nvSpPr>
          <p:cNvPr id="7" name="TextBox 6"/>
          <p:cNvSpPr txBox="1"/>
          <p:nvPr/>
        </p:nvSpPr>
        <p:spPr>
          <a:xfrm>
            <a:off x="2424594" y="4844136"/>
            <a:ext cx="2511585" cy="646331"/>
          </a:xfrm>
          <a:prstGeom prst="rect">
            <a:avLst/>
          </a:prstGeom>
          <a:noFill/>
        </p:spPr>
        <p:txBody>
          <a:bodyPr wrap="none" rtlCol="0">
            <a:spAutoFit/>
          </a:bodyPr>
          <a:lstStyle/>
          <a:p>
            <a:r>
              <a:rPr lang="en-US" b="1" dirty="0">
                <a:solidFill>
                  <a:srgbClr val="00A493"/>
                </a:solidFill>
              </a:rPr>
              <a:t>Info will be available at: </a:t>
            </a:r>
            <a:br>
              <a:rPr lang="en-US" b="1" dirty="0">
                <a:solidFill>
                  <a:srgbClr val="00A493"/>
                </a:solidFill>
              </a:rPr>
            </a:br>
            <a:r>
              <a:rPr lang="en-US" b="1" dirty="0">
                <a:solidFill>
                  <a:srgbClr val="00A493"/>
                </a:solidFill>
              </a:rPr>
              <a:t>supportcdconelab.org</a:t>
            </a:r>
          </a:p>
        </p:txBody>
      </p:sp>
      <p:sp>
        <p:nvSpPr>
          <p:cNvPr id="3" name="Content Placeholder 2">
            <a:extLst>
              <a:ext uri="{FF2B5EF4-FFF2-40B4-BE49-F238E27FC236}">
                <a16:creationId xmlns:a16="http://schemas.microsoft.com/office/drawing/2014/main" id="{1662FB6D-1FAA-847A-3E37-9642928CF1F7}"/>
              </a:ext>
            </a:extLst>
          </p:cNvPr>
          <p:cNvSpPr>
            <a:spLocks noGrp="1"/>
          </p:cNvSpPr>
          <p:nvPr>
            <p:ph idx="1"/>
          </p:nvPr>
        </p:nvSpPr>
        <p:spPr>
          <a:xfrm>
            <a:off x="567871" y="2084517"/>
            <a:ext cx="6215743" cy="4059140"/>
          </a:xfrm>
        </p:spPr>
        <p:txBody>
          <a:bodyPr>
            <a:normAutofit/>
          </a:bodyPr>
          <a:lstStyle/>
          <a:p>
            <a:r>
              <a:rPr lang="en-US" dirty="0"/>
              <a:t>We are looking </a:t>
            </a:r>
            <a:r>
              <a:rPr lang="en-US" dirty="0">
                <a:solidFill>
                  <a:schemeClr val="tx1"/>
                </a:solidFill>
              </a:rPr>
              <a:t>for</a:t>
            </a:r>
            <a:r>
              <a:rPr lang="en-US" i="1" dirty="0">
                <a:solidFill>
                  <a:srgbClr val="00A493"/>
                </a:solidFill>
              </a:rPr>
              <a:t> </a:t>
            </a:r>
            <a:r>
              <a:rPr lang="en-US" b="1" i="1" dirty="0">
                <a:solidFill>
                  <a:srgbClr val="00A493"/>
                </a:solidFill>
              </a:rPr>
              <a:t>Laboratory Professionals </a:t>
            </a:r>
            <a:r>
              <a:rPr lang="en-US" dirty="0"/>
              <a:t>from various lab sectors to share their career trajectory</a:t>
            </a:r>
          </a:p>
          <a:p>
            <a:r>
              <a:rPr lang="en-US" dirty="0"/>
              <a:t>Feature unique </a:t>
            </a:r>
            <a:r>
              <a:rPr lang="en-US" i="1" dirty="0">
                <a:solidFill>
                  <a:srgbClr val="00A493"/>
                </a:solidFill>
              </a:rPr>
              <a:t>collaborations/partnerships that shaped their careers</a:t>
            </a:r>
          </a:p>
          <a:p>
            <a:r>
              <a:rPr lang="en-US" dirty="0"/>
              <a:t>If you have a recommendation on someone to consider, please email us at </a:t>
            </a:r>
            <a:r>
              <a:rPr lang="en-US" b="1" dirty="0">
                <a:solidFill>
                  <a:srgbClr val="00A493"/>
                </a:solidFill>
                <a:hlinkClick r:id="rId2"/>
              </a:rPr>
              <a:t>grants@ascp.org</a:t>
            </a:r>
            <a:endParaRPr lang="en-US" b="1" dirty="0">
              <a:solidFill>
                <a:srgbClr val="00A493"/>
              </a:solidFill>
            </a:endParaRPr>
          </a:p>
          <a:p>
            <a:r>
              <a:rPr lang="en-US" b="1" dirty="0">
                <a:solidFill>
                  <a:srgbClr val="00A493"/>
                </a:solidFill>
              </a:rPr>
              <a:t>Stay tuned for the next series coming in 2025!</a:t>
            </a:r>
          </a:p>
          <a:p>
            <a:pPr marL="0" indent="0">
              <a:buNone/>
            </a:pPr>
            <a:endParaRPr lang="en-US" dirty="0"/>
          </a:p>
        </p:txBody>
      </p:sp>
      <p:pic>
        <p:nvPicPr>
          <p:cNvPr id="5"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3" cstate="print">
            <a:extLst>
              <a:ext uri="{28A0092B-C50C-407E-A947-70E740481C1C}">
                <a14:useLocalDpi xmlns:a14="http://schemas.microsoft.com/office/drawing/2010/main"/>
              </a:ext>
            </a:extLst>
          </a:blip>
          <a:srcRect t="2021" b="2021"/>
          <a:stretch>
            <a:fillRect/>
          </a:stretch>
        </p:blipFill>
        <p:spPr>
          <a:xfrm>
            <a:off x="4777746" y="4844136"/>
            <a:ext cx="1861180" cy="1785263"/>
          </a:xfrm>
          <a:prstGeom prst="rect">
            <a:avLst/>
          </a:prstGeom>
        </p:spPr>
      </p:pic>
      <p:pic>
        <p:nvPicPr>
          <p:cNvPr id="6" name="Picture Placeholder 5" descr="Smiling hospital staff">
            <a:extLst>
              <a:ext uri="{FF2B5EF4-FFF2-40B4-BE49-F238E27FC236}">
                <a16:creationId xmlns:a16="http://schemas.microsoft.com/office/drawing/2014/main" id="{D892B722-8366-D00F-AEA1-A215C911AAD1}"/>
              </a:ext>
            </a:extLst>
          </p:cNvPr>
          <p:cNvPicPr>
            <a:picLocks noGrp="1" noChangeAspect="1"/>
          </p:cNvPicPr>
          <p:nvPr>
            <p:ph type="pic" idx="10"/>
          </p:nvPr>
        </p:nvPicPr>
        <p:blipFill rotWithShape="1">
          <a:blip r:embed="rId4" cstate="print">
            <a:extLst>
              <a:ext uri="{28A0092B-C50C-407E-A947-70E740481C1C}">
                <a14:useLocalDpi xmlns:a14="http://schemas.microsoft.com/office/drawing/2010/main" val="0"/>
              </a:ext>
            </a:extLst>
          </a:blip>
          <a:srcRect l="39856" t="1630" r="22818" b="-1630"/>
          <a:stretch/>
        </p:blipFill>
        <p:spPr>
          <a:xfrm>
            <a:off x="7510013" y="0"/>
            <a:ext cx="3648974" cy="6858000"/>
          </a:xfrm>
        </p:spPr>
      </p:pic>
    </p:spTree>
    <p:extLst>
      <p:ext uri="{BB962C8B-B14F-4D97-AF65-F5344CB8AC3E}">
        <p14:creationId xmlns:p14="http://schemas.microsoft.com/office/powerpoint/2010/main" val="27906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52F30-6A8C-537E-6859-81D554207A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F6E2EC-7EFD-D442-AD97-692677A58CC9}"/>
              </a:ext>
            </a:extLst>
          </p:cNvPr>
          <p:cNvSpPr>
            <a:spLocks noGrp="1"/>
          </p:cNvSpPr>
          <p:nvPr>
            <p:ph type="ctrTitle"/>
          </p:nvPr>
        </p:nvSpPr>
        <p:spPr/>
        <p:txBody>
          <a:bodyPr>
            <a:normAutofit/>
          </a:bodyPr>
          <a:lstStyle/>
          <a:p>
            <a:r>
              <a:rPr lang="en-US" sz="3200" b="0" i="1" dirty="0"/>
              <a:t>Thank you for attending!</a:t>
            </a:r>
          </a:p>
        </p:txBody>
      </p:sp>
      <p:sp>
        <p:nvSpPr>
          <p:cNvPr id="5" name="Subtitle 4">
            <a:extLst>
              <a:ext uri="{FF2B5EF4-FFF2-40B4-BE49-F238E27FC236}">
                <a16:creationId xmlns:a16="http://schemas.microsoft.com/office/drawing/2014/main" id="{CA2F4F1E-82F2-BCF5-E7D6-E63DC810BDD7}"/>
              </a:ext>
            </a:extLst>
          </p:cNvPr>
          <p:cNvSpPr>
            <a:spLocks noGrp="1"/>
          </p:cNvSpPr>
          <p:nvPr>
            <p:ph type="subTitle" idx="1"/>
          </p:nvPr>
        </p:nvSpPr>
        <p:spPr>
          <a:xfrm>
            <a:off x="1524000" y="3675126"/>
            <a:ext cx="9144000" cy="1937766"/>
          </a:xfrm>
        </p:spPr>
        <p:txBody>
          <a:bodyPr vert="horz" lIns="91440" tIns="45720" rIns="91440" bIns="45720" rtlCol="0" anchor="ctr">
            <a:noAutofit/>
          </a:bodyPr>
          <a:lstStyle/>
          <a:p>
            <a:r>
              <a:rPr lang="en-US" sz="4000" i="1" dirty="0">
                <a:latin typeface="Arial"/>
                <a:cs typeface="Calibri"/>
              </a:rPr>
              <a:t> </a:t>
            </a:r>
          </a:p>
          <a:p>
            <a:r>
              <a:rPr lang="en-US" sz="4000" i="1" dirty="0">
                <a:latin typeface="Arial"/>
                <a:cs typeface="Calibri"/>
              </a:rPr>
              <a:t>Partnerships in Service of Effective Data Sharing</a:t>
            </a:r>
            <a:endParaRPr lang="en-US" sz="1600" dirty="0">
              <a:latin typeface="Arial"/>
              <a:cs typeface="Calibri"/>
            </a:endParaRPr>
          </a:p>
        </p:txBody>
      </p:sp>
      <p:pic>
        <p:nvPicPr>
          <p:cNvPr id="6" name="Picture Placeholder 7" descr="A qr code with black squares">
            <a:extLst>
              <a:ext uri="{FF2B5EF4-FFF2-40B4-BE49-F238E27FC236}">
                <a16:creationId xmlns:a16="http://schemas.microsoft.com/office/drawing/2014/main" id="{453BF7CA-2EFD-83D7-F665-9FCA1BDBE785}"/>
              </a:ext>
            </a:extLst>
          </p:cNvPr>
          <p:cNvPicPr>
            <a:picLocks noChangeAspect="1"/>
          </p:cNvPicPr>
          <p:nvPr/>
        </p:nvPicPr>
        <p:blipFill>
          <a:blip r:embed="rId2" cstate="print">
            <a:extLst>
              <a:ext uri="{28A0092B-C50C-407E-A947-70E740481C1C}">
                <a14:useLocalDpi xmlns:a14="http://schemas.microsoft.com/office/drawing/2010/main"/>
              </a:ext>
            </a:extLst>
          </a:blip>
          <a:srcRect t="2021" b="2021"/>
          <a:stretch>
            <a:fillRect/>
          </a:stretch>
        </p:blipFill>
        <p:spPr>
          <a:xfrm>
            <a:off x="9289988" y="381448"/>
            <a:ext cx="2531709" cy="2428441"/>
          </a:xfrm>
          <a:prstGeom prst="rect">
            <a:avLst/>
          </a:prstGeom>
        </p:spPr>
      </p:pic>
      <p:sp>
        <p:nvSpPr>
          <p:cNvPr id="2" name="TextBox 1"/>
          <p:cNvSpPr txBox="1"/>
          <p:nvPr/>
        </p:nvSpPr>
        <p:spPr>
          <a:xfrm>
            <a:off x="9336822" y="2859320"/>
            <a:ext cx="2271327" cy="1200329"/>
          </a:xfrm>
          <a:prstGeom prst="rect">
            <a:avLst/>
          </a:prstGeom>
          <a:noFill/>
        </p:spPr>
        <p:txBody>
          <a:bodyPr wrap="none" rtlCol="0">
            <a:spAutoFit/>
          </a:bodyPr>
          <a:lstStyle/>
          <a:p>
            <a:r>
              <a:rPr lang="en-US" b="1" dirty="0">
                <a:solidFill>
                  <a:srgbClr val="00A493"/>
                </a:solidFill>
              </a:rPr>
              <a:t>More info at: </a:t>
            </a:r>
            <a:br>
              <a:rPr lang="en-US" b="1" dirty="0">
                <a:solidFill>
                  <a:srgbClr val="00A493"/>
                </a:solidFill>
              </a:rPr>
            </a:br>
            <a:r>
              <a:rPr lang="en-US" b="1" dirty="0">
                <a:solidFill>
                  <a:srgbClr val="00A493"/>
                </a:solidFill>
              </a:rPr>
              <a:t>supportcdconelab.org</a:t>
            </a:r>
            <a:br>
              <a:rPr lang="en-US" b="1" dirty="0">
                <a:solidFill>
                  <a:srgbClr val="00A493"/>
                </a:solidFill>
              </a:rPr>
            </a:br>
            <a:r>
              <a:rPr lang="en-US" b="1" dirty="0">
                <a:solidFill>
                  <a:srgbClr val="00A493"/>
                </a:solidFill>
              </a:rPr>
              <a:t>Or email us at:</a:t>
            </a:r>
          </a:p>
          <a:p>
            <a:r>
              <a:rPr lang="en-US" b="1" dirty="0">
                <a:solidFill>
                  <a:srgbClr val="00A493"/>
                </a:solidFill>
              </a:rPr>
              <a:t>grants@ascp.org</a:t>
            </a:r>
          </a:p>
        </p:txBody>
      </p:sp>
    </p:spTree>
    <p:extLst>
      <p:ext uri="{BB962C8B-B14F-4D97-AF65-F5344CB8AC3E}">
        <p14:creationId xmlns:p14="http://schemas.microsoft.com/office/powerpoint/2010/main" val="26681066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3D3F-9B82-28D3-50D4-CC083761673F}"/>
              </a:ext>
            </a:extLst>
          </p:cNvPr>
          <p:cNvSpPr>
            <a:spLocks noGrp="1"/>
          </p:cNvSpPr>
          <p:nvPr>
            <p:ph type="ctrTitle"/>
          </p:nvPr>
        </p:nvSpPr>
        <p:spPr>
          <a:xfrm>
            <a:off x="1656540" y="2741705"/>
            <a:ext cx="9144000" cy="2387600"/>
          </a:xfrm>
        </p:spPr>
        <p:txBody>
          <a:bodyPr>
            <a:noAutofit/>
          </a:bodyPr>
          <a:lstStyle/>
          <a:p>
            <a:r>
              <a:rPr lang="en-US" sz="4400" dirty="0"/>
              <a:t>Oh The Places Your Flu Specimens Go</a:t>
            </a:r>
            <a:br>
              <a:rPr lang="en-US" sz="4000" dirty="0"/>
            </a:br>
            <a:br>
              <a:rPr lang="en-US" sz="4000" dirty="0"/>
            </a:br>
            <a:r>
              <a:rPr lang="en-US" sz="3200" b="0" dirty="0"/>
              <a:t>Kelly Wroblewski, MPH, MLS(ASCP)</a:t>
            </a:r>
            <a:br>
              <a:rPr lang="en-US" sz="3200" b="0" dirty="0"/>
            </a:br>
            <a:r>
              <a:rPr lang="en-US" sz="3200" b="0" dirty="0"/>
              <a:t>Association of Public Health Laboratories (APHL)</a:t>
            </a:r>
          </a:p>
        </p:txBody>
      </p:sp>
    </p:spTree>
    <p:extLst>
      <p:ext uri="{BB962C8B-B14F-4D97-AF65-F5344CB8AC3E}">
        <p14:creationId xmlns:p14="http://schemas.microsoft.com/office/powerpoint/2010/main" val="166303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D5E42-4319-1EB2-8077-744262E6E05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sz="800" dirty="0">
                <a:solidFill>
                  <a:schemeClr val="tx1"/>
                </a:solidFill>
              </a:rPr>
              <a:t>An influenza virus</a:t>
            </a:r>
          </a:p>
        </p:txBody>
      </p:sp>
      <p:pic>
        <p:nvPicPr>
          <p:cNvPr id="5" name="Content Placeholder 4" descr="A close-up of a virus">
            <a:extLst>
              <a:ext uri="{FF2B5EF4-FFF2-40B4-BE49-F238E27FC236}">
                <a16:creationId xmlns:a16="http://schemas.microsoft.com/office/drawing/2014/main" id="{32DE6C8A-D4EF-3301-1D15-406CEA43D5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73141" y="643466"/>
            <a:ext cx="5445717" cy="5571067"/>
          </a:xfrm>
          <a:prstGeom prst="rect">
            <a:avLst/>
          </a:prstGeom>
        </p:spPr>
      </p:pic>
    </p:spTree>
    <p:extLst>
      <p:ext uri="{BB962C8B-B14F-4D97-AF65-F5344CB8AC3E}">
        <p14:creationId xmlns:p14="http://schemas.microsoft.com/office/powerpoint/2010/main" val="60703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772F2-03A0-1BD9-DF59-E004F3110973}"/>
              </a:ext>
            </a:extLst>
          </p:cNvPr>
          <p:cNvSpPr>
            <a:spLocks noGrp="1"/>
          </p:cNvSpPr>
          <p:nvPr>
            <p:ph type="title"/>
          </p:nvPr>
        </p:nvSpPr>
        <p:spPr/>
        <p:txBody>
          <a:bodyPr/>
          <a:lstStyle/>
          <a:p>
            <a:pPr algn="ctr"/>
            <a:r>
              <a:rPr lang="en-US" dirty="0"/>
              <a:t>Overview of US Influenza Surveillance</a:t>
            </a:r>
          </a:p>
        </p:txBody>
      </p:sp>
      <p:sp>
        <p:nvSpPr>
          <p:cNvPr id="3" name="Content Placeholder 2">
            <a:extLst>
              <a:ext uri="{FF2B5EF4-FFF2-40B4-BE49-F238E27FC236}">
                <a16:creationId xmlns:a16="http://schemas.microsoft.com/office/drawing/2014/main" id="{E766D551-F8DF-F93B-79FB-5F02C1DAE3E1}"/>
              </a:ext>
            </a:extLst>
          </p:cNvPr>
          <p:cNvSpPr>
            <a:spLocks noGrp="1"/>
          </p:cNvSpPr>
          <p:nvPr>
            <p:ph idx="1"/>
          </p:nvPr>
        </p:nvSpPr>
        <p:spPr/>
        <p:txBody>
          <a:bodyPr/>
          <a:lstStyle/>
          <a:p>
            <a:pPr marL="0" indent="0" algn="ctr">
              <a:buNone/>
            </a:pPr>
            <a:r>
              <a:rPr lang="en-US" sz="2400" dirty="0">
                <a:cs typeface="Arial" pitchFamily="34" charset="0"/>
              </a:rPr>
              <a:t>Weekly Updates at </a:t>
            </a:r>
            <a:r>
              <a:rPr lang="en-US" sz="2400" dirty="0">
                <a:cs typeface="Arial" pitchFamily="34" charset="0"/>
                <a:hlinkClick r:id="rId2"/>
              </a:rPr>
              <a:t>http://www.cdc.gov/flu/weekly</a:t>
            </a:r>
            <a:endParaRPr lang="en-US" dirty="0"/>
          </a:p>
        </p:txBody>
      </p:sp>
      <p:sp>
        <p:nvSpPr>
          <p:cNvPr id="6" name="object 3" descr="Portal for the FluView Surveillance System">
            <a:extLst>
              <a:ext uri="{FF2B5EF4-FFF2-40B4-BE49-F238E27FC236}">
                <a16:creationId xmlns:a16="http://schemas.microsoft.com/office/drawing/2014/main" id="{5E84C87A-6BC9-A807-D6BA-F5A1BE870B33}"/>
              </a:ext>
            </a:extLst>
          </p:cNvPr>
          <p:cNvSpPr/>
          <p:nvPr/>
        </p:nvSpPr>
        <p:spPr>
          <a:xfrm>
            <a:off x="3079020" y="2502653"/>
            <a:ext cx="6033960" cy="3613699"/>
          </a:xfrm>
          <a:prstGeom prst="rect">
            <a:avLst/>
          </a:prstGeom>
          <a:blipFill>
            <a:blip r:embed="rId3" cstate="print"/>
            <a:stretch>
              <a:fillRect/>
            </a:stretch>
          </a:blipFill>
        </p:spPr>
        <p:txBody>
          <a:bodyPr wrap="square" lIns="0" tIns="0" rIns="0" bIns="0" rtlCol="0"/>
          <a:lstStyle/>
          <a:p>
            <a:endParaRPr/>
          </a:p>
        </p:txBody>
      </p:sp>
      <p:sp>
        <p:nvSpPr>
          <p:cNvPr id="7" name="Oval 6">
            <a:extLst>
              <a:ext uri="{FF2B5EF4-FFF2-40B4-BE49-F238E27FC236}">
                <a16:creationId xmlns:a16="http://schemas.microsoft.com/office/drawing/2014/main" id="{6610F169-DE23-40AC-67A6-78C204615377}"/>
              </a:ext>
              <a:ext uri="{C183D7F6-B498-43B3-948B-1728B52AA6E4}">
                <adec:decorative xmlns:adec="http://schemas.microsoft.com/office/drawing/2017/decorative" val="1"/>
              </a:ext>
            </a:extLst>
          </p:cNvPr>
          <p:cNvSpPr/>
          <p:nvPr/>
        </p:nvSpPr>
        <p:spPr>
          <a:xfrm>
            <a:off x="2708579" y="2956458"/>
            <a:ext cx="1900989" cy="187692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a:xfrm>
            <a:off x="2057400" y="152400"/>
            <a:ext cx="8610600" cy="1143000"/>
          </a:xfrm>
        </p:spPr>
        <p:txBody>
          <a:bodyPr/>
          <a:lstStyle/>
          <a:p>
            <a:r>
              <a:rPr lang="en-US" dirty="0">
                <a:solidFill>
                  <a:schemeClr val="bg1"/>
                </a:solidFill>
                <a:latin typeface="Franklin Gothic Demi" pitchFamily="34" charset="0"/>
              </a:rPr>
              <a:t>U.S. Influenza Surveillance Components</a:t>
            </a:r>
          </a:p>
        </p:txBody>
      </p:sp>
      <p:sp>
        <p:nvSpPr>
          <p:cNvPr id="7171" name="Content Placeholder 2"/>
          <p:cNvSpPr>
            <a:spLocks noGrp="1"/>
          </p:cNvSpPr>
          <p:nvPr>
            <p:ph idx="4294967295"/>
          </p:nvPr>
        </p:nvSpPr>
        <p:spPr>
          <a:xfrm>
            <a:off x="970548" y="1295400"/>
            <a:ext cx="3886200" cy="4953000"/>
          </a:xfrm>
        </p:spPr>
        <p:txBody>
          <a:bodyPr>
            <a:normAutofit fontScale="92500" lnSpcReduction="10000"/>
          </a:bodyPr>
          <a:lstStyle/>
          <a:p>
            <a:r>
              <a:rPr lang="en-US" sz="2800" b="1" dirty="0">
                <a:solidFill>
                  <a:schemeClr val="bg1"/>
                </a:solidFill>
              </a:rPr>
              <a:t>Viral Surveillance </a:t>
            </a:r>
          </a:p>
          <a:p>
            <a:pPr lvl="1">
              <a:spcBef>
                <a:spcPts val="1200"/>
              </a:spcBef>
            </a:pPr>
            <a:r>
              <a:rPr lang="en-US" sz="2600" dirty="0">
                <a:solidFill>
                  <a:schemeClr val="bg1"/>
                </a:solidFill>
              </a:rPr>
              <a:t>US Public Health Laboratory Surveillance and Characterization</a:t>
            </a:r>
          </a:p>
          <a:p>
            <a:pPr lvl="1">
              <a:spcBef>
                <a:spcPts val="1200"/>
              </a:spcBef>
            </a:pPr>
            <a:r>
              <a:rPr lang="en-US" sz="2600" dirty="0">
                <a:solidFill>
                  <a:schemeClr val="bg1"/>
                </a:solidFill>
              </a:rPr>
              <a:t>National Respiratory and Enteric Virus Surveillance System (NREVSS)</a:t>
            </a:r>
          </a:p>
          <a:p>
            <a:pPr lvl="1">
              <a:spcBef>
                <a:spcPts val="1200"/>
              </a:spcBef>
            </a:pPr>
            <a:r>
              <a:rPr lang="en-US" sz="2600" dirty="0">
                <a:solidFill>
                  <a:schemeClr val="bg1"/>
                </a:solidFill>
              </a:rPr>
              <a:t>Novel Influenza A Reporting </a:t>
            </a:r>
          </a:p>
        </p:txBody>
      </p:sp>
      <p:pic>
        <p:nvPicPr>
          <p:cNvPr id="7" name="Picture 2" descr="US Influenza Surveillance Components portal"/>
          <p:cNvPicPr>
            <a:picLocks noChangeAspect="1" noChangeArrowheads="1"/>
          </p:cNvPicPr>
          <p:nvPr/>
        </p:nvPicPr>
        <p:blipFill rotWithShape="1">
          <a:blip r:embed="rId3" cstate="print"/>
          <a:srcRect l="1571" t="15487" r="49568" b="15793"/>
          <a:stretch/>
        </p:blipFill>
        <p:spPr bwMode="auto">
          <a:xfrm>
            <a:off x="5334000" y="1828800"/>
            <a:ext cx="5177642" cy="3550722"/>
          </a:xfrm>
          <a:prstGeom prst="rect">
            <a:avLst/>
          </a:prstGeom>
          <a:noFill/>
          <a:ln w="9525">
            <a:noFill/>
            <a:miter lim="800000"/>
            <a:headEnd/>
            <a:tailEnd/>
          </a:ln>
        </p:spPr>
      </p:pic>
    </p:spTree>
    <p:extLst>
      <p:ext uri="{BB962C8B-B14F-4D97-AF65-F5344CB8AC3E}">
        <p14:creationId xmlns:p14="http://schemas.microsoft.com/office/powerpoint/2010/main" val="2872122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EF84-A8DF-3BDE-D360-A2E25177CF1F}"/>
              </a:ext>
            </a:extLst>
          </p:cNvPr>
          <p:cNvSpPr>
            <a:spLocks noGrp="1"/>
          </p:cNvSpPr>
          <p:nvPr>
            <p:ph type="title"/>
          </p:nvPr>
        </p:nvSpPr>
        <p:spPr/>
        <p:txBody>
          <a:bodyPr/>
          <a:lstStyle/>
          <a:p>
            <a:r>
              <a:rPr lang="en-US" dirty="0"/>
              <a:t>Novel Influenza A Virus Reporting</a:t>
            </a:r>
          </a:p>
        </p:txBody>
      </p:sp>
      <p:sp>
        <p:nvSpPr>
          <p:cNvPr id="3" name="Content Placeholder 2">
            <a:extLst>
              <a:ext uri="{FF2B5EF4-FFF2-40B4-BE49-F238E27FC236}">
                <a16:creationId xmlns:a16="http://schemas.microsoft.com/office/drawing/2014/main" id="{1C70C288-28DC-464D-AE7F-8F985C4FBDD2}"/>
              </a:ext>
            </a:extLst>
          </p:cNvPr>
          <p:cNvSpPr>
            <a:spLocks noGrp="1"/>
          </p:cNvSpPr>
          <p:nvPr>
            <p:ph idx="1"/>
          </p:nvPr>
        </p:nvSpPr>
        <p:spPr/>
        <p:txBody>
          <a:bodyPr>
            <a:normAutofit/>
          </a:bodyPr>
          <a:lstStyle/>
          <a:p>
            <a:r>
              <a:rPr lang="en-US" dirty="0"/>
              <a:t>Novel Influenza A is Nationally Notifiable</a:t>
            </a:r>
          </a:p>
          <a:p>
            <a:r>
              <a:rPr lang="en-US" dirty="0"/>
              <a:t>Clinical laboratories that perform influenza virus subtyping should report any Influenza A positive that is tests “</a:t>
            </a:r>
            <a:r>
              <a:rPr lang="en-US" dirty="0" err="1"/>
              <a:t>unsubtypable</a:t>
            </a:r>
            <a:r>
              <a:rPr lang="en-US" dirty="0"/>
              <a:t>” by H1N1 or H3N2 assays</a:t>
            </a:r>
          </a:p>
          <a:p>
            <a:pPr lvl="1"/>
            <a:r>
              <a:rPr lang="en-US" dirty="0"/>
              <a:t>Residual specimen should be sent to a public health laboratory for additional testing</a:t>
            </a:r>
          </a:p>
          <a:p>
            <a:endParaRPr lang="en-US" dirty="0"/>
          </a:p>
          <a:p>
            <a:endParaRPr lang="en-US" dirty="0"/>
          </a:p>
        </p:txBody>
      </p:sp>
      <p:pic>
        <p:nvPicPr>
          <p:cNvPr id="8" name="Picture Placeholder 7" descr="Close-up of a virus">
            <a:extLst>
              <a:ext uri="{FF2B5EF4-FFF2-40B4-BE49-F238E27FC236}">
                <a16:creationId xmlns:a16="http://schemas.microsoft.com/office/drawing/2014/main" id="{8603A1E2-D9F4-8FB4-21D4-12ED33D8A432}"/>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l="32301" r="32301"/>
          <a:stretch>
            <a:fillRect/>
          </a:stretch>
        </p:blipFill>
        <p:spPr/>
      </p:pic>
    </p:spTree>
    <p:extLst>
      <p:ext uri="{BB962C8B-B14F-4D97-AF65-F5344CB8AC3E}">
        <p14:creationId xmlns:p14="http://schemas.microsoft.com/office/powerpoint/2010/main" val="11326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B384A-DD92-5395-1B66-9B791646F52F}"/>
              </a:ext>
            </a:extLst>
          </p:cNvPr>
          <p:cNvSpPr>
            <a:spLocks noGrp="1"/>
          </p:cNvSpPr>
          <p:nvPr>
            <p:ph type="title"/>
          </p:nvPr>
        </p:nvSpPr>
        <p:spPr/>
        <p:txBody>
          <a:bodyPr/>
          <a:lstStyle/>
          <a:p>
            <a:pPr algn="ctr"/>
            <a:r>
              <a:rPr lang="en-US" dirty="0"/>
              <a:t>Nationally Respiratory and Enteric Virus Surveillance System</a:t>
            </a:r>
          </a:p>
        </p:txBody>
      </p:sp>
      <p:pic>
        <p:nvPicPr>
          <p:cNvPr id="7" name="Picture 6" descr="Portal for the national respiratory &amp; enteric Virus Surveillance system portal">
            <a:extLst>
              <a:ext uri="{FF2B5EF4-FFF2-40B4-BE49-F238E27FC236}">
                <a16:creationId xmlns:a16="http://schemas.microsoft.com/office/drawing/2014/main" id="{BD1B3E16-16C1-B3FE-59BF-C1DA04DA7CED}"/>
              </a:ext>
            </a:extLst>
          </p:cNvPr>
          <p:cNvPicPr>
            <a:picLocks noChangeAspect="1"/>
          </p:cNvPicPr>
          <p:nvPr/>
        </p:nvPicPr>
        <p:blipFill rotWithShape="1">
          <a:blip r:embed="rId2"/>
          <a:srcRect l="13750" t="14035" r="13158" b="11929"/>
          <a:stretch/>
        </p:blipFill>
        <p:spPr>
          <a:xfrm>
            <a:off x="1640304" y="1656800"/>
            <a:ext cx="8911391" cy="5077327"/>
          </a:xfrm>
          <a:prstGeom prst="rect">
            <a:avLst/>
          </a:prstGeom>
        </p:spPr>
      </p:pic>
    </p:spTree>
    <p:extLst>
      <p:ext uri="{BB962C8B-B14F-4D97-AF65-F5344CB8AC3E}">
        <p14:creationId xmlns:p14="http://schemas.microsoft.com/office/powerpoint/2010/main" val="28751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3-210340-MT_Executive_Board Meeting_Volunteer Program [54]  -  Read-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4972F345C06D498D7F41780ABCC7E3" ma:contentTypeVersion="17" ma:contentTypeDescription="Create a new document." ma:contentTypeScope="" ma:versionID="d416a46e8f723e06d1f323a178b2954e">
  <xsd:schema xmlns:xsd="http://www.w3.org/2001/XMLSchema" xmlns:xs="http://www.w3.org/2001/XMLSchema" xmlns:p="http://schemas.microsoft.com/office/2006/metadata/properties" xmlns:ns2="6ba615c7-e36f-41d7-bc8f-37344f0ff168" xmlns:ns3="e3c4afd0-9773-4f1f-9ff3-4da1b4bc66ab" targetNamespace="http://schemas.microsoft.com/office/2006/metadata/properties" ma:root="true" ma:fieldsID="2723a31f5d4f4439974e64bb4672d762" ns2:_="" ns3:_="">
    <xsd:import namespace="6ba615c7-e36f-41d7-bc8f-37344f0ff168"/>
    <xsd:import namespace="e3c4afd0-9773-4f1f-9ff3-4da1b4bc66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a615c7-e36f-41d7-bc8f-37344f0ff1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d448d13f-cc16-440a-b209-a462631fa2e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c4afd0-9773-4f1f-9ff3-4da1b4bc66a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04a3d291-b0fb-4575-99a1-559ffd1c079d}" ma:internalName="TaxCatchAll" ma:showField="CatchAllData" ma:web="e3c4afd0-9773-4f1f-9ff3-4da1b4bc66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3c4afd0-9773-4f1f-9ff3-4da1b4bc66ab" xsi:nil="true"/>
    <lcf76f155ced4ddcb4097134ff3c332f xmlns="6ba615c7-e36f-41d7-bc8f-37344f0ff1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64F4EB-54C7-466E-98B4-52C724332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a615c7-e36f-41d7-bc8f-37344f0ff168"/>
    <ds:schemaRef ds:uri="e3c4afd0-9773-4f1f-9ff3-4da1b4bc66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06C323-2260-4F5C-A4E4-76E86AEA9B57}">
  <ds:schemaRefs>
    <ds:schemaRef ds:uri="http://schemas.openxmlformats.org/package/2006/metadata/core-properties"/>
    <ds:schemaRef ds:uri="http://schemas.microsoft.com/office/2006/documentManagement/types"/>
    <ds:schemaRef ds:uri="http://schemas.microsoft.com/office/infopath/2007/PartnerControls"/>
    <ds:schemaRef ds:uri="6ba615c7-e36f-41d7-bc8f-37344f0ff168"/>
    <ds:schemaRef ds:uri="http://purl.org/dc/elements/1.1/"/>
    <ds:schemaRef ds:uri="http://schemas.microsoft.com/office/2006/metadata/properties"/>
    <ds:schemaRef ds:uri="e3c4afd0-9773-4f1f-9ff3-4da1b4bc66ab"/>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23FE95EB-1D52-410E-A524-0B047EC84A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36238</TotalTime>
  <Words>1528</Words>
  <Application>Microsoft Office PowerPoint</Application>
  <PresentationFormat>Widescreen</PresentationFormat>
  <Paragraphs>181</Paragraphs>
  <Slides>34</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Corbel</vt:lpstr>
      <vt:lpstr>Franklin Gothic Demi</vt:lpstr>
      <vt:lpstr>Franklin Gothic Medium</vt:lpstr>
      <vt:lpstr>Wingdings</vt:lpstr>
      <vt:lpstr>23-210340-MT_Executive_Board Meeting_Volunteer Program [54]  -  Read-Only</vt:lpstr>
      <vt:lpstr>Partnerships in Service of Effective Data Sharing Kelly Wroblewski, Kirsten Larson</vt:lpstr>
      <vt:lpstr>Funding Statement</vt:lpstr>
      <vt:lpstr>Format of Today’s Session</vt:lpstr>
      <vt:lpstr>Oh The Places Your Flu Specimens Go  Kelly Wroblewski, MPH, MLS(ASCP) Association of Public Health Laboratories (APHL)</vt:lpstr>
      <vt:lpstr>An influenza virus</vt:lpstr>
      <vt:lpstr>Overview of US Influenza Surveillance</vt:lpstr>
      <vt:lpstr>U.S. Influenza Surveillance Components</vt:lpstr>
      <vt:lpstr>Novel Influenza A Virus Reporting</vt:lpstr>
      <vt:lpstr>Nationally Respiratory and Enteric Virus Surveillance System</vt:lpstr>
      <vt:lpstr>Map of Participating NREVSS Laboratories</vt:lpstr>
      <vt:lpstr>FluView Interactive</vt:lpstr>
      <vt:lpstr>National Influenza Reference Centers (NIRCs) Wisconsin – New York – California</vt:lpstr>
      <vt:lpstr>Objectives of Public Health Laboratory Influenza Virologic Surveillance</vt:lpstr>
      <vt:lpstr>We Can’t Do it Without You!</vt:lpstr>
      <vt:lpstr>But It Looks A Little Different Everywhere</vt:lpstr>
      <vt:lpstr>CDC Yearly Lab Work on Flu Viruses</vt:lpstr>
      <vt:lpstr>H5N1 in Dairy Cattle Partnership in Action</vt:lpstr>
      <vt:lpstr>2024 Enhanced Summer Surveillance Guidance</vt:lpstr>
      <vt:lpstr>Lessons Learned and Best Practices</vt:lpstr>
      <vt:lpstr>Thank you and Questions</vt:lpstr>
      <vt:lpstr>Listeria Infections Linked to Soft Cheeses  Kirsten Larson, MPH Association of Public Health Laboratories (APHL)</vt:lpstr>
      <vt:lpstr>AN OUTBREAK IS DETECTED </vt:lpstr>
      <vt:lpstr>IMPROVING FOOD SAFETY SYSTEMS VIA PULSENET </vt:lpstr>
      <vt:lpstr>AN OUTBREAK RE-APPEARS </vt:lpstr>
      <vt:lpstr>EMERGING TECHNOLOGIES IN CLINICAL AND PUBLIC HEALTH LABORATORIES </vt:lpstr>
      <vt:lpstr>AN OUTBREAK IS RE-OPENED AND SOLVED! </vt:lpstr>
      <vt:lpstr>COLLABORATION AND DATA SHARING IS ESSENTIAL </vt:lpstr>
      <vt:lpstr>Lessons Learned </vt:lpstr>
      <vt:lpstr>Q&amp;A</vt:lpstr>
      <vt:lpstr>CMLE Credit Claiming for Today's Webinar</vt:lpstr>
      <vt:lpstr>THANK YOU FOR ATTENDING! </vt:lpstr>
      <vt:lpstr>Missed or want to revisit a past  Building Bridges webinar?</vt:lpstr>
      <vt:lpstr>Looking ahead to Building Bridges Series 3</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Powell Baker</dc:creator>
  <cp:lastModifiedBy>Jackson, Danielle</cp:lastModifiedBy>
  <cp:revision>73</cp:revision>
  <dcterms:created xsi:type="dcterms:W3CDTF">2021-06-20T22:31:28Z</dcterms:created>
  <dcterms:modified xsi:type="dcterms:W3CDTF">2024-07-02T21:00:32Z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0x0101007D5958EDDD3C4C4E934E9A36D0521BFC</vt:lpwstr>
  </property>
  <property fmtid="{D5CDD505-2E9C-101B-9397-08002B2CF9AE}" pid="3" name="_dlc_DocIdItemGuid">
    <vt:lpwstr>56672be4-acaf-4bde-8631-d4bcf66a18f0</vt:lpwstr>
  </property>
  <property fmtid="{D5CDD505-2E9C-101B-9397-08002B2CF9AE}" pid="4" name="MediaServiceImageTags">
    <vt:lpwstr/>
  </property>
</Properties>
</file>