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44" r:id="rId4"/>
    <p:sldMasterId id="2147484873" r:id="rId5"/>
    <p:sldMasterId id="2147484884" r:id="rId6"/>
    <p:sldMasterId id="2147483648" r:id="rId7"/>
    <p:sldMasterId id="2147484891" r:id="rId8"/>
  </p:sldMasterIdLst>
  <p:notesMasterIdLst>
    <p:notesMasterId r:id="rId52"/>
  </p:notesMasterIdLst>
  <p:handoutMasterIdLst>
    <p:handoutMasterId r:id="rId53"/>
  </p:handoutMasterIdLst>
  <p:sldIdLst>
    <p:sldId id="2147377190" r:id="rId9"/>
    <p:sldId id="2147377191" r:id="rId10"/>
    <p:sldId id="2147377192" r:id="rId11"/>
    <p:sldId id="2147377229" r:id="rId12"/>
    <p:sldId id="2147377230" r:id="rId13"/>
    <p:sldId id="2147377231" r:id="rId14"/>
    <p:sldId id="2147377232" r:id="rId15"/>
    <p:sldId id="2147377233" r:id="rId16"/>
    <p:sldId id="2147377234" r:id="rId17"/>
    <p:sldId id="2147377235" r:id="rId18"/>
    <p:sldId id="2147377236" r:id="rId19"/>
    <p:sldId id="2147377237" r:id="rId20"/>
    <p:sldId id="2147377238" r:id="rId21"/>
    <p:sldId id="2147377239" r:id="rId22"/>
    <p:sldId id="2147377240" r:id="rId23"/>
    <p:sldId id="2147377241" r:id="rId24"/>
    <p:sldId id="2147377247" r:id="rId25"/>
    <p:sldId id="2147377242" r:id="rId26"/>
    <p:sldId id="2147377243" r:id="rId27"/>
    <p:sldId id="2147377216" r:id="rId28"/>
    <p:sldId id="2147377217" r:id="rId29"/>
    <p:sldId id="2147377218" r:id="rId30"/>
    <p:sldId id="2147377248" r:id="rId31"/>
    <p:sldId id="2147377249" r:id="rId32"/>
    <p:sldId id="2147377250" r:id="rId33"/>
    <p:sldId id="2147377251" r:id="rId34"/>
    <p:sldId id="2147377257" r:id="rId35"/>
    <p:sldId id="2147377258" r:id="rId36"/>
    <p:sldId id="2147377259" r:id="rId37"/>
    <p:sldId id="2147377260" r:id="rId38"/>
    <p:sldId id="2147377220" r:id="rId39"/>
    <p:sldId id="2147377221" r:id="rId40"/>
    <p:sldId id="2147377222" r:id="rId41"/>
    <p:sldId id="2147377223" r:id="rId42"/>
    <p:sldId id="2147377224" r:id="rId43"/>
    <p:sldId id="2147377225" r:id="rId44"/>
    <p:sldId id="2147377226" r:id="rId45"/>
    <p:sldId id="2147377227" r:id="rId46"/>
    <p:sldId id="2147377194" r:id="rId47"/>
    <p:sldId id="2147377193" r:id="rId48"/>
    <p:sldId id="2147377195" r:id="rId49"/>
    <p:sldId id="2147377197" r:id="rId50"/>
    <p:sldId id="2147377198" r:id="rId5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3A5832-6885-D87A-AA9B-94D1F6B1AA79}" name="Albrecht, Kristy | APHL" initials="AA" userId="S::kristy.albrecht@aphl.org::1e0ed40a-3c96-4805-b7a7-d1dcf40e0208" providerId="AD"/>
  <p188:author id="{3C062942-145B-DF55-8A42-CF7B19ACBEDF}" name="Madeline Rooney | APHL" initials="MR" userId="Madeline Rooney | APHL" providerId="None"/>
  <p188:author id="{38FDC787-D200-9AD4-DACE-27BC9920F720}" name="Rooney, Madeline | APHL" initials="RA" userId="S::madeline.rooney@aphl.org::44439590-5e49-4cb1-8117-34e596d443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yer, Ben | APHL" initials="MB|A" lastIdx="1" clrIdx="0">
    <p:extLst>
      <p:ext uri="{19B8F6BF-5375-455C-9EA6-DF929625EA0E}">
        <p15:presenceInfo xmlns:p15="http://schemas.microsoft.com/office/powerpoint/2012/main" userId="S::Ben.Moyer@aphl.org::da4be8bd-7c48-4e94-9f92-0eddcb9385ee" providerId="AD"/>
      </p:ext>
    </p:extLst>
  </p:cmAuthor>
  <p:cmAuthor id="2" name="Forman, Michelle | APHL" initials="FM|A" lastIdx="22" clrIdx="1">
    <p:extLst>
      <p:ext uri="{19B8F6BF-5375-455C-9EA6-DF929625EA0E}">
        <p15:presenceInfo xmlns:p15="http://schemas.microsoft.com/office/powerpoint/2012/main" userId="S-1-5-21-376835676-564275060-233764494-4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6D2"/>
    <a:srgbClr val="0073AE"/>
    <a:srgbClr val="00A0AF"/>
    <a:srgbClr val="B42E34"/>
    <a:srgbClr val="00B4AF"/>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3" autoAdjust="0"/>
    <p:restoredTop sz="86467" autoAdjust="0"/>
  </p:normalViewPr>
  <p:slideViewPr>
    <p:cSldViewPr snapToGrid="0">
      <p:cViewPr varScale="1">
        <p:scale>
          <a:sx n="50" d="100"/>
          <a:sy n="50" d="100"/>
        </p:scale>
        <p:origin x="32" y="136"/>
      </p:cViewPr>
      <p:guideLst/>
    </p:cSldViewPr>
  </p:slideViewPr>
  <p:outlineViewPr>
    <p:cViewPr>
      <p:scale>
        <a:sx n="33" d="100"/>
        <a:sy n="33" d="100"/>
      </p:scale>
      <p:origin x="0" y="-2648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7AEC48F-22AC-4DF1-B1B5-0DBA427F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9993295E-E1B9-4613-9328-41E73FF1B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87248-395E-43C7-BF4F-D00C5F5B2E35}" type="datetimeFigureOut">
              <a:rPr lang="en-US" smtClean="0"/>
              <a:t>5/21/2024</a:t>
            </a:fld>
            <a:endParaRPr lang="en-US"/>
          </a:p>
        </p:txBody>
      </p:sp>
      <p:sp>
        <p:nvSpPr>
          <p:cNvPr id="4" name="Symbol zastępczy stopki 3">
            <a:extLst>
              <a:ext uri="{FF2B5EF4-FFF2-40B4-BE49-F238E27FC236}">
                <a16:creationId xmlns:a16="http://schemas.microsoft.com/office/drawing/2014/main" id="{A42EDE4B-24E7-455B-B8A7-35C7CA8E1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5FF5185E-BE4E-46DA-A503-97787759F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E6D48-02F9-4C17-AFA9-EED1DA876E6E}" type="slidenum">
              <a:rPr lang="en-US" smtClean="0"/>
              <a:t>‹#›</a:t>
            </a:fld>
            <a:endParaRPr lang="en-US"/>
          </a:p>
        </p:txBody>
      </p:sp>
    </p:spTree>
    <p:extLst>
      <p:ext uri="{BB962C8B-B14F-4D97-AF65-F5344CB8AC3E}">
        <p14:creationId xmlns:p14="http://schemas.microsoft.com/office/powerpoint/2010/main" val="207255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AD6A-ED84-4F8E-A912-F7C11544A729}" type="datetimeFigureOut">
              <a:rPr lang="en-US" smtClean="0"/>
              <a:t>5/17/2024</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0964-BF55-46F8-B0CF-231697E08BCE}" type="slidenum">
              <a:rPr lang="en-US" smtClean="0"/>
              <a:t>‹#›</a:t>
            </a:fld>
            <a:endParaRPr lang="en-US"/>
          </a:p>
        </p:txBody>
      </p:sp>
    </p:spTree>
    <p:extLst>
      <p:ext uri="{BB962C8B-B14F-4D97-AF65-F5344CB8AC3E}">
        <p14:creationId xmlns:p14="http://schemas.microsoft.com/office/powerpoint/2010/main" val="305726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30964-BF55-46F8-B0CF-231697E08BCE}" type="slidenum">
              <a:rPr lang="en-US" smtClean="0"/>
              <a:t>4</a:t>
            </a:fld>
            <a:endParaRPr lang="en-US" dirty="0"/>
          </a:p>
        </p:txBody>
      </p:sp>
    </p:spTree>
    <p:extLst>
      <p:ext uri="{BB962C8B-B14F-4D97-AF65-F5344CB8AC3E}">
        <p14:creationId xmlns:p14="http://schemas.microsoft.com/office/powerpoint/2010/main" val="4146255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SHL and MSPHL specimen counts were found to be similar in nature and in volume. SHL and MSPHL </a:t>
            </a:r>
          </a:p>
          <a:p>
            <a:r>
              <a:rPr lang="en-US" dirty="0"/>
              <a:t>SHL and MSPHL and were found to be comparable in structure.  Although SHL is ahead of MSPHL in its cross-function application.  </a:t>
            </a:r>
          </a:p>
          <a:p>
            <a:endParaRPr lang="en-US" dirty="0"/>
          </a:p>
          <a:p>
            <a:r>
              <a:rPr lang="en-US" dirty="0"/>
              <a:t>MSPHL took a look at our own internal operations and established a baseline of expectations across our support services functions and built the Laboratory support advancement program.  This is a training program where an interested employee can completed a series of tasks and proficiencies cross train into the other support series function to earn a carrier latter step can cross train into the other support series functions.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13</a:t>
            </a:fld>
            <a:endParaRPr lang="en-US"/>
          </a:p>
        </p:txBody>
      </p:sp>
    </p:spTree>
    <p:extLst>
      <p:ext uri="{BB962C8B-B14F-4D97-AF65-F5344CB8AC3E}">
        <p14:creationId xmlns:p14="http://schemas.microsoft.com/office/powerpoint/2010/main" val="153454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SHL and MSPHL specimen counts were found to be similar in nature and in volume. Although the separation between Ankeny and Coralville create a different dynamic in testing volumes.  Environmental specimens differed substantially, where-as clinical (covid) numbers were extremely different between MSPHL and SHL.  </a:t>
            </a:r>
          </a:p>
          <a:p>
            <a:endParaRPr lang="en-US" dirty="0"/>
          </a:p>
          <a:p>
            <a:r>
              <a:rPr lang="en-US" dirty="0"/>
              <a:t>Start time were a topic of conversation at MSPHL routine is to test and work up specimens first thing every morning when the volume is its highest.  </a:t>
            </a:r>
          </a:p>
          <a:p>
            <a:r>
              <a:rPr lang="en-US" dirty="0"/>
              <a:t>MSPHL starts Accessioning at 6am, but has the capabilities to start at 4am if needed-</a:t>
            </a:r>
            <a:br>
              <a:rPr lang="en-US" dirty="0"/>
            </a:br>
            <a:r>
              <a:rPr lang="en-US" dirty="0"/>
              <a:t>SHL starts there accessioning operates at 530.  Both parties see benefits from their individual start times.  </a:t>
            </a:r>
            <a:br>
              <a:rPr lang="en-US" dirty="0"/>
            </a:br>
            <a:endParaRPr lang="en-US" dirty="0"/>
          </a:p>
          <a:p>
            <a:r>
              <a:rPr lang="en-US" dirty="0"/>
              <a:t>Another similarity noted through pre-peer to peer sharing was that each health lab has a statewide courier, and per capita have a similar population.  It was noted that </a:t>
            </a:r>
            <a:r>
              <a:rPr lang="en-US" dirty="0" err="1"/>
              <a:t>MSPHl</a:t>
            </a:r>
            <a:r>
              <a:rPr lang="en-US" dirty="0"/>
              <a:t> courier contract was under revision and review at this time.  It was noted through non-conformances specimen accountability at MSPHL was lacking, where as SHL could identify specimens to the exact specimen through a scanning system.  </a:t>
            </a:r>
          </a:p>
        </p:txBody>
      </p:sp>
      <p:sp>
        <p:nvSpPr>
          <p:cNvPr id="4" name="Slide Number Placeholder 3"/>
          <p:cNvSpPr>
            <a:spLocks noGrp="1"/>
          </p:cNvSpPr>
          <p:nvPr>
            <p:ph type="sldNum" sz="quarter" idx="5"/>
          </p:nvPr>
        </p:nvSpPr>
        <p:spPr/>
        <p:txBody>
          <a:bodyPr/>
          <a:lstStyle/>
          <a:p>
            <a:fld id="{8F363100-FC19-A249-8E65-94EC721B5364}" type="slidenum">
              <a:rPr lang="en-US" smtClean="0"/>
              <a:t>14</a:t>
            </a:fld>
            <a:endParaRPr lang="en-US"/>
          </a:p>
        </p:txBody>
      </p:sp>
    </p:spTree>
    <p:extLst>
      <p:ext uri="{BB962C8B-B14F-4D97-AF65-F5344CB8AC3E}">
        <p14:creationId xmlns:p14="http://schemas.microsoft.com/office/powerpoint/2010/main" val="48692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SHL courier specimen accountability was extremely impressive considering the volume of specimens that cycles through on a daily basis. </a:t>
            </a:r>
          </a:p>
          <a:p>
            <a:r>
              <a:rPr lang="en-US" dirty="0"/>
              <a:t>SHL had and utilized the ability to reconcile packages to 100% on a daily basis.  </a:t>
            </a:r>
          </a:p>
          <a:p>
            <a:r>
              <a:rPr lang="en-US" dirty="0"/>
              <a:t> </a:t>
            </a:r>
            <a:br>
              <a:rPr lang="en-US" dirty="0"/>
            </a:br>
            <a:r>
              <a:rPr lang="en-US" dirty="0"/>
              <a:t>MSPHL took this into consideration when reviewing and editing its Courier contract.  </a:t>
            </a:r>
          </a:p>
          <a:p>
            <a:r>
              <a:rPr lang="en-US" dirty="0"/>
              <a:t>The internal evaluation showed a large variance between the portal, physical documentation, and what was attained at MSPHL .  </a:t>
            </a:r>
          </a:p>
          <a:p>
            <a:r>
              <a:rPr lang="en-US" dirty="0"/>
              <a:t>Although MSPHL could not achieve the level of granularity it has been able to track individual package counts to </a:t>
            </a:r>
            <a:r>
              <a:rPr lang="en-US" dirty="0" err="1"/>
              <a:t>decivery</a:t>
            </a:r>
            <a:r>
              <a:rPr lang="en-US" dirty="0"/>
              <a:t> concerning events.  The project has now reached 30 day maturity and shows an extremely positive turn around from where it was 45 days.</a:t>
            </a:r>
            <a:br>
              <a:rPr lang="en-US" dirty="0"/>
            </a:br>
            <a:r>
              <a:rPr lang="en-US" dirty="0"/>
              <a:t>Prior to the Courier Improvement project we were average +/-80 count standard deviation leaving MSPHL with &lt;5% confidence between pickups and received items.  With the improved project we are now averaging 94% confidence between what's picked up and received at MSPHL.  I expect the trend to only improve with the advancements made at MSPHL and the courier itself.  </a:t>
            </a:r>
          </a:p>
          <a:p>
            <a:endParaRPr lang="en-US" dirty="0"/>
          </a:p>
          <a:p>
            <a:r>
              <a:rPr lang="en-US" dirty="0"/>
              <a:t>There is still room for improvement in the process for the first 30 days into the new contract period with the contractor I`m extremely optimistic in the results improving.  </a:t>
            </a:r>
          </a:p>
        </p:txBody>
      </p:sp>
      <p:sp>
        <p:nvSpPr>
          <p:cNvPr id="4" name="Slide Number Placeholder 3"/>
          <p:cNvSpPr>
            <a:spLocks noGrp="1"/>
          </p:cNvSpPr>
          <p:nvPr>
            <p:ph type="sldNum" sz="quarter" idx="5"/>
          </p:nvPr>
        </p:nvSpPr>
        <p:spPr/>
        <p:txBody>
          <a:bodyPr/>
          <a:lstStyle/>
          <a:p>
            <a:fld id="{8F363100-FC19-A249-8E65-94EC721B5364}" type="slidenum">
              <a:rPr lang="en-US" smtClean="0"/>
              <a:t>15</a:t>
            </a:fld>
            <a:endParaRPr lang="en-US"/>
          </a:p>
        </p:txBody>
      </p:sp>
    </p:spTree>
    <p:extLst>
      <p:ext uri="{BB962C8B-B14F-4D97-AF65-F5344CB8AC3E}">
        <p14:creationId xmlns:p14="http://schemas.microsoft.com/office/powerpoint/2010/main" val="76385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SHL and MSPHL specimen counts were found to be similar in nature and in volume. SHL and MSPHL </a:t>
            </a:r>
          </a:p>
          <a:p>
            <a:r>
              <a:rPr lang="en-US" dirty="0"/>
              <a:t>Spent an extra day review processes remote session but ultimately found they were </a:t>
            </a:r>
            <a:r>
              <a:rPr lang="en-US" dirty="0" err="1"/>
              <a:t>OpenELIS</a:t>
            </a:r>
            <a:r>
              <a:rPr lang="en-US" dirty="0"/>
              <a:t> to the same capacity as SHL.  There were slight variation in a FTE time allocation to the process but the software was being utilized in its totality.  Conversation between SHL and MSPHL continue as we look to advance ourselves in the world of Public Health.  </a:t>
            </a:r>
          </a:p>
        </p:txBody>
      </p:sp>
      <p:sp>
        <p:nvSpPr>
          <p:cNvPr id="4" name="Slide Number Placeholder 3"/>
          <p:cNvSpPr>
            <a:spLocks noGrp="1"/>
          </p:cNvSpPr>
          <p:nvPr>
            <p:ph type="sldNum" sz="quarter" idx="5"/>
          </p:nvPr>
        </p:nvSpPr>
        <p:spPr/>
        <p:txBody>
          <a:bodyPr/>
          <a:lstStyle/>
          <a:p>
            <a:fld id="{8F363100-FC19-A249-8E65-94EC721B5364}" type="slidenum">
              <a:rPr lang="en-US" smtClean="0"/>
              <a:t>16</a:t>
            </a:fld>
            <a:endParaRPr lang="en-US"/>
          </a:p>
        </p:txBody>
      </p:sp>
    </p:spTree>
    <p:extLst>
      <p:ext uri="{BB962C8B-B14F-4D97-AF65-F5344CB8AC3E}">
        <p14:creationId xmlns:p14="http://schemas.microsoft.com/office/powerpoint/2010/main" val="397210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Clear communication</a:t>
            </a:r>
          </a:p>
          <a:p>
            <a:pPr marL="342900" marR="0" lvl="0" indent="-342900">
              <a:lnSpc>
                <a:spcPct val="107000"/>
              </a:lnSpc>
              <a:spcBef>
                <a:spcPts val="0"/>
              </a:spcBef>
              <a:spcAft>
                <a:spcPts val="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Mutual Respect and Understanding</a:t>
            </a:r>
          </a:p>
          <a:p>
            <a:pPr marL="342900" marR="0" lvl="0" indent="-342900">
              <a:lnSpc>
                <a:spcPct val="107000"/>
              </a:lnSpc>
              <a:spcBef>
                <a:spcPts val="0"/>
              </a:spcBef>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Shared vision and goals</a:t>
            </a:r>
          </a:p>
          <a:p>
            <a:pPr marL="342900" marR="0" lvl="0" indent="-342900">
              <a:lnSpc>
                <a:spcPct val="107000"/>
              </a:lnSpc>
              <a:spcBef>
                <a:spcPts val="0"/>
              </a:spcBef>
              <a:spcAft>
                <a:spcPts val="80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order for a lab twinning partnership to be effective, communication between the two partners must be clear, open and consistent.  This includes setting goals and expectations for the partnership, as well as regularly updating each other on the progress and challenges.  </a:t>
            </a:r>
          </a:p>
          <a:p>
            <a:pPr marL="2286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Being a good, twinned partner means showing respect for you and your partners expertise, culture, and ways of working.  It is important to approach the partnership with an open mind and willingness to learn from each other.  </a:t>
            </a:r>
          </a:p>
          <a:p>
            <a:pPr marL="2286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Successful twinning partnership is built on a shared vision and common goals.  It is important for both partners to have a clean understanding of what they hope to achieve through the partnership and to work together toward those goals.  </a:t>
            </a:r>
          </a:p>
          <a:p>
            <a:pPr marL="2286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 good partner, I look for someone who is collaborative, open-minded, and committed to the success of the partnership.  They should be willing to listen, learn and adapt, and be proactive in sharing solutions to challenges that arise.  Additionally, a good partner should be respectful, communicative and willing to work together towards shared goals.</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17</a:t>
            </a:fld>
            <a:endParaRPr lang="en-US"/>
          </a:p>
        </p:txBody>
      </p:sp>
    </p:spTree>
    <p:extLst>
      <p:ext uri="{BB962C8B-B14F-4D97-AF65-F5344CB8AC3E}">
        <p14:creationId xmlns:p14="http://schemas.microsoft.com/office/powerpoint/2010/main" val="206305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resources, services and information with Missouri State Public Health Laboratory (MSPHL) and the State Hygienic Laboratory at the University of Iowa (SHL) one another </a:t>
            </a:r>
          </a:p>
          <a:p>
            <a:r>
              <a:rPr lang="en-US" dirty="0"/>
              <a:t>Compare processes to potentially save money, reduce waste, and build a pathway for information sharing</a:t>
            </a:r>
          </a:p>
          <a:p>
            <a:r>
              <a:rPr lang="en-US" dirty="0"/>
              <a:t>Continue to grow and evolve as technology advances and public health demands change. </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18</a:t>
            </a:fld>
            <a:endParaRPr lang="en-US"/>
          </a:p>
        </p:txBody>
      </p:sp>
    </p:spTree>
    <p:extLst>
      <p:ext uri="{BB962C8B-B14F-4D97-AF65-F5344CB8AC3E}">
        <p14:creationId xmlns:p14="http://schemas.microsoft.com/office/powerpoint/2010/main" val="3786167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resources, services and information with Missouri State Public Health Laboratory (MSPHL) and the State Hygienic Laboratory at the University of Iowa (SHL) one another </a:t>
            </a:r>
          </a:p>
          <a:p>
            <a:r>
              <a:rPr lang="en-US" dirty="0"/>
              <a:t>Compare processes to potentially save money, reduce waste, and build a pathway for information sharing</a:t>
            </a:r>
          </a:p>
          <a:p>
            <a:r>
              <a:rPr lang="en-US" dirty="0"/>
              <a:t>Continue to grow and evolve as technology advances and public health demands change. </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19</a:t>
            </a:fld>
            <a:endParaRPr lang="en-US"/>
          </a:p>
        </p:txBody>
      </p:sp>
    </p:spTree>
    <p:extLst>
      <p:ext uri="{BB962C8B-B14F-4D97-AF65-F5344CB8AC3E}">
        <p14:creationId xmlns:p14="http://schemas.microsoft.com/office/powerpoint/2010/main" val="163793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and enhance outreach and training provided by public health laboratories APHL, the Association of Public Health Laboratories piloted a training partners exchange.  </a:t>
            </a:r>
          </a:p>
        </p:txBody>
      </p:sp>
      <p:sp>
        <p:nvSpPr>
          <p:cNvPr id="4" name="Slide Number Placeholder 3"/>
          <p:cNvSpPr>
            <a:spLocks noGrp="1"/>
          </p:cNvSpPr>
          <p:nvPr>
            <p:ph type="sldNum" sz="quarter" idx="5"/>
          </p:nvPr>
        </p:nvSpPr>
        <p:spPr/>
        <p:txBody>
          <a:bodyPr/>
          <a:lstStyle/>
          <a:p>
            <a:fld id="{458AA877-1E85-46E4-99F5-FB72AA5C0B66}" type="slidenum">
              <a:rPr lang="en-US" smtClean="0"/>
              <a:t>21</a:t>
            </a:fld>
            <a:endParaRPr lang="en-US"/>
          </a:p>
        </p:txBody>
      </p:sp>
    </p:spTree>
    <p:extLst>
      <p:ext uri="{BB962C8B-B14F-4D97-AF65-F5344CB8AC3E}">
        <p14:creationId xmlns:p14="http://schemas.microsoft.com/office/powerpoint/2010/main" val="408884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2023 to improve and enhance outreach and training provided by public health laboratories APHL, the Association of Public Health Laboratories piloted a training partners exchange.  </a:t>
            </a:r>
          </a:p>
          <a:p>
            <a:endParaRPr lang="en-US" dirty="0"/>
          </a:p>
          <a:p>
            <a:r>
              <a:rPr lang="en-US" dirty="0"/>
              <a:t>For this first round of this exchange project Michigan and Alaska were selected and paired together.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62626"/>
                </a:solidFill>
                <a:effectLst/>
                <a:latin typeface="Calibri" panose="020F0502020204030204" pitchFamily="34" charset="0"/>
                <a:ea typeface="Calibri" panose="020F0502020204030204" pitchFamily="34" charset="0"/>
              </a:rPr>
              <a:t>The goals of the program are to give public health lab trainers an opportunity to spend time with a partner at their host laboratory to experience different approaches to training. We were expected to share best practices and experiences with outreach.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begin the exchange Jason from the Michigan lab traveled to Alaska to meet John. John faces many unique challenges in laboratory training while covering the largest state in the union. He has become a very experienced public health lab trainer who also leads the biothreat response lab in Alaska. During my visit we able to have in-depth discussions about training </a:t>
            </a:r>
            <a:r>
              <a:rPr lang="en-US" sz="1200" dirty="0">
                <a:solidFill>
                  <a:srgbClr val="262626"/>
                </a:solidFill>
                <a:effectLst/>
                <a:latin typeface="Calibri" panose="020F0502020204030204" pitchFamily="34" charset="0"/>
                <a:ea typeface="Calibri" panose="020F0502020204030204" pitchFamily="34" charset="0"/>
              </a:rPr>
              <a:t>perspectives, approaches and processes</a:t>
            </a:r>
            <a:r>
              <a:rPr lang="en-US" dirty="0"/>
              <a:t>.  Next John took me to a regional hospital in Bethel, which is in western Alaska, to see his training approaches in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has developed some great in-person training such as his biothreat bacterial identification and biosafety.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Yukon Kuskokwim delta regional hospital is fairly typical of sentinel microbiology laboratories in Alaska.  YKD is geographically isolated and must be prepared to respond to public health emergencies.  They serve a largely indigenous population and therefore signage at the hospital are bilingual.  Posted in </a:t>
            </a:r>
            <a:r>
              <a:rPr lang="en-US" dirty="0" err="1"/>
              <a:t>Yup’ik</a:t>
            </a:r>
            <a:r>
              <a:rPr lang="en-US" dirty="0"/>
              <a:t> and English </a:t>
            </a:r>
          </a:p>
          <a:p>
            <a:endParaRPr lang="en-US" dirty="0"/>
          </a:p>
          <a:p>
            <a:r>
              <a:rPr lang="en-US" dirty="0"/>
              <a:t>We joined the scientists at Yukon Kuskokwim in their lab to deliver some hands-on training in biosafety and biothreat bacterial identification.  John also held a packing and shipping of infectious substances class.  The staff loved the practical training in biosafety cabinet usage and getting to see the biothreat bacteria in their own lab.</a:t>
            </a:r>
          </a:p>
          <a:p>
            <a:endParaRPr lang="en-US" dirty="0"/>
          </a:p>
          <a:p>
            <a:endParaRPr lang="en-US" dirty="0"/>
          </a:p>
          <a:p>
            <a:r>
              <a:rPr lang="en-US" dirty="0"/>
              <a:t>John made the return trip to Michigan. While Michigan isn’t nearly the size of Alaska, I face many similar challenges in providing outreach to my rural partners spread throughout northern Michigan and the upper peninsula.  It was great to share ideas and learn best practices from John.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58AA877-1E85-46E4-99F5-FB72AA5C0B66}" type="slidenum">
              <a:rPr lang="en-US" smtClean="0"/>
              <a:t>22</a:t>
            </a:fld>
            <a:endParaRPr lang="en-US"/>
          </a:p>
        </p:txBody>
      </p:sp>
    </p:spTree>
    <p:extLst>
      <p:ext uri="{BB962C8B-B14F-4D97-AF65-F5344CB8AC3E}">
        <p14:creationId xmlns:p14="http://schemas.microsoft.com/office/powerpoint/2010/main" val="1016895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knowledge exchanges and sharing experiences important for laboratories.   </a:t>
            </a:r>
          </a:p>
          <a:p>
            <a:endParaRPr lang="en-US" dirty="0"/>
          </a:p>
          <a:p>
            <a:r>
              <a:rPr lang="en-US" dirty="0"/>
              <a:t>We all have many roles to play in the lab, it can feel like you are juggling many hats all at once.  People in positions like John and I jump back and forth from safety to preparedness to education, and on and on.</a:t>
            </a:r>
          </a:p>
          <a:p>
            <a:endParaRPr lang="en-US" dirty="0"/>
          </a:p>
        </p:txBody>
      </p:sp>
      <p:sp>
        <p:nvSpPr>
          <p:cNvPr id="4" name="Slide Number Placeholder 3"/>
          <p:cNvSpPr>
            <a:spLocks noGrp="1"/>
          </p:cNvSpPr>
          <p:nvPr>
            <p:ph type="sldNum" sz="quarter" idx="5"/>
          </p:nvPr>
        </p:nvSpPr>
        <p:spPr/>
        <p:txBody>
          <a:bodyPr/>
          <a:lstStyle/>
          <a:p>
            <a:fld id="{458AA877-1E85-46E4-99F5-FB72AA5C0B66}" type="slidenum">
              <a:rPr lang="en-US" smtClean="0"/>
              <a:t>23</a:t>
            </a:fld>
            <a:endParaRPr lang="en-US"/>
          </a:p>
        </p:txBody>
      </p:sp>
    </p:spTree>
    <p:extLst>
      <p:ext uri="{BB962C8B-B14F-4D97-AF65-F5344CB8AC3E}">
        <p14:creationId xmlns:p14="http://schemas.microsoft.com/office/powerpoint/2010/main" val="114672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30964-BF55-46F8-B0CF-231697E08BCE}" type="slidenum">
              <a:rPr lang="en-US" smtClean="0"/>
              <a:t>5</a:t>
            </a:fld>
            <a:endParaRPr lang="en-US" dirty="0"/>
          </a:p>
        </p:txBody>
      </p:sp>
    </p:spTree>
    <p:extLst>
      <p:ext uri="{BB962C8B-B14F-4D97-AF65-F5344CB8AC3E}">
        <p14:creationId xmlns:p14="http://schemas.microsoft.com/office/powerpoint/2010/main" val="273622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often it is difficult to accumulate all the necessary knowledge before taking on any role in lab.  They can’t teach you everything in your undergrad. There are always new topics to master, new things to learn, and on and on and on.  And we always have to do our best for our partners and patients.  Sometimes this can feel like you’re building the plane while flying, gather knowledge and expertise as you go.</a:t>
            </a:r>
          </a:p>
        </p:txBody>
      </p:sp>
      <p:sp>
        <p:nvSpPr>
          <p:cNvPr id="4" name="Slide Number Placeholder 3"/>
          <p:cNvSpPr>
            <a:spLocks noGrp="1"/>
          </p:cNvSpPr>
          <p:nvPr>
            <p:ph type="sldNum" sz="quarter" idx="5"/>
          </p:nvPr>
        </p:nvSpPr>
        <p:spPr/>
        <p:txBody>
          <a:bodyPr/>
          <a:lstStyle/>
          <a:p>
            <a:fld id="{458AA877-1E85-46E4-99F5-FB72AA5C0B66}" type="slidenum">
              <a:rPr lang="en-US" smtClean="0"/>
              <a:t>24</a:t>
            </a:fld>
            <a:endParaRPr lang="en-US"/>
          </a:p>
        </p:txBody>
      </p:sp>
    </p:spTree>
    <p:extLst>
      <p:ext uri="{BB962C8B-B14F-4D97-AF65-F5344CB8AC3E}">
        <p14:creationId xmlns:p14="http://schemas.microsoft.com/office/powerpoint/2010/main" val="1488586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connected to professional organization, ASCP, APHL, </a:t>
            </a:r>
            <a:r>
              <a:rPr lang="en-US" dirty="0" err="1"/>
              <a:t>etc</a:t>
            </a:r>
            <a:r>
              <a:rPr lang="en-US" dirty="0"/>
              <a:t>, and gaining new skills sets is vitally important.  Having this experience with John and getting to slow down for a few days and observe another professional was a great way to gather that knowledge.  </a:t>
            </a:r>
          </a:p>
        </p:txBody>
      </p:sp>
      <p:sp>
        <p:nvSpPr>
          <p:cNvPr id="4" name="Slide Number Placeholder 3"/>
          <p:cNvSpPr>
            <a:spLocks noGrp="1"/>
          </p:cNvSpPr>
          <p:nvPr>
            <p:ph type="sldNum" sz="quarter" idx="5"/>
          </p:nvPr>
        </p:nvSpPr>
        <p:spPr/>
        <p:txBody>
          <a:bodyPr/>
          <a:lstStyle/>
          <a:p>
            <a:fld id="{458AA877-1E85-46E4-99F5-FB72AA5C0B66}" type="slidenum">
              <a:rPr lang="en-US" smtClean="0"/>
              <a:t>25</a:t>
            </a:fld>
            <a:endParaRPr lang="en-US"/>
          </a:p>
        </p:txBody>
      </p:sp>
    </p:spTree>
    <p:extLst>
      <p:ext uri="{BB962C8B-B14F-4D97-AF65-F5344CB8AC3E}">
        <p14:creationId xmlns:p14="http://schemas.microsoft.com/office/powerpoint/2010/main" val="1258623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lessons learned about how to be a good twinning partner: John and I created action packed schedules for this exchange, but we also kept things open and flexible to see where our partner’s interests took the discussion.  We set aside plenty of time for feedback so the exchange wasn’t just a knowledge dump of here’s what I do, isn’t that great!  And since there is always so much going on in a public heath lab we made sure to introduce and spend time with other SMEs thought-out the lab for additional points of view.  </a:t>
            </a:r>
          </a:p>
          <a:p>
            <a:endParaRPr lang="en-US" dirty="0"/>
          </a:p>
          <a:p>
            <a:endParaRPr lang="en-US" dirty="0"/>
          </a:p>
        </p:txBody>
      </p:sp>
      <p:sp>
        <p:nvSpPr>
          <p:cNvPr id="4" name="Slide Number Placeholder 3"/>
          <p:cNvSpPr>
            <a:spLocks noGrp="1"/>
          </p:cNvSpPr>
          <p:nvPr>
            <p:ph type="sldNum" sz="quarter" idx="5"/>
          </p:nvPr>
        </p:nvSpPr>
        <p:spPr/>
        <p:txBody>
          <a:bodyPr/>
          <a:lstStyle/>
          <a:p>
            <a:fld id="{458AA877-1E85-46E4-99F5-FB72AA5C0B66}" type="slidenum">
              <a:rPr lang="en-US" smtClean="0"/>
              <a:t>26</a:t>
            </a:fld>
            <a:endParaRPr lang="en-US"/>
          </a:p>
        </p:txBody>
      </p:sp>
    </p:spTree>
    <p:extLst>
      <p:ext uri="{BB962C8B-B14F-4D97-AF65-F5344CB8AC3E}">
        <p14:creationId xmlns:p14="http://schemas.microsoft.com/office/powerpoint/2010/main" val="1144962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0539B7-CB07-4F73-88EE-A5B554FE9E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096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0A5595-6B18-40E8-AD1F-745634F3A701}" type="slidenum">
              <a:rPr lang="en-US" smtClean="0"/>
              <a:t>37</a:t>
            </a:fld>
            <a:endParaRPr lang="en-US"/>
          </a:p>
        </p:txBody>
      </p:sp>
    </p:spTree>
    <p:extLst>
      <p:ext uri="{BB962C8B-B14F-4D97-AF65-F5344CB8AC3E}">
        <p14:creationId xmlns:p14="http://schemas.microsoft.com/office/powerpoint/2010/main" val="200627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30964-BF55-46F8-B0CF-231697E08BCE}" type="slidenum">
              <a:rPr lang="en-US" smtClean="0"/>
              <a:t>6</a:t>
            </a:fld>
            <a:endParaRPr lang="en-US" dirty="0"/>
          </a:p>
        </p:txBody>
      </p:sp>
    </p:spTree>
    <p:extLst>
      <p:ext uri="{BB962C8B-B14F-4D97-AF65-F5344CB8AC3E}">
        <p14:creationId xmlns:p14="http://schemas.microsoft.com/office/powerpoint/2010/main" val="313152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to Peer sharing 2/21/23-2/23/23</a:t>
            </a:r>
          </a:p>
        </p:txBody>
      </p:sp>
      <p:sp>
        <p:nvSpPr>
          <p:cNvPr id="4" name="Slide Number Placeholder 3"/>
          <p:cNvSpPr>
            <a:spLocks noGrp="1"/>
          </p:cNvSpPr>
          <p:nvPr>
            <p:ph type="sldNum" sz="quarter" idx="5"/>
          </p:nvPr>
        </p:nvSpPr>
        <p:spPr/>
        <p:txBody>
          <a:bodyPr/>
          <a:lstStyle/>
          <a:p>
            <a:fld id="{8F363100-FC19-A249-8E65-94EC721B5364}" type="slidenum">
              <a:rPr lang="en-US" smtClean="0"/>
              <a:t>7</a:t>
            </a:fld>
            <a:endParaRPr lang="en-US"/>
          </a:p>
        </p:txBody>
      </p:sp>
    </p:spTree>
    <p:extLst>
      <p:ext uri="{BB962C8B-B14F-4D97-AF65-F5344CB8AC3E}">
        <p14:creationId xmlns:p14="http://schemas.microsoft.com/office/powerpoint/2010/main" val="348331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MSPHL wanted to review a peer that was similar in nature and operation to find some common ground.  The proposed budget with the number of staff members dictated the scope of travel to the US Midwest. Utilizing APHL`s PHLSD and peer to peer networking through common LIMS system we landed on SHL.  SHL Laboratory Support Services Director Sherri Marine acted as a lesion between myself and MSPHL Informatics Manager Shanna West.  </a:t>
            </a:r>
          </a:p>
          <a:p>
            <a:r>
              <a:rPr lang="en-US" dirty="0"/>
              <a:t>SHL similarities MSPHL</a:t>
            </a:r>
            <a:br>
              <a:rPr lang="en-US" dirty="0"/>
            </a:br>
            <a:r>
              <a:rPr lang="en-US" dirty="0"/>
              <a:t>Statewide Courier</a:t>
            </a:r>
            <a:br>
              <a:rPr lang="en-US" dirty="0"/>
            </a:br>
            <a:r>
              <a:rPr lang="en-US" dirty="0"/>
              <a:t>Mailroom Kit Operations</a:t>
            </a:r>
            <a:br>
              <a:rPr lang="en-US" dirty="0"/>
            </a:br>
            <a:r>
              <a:rPr lang="en-US" dirty="0"/>
              <a:t>Utilizes </a:t>
            </a:r>
            <a:r>
              <a:rPr lang="en-US" dirty="0" err="1"/>
              <a:t>OpenELIS</a:t>
            </a:r>
            <a:br>
              <a:rPr lang="en-US" dirty="0"/>
            </a:br>
            <a:r>
              <a:rPr lang="en-US" dirty="0"/>
              <a:t>Sherri, Shanna and I discussed what each of our expectations would be if the proposed plan took place and how to minimize business impact but still maximizing the overall exposer of the teams involvement.  </a:t>
            </a:r>
            <a:br>
              <a:rPr lang="en-US" dirty="0"/>
            </a:br>
            <a:r>
              <a:rPr lang="en-US" dirty="0"/>
              <a:t>Discussions evolved on median specimen days landing on Wednesday and Thursday of the week with the proposed review and observation scope.  </a:t>
            </a:r>
            <a:br>
              <a:rPr lang="en-US" dirty="0"/>
            </a:br>
            <a:r>
              <a:rPr lang="en-US" dirty="0"/>
              <a:t>Each team then went back to their respected management for approval.  After we both received the green light.  </a:t>
            </a:r>
          </a:p>
          <a:p>
            <a:r>
              <a:rPr lang="en-US" dirty="0"/>
              <a:t>We started working out dates for travel and the visit.  </a:t>
            </a:r>
          </a:p>
        </p:txBody>
      </p:sp>
      <p:sp>
        <p:nvSpPr>
          <p:cNvPr id="4" name="Slide Number Placeholder 3"/>
          <p:cNvSpPr>
            <a:spLocks noGrp="1"/>
          </p:cNvSpPr>
          <p:nvPr>
            <p:ph type="sldNum" sz="quarter" idx="5"/>
          </p:nvPr>
        </p:nvSpPr>
        <p:spPr/>
        <p:txBody>
          <a:bodyPr/>
          <a:lstStyle/>
          <a:p>
            <a:fld id="{8F363100-FC19-A249-8E65-94EC721B5364}" type="slidenum">
              <a:rPr lang="en-US" smtClean="0"/>
              <a:t>8</a:t>
            </a:fld>
            <a:endParaRPr lang="en-US"/>
          </a:p>
        </p:txBody>
      </p:sp>
    </p:spTree>
    <p:extLst>
      <p:ext uri="{BB962C8B-B14F-4D97-AF65-F5344CB8AC3E}">
        <p14:creationId xmlns:p14="http://schemas.microsoft.com/office/powerpoint/2010/main" val="113652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9</a:t>
            </a:fld>
            <a:endParaRPr lang="en-US"/>
          </a:p>
        </p:txBody>
      </p:sp>
    </p:spTree>
    <p:extLst>
      <p:ext uri="{BB962C8B-B14F-4D97-AF65-F5344CB8AC3E}">
        <p14:creationId xmlns:p14="http://schemas.microsoft.com/office/powerpoint/2010/main" val="239771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10</a:t>
            </a:fld>
            <a:endParaRPr lang="en-US"/>
          </a:p>
        </p:txBody>
      </p:sp>
    </p:spTree>
    <p:extLst>
      <p:ext uri="{BB962C8B-B14F-4D97-AF65-F5344CB8AC3E}">
        <p14:creationId xmlns:p14="http://schemas.microsoft.com/office/powerpoint/2010/main" val="1737466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point of the Peer to Peer sharing MSPHL and SHL are similar in structure.  Reporting structures include Data Entry, Accessioning, and Mailroom/Shipping operations.   Difference noted are assigned duties, and scope of work in the laboratory.  Where MSPHL was more involved with respiratory specimens SHL was more involved with necropsy.  The FTE comparison was also similar with 29 at SHL and 27 MSPHL.  FTE themselves differ position description and their status. SHL being connected through university enable a unique recruiting strategy, that can not be duplicated with the university and health lab union.  </a:t>
            </a:r>
          </a:p>
        </p:txBody>
      </p:sp>
      <p:sp>
        <p:nvSpPr>
          <p:cNvPr id="4" name="Slide Number Placeholder 3"/>
          <p:cNvSpPr>
            <a:spLocks noGrp="1"/>
          </p:cNvSpPr>
          <p:nvPr>
            <p:ph type="sldNum" sz="quarter" idx="5"/>
          </p:nvPr>
        </p:nvSpPr>
        <p:spPr/>
        <p:txBody>
          <a:bodyPr/>
          <a:lstStyle/>
          <a:p>
            <a:fld id="{8F363100-FC19-A249-8E65-94EC721B5364}" type="slidenum">
              <a:rPr lang="en-US" smtClean="0"/>
              <a:t>11</a:t>
            </a:fld>
            <a:endParaRPr lang="en-US"/>
          </a:p>
        </p:txBody>
      </p:sp>
    </p:spTree>
    <p:extLst>
      <p:ext uri="{BB962C8B-B14F-4D97-AF65-F5344CB8AC3E}">
        <p14:creationId xmlns:p14="http://schemas.microsoft.com/office/powerpoint/2010/main" val="119453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SHL and MSPHL specimen counts were found to be similar in nature and in volume. </a:t>
            </a:r>
          </a:p>
          <a:p>
            <a:r>
              <a:rPr lang="en-US" dirty="0"/>
              <a:t>SHL and MSPHL and were found to be comparable in nature and structure.  Although SHL is ahead of MSPHL in its cross function application.  </a:t>
            </a:r>
          </a:p>
          <a:p>
            <a:r>
              <a:rPr lang="en-US" dirty="0"/>
              <a:t>MSPHL is comprised of 22 FTEs, SHL  has 23 (not including Ankeny)  </a:t>
            </a:r>
          </a:p>
          <a:p>
            <a:endParaRPr lang="en-US" dirty="0"/>
          </a:p>
          <a:p>
            <a:r>
              <a:rPr lang="en-US" dirty="0"/>
              <a:t>The similarity in processes were perfect for an external evaluation of processes.  </a:t>
            </a:r>
            <a:r>
              <a:rPr lang="en-US" dirty="0" err="1"/>
              <a:t>Whats</a:t>
            </a:r>
            <a:r>
              <a:rPr lang="en-US" dirty="0"/>
              <a:t> going well, </a:t>
            </a:r>
            <a:r>
              <a:rPr lang="en-US" dirty="0" err="1"/>
              <a:t>whats</a:t>
            </a:r>
            <a:r>
              <a:rPr lang="en-US" dirty="0"/>
              <a:t> not?  </a:t>
            </a:r>
          </a:p>
          <a:p>
            <a:r>
              <a:rPr lang="en-US" dirty="0"/>
              <a:t>MSPHL lacks the cross functionality that was observed at SHL,  although there was some specialized staff for kit production it was discussed they have a plan to cross train the staff in those designated areas.  MSPHL has been pursuing cross training.</a:t>
            </a:r>
          </a:p>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12</a:t>
            </a:fld>
            <a:endParaRPr lang="en-US"/>
          </a:p>
        </p:txBody>
      </p:sp>
    </p:spTree>
    <p:extLst>
      <p:ext uri="{BB962C8B-B14F-4D97-AF65-F5344CB8AC3E}">
        <p14:creationId xmlns:p14="http://schemas.microsoft.com/office/powerpoint/2010/main" val="2239532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CF81-9B32-18A9-61DA-2E4B0E8EA3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C0D554-984B-4168-7C62-E3003CBFA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1DC46-95E0-A7B3-9A9D-6B87502F6C68}"/>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E6640C3B-44F2-4979-7EC6-59AAD0BDA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BA1D1-837A-31A0-9E21-0AD4C534D03C}"/>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1170681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D1B7-98E9-6AE6-7471-E8D4BEF7B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593C34-A54B-DFE4-5101-31999822B6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8E0EF-DB6A-BF80-67F9-D78E4B5284F4}"/>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80716F82-E713-8FD3-4A55-8569C734F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7E0CA-F2DE-7006-3B3C-3217AC3554ED}"/>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181027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C1C2-0DCA-4556-9607-E47213276C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30493-048F-7F8F-71CB-1B35691942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75612-68C2-0DD0-E1CB-BD7D9B6092D2}"/>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927CE640-439E-5DFD-56AF-6A0C5223A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1B862-6DFD-87A9-25F2-F7A41A2F2BCC}"/>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916531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67BD-8F02-D124-8051-B9FD87F3C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8E9E7-9850-27E0-5573-2860F030E5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DB071F-C932-ECC1-A528-F8ED919AE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D3C9F7-0299-EA78-ED44-5B5D7965011B}"/>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6" name="Footer Placeholder 5">
            <a:extLst>
              <a:ext uri="{FF2B5EF4-FFF2-40B4-BE49-F238E27FC236}">
                <a16:creationId xmlns:a16="http://schemas.microsoft.com/office/drawing/2014/main" id="{041FE7F0-237C-528B-F7CE-62DDF898C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1B17B-79AC-B148-FEBD-1EFA8972127C}"/>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3639507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DE69-D984-1B29-096E-E1C532C353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DD006-6B0F-31CA-F114-3D353DAEF1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5BADA-9FC9-D287-90C0-5E6610CE9D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66EA97-0319-25D9-8F62-2D11EF495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9442-6D56-A759-273C-4EEFB13EEB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48E62E-EFDA-F1BE-9036-61C2B979C4D3}"/>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8" name="Footer Placeholder 7">
            <a:extLst>
              <a:ext uri="{FF2B5EF4-FFF2-40B4-BE49-F238E27FC236}">
                <a16:creationId xmlns:a16="http://schemas.microsoft.com/office/drawing/2014/main" id="{65B0F48F-73C2-4CFE-1F50-D77E4BF573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203536-6211-FC21-F36A-88E7C1F7285B}"/>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752757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B144-B1AF-0542-E8E4-19310BCF5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34F512-C445-9A2D-3982-736F06FF5A58}"/>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4" name="Footer Placeholder 3">
            <a:extLst>
              <a:ext uri="{FF2B5EF4-FFF2-40B4-BE49-F238E27FC236}">
                <a16:creationId xmlns:a16="http://schemas.microsoft.com/office/drawing/2014/main" id="{79734A3D-2261-E49B-948F-56E4923ECD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034B2-B29F-F9F9-42A9-80D8DD71A2C6}"/>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870605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A70D9-D560-57DE-2A0F-896842EEA6A3}"/>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3" name="Footer Placeholder 2">
            <a:extLst>
              <a:ext uri="{FF2B5EF4-FFF2-40B4-BE49-F238E27FC236}">
                <a16:creationId xmlns:a16="http://schemas.microsoft.com/office/drawing/2014/main" id="{A98B7E5B-5387-8258-4746-3D935EC879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959CA-47AF-344C-3AA4-8F2F70288AE2}"/>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688614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86D1-5EA8-BB5E-B92C-903F6FC3B5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75714-495E-4BEE-C82D-C2E5842549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2F92A6-E639-9304-C7CA-ED806A881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FF686-6310-5FC6-B129-80F03AF6EA6D}"/>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6" name="Footer Placeholder 5">
            <a:extLst>
              <a:ext uri="{FF2B5EF4-FFF2-40B4-BE49-F238E27FC236}">
                <a16:creationId xmlns:a16="http://schemas.microsoft.com/office/drawing/2014/main" id="{D46618E9-7AD4-5323-8081-0108B0B4C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E7FE1-378A-4794-3A6A-E61BD7722A7D}"/>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95504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1B5D-685F-4671-DC51-C70BFFCA2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2FBEBE-7B29-A25D-0797-DFA8DF85B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0AF78-8B52-0E1C-4243-540A39C48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F8B8BB-C5B4-3D03-954B-7FE6DCE6AF83}"/>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6" name="Footer Placeholder 5">
            <a:extLst>
              <a:ext uri="{FF2B5EF4-FFF2-40B4-BE49-F238E27FC236}">
                <a16:creationId xmlns:a16="http://schemas.microsoft.com/office/drawing/2014/main" id="{99EA37E8-4A98-4421-2D3C-D9DFDCA58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00383-4BF4-5017-E4BC-6A1DBAA1BEE2}"/>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176568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7CD-9789-5AA3-C16B-3D6A0CD4C1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2BDC81-D079-231D-4556-9DB2045CB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91A70-C11C-70AC-6871-18ACFFC2D337}"/>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8057BED8-F7B5-6D2A-987A-B411A4E10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BD679-916E-6EA6-13B7-B7D48D6AE0BE}"/>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3408754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3D39EE-AE90-7221-683F-5EF340CF7F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4CFCA1-A799-6AB2-3661-BA00E128A0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6B867-3A30-E5D5-E179-1382D6D41815}"/>
              </a:ext>
            </a:extLst>
          </p:cNvPr>
          <p:cNvSpPr>
            <a:spLocks noGrp="1"/>
          </p:cNvSpPr>
          <p:nvPr>
            <p:ph type="dt" sz="half" idx="10"/>
          </p:nvPr>
        </p:nvSpPr>
        <p:spPr/>
        <p:txBody>
          <a:body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2AC6B282-29BB-6674-6DBE-BCDCFC380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18547-4F78-09AB-D8E1-69BBDD5B3038}"/>
              </a:ext>
            </a:extLst>
          </p:cNvPr>
          <p:cNvSpPr>
            <a:spLocks noGrp="1"/>
          </p:cNvSpPr>
          <p:nvPr>
            <p:ph type="sldNum" sz="quarter" idx="12"/>
          </p:nvPr>
        </p:nvSpPr>
        <p:spPr/>
        <p:txBody>
          <a:bodyPr/>
          <a:lstStyle/>
          <a:p>
            <a:fld id="{3F942133-03C8-4AC8-8BE7-A0F4C17B9A75}" type="slidenum">
              <a:rPr lang="en-US" smtClean="0"/>
              <a:t>‹#›</a:t>
            </a:fld>
            <a:endParaRPr lang="en-US"/>
          </a:p>
        </p:txBody>
      </p:sp>
    </p:spTree>
    <p:extLst>
      <p:ext uri="{BB962C8B-B14F-4D97-AF65-F5344CB8AC3E}">
        <p14:creationId xmlns:p14="http://schemas.microsoft.com/office/powerpoint/2010/main" val="3277639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184287"/>
            <a:ext cx="10363200" cy="1892826"/>
          </a:xfrm>
        </p:spPr>
        <p:txBody>
          <a:bodyPr tIns="0"/>
          <a:lstStyle>
            <a:lvl1pPr marL="0" marR="0" indent="0" algn="l" defTabSz="914400" rtl="0" eaLnBrk="1" fontAlgn="auto" latinLnBrk="0" hangingPunct="1">
              <a:lnSpc>
                <a:spcPct val="100000"/>
              </a:lnSpc>
              <a:spcBef>
                <a:spcPct val="0"/>
              </a:spcBef>
              <a:spcAft>
                <a:spcPts val="0"/>
              </a:spcAft>
              <a:buClrTx/>
              <a:buSzTx/>
              <a:buFontTx/>
              <a:buNone/>
              <a:tabLst/>
              <a:defRPr>
                <a:solidFill>
                  <a:schemeClr val="tx2"/>
                </a:solidFill>
                <a:latin typeface="Franklin Gothic Demi" panose="020B0703020102020204" pitchFamily="34" charset="0"/>
              </a:defRPr>
            </a:lvl1pPr>
          </a:lstStyle>
          <a:p>
            <a:r>
              <a:rPr lang="en-US" dirty="0"/>
              <a:t>Title/Cover Slide</a:t>
            </a:r>
            <a:br>
              <a:rPr lang="en-US" dirty="0"/>
            </a:br>
            <a:br>
              <a:rPr lang="en-US" dirty="0"/>
            </a:br>
            <a:endParaRPr lang="en-US" dirty="0"/>
          </a:p>
        </p:txBody>
      </p:sp>
      <p:sp>
        <p:nvSpPr>
          <p:cNvPr id="6" name="Subtitle 2"/>
          <p:cNvSpPr>
            <a:spLocks noGrp="1"/>
          </p:cNvSpPr>
          <p:nvPr>
            <p:ph type="subTitle" idx="1" hasCustomPrompt="1"/>
          </p:nvPr>
        </p:nvSpPr>
        <p:spPr>
          <a:xfrm>
            <a:off x="609600" y="2890392"/>
            <a:ext cx="8534400" cy="538609"/>
          </a:xfrm>
        </p:spPr>
        <p:txBody>
          <a:bodyPr lIns="0" tIns="0"/>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180796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Content Slide</a:t>
            </a:r>
          </a:p>
        </p:txBody>
      </p:sp>
      <p:sp>
        <p:nvSpPr>
          <p:cNvPr id="9" name="Text Placeholder 8"/>
          <p:cNvSpPr>
            <a:spLocks noGrp="1"/>
          </p:cNvSpPr>
          <p:nvPr>
            <p:ph type="body" sz="quarter" idx="10"/>
          </p:nvPr>
        </p:nvSpPr>
        <p:spPr>
          <a:xfrm>
            <a:off x="609600" y="1371600"/>
            <a:ext cx="10972800" cy="2283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8981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04800"/>
            <a:ext cx="10972800" cy="1892826"/>
          </a:xfrm>
        </p:spPr>
        <p:txBody>
          <a:bodyPr/>
          <a:lstStyle>
            <a:lvl1pPr>
              <a:defRPr/>
            </a:lvl1pPr>
          </a:lstStyle>
          <a:p>
            <a:r>
              <a:rPr lang="en-US" dirty="0"/>
              <a:t>Title and Content Slide</a:t>
            </a:r>
            <a:br>
              <a:rPr lang="en-US" dirty="0"/>
            </a:br>
            <a:br>
              <a:rPr lang="en-US" dirty="0"/>
            </a:br>
            <a:endParaRPr lang="en-US" dirty="0"/>
          </a:p>
        </p:txBody>
      </p:sp>
      <p:sp>
        <p:nvSpPr>
          <p:cNvPr id="5" name="Text Placeholder 2"/>
          <p:cNvSpPr>
            <a:spLocks noGrp="1"/>
          </p:cNvSpPr>
          <p:nvPr>
            <p:ph idx="1"/>
          </p:nvPr>
        </p:nvSpPr>
        <p:spPr>
          <a:xfrm>
            <a:off x="609600" y="1678698"/>
            <a:ext cx="10972800" cy="2283702"/>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0" hasCustomPrompt="1"/>
          </p:nvPr>
        </p:nvSpPr>
        <p:spPr>
          <a:xfrm>
            <a:off x="609600" y="990601"/>
            <a:ext cx="10769600" cy="538609"/>
          </a:xfrm>
        </p:spPr>
        <p:txBody>
          <a:bodyPr lIns="0" t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lang="en-US" sz="2800" smtClean="0">
                <a:solidFill>
                  <a:schemeClr val="tx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200" dirty="0">
                <a:solidFill>
                  <a:schemeClr val="tx1"/>
                </a:solidFill>
                <a:latin typeface="+mj-lt"/>
              </a:rPr>
              <a:t>Subtitle</a:t>
            </a:r>
          </a:p>
        </p:txBody>
      </p:sp>
      <p:sp>
        <p:nvSpPr>
          <p:cNvPr id="3" name="TextBox 2">
            <a:extLst>
              <a:ext uri="{FF2B5EF4-FFF2-40B4-BE49-F238E27FC236}">
                <a16:creationId xmlns:a16="http://schemas.microsoft.com/office/drawing/2014/main" id="{D22CCD3A-4A3A-2DA5-C4E0-54F92C49AAD3}"/>
              </a:ext>
            </a:extLst>
          </p:cNvPr>
          <p:cNvSpPr txBox="1"/>
          <p:nvPr userDrawn="1"/>
        </p:nvSpPr>
        <p:spPr>
          <a:xfrm>
            <a:off x="1016000" y="5943600"/>
            <a:ext cx="11176000" cy="523220"/>
          </a:xfrm>
          <a:prstGeom prst="rect">
            <a:avLst/>
          </a:prstGeom>
          <a:noFill/>
        </p:spPr>
        <p:txBody>
          <a:bodyPr wrap="square" rtlCol="0">
            <a:spAutoFit/>
          </a:bodyPr>
          <a:lstStyle/>
          <a:p>
            <a:pPr algn="ctr"/>
            <a:r>
              <a:rPr lang="en-US" sz="2800" i="1" dirty="0">
                <a:solidFill>
                  <a:schemeClr val="bg1">
                    <a:lumMod val="75000"/>
                  </a:schemeClr>
                </a:solidFill>
                <a:latin typeface="+mj-lt"/>
              </a:rPr>
              <a:t>These slides are not for distribution</a:t>
            </a:r>
          </a:p>
        </p:txBody>
      </p:sp>
    </p:spTree>
    <p:extLst>
      <p:ext uri="{BB962C8B-B14F-4D97-AF65-F5344CB8AC3E}">
        <p14:creationId xmlns:p14="http://schemas.microsoft.com/office/powerpoint/2010/main" val="3938717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981236"/>
            <a:ext cx="10363200" cy="600164"/>
          </a:xfrm>
        </p:spPr>
        <p:txBody>
          <a:bodyPr anchor="t"/>
          <a:lstStyle>
            <a:lvl1pPr algn="l">
              <a:defRPr sz="3600" b="0" cap="all">
                <a:solidFill>
                  <a:schemeClr val="accent1"/>
                </a:solidFill>
                <a:latin typeface="Franklin Gothic Demi" panose="020B0703020102020204" pitchFamily="34" charset="0"/>
              </a:defRPr>
            </a:lvl1pPr>
          </a:lstStyle>
          <a:p>
            <a:r>
              <a:rPr lang="en-US" dirty="0"/>
              <a:t>Section slide</a:t>
            </a:r>
          </a:p>
        </p:txBody>
      </p:sp>
      <p:sp>
        <p:nvSpPr>
          <p:cNvPr id="3" name="Text Placeholder 2"/>
          <p:cNvSpPr>
            <a:spLocks noGrp="1"/>
          </p:cNvSpPr>
          <p:nvPr>
            <p:ph type="body" idx="1" hasCustomPrompt="1"/>
          </p:nvPr>
        </p:nvSpPr>
        <p:spPr>
          <a:xfrm>
            <a:off x="609600" y="3546902"/>
            <a:ext cx="9421091" cy="415498"/>
          </a:xfrm>
        </p:spPr>
        <p:txBody>
          <a:bodyPr lIns="0" tIns="0" anchor="t" anchorCtr="0"/>
          <a:lstStyle>
            <a:lvl1pPr marL="0" indent="0">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59335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20005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20005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1209E44-C6BC-4F75-A957-C02067578B29}" type="datetimeFigureOut">
              <a:rPr lang="en-US" smtClean="0"/>
              <a:t>5/17/2024</a:t>
            </a:fld>
            <a:endParaRPr lang="en-US" dirty="0"/>
          </a:p>
        </p:txBody>
      </p:sp>
      <p:sp>
        <p:nvSpPr>
          <p:cNvPr id="6" name="Footer Placeholder 5"/>
          <p:cNvSpPr>
            <a:spLocks noGrp="1"/>
          </p:cNvSpPr>
          <p:nvPr>
            <p:ph type="ftr" sz="quarter" idx="11"/>
          </p:nvPr>
        </p:nvSpPr>
        <p:spPr>
          <a:xfrm>
            <a:off x="2235200" y="6264276"/>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944E559-FB9F-45B3-9F57-C4734B5E7B09}" type="slidenum">
              <a:rPr lang="en-US" smtClean="0"/>
              <a:t>‹#›</a:t>
            </a:fld>
            <a:endParaRPr lang="en-US" dirty="0"/>
          </a:p>
        </p:txBody>
      </p:sp>
    </p:spTree>
    <p:extLst>
      <p:ext uri="{BB962C8B-B14F-4D97-AF65-F5344CB8AC3E}">
        <p14:creationId xmlns:p14="http://schemas.microsoft.com/office/powerpoint/2010/main" val="3603710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68580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930175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320800" y="2362201"/>
            <a:ext cx="9550400" cy="1031051"/>
          </a:xfrm>
        </p:spPr>
        <p:txBody>
          <a:bodyPr lIns="0" tIns="0"/>
          <a:lstStyle>
            <a:lvl1pPr marL="0" indent="0">
              <a:buNone/>
              <a:defRPr/>
            </a:lvl1pPr>
          </a:lstStyle>
          <a:p>
            <a:pPr lvl="0"/>
            <a:r>
              <a:rPr lang="en-US" dirty="0"/>
              <a:t>Blank slide for complex graphics, large pictures, or multiple picture layouts.</a:t>
            </a:r>
          </a:p>
        </p:txBody>
      </p:sp>
    </p:spTree>
    <p:extLst>
      <p:ext uri="{BB962C8B-B14F-4D97-AF65-F5344CB8AC3E}">
        <p14:creationId xmlns:p14="http://schemas.microsoft.com/office/powerpoint/2010/main" val="3060128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atement Breaker">
    <p:bg>
      <p:bgPr>
        <a:solidFill>
          <a:srgbClr val="00A0AF"/>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2" hasCustomPrompt="1"/>
          </p:nvPr>
        </p:nvSpPr>
        <p:spPr>
          <a:xfrm>
            <a:off x="1320800" y="1114486"/>
            <a:ext cx="9753600" cy="3416320"/>
          </a:xfrm>
        </p:spPr>
        <p:txBody>
          <a:bodyPr/>
          <a:lstStyle>
            <a:lvl1pPr marL="0" indent="0">
              <a:buNone/>
              <a:defRPr sz="3600" baseline="0">
                <a:solidFill>
                  <a:schemeClr val="bg1"/>
                </a:solidFill>
                <a:latin typeface="Franklin Gothic Medium" panose="020B0603020102020204" pitchFamily="34" charset="0"/>
              </a:defRPr>
            </a:lvl1pPr>
          </a:lstStyle>
          <a:p>
            <a:pPr lvl="0"/>
            <a:r>
              <a:rPr lang="en-US" dirty="0"/>
              <a:t>This is a compelling statement, takeaway or quote to highlight that should be highlighted. It also serves to break up the visual monotony of the usual slide progression. Be creative, but don’t clutter the page with too many words and keep roomy margins.</a:t>
            </a:r>
          </a:p>
        </p:txBody>
      </p:sp>
    </p:spTree>
    <p:extLst>
      <p:ext uri="{BB962C8B-B14F-4D97-AF65-F5344CB8AC3E}">
        <p14:creationId xmlns:p14="http://schemas.microsoft.com/office/powerpoint/2010/main" val="3482551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3314-6AA3-6A14-7CF8-100911DEE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7B6EC-5F4D-BBAE-CCF7-CA7AA1270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51392-EAE9-BFEB-2050-9DC077BABA7D}"/>
              </a:ext>
            </a:extLst>
          </p:cNvPr>
          <p:cNvSpPr>
            <a:spLocks noGrp="1"/>
          </p:cNvSpPr>
          <p:nvPr>
            <p:ph type="dt" sz="half" idx="10"/>
          </p:nvPr>
        </p:nvSpPr>
        <p:spPr/>
        <p:txBody>
          <a:bodyPr/>
          <a:lstStyle/>
          <a:p>
            <a:fld id="{3AF8864C-A7A7-4C3C-ABEF-F20FB56EE967}" type="datetimeFigureOut">
              <a:rPr lang="en-US" smtClean="0"/>
              <a:t>5/17/2024</a:t>
            </a:fld>
            <a:endParaRPr lang="en-US"/>
          </a:p>
        </p:txBody>
      </p:sp>
      <p:sp>
        <p:nvSpPr>
          <p:cNvPr id="5" name="Footer Placeholder 4">
            <a:extLst>
              <a:ext uri="{FF2B5EF4-FFF2-40B4-BE49-F238E27FC236}">
                <a16:creationId xmlns:a16="http://schemas.microsoft.com/office/drawing/2014/main" id="{5F84E203-E615-38D4-37CA-86D3C60C1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83B2D-690B-225D-98CB-AA8EC24072BC}"/>
              </a:ext>
            </a:extLst>
          </p:cNvPr>
          <p:cNvSpPr>
            <a:spLocks noGrp="1"/>
          </p:cNvSpPr>
          <p:nvPr>
            <p:ph type="sldNum" sz="quarter" idx="12"/>
          </p:nvPr>
        </p:nvSpPr>
        <p:spPr/>
        <p:txBody>
          <a:bodyPr/>
          <a:lstStyle/>
          <a:p>
            <a:fld id="{EB4321B5-F33E-483A-98EE-995D5CEA00CA}" type="slidenum">
              <a:rPr lang="en-US" smtClean="0"/>
              <a:t>‹#›</a:t>
            </a:fld>
            <a:endParaRPr lang="en-US"/>
          </a:p>
        </p:txBody>
      </p:sp>
    </p:spTree>
    <p:extLst>
      <p:ext uri="{BB962C8B-B14F-4D97-AF65-F5344CB8AC3E}">
        <p14:creationId xmlns:p14="http://schemas.microsoft.com/office/powerpoint/2010/main" val="38470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EA6B2-08D0-7713-EEFB-7A74118E6A40}"/>
              </a:ext>
            </a:extLst>
          </p:cNvPr>
          <p:cNvSpPr>
            <a:spLocks noGrp="1"/>
          </p:cNvSpPr>
          <p:nvPr>
            <p:ph type="dt" sz="half" idx="10"/>
          </p:nvPr>
        </p:nvSpPr>
        <p:spPr/>
        <p:txBody>
          <a:bodyPr/>
          <a:lstStyle/>
          <a:p>
            <a:fld id="{3AF8864C-A7A7-4C3C-ABEF-F20FB56EE967}" type="datetimeFigureOut">
              <a:rPr lang="en-US" smtClean="0"/>
              <a:t>5/17/2024</a:t>
            </a:fld>
            <a:endParaRPr lang="en-US"/>
          </a:p>
        </p:txBody>
      </p:sp>
      <p:sp>
        <p:nvSpPr>
          <p:cNvPr id="3" name="Footer Placeholder 2">
            <a:extLst>
              <a:ext uri="{FF2B5EF4-FFF2-40B4-BE49-F238E27FC236}">
                <a16:creationId xmlns:a16="http://schemas.microsoft.com/office/drawing/2014/main" id="{CF8E4468-7AE3-AE96-0D02-BE3C7B155C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B7CE7A-F1F7-787F-E7FB-85CCA8960BE3}"/>
              </a:ext>
            </a:extLst>
          </p:cNvPr>
          <p:cNvSpPr>
            <a:spLocks noGrp="1"/>
          </p:cNvSpPr>
          <p:nvPr>
            <p:ph type="sldNum" sz="quarter" idx="12"/>
          </p:nvPr>
        </p:nvSpPr>
        <p:spPr/>
        <p:txBody>
          <a:bodyPr/>
          <a:lstStyle/>
          <a:p>
            <a:fld id="{EB4321B5-F33E-483A-98EE-995D5CEA00CA}" type="slidenum">
              <a:rPr lang="en-US" smtClean="0"/>
              <a:t>‹#›</a:t>
            </a:fld>
            <a:endParaRPr lang="en-US"/>
          </a:p>
        </p:txBody>
      </p:sp>
    </p:spTree>
    <p:extLst>
      <p:ext uri="{BB962C8B-B14F-4D97-AF65-F5344CB8AC3E}">
        <p14:creationId xmlns:p14="http://schemas.microsoft.com/office/powerpoint/2010/main" val="2024435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1 Slide">
    <p:spTree>
      <p:nvGrpSpPr>
        <p:cNvPr id="1" name=""/>
        <p:cNvGrpSpPr/>
        <p:nvPr/>
      </p:nvGrpSpPr>
      <p:grpSpPr>
        <a:xfrm>
          <a:off x="0" y="0"/>
          <a:ext cx="0" cy="0"/>
          <a:chOff x="0" y="0"/>
          <a:chExt cx="0" cy="0"/>
        </a:xfrm>
      </p:grpSpPr>
      <p:pic>
        <p:nvPicPr>
          <p:cNvPr id="18" name="Obraz 5">
            <a:extLst>
              <a:ext uri="{FF2B5EF4-FFF2-40B4-BE49-F238E27FC236}">
                <a16:creationId xmlns:a16="http://schemas.microsoft.com/office/drawing/2014/main" id="{D6891DCF-2742-43A9-8E93-9EB4D3D9D7E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45" b="7845"/>
          <a:stretch/>
        </p:blipFill>
        <p:spPr>
          <a:xfrm>
            <a:off x="0" y="0"/>
            <a:ext cx="12192000" cy="6858000"/>
          </a:xfrm>
          <a:prstGeom prst="rect">
            <a:avLst/>
          </a:prstGeom>
        </p:spPr>
      </p:pic>
      <p:sp>
        <p:nvSpPr>
          <p:cNvPr id="19" name="Prostokąt 7">
            <a:extLst>
              <a:ext uri="{FF2B5EF4-FFF2-40B4-BE49-F238E27FC236}">
                <a16:creationId xmlns:a16="http://schemas.microsoft.com/office/drawing/2014/main" id="{C570B86B-6352-40B7-8558-EF74AFBB0670}"/>
              </a:ext>
            </a:extLst>
          </p:cNvPr>
          <p:cNvSpPr/>
          <p:nvPr/>
        </p:nvSpPr>
        <p:spPr>
          <a:xfrm>
            <a:off x="4233" y="0"/>
            <a:ext cx="1219200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grpSp>
        <p:nvGrpSpPr>
          <p:cNvPr id="8" name="Grupa 7">
            <a:extLst>
              <a:ext uri="{FF2B5EF4-FFF2-40B4-BE49-F238E27FC236}">
                <a16:creationId xmlns:a16="http://schemas.microsoft.com/office/drawing/2014/main" id="{7C1281C2-CA47-419D-844A-5B0680AE7B17}"/>
              </a:ext>
            </a:extLst>
          </p:cNvPr>
          <p:cNvGrpSpPr/>
          <p:nvPr userDrawn="1"/>
        </p:nvGrpSpPr>
        <p:grpSpPr>
          <a:xfrm>
            <a:off x="3563759" y="0"/>
            <a:ext cx="4860000" cy="2734724"/>
            <a:chOff x="3563759" y="0"/>
            <a:chExt cx="4860000" cy="2734724"/>
          </a:xfrm>
        </p:grpSpPr>
        <p:sp>
          <p:nvSpPr>
            <p:cNvPr id="21" name="Dowolny kształt: kształt 20">
              <a:extLst>
                <a:ext uri="{FF2B5EF4-FFF2-40B4-BE49-F238E27FC236}">
                  <a16:creationId xmlns:a16="http://schemas.microsoft.com/office/drawing/2014/main" id="{03598EBC-9F81-4EBC-B4FA-6F96BBAF3BFB}"/>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5" name="Dowolny kształt: kształt 14">
              <a:extLst>
                <a:ext uri="{FF2B5EF4-FFF2-40B4-BE49-F238E27FC236}">
                  <a16:creationId xmlns:a16="http://schemas.microsoft.com/office/drawing/2014/main" id="{F7A18276-8C93-42F7-B806-955F48D7E56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800100" y="3239620"/>
            <a:ext cx="10591800" cy="1950561"/>
          </a:xfrm>
        </p:spPr>
        <p:txBody>
          <a:bodyPr anchor="ctr">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800100" y="5356079"/>
            <a:ext cx="10591800" cy="810712"/>
          </a:xfrm>
        </p:spPr>
        <p:txBody>
          <a:bodyPr>
            <a:normAutofit/>
          </a:bodyPr>
          <a:lstStyle>
            <a:lvl1pPr marL="0" indent="0" algn="ctr">
              <a:lnSpc>
                <a:spcPct val="100000"/>
              </a:lnSpc>
              <a:spcBef>
                <a:spcPts val="0"/>
              </a:spcBef>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329835"/>
            <a:ext cx="1028700" cy="365125"/>
          </a:xfrm>
        </p:spPr>
        <p:txBody>
          <a:bodyPr/>
          <a:lstStyle>
            <a:lvl1pPr>
              <a:defRPr>
                <a:solidFill>
                  <a:schemeClr val="bg1"/>
                </a:solidFill>
              </a:defRPr>
            </a:lvl1pPr>
          </a:lstStyle>
          <a:p>
            <a:fld id="{3133AF06-9091-4552-B55B-F323A6B93663}" type="datetime1">
              <a:rPr lang="en-US" smtClean="0"/>
              <a:t>5/17/2024</a:t>
            </a:fld>
            <a:endParaRPr lang="en-US" dirty="0"/>
          </a:p>
        </p:txBody>
      </p:sp>
      <p:sp>
        <p:nvSpPr>
          <p:cNvPr id="25" name="Grafika 4">
            <a:extLst>
              <a:ext uri="{FF2B5EF4-FFF2-40B4-BE49-F238E27FC236}">
                <a16:creationId xmlns:a16="http://schemas.microsoft.com/office/drawing/2014/main" id="{3B359F1A-1A7B-47E6-B95A-542A72FF5628}"/>
              </a:ext>
            </a:extLst>
          </p:cNvPr>
          <p:cNvSpPr/>
          <p:nvPr userDrawn="1"/>
        </p:nvSpPr>
        <p:spPr>
          <a:xfrm>
            <a:off x="5162609" y="572620"/>
            <a:ext cx="1763899" cy="1172297"/>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401212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C48A-A1BB-4349-B4F1-A3A0F6D9D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DDD66-B50D-4244-9B84-0974C0E8F201}"/>
              </a:ext>
            </a:extLst>
          </p:cNvPr>
          <p:cNvSpPr>
            <a:spLocks noGrp="1"/>
          </p:cNvSpPr>
          <p:nvPr>
            <p:ph idx="1"/>
          </p:nvPr>
        </p:nvSpPr>
        <p:spPr/>
        <p:txBody>
          <a:bodyPr/>
          <a:lstStyle>
            <a:lvl1pPr>
              <a:lnSpc>
                <a:spcPct val="110000"/>
              </a:lnSpc>
              <a:buClrTx/>
              <a:defRPr/>
            </a:lvl1pPr>
            <a:lvl2pPr marL="542912" indent="-228594">
              <a:lnSpc>
                <a:spcPct val="110000"/>
              </a:lnSpc>
              <a:buClrTx/>
              <a:defRPr/>
            </a:lvl2pPr>
            <a:lvl3pPr marL="895328" indent="-228594">
              <a:lnSpc>
                <a:spcPct val="110000"/>
              </a:lnSpc>
              <a:buClrTx/>
              <a:defRPr/>
            </a:lvl3pPr>
            <a:lvl4pPr marL="1257269" indent="-228594">
              <a:lnSpc>
                <a:spcPct val="110000"/>
              </a:lnSpc>
              <a:buClrTx/>
              <a:defRPr/>
            </a:lvl4pPr>
            <a:lvl5pPr marL="1619210" indent="-228594">
              <a:lnSpc>
                <a:spcPct val="110000"/>
              </a:lnSpc>
              <a:buClrTx/>
              <a:tabLst>
                <a:tab pos="1619210"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891A39-6F3E-4620-BB65-266B4901968D}" type="datetime1">
              <a:rPr lang="en-US" smtClean="0"/>
              <a:t>5/17/2024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2411500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2 Slide">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634DF876-8E58-4A87-A4EC-D382D3F391D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947" b="7947"/>
          <a:stretch/>
        </p:blipFill>
        <p:spPr>
          <a:xfrm>
            <a:off x="-29378" y="0"/>
            <a:ext cx="12221380" cy="6858000"/>
          </a:xfrm>
          <a:prstGeom prst="rect">
            <a:avLst/>
          </a:prstGeom>
        </p:spPr>
      </p:pic>
      <p:sp>
        <p:nvSpPr>
          <p:cNvPr id="8" name="Prostokąt 10">
            <a:extLst>
              <a:ext uri="{FF2B5EF4-FFF2-40B4-BE49-F238E27FC236}">
                <a16:creationId xmlns:a16="http://schemas.microsoft.com/office/drawing/2014/main" id="{FEB33027-D958-47C1-90C4-E151E235FB15}"/>
              </a:ext>
            </a:extLst>
          </p:cNvPr>
          <p:cNvSpPr/>
          <p:nvPr userDrawn="1"/>
        </p:nvSpPr>
        <p:spPr>
          <a:xfrm>
            <a:off x="-21822" y="0"/>
            <a:ext cx="12221380" cy="6858000"/>
          </a:xfrm>
          <a:prstGeom prst="rect">
            <a:avLst/>
          </a:prstGeom>
          <a:solidFill>
            <a:schemeClr val="accent1">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0" name="Dowolny kształt: kształt 19">
            <a:extLst>
              <a:ext uri="{FF2B5EF4-FFF2-40B4-BE49-F238E27FC236}">
                <a16:creationId xmlns:a16="http://schemas.microsoft.com/office/drawing/2014/main" id="{F80817C6-A0D0-4EE8-99F8-B2ED90975F63}"/>
              </a:ext>
            </a:extLst>
          </p:cNvPr>
          <p:cNvSpPr/>
          <p:nvPr/>
        </p:nvSpPr>
        <p:spPr>
          <a:xfrm>
            <a:off x="1715793" y="2"/>
            <a:ext cx="8760411" cy="6857999"/>
          </a:xfrm>
          <a:custGeom>
            <a:avLst/>
            <a:gdLst>
              <a:gd name="connsiteX0" fmla="*/ 1596865 w 8760410"/>
              <a:gd name="connsiteY0" fmla="*/ 0 h 6857999"/>
              <a:gd name="connsiteX1" fmla="*/ 7163545 w 8760410"/>
              <a:gd name="connsiteY1" fmla="*/ 0 h 6857999"/>
              <a:gd name="connsiteX2" fmla="*/ 7166422 w 8760410"/>
              <a:gd name="connsiteY2" fmla="*/ 2261 h 6857999"/>
              <a:gd name="connsiteX3" fmla="*/ 8760410 w 8760410"/>
              <a:gd name="connsiteY3" fmla="*/ 3382240 h 6857999"/>
              <a:gd name="connsiteX4" fmla="*/ 7166422 w 8760410"/>
              <a:gd name="connsiteY4" fmla="*/ 6762219 h 6857999"/>
              <a:gd name="connsiteX5" fmla="*/ 7044540 w 8760410"/>
              <a:gd name="connsiteY5" fmla="*/ 6857999 h 6857999"/>
              <a:gd name="connsiteX6" fmla="*/ 1715870 w 8760410"/>
              <a:gd name="connsiteY6" fmla="*/ 6857999 h 6857999"/>
              <a:gd name="connsiteX7" fmla="*/ 1593988 w 8760410"/>
              <a:gd name="connsiteY7" fmla="*/ 6762219 h 6857999"/>
              <a:gd name="connsiteX8" fmla="*/ 0 w 8760410"/>
              <a:gd name="connsiteY8" fmla="*/ 3382240 h 6857999"/>
              <a:gd name="connsiteX9" fmla="*/ 1593988 w 8760410"/>
              <a:gd name="connsiteY9" fmla="*/ 22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0410" h="6857999">
                <a:moveTo>
                  <a:pt x="1596865" y="0"/>
                </a:moveTo>
                <a:lnTo>
                  <a:pt x="7163545" y="0"/>
                </a:lnTo>
                <a:lnTo>
                  <a:pt x="7166422" y="2261"/>
                </a:lnTo>
                <a:cubicBezTo>
                  <a:pt x="8139910" y="805655"/>
                  <a:pt x="8760410" y="2021485"/>
                  <a:pt x="8760410" y="3382240"/>
                </a:cubicBezTo>
                <a:cubicBezTo>
                  <a:pt x="8760410" y="4742995"/>
                  <a:pt x="8139910" y="5958825"/>
                  <a:pt x="7166422" y="6762219"/>
                </a:cubicBezTo>
                <a:lnTo>
                  <a:pt x="7044540" y="6857999"/>
                </a:lnTo>
                <a:lnTo>
                  <a:pt x="1715870" y="6857999"/>
                </a:lnTo>
                <a:lnTo>
                  <a:pt x="1593988" y="6762219"/>
                </a:lnTo>
                <a:cubicBezTo>
                  <a:pt x="620500" y="5958825"/>
                  <a:pt x="0" y="4742995"/>
                  <a:pt x="0" y="3382240"/>
                </a:cubicBezTo>
                <a:cubicBezTo>
                  <a:pt x="0" y="2021485"/>
                  <a:pt x="620500" y="805655"/>
                  <a:pt x="1593988" y="2261"/>
                </a:cubicBezTo>
                <a:close/>
              </a:path>
            </a:pathLst>
          </a:cu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p>
        </p:txBody>
      </p:sp>
      <p:sp>
        <p:nvSpPr>
          <p:cNvPr id="18" name="Dowolny kształt: kształt 17">
            <a:extLst>
              <a:ext uri="{FF2B5EF4-FFF2-40B4-BE49-F238E27FC236}">
                <a16:creationId xmlns:a16="http://schemas.microsoft.com/office/drawing/2014/main" id="{DD34180F-808B-4056-82DF-08A9E972A995}"/>
              </a:ext>
            </a:extLst>
          </p:cNvPr>
          <p:cNvSpPr/>
          <p:nvPr/>
        </p:nvSpPr>
        <p:spPr>
          <a:xfrm>
            <a:off x="1585687" y="0"/>
            <a:ext cx="9020628" cy="6858000"/>
          </a:xfrm>
          <a:custGeom>
            <a:avLst/>
            <a:gdLst>
              <a:gd name="connsiteX0" fmla="*/ 7002925 w 9020628"/>
              <a:gd name="connsiteY0" fmla="*/ 0 h 6858000"/>
              <a:gd name="connsiteX1" fmla="*/ 7435822 w 9020628"/>
              <a:gd name="connsiteY1" fmla="*/ 0 h 6858000"/>
              <a:gd name="connsiteX2" fmla="*/ 7699588 w 9020628"/>
              <a:gd name="connsiteY2" fmla="*/ 239726 h 6858000"/>
              <a:gd name="connsiteX3" fmla="*/ 9020628 w 9020628"/>
              <a:gd name="connsiteY3" fmla="*/ 3429000 h 6858000"/>
              <a:gd name="connsiteX4" fmla="*/ 7542947 w 9020628"/>
              <a:gd name="connsiteY4" fmla="*/ 6767617 h 6858000"/>
              <a:gd name="connsiteX5" fmla="*/ 7438605 w 9020628"/>
              <a:gd name="connsiteY5" fmla="*/ 6858000 h 6858000"/>
              <a:gd name="connsiteX6" fmla="*/ 7009115 w 9020628"/>
              <a:gd name="connsiteY6" fmla="*/ 6858000 h 6858000"/>
              <a:gd name="connsiteX7" fmla="*/ 7049258 w 9020628"/>
              <a:gd name="connsiteY7" fmla="*/ 6829454 h 6858000"/>
              <a:gd name="connsiteX8" fmla="*/ 8753798 w 9020628"/>
              <a:gd name="connsiteY8" fmla="*/ 3429000 h 6858000"/>
              <a:gd name="connsiteX9" fmla="*/ 7209564 w 9020628"/>
              <a:gd name="connsiteY9" fmla="*/ 154522 h 6858000"/>
              <a:gd name="connsiteX10" fmla="*/ 1584806 w 9020628"/>
              <a:gd name="connsiteY10" fmla="*/ 0 h 6858000"/>
              <a:gd name="connsiteX11" fmla="*/ 2017703 w 9020628"/>
              <a:gd name="connsiteY11" fmla="*/ 0 h 6858000"/>
              <a:gd name="connsiteX12" fmla="*/ 1811065 w 9020628"/>
              <a:gd name="connsiteY12" fmla="*/ 154522 h 6858000"/>
              <a:gd name="connsiteX13" fmla="*/ 266830 w 9020628"/>
              <a:gd name="connsiteY13" fmla="*/ 3429000 h 6858000"/>
              <a:gd name="connsiteX14" fmla="*/ 1971370 w 9020628"/>
              <a:gd name="connsiteY14" fmla="*/ 6829454 h 6858000"/>
              <a:gd name="connsiteX15" fmla="*/ 2011513 w 9020628"/>
              <a:gd name="connsiteY15" fmla="*/ 6858000 h 6858000"/>
              <a:gd name="connsiteX16" fmla="*/ 1582023 w 9020628"/>
              <a:gd name="connsiteY16" fmla="*/ 6858000 h 6858000"/>
              <a:gd name="connsiteX17" fmla="*/ 1477681 w 9020628"/>
              <a:gd name="connsiteY17" fmla="*/ 6767617 h 6858000"/>
              <a:gd name="connsiteX18" fmla="*/ 0 w 9020628"/>
              <a:gd name="connsiteY18" fmla="*/ 3429000 h 6858000"/>
              <a:gd name="connsiteX19" fmla="*/ 1321040 w 9020628"/>
              <a:gd name="connsiteY19" fmla="*/ 2397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0628" h="6858000">
                <a:moveTo>
                  <a:pt x="7002925" y="0"/>
                </a:moveTo>
                <a:lnTo>
                  <a:pt x="7435822" y="0"/>
                </a:lnTo>
                <a:lnTo>
                  <a:pt x="7699588" y="239726"/>
                </a:lnTo>
                <a:cubicBezTo>
                  <a:pt x="8515794" y="1055933"/>
                  <a:pt x="9020628" y="2183511"/>
                  <a:pt x="9020628" y="3429000"/>
                </a:cubicBezTo>
                <a:cubicBezTo>
                  <a:pt x="9020628" y="4752332"/>
                  <a:pt x="8450718" y="5942554"/>
                  <a:pt x="7542947" y="6767617"/>
                </a:cubicBezTo>
                <a:lnTo>
                  <a:pt x="7438605" y="6858000"/>
                </a:lnTo>
                <a:lnTo>
                  <a:pt x="7009115" y="6858000"/>
                </a:lnTo>
                <a:lnTo>
                  <a:pt x="7049258" y="6829454"/>
                </a:lnTo>
                <a:cubicBezTo>
                  <a:pt x="8084019" y="6055603"/>
                  <a:pt x="8753798" y="4820519"/>
                  <a:pt x="8753798" y="3429000"/>
                </a:cubicBezTo>
                <a:cubicBezTo>
                  <a:pt x="8753798" y="2110719"/>
                  <a:pt x="8152666" y="932839"/>
                  <a:pt x="7209564" y="154522"/>
                </a:cubicBezTo>
                <a:close/>
                <a:moveTo>
                  <a:pt x="1584806" y="0"/>
                </a:moveTo>
                <a:lnTo>
                  <a:pt x="2017703" y="0"/>
                </a:lnTo>
                <a:lnTo>
                  <a:pt x="1811065" y="154522"/>
                </a:lnTo>
                <a:cubicBezTo>
                  <a:pt x="867962" y="932839"/>
                  <a:pt x="266830" y="2110719"/>
                  <a:pt x="266830" y="3429000"/>
                </a:cubicBezTo>
                <a:cubicBezTo>
                  <a:pt x="266830" y="4820519"/>
                  <a:pt x="936610" y="6055603"/>
                  <a:pt x="1971370" y="6829454"/>
                </a:cubicBezTo>
                <a:lnTo>
                  <a:pt x="2011513" y="6858000"/>
                </a:lnTo>
                <a:lnTo>
                  <a:pt x="1582023" y="6858000"/>
                </a:lnTo>
                <a:lnTo>
                  <a:pt x="1477681" y="6767617"/>
                </a:lnTo>
                <a:cubicBezTo>
                  <a:pt x="569911" y="5942554"/>
                  <a:pt x="0" y="4752332"/>
                  <a:pt x="0" y="3429000"/>
                </a:cubicBezTo>
                <a:cubicBezTo>
                  <a:pt x="0" y="2183511"/>
                  <a:pt x="504834" y="1055933"/>
                  <a:pt x="1321040" y="23972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pl-PL" sz="1800">
              <a:solidFill>
                <a:schemeClr val="tx1"/>
              </a:solidFill>
            </a:endParaRPr>
          </a:p>
        </p:txBody>
      </p:sp>
      <p:sp>
        <p:nvSpPr>
          <p:cNvPr id="14" name="Grafika 4">
            <a:extLst>
              <a:ext uri="{FF2B5EF4-FFF2-40B4-BE49-F238E27FC236}">
                <a16:creationId xmlns:a16="http://schemas.microsoft.com/office/drawing/2014/main" id="{A7C55E3C-A4B3-4569-BF80-615AE1067183}"/>
              </a:ext>
            </a:extLst>
          </p:cNvPr>
          <p:cNvSpPr/>
          <p:nvPr userDrawn="1"/>
        </p:nvSpPr>
        <p:spPr>
          <a:xfrm>
            <a:off x="5091417" y="692226"/>
            <a:ext cx="1931683" cy="128380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2" name="Title 1">
            <a:extLst>
              <a:ext uri="{FF2B5EF4-FFF2-40B4-BE49-F238E27FC236}">
                <a16:creationId xmlns:a16="http://schemas.microsoft.com/office/drawing/2014/main" id="{A7AB817F-D174-48BA-9628-6BA67D202568}"/>
              </a:ext>
            </a:extLst>
          </p:cNvPr>
          <p:cNvSpPr>
            <a:spLocks noGrp="1"/>
          </p:cNvSpPr>
          <p:nvPr userDrawn="1">
            <p:ph type="ctrTitle"/>
          </p:nvPr>
        </p:nvSpPr>
        <p:spPr>
          <a:xfrm>
            <a:off x="2148840" y="2514866"/>
            <a:ext cx="7894320" cy="2387600"/>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8811597-91A2-411F-BB70-6B13A1808507}"/>
              </a:ext>
            </a:extLst>
          </p:cNvPr>
          <p:cNvSpPr>
            <a:spLocks noGrp="1"/>
          </p:cNvSpPr>
          <p:nvPr userDrawn="1">
            <p:ph type="subTitle" idx="1"/>
          </p:nvPr>
        </p:nvSpPr>
        <p:spPr>
          <a:xfrm>
            <a:off x="2819400" y="5105400"/>
            <a:ext cx="6553200" cy="944880"/>
          </a:xfrm>
        </p:spPr>
        <p:txBody>
          <a:bodyPr>
            <a:normAutofit/>
          </a:bodyPr>
          <a:lstStyle>
            <a:lvl1pPr marL="0" indent="0" algn="ctr">
              <a:lnSpc>
                <a:spcPct val="100000"/>
              </a:lnSpc>
              <a:spcBef>
                <a:spcPts val="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FE422B-D5AA-4758-B6DE-EF79659FEDE6}"/>
              </a:ext>
            </a:extLst>
          </p:cNvPr>
          <p:cNvSpPr>
            <a:spLocks noGrp="1"/>
          </p:cNvSpPr>
          <p:nvPr userDrawn="1">
            <p:ph type="dt" sz="half" idx="10"/>
          </p:nvPr>
        </p:nvSpPr>
        <p:spPr>
          <a:xfrm>
            <a:off x="5581651" y="6273483"/>
            <a:ext cx="1028700" cy="365125"/>
          </a:xfrm>
        </p:spPr>
        <p:txBody>
          <a:bodyPr/>
          <a:lstStyle>
            <a:lvl1pPr algn="ctr">
              <a:defRPr>
                <a:solidFill>
                  <a:schemeClr val="bg1">
                    <a:lumMod val="50000"/>
                  </a:schemeClr>
                </a:solidFill>
              </a:defRPr>
            </a:lvl1pPr>
          </a:lstStyle>
          <a:p>
            <a:fld id="{1A9DA73C-7E82-4546-A946-81FBC393FC64}" type="datetime1">
              <a:rPr lang="en-US" smtClean="0"/>
              <a:t>5/17/2024</a:t>
            </a:fld>
            <a:endParaRPr lang="en-US" dirty="0"/>
          </a:p>
        </p:txBody>
      </p:sp>
    </p:spTree>
    <p:extLst>
      <p:ext uri="{BB962C8B-B14F-4D97-AF65-F5344CB8AC3E}">
        <p14:creationId xmlns:p14="http://schemas.microsoft.com/office/powerpoint/2010/main" val="29366823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8E03ACBC-064B-4A0C-974A-05453A12F0EE}"/>
              </a:ext>
            </a:extLst>
          </p:cNvPr>
          <p:cNvGrpSpPr/>
          <p:nvPr userDrawn="1"/>
        </p:nvGrpSpPr>
        <p:grpSpPr>
          <a:xfrm>
            <a:off x="4242442" y="0"/>
            <a:ext cx="3707119" cy="2085996"/>
            <a:chOff x="3563759" y="0"/>
            <a:chExt cx="4860000" cy="2734724"/>
          </a:xfrm>
        </p:grpSpPr>
        <p:sp>
          <p:nvSpPr>
            <p:cNvPr id="16" name="Dowolny kształt: kształt 15">
              <a:extLst>
                <a:ext uri="{FF2B5EF4-FFF2-40B4-BE49-F238E27FC236}">
                  <a16:creationId xmlns:a16="http://schemas.microsoft.com/office/drawing/2014/main" id="{2F5BBF54-8DB9-4C26-9E16-BEAA64EFFF85}"/>
                </a:ext>
              </a:extLst>
            </p:cNvPr>
            <p:cNvSpPr/>
            <p:nvPr userDrawn="1"/>
          </p:nvSpPr>
          <p:spPr>
            <a:xfrm>
              <a:off x="3563759" y="0"/>
              <a:ext cx="4860000" cy="2734724"/>
            </a:xfrm>
            <a:custGeom>
              <a:avLst/>
              <a:gdLst>
                <a:gd name="connsiteX0" fmla="*/ 21134 w 4860000"/>
                <a:gd name="connsiteY0" fmla="*/ 0 h 2734724"/>
                <a:gd name="connsiteX1" fmla="*/ 4838866 w 4860000"/>
                <a:gd name="connsiteY1" fmla="*/ 0 h 2734724"/>
                <a:gd name="connsiteX2" fmla="*/ 4847454 w 4860000"/>
                <a:gd name="connsiteY2" fmla="*/ 56271 h 2734724"/>
                <a:gd name="connsiteX3" fmla="*/ 4860000 w 4860000"/>
                <a:gd name="connsiteY3" fmla="*/ 304724 h 2734724"/>
                <a:gd name="connsiteX4" fmla="*/ 2430000 w 4860000"/>
                <a:gd name="connsiteY4" fmla="*/ 2734724 h 2734724"/>
                <a:gd name="connsiteX5" fmla="*/ 0 w 4860000"/>
                <a:gd name="connsiteY5" fmla="*/ 304724 h 2734724"/>
                <a:gd name="connsiteX6" fmla="*/ 12546 w 4860000"/>
                <a:gd name="connsiteY6" fmla="*/ 56271 h 273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0000" h="2734724">
                  <a:moveTo>
                    <a:pt x="21134" y="0"/>
                  </a:moveTo>
                  <a:lnTo>
                    <a:pt x="4838866" y="0"/>
                  </a:lnTo>
                  <a:lnTo>
                    <a:pt x="4847454" y="56271"/>
                  </a:lnTo>
                  <a:cubicBezTo>
                    <a:pt x="4855750" y="137960"/>
                    <a:pt x="4860000" y="220846"/>
                    <a:pt x="4860000" y="304724"/>
                  </a:cubicBezTo>
                  <a:cubicBezTo>
                    <a:pt x="4860000" y="1646776"/>
                    <a:pt x="3772052" y="2734724"/>
                    <a:pt x="2430000" y="2734724"/>
                  </a:cubicBezTo>
                  <a:cubicBezTo>
                    <a:pt x="1087948" y="2734724"/>
                    <a:pt x="0" y="1646776"/>
                    <a:pt x="0" y="304724"/>
                  </a:cubicBezTo>
                  <a:cubicBezTo>
                    <a:pt x="0" y="220846"/>
                    <a:pt x="4250" y="137960"/>
                    <a:pt x="12546" y="5627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sp>
          <p:nvSpPr>
            <p:cNvPr id="17" name="Dowolny kształt: kształt 16">
              <a:extLst>
                <a:ext uri="{FF2B5EF4-FFF2-40B4-BE49-F238E27FC236}">
                  <a16:creationId xmlns:a16="http://schemas.microsoft.com/office/drawing/2014/main" id="{3D238C1E-904E-4CFC-80C2-116495F649B2}"/>
                </a:ext>
              </a:extLst>
            </p:cNvPr>
            <p:cNvSpPr/>
            <p:nvPr userDrawn="1"/>
          </p:nvSpPr>
          <p:spPr>
            <a:xfrm>
              <a:off x="3716759" y="0"/>
              <a:ext cx="4554000" cy="2581724"/>
            </a:xfrm>
            <a:custGeom>
              <a:avLst/>
              <a:gdLst>
                <a:gd name="connsiteX0" fmla="*/ 22731 w 4554000"/>
                <a:gd name="connsiteY0" fmla="*/ 0 h 2581724"/>
                <a:gd name="connsiteX1" fmla="*/ 4531269 w 4554000"/>
                <a:gd name="connsiteY1" fmla="*/ 0 h 2581724"/>
                <a:gd name="connsiteX2" fmla="*/ 4542244 w 4554000"/>
                <a:gd name="connsiteY2" fmla="*/ 71914 h 2581724"/>
                <a:gd name="connsiteX3" fmla="*/ 4554000 w 4554000"/>
                <a:gd name="connsiteY3" fmla="*/ 304724 h 2581724"/>
                <a:gd name="connsiteX4" fmla="*/ 2277000 w 4554000"/>
                <a:gd name="connsiteY4" fmla="*/ 2581724 h 2581724"/>
                <a:gd name="connsiteX5" fmla="*/ 0 w 4554000"/>
                <a:gd name="connsiteY5" fmla="*/ 304724 h 2581724"/>
                <a:gd name="connsiteX6" fmla="*/ 11756 w 4554000"/>
                <a:gd name="connsiteY6" fmla="*/ 71914 h 258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000" h="2581724">
                  <a:moveTo>
                    <a:pt x="22731" y="0"/>
                  </a:moveTo>
                  <a:lnTo>
                    <a:pt x="4531269" y="0"/>
                  </a:lnTo>
                  <a:lnTo>
                    <a:pt x="4542244" y="71914"/>
                  </a:lnTo>
                  <a:cubicBezTo>
                    <a:pt x="4550018" y="148460"/>
                    <a:pt x="4554000" y="226127"/>
                    <a:pt x="4554000" y="304724"/>
                  </a:cubicBezTo>
                  <a:cubicBezTo>
                    <a:pt x="4554000" y="1562276"/>
                    <a:pt x="3534552" y="2581724"/>
                    <a:pt x="2277000" y="2581724"/>
                  </a:cubicBezTo>
                  <a:cubicBezTo>
                    <a:pt x="1019448" y="2581724"/>
                    <a:pt x="0" y="1562276"/>
                    <a:pt x="0" y="304724"/>
                  </a:cubicBezTo>
                  <a:cubicBezTo>
                    <a:pt x="0" y="226127"/>
                    <a:pt x="3982" y="148460"/>
                    <a:pt x="11756" y="7191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spcAft>
                  <a:spcPts val="600"/>
                </a:spcAft>
              </a:pPr>
              <a:endParaRPr lang="en-US" sz="1800" dirty="0"/>
            </a:p>
          </p:txBody>
        </p:sp>
      </p:grpSp>
      <p:sp>
        <p:nvSpPr>
          <p:cNvPr id="2" name="Title 1">
            <a:extLst>
              <a:ext uri="{FF2B5EF4-FFF2-40B4-BE49-F238E27FC236}">
                <a16:creationId xmlns:a16="http://schemas.microsoft.com/office/drawing/2014/main" id="{901C2BF3-AA76-4558-8440-269FAF997F67}"/>
              </a:ext>
            </a:extLst>
          </p:cNvPr>
          <p:cNvSpPr>
            <a:spLocks noGrp="1"/>
          </p:cNvSpPr>
          <p:nvPr>
            <p:ph type="title" hasCustomPrompt="1"/>
          </p:nvPr>
        </p:nvSpPr>
        <p:spPr>
          <a:xfrm>
            <a:off x="695325" y="3303735"/>
            <a:ext cx="10652127" cy="1258740"/>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113727A9-818A-42AA-A971-435836BBC0BC}"/>
              </a:ext>
            </a:extLst>
          </p:cNvPr>
          <p:cNvSpPr>
            <a:spLocks noGrp="1"/>
          </p:cNvSpPr>
          <p:nvPr>
            <p:ph type="body" idx="1"/>
          </p:nvPr>
        </p:nvSpPr>
        <p:spPr>
          <a:xfrm>
            <a:off x="695325" y="4589464"/>
            <a:ext cx="10652127" cy="653648"/>
          </a:xfrm>
        </p:spPr>
        <p:txBody>
          <a:bodyPr/>
          <a:lstStyle>
            <a:lvl1pPr marL="0" indent="0">
              <a:lnSpc>
                <a:spcPct val="100000"/>
              </a:lnSpc>
              <a:spcBef>
                <a:spcPts val="0"/>
              </a:spcBef>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Prostokąt 10">
            <a:extLst>
              <a:ext uri="{FF2B5EF4-FFF2-40B4-BE49-F238E27FC236}">
                <a16:creationId xmlns:a16="http://schemas.microsoft.com/office/drawing/2014/main" id="{34FCB22E-4809-4B17-96EA-A02D506D85ED}"/>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2CA57D05-92ED-46B5-9B07-9B23E4EFCCE3}"/>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316F3045-9859-464F-AB89-0AB150A562EB}"/>
              </a:ext>
            </a:extLst>
          </p:cNvPr>
          <p:cNvSpPr/>
          <p:nvPr userDrawn="1"/>
        </p:nvSpPr>
        <p:spPr>
          <a:xfrm flipV="1">
            <a:off x="1" y="3303737"/>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Grafika 4">
            <a:extLst>
              <a:ext uri="{FF2B5EF4-FFF2-40B4-BE49-F238E27FC236}">
                <a16:creationId xmlns:a16="http://schemas.microsoft.com/office/drawing/2014/main" id="{A66D5D57-1B75-4868-B24D-787F9509A210}"/>
              </a:ext>
            </a:extLst>
          </p:cNvPr>
          <p:cNvSpPr/>
          <p:nvPr userDrawn="1"/>
        </p:nvSpPr>
        <p:spPr>
          <a:xfrm>
            <a:off x="5449940" y="462784"/>
            <a:ext cx="1371095" cy="911238"/>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3234457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93D78-E9A4-4F1A-8E5D-4A2CF5BF7F9E}"/>
              </a:ext>
            </a:extLst>
          </p:cNvPr>
          <p:cNvSpPr>
            <a:spLocks noGrp="1"/>
          </p:cNvSpPr>
          <p:nvPr>
            <p:ph sz="half" idx="2"/>
          </p:nvPr>
        </p:nvSpPr>
        <p:spPr>
          <a:xfrm>
            <a:off x="6248400"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6FF47085-0494-4751-9952-FDE7CB491964}"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1979569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B4DAF3-ABA4-4694-A9D8-065D5F3FAD83}"/>
              </a:ext>
            </a:extLst>
          </p:cNvPr>
          <p:cNvSpPr>
            <a:spLocks noGrp="1"/>
          </p:cNvSpPr>
          <p:nvPr>
            <p:ph type="body" idx="1"/>
          </p:nvPr>
        </p:nvSpPr>
        <p:spPr>
          <a:xfrm>
            <a:off x="695325" y="1424474"/>
            <a:ext cx="5302251"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7DF0E-632C-4E10-AC29-11143B2D5BD3}"/>
              </a:ext>
            </a:extLst>
          </p:cNvPr>
          <p:cNvSpPr>
            <a:spLocks noGrp="1"/>
          </p:cNvSpPr>
          <p:nvPr>
            <p:ph sz="half" idx="2"/>
          </p:nvPr>
        </p:nvSpPr>
        <p:spPr>
          <a:xfrm>
            <a:off x="695325" y="2068498"/>
            <a:ext cx="5302251"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B1D2D-2B36-459A-A3C6-FF45A5606FEF}"/>
              </a:ext>
            </a:extLst>
          </p:cNvPr>
          <p:cNvSpPr>
            <a:spLocks noGrp="1"/>
          </p:cNvSpPr>
          <p:nvPr>
            <p:ph type="body" sz="quarter" idx="3"/>
          </p:nvPr>
        </p:nvSpPr>
        <p:spPr>
          <a:xfrm>
            <a:off x="6172200" y="1424474"/>
            <a:ext cx="5324475" cy="575145"/>
          </a:xfrm>
        </p:spPr>
        <p:txBody>
          <a:bodyPr anchor="t"/>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276EB-47C9-405D-8982-D13C8734FF0C}"/>
              </a:ext>
            </a:extLst>
          </p:cNvPr>
          <p:cNvSpPr>
            <a:spLocks noGrp="1"/>
          </p:cNvSpPr>
          <p:nvPr>
            <p:ph sz="quarter" idx="4"/>
          </p:nvPr>
        </p:nvSpPr>
        <p:spPr>
          <a:xfrm>
            <a:off x="6172200" y="2068498"/>
            <a:ext cx="5324475" cy="4168791"/>
          </a:xfrm>
        </p:spPr>
        <p:txBody>
          <a:bodyPr/>
          <a:lstStyle>
            <a:lvl1pPr>
              <a:buClrTx/>
              <a:defRPr sz="2000"/>
            </a:lvl1pPr>
            <a:lvl2pPr>
              <a:buClrTx/>
              <a:defRPr sz="1800"/>
            </a:lvl2pPr>
            <a:lvl3pPr>
              <a:buClrTx/>
              <a:defRPr sz="1600"/>
            </a:lvl3pPr>
            <a:lvl4pPr>
              <a:buClrTx/>
              <a:defRPr sz="1400"/>
            </a:lvl4pPr>
            <a:lvl5pPr>
              <a:buClrTx/>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F80F63-A89B-474C-B329-21E419BBE966}"/>
              </a:ext>
            </a:extLst>
          </p:cNvPr>
          <p:cNvSpPr>
            <a:spLocks noGrp="1"/>
          </p:cNvSpPr>
          <p:nvPr>
            <p:ph type="dt" sz="half" idx="10"/>
          </p:nvPr>
        </p:nvSpPr>
        <p:spPr/>
        <p:txBody>
          <a:bodyPr/>
          <a:lstStyle/>
          <a:p>
            <a:fld id="{1DC6A080-B12B-4118-9AEC-CD24AE58CCCC}" type="datetime1">
              <a:rPr lang="en-US" smtClean="0"/>
              <a:t>5/17/2024</a:t>
            </a:fld>
            <a:endParaRPr lang="en-US" dirty="0"/>
          </a:p>
        </p:txBody>
      </p:sp>
      <p:sp>
        <p:nvSpPr>
          <p:cNvPr id="8" name="Footer Placeholder 7">
            <a:extLst>
              <a:ext uri="{FF2B5EF4-FFF2-40B4-BE49-F238E27FC236}">
                <a16:creationId xmlns:a16="http://schemas.microsoft.com/office/drawing/2014/main" id="{AECBA565-64DF-4B0D-BF15-2341C80CF3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8BD12F-ECE8-4C6A-8169-6C46DD2B1ED3}"/>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2" name="Title 1">
            <a:extLst>
              <a:ext uri="{FF2B5EF4-FFF2-40B4-BE49-F238E27FC236}">
                <a16:creationId xmlns:a16="http://schemas.microsoft.com/office/drawing/2014/main" id="{9776310A-367B-4F79-99E7-55659EA41E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1223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979D9-6073-4482-ABEF-31B00408732B}" type="datetime1">
              <a:rPr lang="en-US" smtClean="0"/>
              <a:t>5/17/2024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A67747-A1D0-4850-AF9A-570B1A0E3F7F}" type="slidenum">
              <a:rPr lang="en-US" smtClean="0"/>
              <a:pPr/>
              <a:t>‹#›</a:t>
            </a:fld>
            <a:endParaRPr lang="en-US" dirty="0"/>
          </a:p>
        </p:txBody>
      </p:sp>
      <p:sp>
        <p:nvSpPr>
          <p:cNvPr id="7" name="Text Placeholder 6"/>
          <p:cNvSpPr>
            <a:spLocks noGrp="1"/>
          </p:cNvSpPr>
          <p:nvPr>
            <p:ph type="body" sz="quarter" idx="13"/>
          </p:nvPr>
        </p:nvSpPr>
        <p:spPr>
          <a:xfrm>
            <a:off x="721193" y="2184725"/>
            <a:ext cx="3321051"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p:nvPr>
        </p:nvSpPr>
        <p:spPr>
          <a:xfrm>
            <a:off x="4333794"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7950269" y="2184725"/>
            <a:ext cx="3324927" cy="3628700"/>
          </a:xfrm>
        </p:spPr>
        <p:txBody>
          <a:bodyPr/>
          <a:lstStyle>
            <a:lvl1pPr>
              <a:buClrTx/>
              <a:defRPr/>
            </a:lvl1pPr>
            <a:lvl2pPr>
              <a:buClrTx/>
              <a:defRPr/>
            </a:lvl2pPr>
            <a:lvl3pPr>
              <a:buClrTx/>
              <a:defRPr/>
            </a:lvl3pPr>
            <a:lvl4pPr>
              <a:buClrTx/>
              <a:defRPr/>
            </a:lvl4pPr>
            <a:lvl5pPr>
              <a:buClrTx/>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695325" y="1176338"/>
            <a:ext cx="3346451" cy="823912"/>
          </a:xfrm>
        </p:spPr>
        <p:txBody>
          <a:bodyPr anchor="t"/>
          <a:lstStyle>
            <a:lvl1pPr marL="0" indent="0">
              <a:buNone/>
              <a:defRPr b="1">
                <a:solidFill>
                  <a:schemeClr val="accent1"/>
                </a:solidFill>
              </a:defRPr>
            </a:lvl1pPr>
          </a:lstStyle>
          <a:p>
            <a:pPr lvl="0"/>
            <a:r>
              <a:rPr lang="en-US"/>
              <a:t>Edit Master text styles</a:t>
            </a:r>
          </a:p>
        </p:txBody>
      </p:sp>
      <p:sp>
        <p:nvSpPr>
          <p:cNvPr id="19" name="Text Placeholder 18"/>
          <p:cNvSpPr>
            <a:spLocks noGrp="1"/>
          </p:cNvSpPr>
          <p:nvPr>
            <p:ph type="body" sz="quarter" idx="17"/>
          </p:nvPr>
        </p:nvSpPr>
        <p:spPr>
          <a:xfrm>
            <a:off x="4333877" y="1176338"/>
            <a:ext cx="3324225" cy="823912"/>
          </a:xfrm>
        </p:spPr>
        <p:txBody>
          <a:bodyPr anchor="t"/>
          <a:lstStyle>
            <a:lvl1pPr marL="0" indent="0">
              <a:buNone/>
              <a:defRPr b="1">
                <a:solidFill>
                  <a:schemeClr val="accent1"/>
                </a:solidFill>
              </a:defRPr>
            </a:lvl1pPr>
          </a:lstStyle>
          <a:p>
            <a:pPr lvl="0"/>
            <a:r>
              <a:rPr lang="en-US"/>
              <a:t>Edit Master text styles</a:t>
            </a:r>
          </a:p>
        </p:txBody>
      </p:sp>
      <p:sp>
        <p:nvSpPr>
          <p:cNvPr id="21" name="Text Placeholder 20"/>
          <p:cNvSpPr>
            <a:spLocks noGrp="1"/>
          </p:cNvSpPr>
          <p:nvPr>
            <p:ph type="body" sz="quarter" idx="18"/>
          </p:nvPr>
        </p:nvSpPr>
        <p:spPr>
          <a:xfrm>
            <a:off x="7950201" y="1176338"/>
            <a:ext cx="3324225" cy="823912"/>
          </a:xfrm>
        </p:spPr>
        <p:txBody>
          <a:bodyPr anchor="t"/>
          <a:lstStyle>
            <a:lvl1pPr marL="0" indent="0">
              <a:buNone/>
              <a:defRPr b="1">
                <a:solidFill>
                  <a:schemeClr val="accent1"/>
                </a:solidFill>
              </a:defRPr>
            </a:lvl1pPr>
          </a:lstStyle>
          <a:p>
            <a:pPr lvl="0"/>
            <a:r>
              <a:rPr lang="en-US"/>
              <a:t>Edit Master text styles</a:t>
            </a:r>
          </a:p>
        </p:txBody>
      </p:sp>
    </p:spTree>
    <p:extLst>
      <p:ext uri="{BB962C8B-B14F-4D97-AF65-F5344CB8AC3E}">
        <p14:creationId xmlns:p14="http://schemas.microsoft.com/office/powerpoint/2010/main" val="876832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4EDCA7A-D2E1-4AAD-BA02-4C33BD542359}" type="datetime1">
              <a:rPr lang="en-US" smtClean="0"/>
              <a:t>5/17/2024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FA67747-A1D0-4850-AF9A-570B1A0E3F7F}" type="slidenum">
              <a:rPr lang="en-US" smtClean="0"/>
              <a:pPr/>
              <a:t>‹#›</a:t>
            </a:fld>
            <a:endParaRPr lang="en-US" dirty="0"/>
          </a:p>
        </p:txBody>
      </p:sp>
    </p:spTree>
    <p:extLst>
      <p:ext uri="{BB962C8B-B14F-4D97-AF65-F5344CB8AC3E}">
        <p14:creationId xmlns:p14="http://schemas.microsoft.com/office/powerpoint/2010/main" val="60731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Picture 1">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1" y="1160464"/>
            <a:ext cx="5248275" cy="5076824"/>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5248275"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5ADCDDD-6E33-4072-86BC-23E07EEE56FE}"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1353848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 Picture 2 full half">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6248400" y="2"/>
            <a:ext cx="5943600" cy="6857999"/>
          </a:xfrm>
          <a:solidFill>
            <a:schemeClr val="bg2"/>
          </a:solidFill>
        </p:spPr>
        <p:txBody>
          <a:bodyPr anchor="ctr"/>
          <a:lstStyle>
            <a:lvl1pPr algn="ctr">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524827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6"/>
            <a:ext cx="5248275" cy="5082611"/>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0C675731-CD4E-4EFC-BD85-091E94FAA159}"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
        <p:nvSpPr>
          <p:cNvPr id="8" name="Prostokąt 12">
            <a:extLst>
              <a:ext uri="{FF2B5EF4-FFF2-40B4-BE49-F238E27FC236}">
                <a16:creationId xmlns:a16="http://schemas.microsoft.com/office/drawing/2014/main" id="{B57B1EA3-5E8A-4AE4-88E5-4DF2D34D984B}"/>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474350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 Picture 3 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6" y="136526"/>
            <a:ext cx="774382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73437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p:txBody>
          <a:bodyPr/>
          <a:lstStyle/>
          <a:p>
            <a:fld id="{21F61361-9CD7-40B8-B801-0FC90DFC7032}"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p:txBody>
          <a:bodyPr/>
          <a:lstStyle/>
          <a:p>
            <a:endParaRPr lang="en-US" dirty="0"/>
          </a:p>
        </p:txBody>
      </p:sp>
      <p:sp>
        <p:nvSpPr>
          <p:cNvPr id="10" name="Symbol zastępczy obrazu 9">
            <a:extLst>
              <a:ext uri="{FF2B5EF4-FFF2-40B4-BE49-F238E27FC236}">
                <a16:creationId xmlns:a16="http://schemas.microsoft.com/office/drawing/2014/main" id="{3076DEC7-71B5-4809-B120-AF7D943DC4DB}"/>
              </a:ext>
            </a:extLst>
          </p:cNvPr>
          <p:cNvSpPr>
            <a:spLocks noGrp="1"/>
          </p:cNvSpPr>
          <p:nvPr>
            <p:ph type="pic" sz="quarter" idx="13"/>
          </p:nvPr>
        </p:nvSpPr>
        <p:spPr>
          <a:xfrm>
            <a:off x="7928346" y="0"/>
            <a:ext cx="4263655" cy="6858000"/>
          </a:xfrm>
          <a:custGeom>
            <a:avLst/>
            <a:gdLst>
              <a:gd name="connsiteX0" fmla="*/ 613793 w 4263654"/>
              <a:gd name="connsiteY0" fmla="*/ 0 h 6858000"/>
              <a:gd name="connsiteX1" fmla="*/ 4263654 w 4263654"/>
              <a:gd name="connsiteY1" fmla="*/ 0 h 6858000"/>
              <a:gd name="connsiteX2" fmla="*/ 4263654 w 4263654"/>
              <a:gd name="connsiteY2" fmla="*/ 6858000 h 6858000"/>
              <a:gd name="connsiteX3" fmla="*/ 0 w 4263654"/>
              <a:gd name="connsiteY3" fmla="*/ 6858000 h 6858000"/>
              <a:gd name="connsiteX4" fmla="*/ 1673766 w 4263654"/>
              <a:gd name="connsiteY4" fmla="*/ 2305255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3654" h="6858000">
                <a:moveTo>
                  <a:pt x="613793" y="0"/>
                </a:moveTo>
                <a:lnTo>
                  <a:pt x="4263654" y="0"/>
                </a:lnTo>
                <a:lnTo>
                  <a:pt x="4263654" y="6858000"/>
                </a:lnTo>
                <a:lnTo>
                  <a:pt x="0" y="6858000"/>
                </a:lnTo>
                <a:lnTo>
                  <a:pt x="1673766" y="2305255"/>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09AE355A-8170-441F-B5C1-A3CDDF075C27}"/>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3874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 Picture 4 diag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7334251"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4" y="1160464"/>
            <a:ext cx="65055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718819" y="6451284"/>
            <a:ext cx="1028700" cy="365125"/>
          </a:xfrm>
        </p:spPr>
        <p:txBody>
          <a:bodyPr/>
          <a:lstStyle/>
          <a:p>
            <a:fld id="{452D42C7-8F07-47EE-AB6B-831944E75A9D}"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938022" y="6451284"/>
            <a:ext cx="5262879" cy="365125"/>
          </a:xfrm>
        </p:spPr>
        <p:txBody>
          <a:bodyPr/>
          <a:lstStyle/>
          <a:p>
            <a:endParaRPr lang="en-US" dirty="0"/>
          </a:p>
        </p:txBody>
      </p:sp>
      <p:sp>
        <p:nvSpPr>
          <p:cNvPr id="10" name="Symbol zastępczy obrazu 9">
            <a:extLst>
              <a:ext uri="{FF2B5EF4-FFF2-40B4-BE49-F238E27FC236}">
                <a16:creationId xmlns:a16="http://schemas.microsoft.com/office/drawing/2014/main" id="{F64544F9-1ACF-420E-A670-D0C16475B224}"/>
              </a:ext>
            </a:extLst>
          </p:cNvPr>
          <p:cNvSpPr>
            <a:spLocks noGrp="1"/>
          </p:cNvSpPr>
          <p:nvPr>
            <p:ph type="pic" sz="quarter" idx="13"/>
          </p:nvPr>
        </p:nvSpPr>
        <p:spPr>
          <a:xfrm>
            <a:off x="7386065" y="0"/>
            <a:ext cx="4805937" cy="6858000"/>
          </a:xfrm>
          <a:custGeom>
            <a:avLst/>
            <a:gdLst>
              <a:gd name="connsiteX0" fmla="*/ 1110237 w 4805937"/>
              <a:gd name="connsiteY0" fmla="*/ 0 h 6858000"/>
              <a:gd name="connsiteX1" fmla="*/ 4805937 w 4805937"/>
              <a:gd name="connsiteY1" fmla="*/ 0 h 6858000"/>
              <a:gd name="connsiteX2" fmla="*/ 4805937 w 4805937"/>
              <a:gd name="connsiteY2" fmla="*/ 6858000 h 6858000"/>
              <a:gd name="connsiteX3" fmla="*/ 0 w 48059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05937" h="6858000">
                <a:moveTo>
                  <a:pt x="1110237" y="0"/>
                </a:moveTo>
                <a:lnTo>
                  <a:pt x="4805937" y="0"/>
                </a:lnTo>
                <a:lnTo>
                  <a:pt x="4805937" y="6858000"/>
                </a:lnTo>
                <a:lnTo>
                  <a:pt x="0" y="6858000"/>
                </a:lnTo>
                <a:close/>
              </a:path>
            </a:pathLst>
          </a:custGeom>
          <a:solidFill>
            <a:schemeClr val="bg2"/>
          </a:solidFill>
        </p:spPr>
        <p:txBody>
          <a:bodyPr wrap="square" anchor="ctr">
            <a:noAutofit/>
          </a:bodyPr>
          <a:lstStyle>
            <a:lvl1pPr marL="0" indent="0" algn="ctr">
              <a:buNone/>
              <a:defRPr/>
            </a:lvl1pPr>
          </a:lstStyle>
          <a:p>
            <a:endParaRPr lang="en-US" dirty="0"/>
          </a:p>
        </p:txBody>
      </p:sp>
      <p:sp>
        <p:nvSpPr>
          <p:cNvPr id="8" name="Prostokąt 12">
            <a:extLst>
              <a:ext uri="{FF2B5EF4-FFF2-40B4-BE49-F238E27FC236}">
                <a16:creationId xmlns:a16="http://schemas.microsoft.com/office/drawing/2014/main" id="{EC9FEA1B-3CA0-4D92-8412-0C0C85E65E56}"/>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45140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 Picture 5 half circle">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2D97B40D-404B-419D-B6C3-A1FD857BFC34}"/>
              </a:ext>
            </a:extLst>
          </p:cNvPr>
          <p:cNvSpPr/>
          <p:nvPr userDrawn="1"/>
        </p:nvSpPr>
        <p:spPr>
          <a:xfrm>
            <a:off x="10420351" y="6451282"/>
            <a:ext cx="1076325" cy="270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136526"/>
            <a:ext cx="8936355" cy="8540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41128C6-3C6B-45AD-AAE4-638323BE4628}"/>
              </a:ext>
            </a:extLst>
          </p:cNvPr>
          <p:cNvSpPr>
            <a:spLocks noGrp="1"/>
          </p:cNvSpPr>
          <p:nvPr>
            <p:ph sz="half" idx="1"/>
          </p:nvPr>
        </p:nvSpPr>
        <p:spPr>
          <a:xfrm>
            <a:off x="695325" y="1160464"/>
            <a:ext cx="7635876"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23AF25D-CF44-4CB4-8096-9B0509F3498A}"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14" name="Dowolny kształt: kształt 13">
            <a:extLst>
              <a:ext uri="{FF2B5EF4-FFF2-40B4-BE49-F238E27FC236}">
                <a16:creationId xmlns:a16="http://schemas.microsoft.com/office/drawing/2014/main" id="{4F79F51F-5FD5-4FFA-934B-14EB3B6D0BA5}"/>
              </a:ext>
            </a:extLst>
          </p:cNvPr>
          <p:cNvSpPr/>
          <p:nvPr userDrawn="1"/>
        </p:nvSpPr>
        <p:spPr>
          <a:xfrm>
            <a:off x="8777707" y="-23321"/>
            <a:ext cx="3439279" cy="6881251"/>
          </a:xfrm>
          <a:custGeom>
            <a:avLst/>
            <a:gdLst>
              <a:gd name="connsiteX0" fmla="*/ 3439279 w 3439279"/>
              <a:gd name="connsiteY0" fmla="*/ 0 h 6881251"/>
              <a:gd name="connsiteX1" fmla="*/ 3439279 w 3439279"/>
              <a:gd name="connsiteY1" fmla="*/ 6881251 h 6881251"/>
              <a:gd name="connsiteX2" fmla="*/ 3088906 w 3439279"/>
              <a:gd name="connsiteY2" fmla="*/ 6863558 h 6881251"/>
              <a:gd name="connsiteX3" fmla="*/ 0 w 3439279"/>
              <a:gd name="connsiteY3" fmla="*/ 3440625 h 6881251"/>
              <a:gd name="connsiteX4" fmla="*/ 3088906 w 3439279"/>
              <a:gd name="connsiteY4" fmla="*/ 17692 h 688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79" h="6881251">
                <a:moveTo>
                  <a:pt x="3439279" y="0"/>
                </a:moveTo>
                <a:lnTo>
                  <a:pt x="3439279" y="6881251"/>
                </a:lnTo>
                <a:lnTo>
                  <a:pt x="3088906" y="6863558"/>
                </a:lnTo>
                <a:cubicBezTo>
                  <a:pt x="1353914" y="6687360"/>
                  <a:pt x="0" y="5222104"/>
                  <a:pt x="0" y="3440625"/>
                </a:cubicBezTo>
                <a:cubicBezTo>
                  <a:pt x="0" y="1659146"/>
                  <a:pt x="1353914" y="193890"/>
                  <a:pt x="3088906" y="17692"/>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0" name="Symbol zastępczy obrazu 12">
            <a:extLst>
              <a:ext uri="{FF2B5EF4-FFF2-40B4-BE49-F238E27FC236}">
                <a16:creationId xmlns:a16="http://schemas.microsoft.com/office/drawing/2014/main" id="{83B91288-6A3D-4A0C-AD71-0ACA2706BFCB}"/>
              </a:ext>
            </a:extLst>
          </p:cNvPr>
          <p:cNvSpPr>
            <a:spLocks noGrp="1"/>
          </p:cNvSpPr>
          <p:nvPr>
            <p:ph type="pic" sz="quarter" idx="13"/>
          </p:nvPr>
        </p:nvSpPr>
        <p:spPr>
          <a:xfrm>
            <a:off x="8961003" y="171169"/>
            <a:ext cx="3255983" cy="6491929"/>
          </a:xfrm>
          <a:custGeom>
            <a:avLst/>
            <a:gdLst>
              <a:gd name="connsiteX0" fmla="*/ 5143500 w 5159374"/>
              <a:gd name="connsiteY0" fmla="*/ 0 h 10287000"/>
              <a:gd name="connsiteX1" fmla="*/ 5159374 w 5159374"/>
              <a:gd name="connsiteY1" fmla="*/ 402 h 10287000"/>
              <a:gd name="connsiteX2" fmla="*/ 5159374 w 5159374"/>
              <a:gd name="connsiteY2" fmla="*/ 10286599 h 10287000"/>
              <a:gd name="connsiteX3" fmla="*/ 5143500 w 5159374"/>
              <a:gd name="connsiteY3" fmla="*/ 10287000 h 10287000"/>
              <a:gd name="connsiteX4" fmla="*/ 0 w 5159374"/>
              <a:gd name="connsiteY4" fmla="*/ 5143500 h 10287000"/>
              <a:gd name="connsiteX5" fmla="*/ 5143500 w 5159374"/>
              <a:gd name="connsiteY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9374" h="10287000">
                <a:moveTo>
                  <a:pt x="5143500" y="0"/>
                </a:moveTo>
                <a:lnTo>
                  <a:pt x="5159374" y="402"/>
                </a:lnTo>
                <a:lnTo>
                  <a:pt x="5159374" y="10286599"/>
                </a:lnTo>
                <a:lnTo>
                  <a:pt x="5143500" y="10287000"/>
                </a:lnTo>
                <a:cubicBezTo>
                  <a:pt x="2302823" y="10287000"/>
                  <a:pt x="0" y="7984177"/>
                  <a:pt x="0" y="5143500"/>
                </a:cubicBezTo>
                <a:cubicBezTo>
                  <a:pt x="0" y="2302823"/>
                  <a:pt x="2302823" y="0"/>
                  <a:pt x="5143500" y="0"/>
                </a:cubicBezTo>
                <a:close/>
              </a:path>
            </a:pathLst>
          </a:custGeom>
          <a:solidFill>
            <a:schemeClr val="bg2"/>
          </a:solidFill>
        </p:spPr>
        <p:txBody>
          <a:bodyPr wrap="square" anchor="ctr">
            <a:noAutofit/>
          </a:bodyPr>
          <a:lstStyle/>
          <a:p>
            <a:endParaRPr lang="pl-PL"/>
          </a:p>
        </p:txBody>
      </p:sp>
      <p:sp>
        <p:nvSpPr>
          <p:cNvPr id="11" name="Prostokąt 12">
            <a:extLst>
              <a:ext uri="{FF2B5EF4-FFF2-40B4-BE49-F238E27FC236}">
                <a16:creationId xmlns:a16="http://schemas.microsoft.com/office/drawing/2014/main" id="{490DE604-CCD2-4C54-AA82-5D0B7A675E52}"/>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1432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 Picture 6 circle">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4238633-4891-4214-8C4F-229CBED19D04}"/>
              </a:ext>
            </a:extLst>
          </p:cNvPr>
          <p:cNvSpPr/>
          <p:nvPr userDrawn="1"/>
        </p:nvSpPr>
        <p:spPr>
          <a:xfrm>
            <a:off x="11496674" y="-23393"/>
            <a:ext cx="695327" cy="68813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spcAft>
                <a:spcPts val="600"/>
              </a:spcAft>
            </a:pPr>
            <a:endParaRPr lang="en-US" sz="1800" dirty="0"/>
          </a:p>
        </p:txBody>
      </p:sp>
      <p:sp>
        <p:nvSpPr>
          <p:cNvPr id="14" name="Dowolny kształt: kształt 13">
            <a:extLst>
              <a:ext uri="{FF2B5EF4-FFF2-40B4-BE49-F238E27FC236}">
                <a16:creationId xmlns:a16="http://schemas.microsoft.com/office/drawing/2014/main" id="{BE4A6381-EB2C-4D3E-A471-2C9B5F32D496}"/>
              </a:ext>
            </a:extLst>
          </p:cNvPr>
          <p:cNvSpPr/>
          <p:nvPr userDrawn="1"/>
        </p:nvSpPr>
        <p:spPr>
          <a:xfrm>
            <a:off x="7956690" y="-23394"/>
            <a:ext cx="4235311" cy="6881394"/>
          </a:xfrm>
          <a:custGeom>
            <a:avLst/>
            <a:gdLst>
              <a:gd name="connsiteX0" fmla="*/ 3440697 w 4235310"/>
              <a:gd name="connsiteY0" fmla="*/ 0 h 6881394"/>
              <a:gd name="connsiteX1" fmla="*/ 4134117 w 4235310"/>
              <a:gd name="connsiteY1" fmla="*/ 69903 h 6881394"/>
              <a:gd name="connsiteX2" fmla="*/ 4235310 w 4235310"/>
              <a:gd name="connsiteY2" fmla="*/ 93258 h 6881394"/>
              <a:gd name="connsiteX3" fmla="*/ 4235310 w 4235310"/>
              <a:gd name="connsiteY3" fmla="*/ 6788136 h 6881394"/>
              <a:gd name="connsiteX4" fmla="*/ 4134117 w 4235310"/>
              <a:gd name="connsiteY4" fmla="*/ 6811492 h 6881394"/>
              <a:gd name="connsiteX5" fmla="*/ 3440697 w 4235310"/>
              <a:gd name="connsiteY5" fmla="*/ 6881394 h 6881394"/>
              <a:gd name="connsiteX6" fmla="*/ 0 w 4235310"/>
              <a:gd name="connsiteY6" fmla="*/ 3440697 h 6881394"/>
              <a:gd name="connsiteX7" fmla="*/ 3440697 w 4235310"/>
              <a:gd name="connsiteY7" fmla="*/ 0 h 688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5310" h="6881394">
                <a:moveTo>
                  <a:pt x="3440697" y="0"/>
                </a:moveTo>
                <a:cubicBezTo>
                  <a:pt x="3678228" y="0"/>
                  <a:pt x="3910136" y="24070"/>
                  <a:pt x="4134117" y="69903"/>
                </a:cubicBezTo>
                <a:lnTo>
                  <a:pt x="4235310" y="93258"/>
                </a:lnTo>
                <a:lnTo>
                  <a:pt x="4235310" y="6788136"/>
                </a:lnTo>
                <a:lnTo>
                  <a:pt x="4134117" y="6811492"/>
                </a:lnTo>
                <a:cubicBezTo>
                  <a:pt x="3910136" y="6857325"/>
                  <a:pt x="3678228" y="6881394"/>
                  <a:pt x="3440697" y="6881394"/>
                </a:cubicBezTo>
                <a:cubicBezTo>
                  <a:pt x="1540453" y="6881394"/>
                  <a:pt x="0" y="5340941"/>
                  <a:pt x="0" y="3440697"/>
                </a:cubicBezTo>
                <a:cubicBezTo>
                  <a:pt x="0" y="1540453"/>
                  <a:pt x="1540453" y="0"/>
                  <a:pt x="3440697"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5" name="Date Placeholder 4"/>
          <p:cNvSpPr>
            <a:spLocks noGrp="1"/>
          </p:cNvSpPr>
          <p:nvPr>
            <p:ph type="dt" sz="half" idx="10"/>
          </p:nvPr>
        </p:nvSpPr>
        <p:spPr>
          <a:xfrm>
            <a:off x="695323" y="6451284"/>
            <a:ext cx="1028700" cy="365125"/>
          </a:xfrm>
        </p:spPr>
        <p:txBody>
          <a:bodyPr/>
          <a:lstStyle/>
          <a:p>
            <a:fld id="{2C09FD42-6ADB-46FA-BC97-B66AD04763FF}" type="datetime1">
              <a:rPr lang="en-US" smtClean="0"/>
              <a:t>5/17/2024</a:t>
            </a:fld>
            <a:endParaRPr lang="pl-PL"/>
          </a:p>
        </p:txBody>
      </p:sp>
      <p:sp>
        <p:nvSpPr>
          <p:cNvPr id="6" name="Footer Placeholder 5"/>
          <p:cNvSpPr>
            <a:spLocks noGrp="1"/>
          </p:cNvSpPr>
          <p:nvPr>
            <p:ph type="ftr" sz="quarter" idx="11"/>
          </p:nvPr>
        </p:nvSpPr>
        <p:spPr>
          <a:xfrm>
            <a:off x="3264906" y="6443666"/>
            <a:ext cx="5662191" cy="372742"/>
          </a:xfrm>
        </p:spPr>
        <p:txBody>
          <a:bodyPr/>
          <a:lstStyle/>
          <a:p>
            <a:endParaRPr lang="pl-PL"/>
          </a:p>
        </p:txBody>
      </p:sp>
      <p:sp>
        <p:nvSpPr>
          <p:cNvPr id="12" name="Dowolny kształt: kształt 11">
            <a:extLst>
              <a:ext uri="{FF2B5EF4-FFF2-40B4-BE49-F238E27FC236}">
                <a16:creationId xmlns:a16="http://schemas.microsoft.com/office/drawing/2014/main" id="{65B661E0-7D24-4E9D-8653-8578D659A12C}"/>
              </a:ext>
            </a:extLst>
          </p:cNvPr>
          <p:cNvSpPr>
            <a:spLocks noGrp="1"/>
          </p:cNvSpPr>
          <p:nvPr>
            <p:ph type="pic" sz="quarter" idx="14"/>
          </p:nvPr>
        </p:nvSpPr>
        <p:spPr>
          <a:xfrm>
            <a:off x="8153402" y="172991"/>
            <a:ext cx="4038599" cy="6488624"/>
          </a:xfrm>
          <a:custGeom>
            <a:avLst/>
            <a:gdLst>
              <a:gd name="connsiteX0" fmla="*/ 3244312 w 4038599"/>
              <a:gd name="connsiteY0" fmla="*/ 0 h 6488624"/>
              <a:gd name="connsiteX1" fmla="*/ 3246790 w 4038599"/>
              <a:gd name="connsiteY1" fmla="*/ 63 h 6488624"/>
              <a:gd name="connsiteX2" fmla="*/ 3246790 w 4038599"/>
              <a:gd name="connsiteY2" fmla="*/ 0 h 6488624"/>
              <a:gd name="connsiteX3" fmla="*/ 4038599 w 4038599"/>
              <a:gd name="connsiteY3" fmla="*/ 0 h 6488624"/>
              <a:gd name="connsiteX4" fmla="*/ 4038599 w 4038599"/>
              <a:gd name="connsiteY4" fmla="*/ 6488624 h 6488624"/>
              <a:gd name="connsiteX5" fmla="*/ 3246790 w 4038599"/>
              <a:gd name="connsiteY5" fmla="*/ 6488624 h 6488624"/>
              <a:gd name="connsiteX6" fmla="*/ 3246790 w 4038599"/>
              <a:gd name="connsiteY6" fmla="*/ 6488562 h 6488624"/>
              <a:gd name="connsiteX7" fmla="*/ 3244312 w 4038599"/>
              <a:gd name="connsiteY7" fmla="*/ 6488624 h 6488624"/>
              <a:gd name="connsiteX8" fmla="*/ 0 w 4038599"/>
              <a:gd name="connsiteY8" fmla="*/ 3244312 h 6488624"/>
              <a:gd name="connsiteX9" fmla="*/ 3244312 w 4038599"/>
              <a:gd name="connsiteY9" fmla="*/ 0 h 648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8599" h="6488624">
                <a:moveTo>
                  <a:pt x="3244312" y="0"/>
                </a:moveTo>
                <a:lnTo>
                  <a:pt x="3246790" y="63"/>
                </a:lnTo>
                <a:lnTo>
                  <a:pt x="3246790" y="0"/>
                </a:lnTo>
                <a:lnTo>
                  <a:pt x="4038599" y="0"/>
                </a:lnTo>
                <a:lnTo>
                  <a:pt x="4038599" y="6488624"/>
                </a:lnTo>
                <a:lnTo>
                  <a:pt x="3246790" y="6488624"/>
                </a:lnTo>
                <a:lnTo>
                  <a:pt x="3246790" y="6488562"/>
                </a:lnTo>
                <a:lnTo>
                  <a:pt x="3244312" y="6488624"/>
                </a:lnTo>
                <a:cubicBezTo>
                  <a:pt x="1452528" y="6488624"/>
                  <a:pt x="0" y="5036097"/>
                  <a:pt x="0" y="3244312"/>
                </a:cubicBezTo>
                <a:cubicBezTo>
                  <a:pt x="0" y="1452528"/>
                  <a:pt x="1452528" y="0"/>
                  <a:pt x="3244312" y="0"/>
                </a:cubicBezTo>
                <a:close/>
              </a:path>
            </a:pathLst>
          </a:custGeom>
          <a:solidFill>
            <a:schemeClr val="bg2"/>
          </a:solidFill>
        </p:spPr>
        <p:txBody>
          <a:bodyPr wrap="square" anchor="ctr">
            <a:noAutofit/>
          </a:bodyPr>
          <a:lstStyle>
            <a:lvl1pPr algn="ctr">
              <a:defRPr/>
            </a:lvl1pPr>
          </a:lstStyle>
          <a:p>
            <a:endParaRPr lang="en-US" dirty="0"/>
          </a:p>
        </p:txBody>
      </p:sp>
      <p:sp>
        <p:nvSpPr>
          <p:cNvPr id="10" name="Content Placeholder 2">
            <a:extLst>
              <a:ext uri="{FF2B5EF4-FFF2-40B4-BE49-F238E27FC236}">
                <a16:creationId xmlns:a16="http://schemas.microsoft.com/office/drawing/2014/main" id="{A043027D-8DC8-4A14-96B7-3E8DA0C0FF28}"/>
              </a:ext>
            </a:extLst>
          </p:cNvPr>
          <p:cNvSpPr>
            <a:spLocks noGrp="1"/>
          </p:cNvSpPr>
          <p:nvPr>
            <p:ph sz="half" idx="1"/>
          </p:nvPr>
        </p:nvSpPr>
        <p:spPr>
          <a:xfrm>
            <a:off x="695325" y="1160464"/>
            <a:ext cx="6881393" cy="5076824"/>
          </a:xfrm>
        </p:spPr>
        <p:txBody>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rostokąt 12">
            <a:extLst>
              <a:ext uri="{FF2B5EF4-FFF2-40B4-BE49-F238E27FC236}">
                <a16:creationId xmlns:a16="http://schemas.microsoft.com/office/drawing/2014/main" id="{DE75FBDF-0677-49B0-BED3-8FE789B5D91F}"/>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a:extLst>
              <a:ext uri="{FF2B5EF4-FFF2-40B4-BE49-F238E27FC236}">
                <a16:creationId xmlns:a16="http://schemas.microsoft.com/office/drawing/2014/main" id="{3A669A67-5D47-474A-8512-94A0A2D1B1CE}"/>
              </a:ext>
            </a:extLst>
          </p:cNvPr>
          <p:cNvSpPr>
            <a:spLocks noGrp="1"/>
          </p:cNvSpPr>
          <p:nvPr>
            <p:ph type="title"/>
          </p:nvPr>
        </p:nvSpPr>
        <p:spPr>
          <a:xfrm>
            <a:off x="695325" y="136526"/>
            <a:ext cx="8357235" cy="854075"/>
          </a:xfrm>
        </p:spPr>
        <p:txBody>
          <a:bodyPr/>
          <a:lstStyle/>
          <a:p>
            <a:r>
              <a:rPr lang="en-US"/>
              <a:t>Click to edit Master title style</a:t>
            </a:r>
          </a:p>
        </p:txBody>
      </p:sp>
    </p:spTree>
    <p:extLst>
      <p:ext uri="{BB962C8B-B14F-4D97-AF65-F5344CB8AC3E}">
        <p14:creationId xmlns:p14="http://schemas.microsoft.com/office/powerpoint/2010/main" val="1770781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ent + Picture 7 logo dot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7C11DE62-B8B4-412F-803D-B8833B819C79}"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3321051" y="6451284"/>
            <a:ext cx="5549900" cy="365125"/>
          </a:xfrm>
        </p:spPr>
        <p:txBody>
          <a:bodyPr/>
          <a:lstStyle/>
          <a:p>
            <a:endParaRPr lang="en-US" dirty="0"/>
          </a:p>
        </p:txBody>
      </p:sp>
      <p:sp>
        <p:nvSpPr>
          <p:cNvPr id="7" name="Slide Number Placeholder 6">
            <a:extLst>
              <a:ext uri="{FF2B5EF4-FFF2-40B4-BE49-F238E27FC236}">
                <a16:creationId xmlns:a16="http://schemas.microsoft.com/office/drawing/2014/main" id="{543FA55C-0CA7-43A2-A1EB-8C2A04828E2C}"/>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8" name="Prostokąt 12">
            <a:extLst>
              <a:ext uri="{FF2B5EF4-FFF2-40B4-BE49-F238E27FC236}">
                <a16:creationId xmlns:a16="http://schemas.microsoft.com/office/drawing/2014/main" id="{2DA64B61-8F71-4A81-805C-718744F6339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947715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Picture full">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89B01C2E-6FE3-472D-B09D-E3CB9620D51C}"/>
              </a:ext>
            </a:extLst>
          </p:cNvPr>
          <p:cNvSpPr>
            <a:spLocks noGrp="1"/>
          </p:cNvSpPr>
          <p:nvPr>
            <p:ph type="pic" sz="quarter" idx="13"/>
          </p:nvPr>
        </p:nvSpPr>
        <p:spPr>
          <a:xfrm>
            <a:off x="0" y="2"/>
            <a:ext cx="12192000" cy="6857999"/>
          </a:xfrm>
          <a:solidFill>
            <a:schemeClr val="bg2"/>
          </a:solidFill>
        </p:spPr>
        <p:txBody>
          <a:bodyPr anchor="ctr"/>
          <a:lstStyle>
            <a:lvl1pPr marL="0" indent="0" algn="ctr">
              <a:buFontTx/>
              <a:buNone/>
              <a:defRPr/>
            </a:lvl1pPr>
          </a:lstStyle>
          <a:p>
            <a:endParaRPr lang="en-US" dirty="0"/>
          </a:p>
        </p:txBody>
      </p:sp>
      <p:sp>
        <p:nvSpPr>
          <p:cNvPr id="2" name="Title 1">
            <a:extLst>
              <a:ext uri="{FF2B5EF4-FFF2-40B4-BE49-F238E27FC236}">
                <a16:creationId xmlns:a16="http://schemas.microsoft.com/office/drawing/2014/main" id="{8F1278AF-FA92-4ACA-B57B-53A88BC567DB}"/>
              </a:ext>
            </a:extLst>
          </p:cNvPr>
          <p:cNvSpPr>
            <a:spLocks noGrp="1"/>
          </p:cNvSpPr>
          <p:nvPr>
            <p:ph type="title"/>
          </p:nvPr>
        </p:nvSpPr>
        <p:spPr>
          <a:xfrm>
            <a:off x="695325" y="4317999"/>
            <a:ext cx="10801351" cy="1101726"/>
          </a:xfrm>
        </p:spPr>
        <p:txBody>
          <a:bodyPr>
            <a:normAutofit/>
          </a:bodyPr>
          <a:lstStyle>
            <a:lvl1pPr algn="ctr">
              <a:defRPr sz="4800">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4039EDDC-3F91-4BD7-A1E6-721E0D268CB9}"/>
              </a:ext>
            </a:extLst>
          </p:cNvPr>
          <p:cNvSpPr>
            <a:spLocks noGrp="1"/>
          </p:cNvSpPr>
          <p:nvPr>
            <p:ph type="dt" sz="half" idx="10"/>
          </p:nvPr>
        </p:nvSpPr>
        <p:spPr>
          <a:xfrm>
            <a:off x="695325" y="6451284"/>
            <a:ext cx="1028700" cy="365125"/>
          </a:xfrm>
        </p:spPr>
        <p:txBody>
          <a:bodyPr/>
          <a:lstStyle/>
          <a:p>
            <a:fld id="{36BED90B-9252-4BF6-BEC4-4392CE4D0834}" type="datetime1">
              <a:rPr lang="en-US" smtClean="0"/>
              <a:t>5/17/2024</a:t>
            </a:fld>
            <a:endParaRPr lang="en-US" dirty="0"/>
          </a:p>
        </p:txBody>
      </p:sp>
      <p:sp>
        <p:nvSpPr>
          <p:cNvPr id="6" name="Footer Placeholder 5">
            <a:extLst>
              <a:ext uri="{FF2B5EF4-FFF2-40B4-BE49-F238E27FC236}">
                <a16:creationId xmlns:a16="http://schemas.microsoft.com/office/drawing/2014/main" id="{CF5BB42C-B36A-4B3C-9240-A14997846874}"/>
              </a:ext>
            </a:extLst>
          </p:cNvPr>
          <p:cNvSpPr>
            <a:spLocks noGrp="1"/>
          </p:cNvSpPr>
          <p:nvPr>
            <p:ph type="ftr" sz="quarter" idx="11"/>
          </p:nvPr>
        </p:nvSpPr>
        <p:spPr>
          <a:xfrm>
            <a:off x="1846581" y="6451284"/>
            <a:ext cx="4097019" cy="365125"/>
          </a:xfrm>
        </p:spPr>
        <p:txBody>
          <a:bodyPr/>
          <a:lstStyle/>
          <a:p>
            <a:endParaRPr lang="en-US" dirty="0"/>
          </a:p>
        </p:txBody>
      </p:sp>
    </p:spTree>
    <p:extLst>
      <p:ext uri="{BB962C8B-B14F-4D97-AF65-F5344CB8AC3E}">
        <p14:creationId xmlns:p14="http://schemas.microsoft.com/office/powerpoint/2010/main" val="177851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740B-1FE8-460A-BF8B-B2C0646E3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1CD1B0-5B04-428F-A510-999F8F97F726}"/>
              </a:ext>
            </a:extLst>
          </p:cNvPr>
          <p:cNvSpPr>
            <a:spLocks noGrp="1"/>
          </p:cNvSpPr>
          <p:nvPr>
            <p:ph type="dt" sz="half" idx="10"/>
          </p:nvPr>
        </p:nvSpPr>
        <p:spPr>
          <a:xfrm>
            <a:off x="695326" y="6451284"/>
            <a:ext cx="1028700" cy="365125"/>
          </a:xfrm>
        </p:spPr>
        <p:txBody>
          <a:bodyPr/>
          <a:lstStyle/>
          <a:p>
            <a:fld id="{7320140E-FC47-48B7-870E-F4AE632F96B7}" type="datetime1">
              <a:rPr lang="en-US" smtClean="0"/>
              <a:t>5/17/2024</a:t>
            </a:fld>
            <a:endParaRPr lang="en-US" dirty="0"/>
          </a:p>
        </p:txBody>
      </p:sp>
      <p:sp>
        <p:nvSpPr>
          <p:cNvPr id="4" name="Footer Placeholder 3">
            <a:extLst>
              <a:ext uri="{FF2B5EF4-FFF2-40B4-BE49-F238E27FC236}">
                <a16:creationId xmlns:a16="http://schemas.microsoft.com/office/drawing/2014/main" id="{1845C52D-A18C-468D-9F9F-52CB01EBF265}"/>
              </a:ext>
            </a:extLst>
          </p:cNvPr>
          <p:cNvSpPr>
            <a:spLocks noGrp="1"/>
          </p:cNvSpPr>
          <p:nvPr>
            <p:ph type="ftr" sz="quarter" idx="11"/>
          </p:nvPr>
        </p:nvSpPr>
        <p:spPr>
          <a:xfrm>
            <a:off x="3321051" y="6451284"/>
            <a:ext cx="5549900" cy="365125"/>
          </a:xfrm>
        </p:spPr>
        <p:txBody>
          <a:bodyPr/>
          <a:lstStyle/>
          <a:p>
            <a:endParaRPr lang="en-US" dirty="0"/>
          </a:p>
        </p:txBody>
      </p:sp>
      <p:sp>
        <p:nvSpPr>
          <p:cNvPr id="5" name="Slide Number Placeholder 4">
            <a:extLst>
              <a:ext uri="{FF2B5EF4-FFF2-40B4-BE49-F238E27FC236}">
                <a16:creationId xmlns:a16="http://schemas.microsoft.com/office/drawing/2014/main" id="{949EE720-FB16-4D5A-A6F4-B4DA281D4EE9}"/>
              </a:ext>
            </a:extLst>
          </p:cNvPr>
          <p:cNvSpPr>
            <a:spLocks noGrp="1"/>
          </p:cNvSpPr>
          <p:nvPr>
            <p:ph type="sldNum" sz="quarter" idx="12"/>
          </p:nvPr>
        </p:nvSpPr>
        <p:spPr/>
        <p:txBody>
          <a:bodyPr/>
          <a:lstStyle/>
          <a:p>
            <a:fld id="{FFA67747-A1D0-4850-AF9A-570B1A0E3F7F}" type="slidenum">
              <a:rPr lang="en-US" smtClean="0"/>
              <a:t>‹#›</a:t>
            </a:fld>
            <a:endParaRPr lang="en-US" dirty="0"/>
          </a:p>
        </p:txBody>
      </p:sp>
      <p:sp>
        <p:nvSpPr>
          <p:cNvPr id="6" name="Prostokąt 12">
            <a:extLst>
              <a:ext uri="{FF2B5EF4-FFF2-40B4-BE49-F238E27FC236}">
                <a16:creationId xmlns:a16="http://schemas.microsoft.com/office/drawing/2014/main" id="{60CF989E-ECD8-4E8D-A17B-CA31FDB35C63}"/>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38491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ACBF1-F253-435F-AB66-C72017BA7329}"/>
              </a:ext>
            </a:extLst>
          </p:cNvPr>
          <p:cNvSpPr>
            <a:spLocks noGrp="1"/>
          </p:cNvSpPr>
          <p:nvPr>
            <p:ph type="dt" sz="half" idx="10"/>
          </p:nvPr>
        </p:nvSpPr>
        <p:spPr/>
        <p:txBody>
          <a:bodyPr/>
          <a:lstStyle/>
          <a:p>
            <a:fld id="{3DD5F340-8DA4-464C-8E96-DCAF49A49210}" type="datetime1">
              <a:rPr lang="en-US" smtClean="0"/>
              <a:t>5/17/2024</a:t>
            </a:fld>
            <a:endParaRPr lang="en-US" dirty="0"/>
          </a:p>
        </p:txBody>
      </p:sp>
      <p:sp>
        <p:nvSpPr>
          <p:cNvPr id="3" name="Footer Placeholder 2">
            <a:extLst>
              <a:ext uri="{FF2B5EF4-FFF2-40B4-BE49-F238E27FC236}">
                <a16:creationId xmlns:a16="http://schemas.microsoft.com/office/drawing/2014/main" id="{0881B0DA-8C7F-4DBA-8FAD-D99D3B23A2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E6EE2A-39AC-46CB-9C30-2E0D1F9E3EBD}"/>
              </a:ext>
            </a:extLst>
          </p:cNvPr>
          <p:cNvSpPr>
            <a:spLocks noGrp="1"/>
          </p:cNvSpPr>
          <p:nvPr>
            <p:ph type="sldNum" sz="quarter" idx="12"/>
          </p:nvPr>
        </p:nvSpPr>
        <p:spPr/>
        <p:txBody>
          <a:bodyPr/>
          <a:lstStyle/>
          <a:p>
            <a:fld id="{FFA67747-A1D0-4850-AF9A-570B1A0E3F7F}" type="slidenum">
              <a:rPr lang="en-US" smtClean="0"/>
              <a:t>‹#›</a:t>
            </a:fld>
            <a:endParaRPr lang="en-US" dirty="0"/>
          </a:p>
        </p:txBody>
      </p:sp>
    </p:spTree>
    <p:extLst>
      <p:ext uri="{BB962C8B-B14F-4D97-AF65-F5344CB8AC3E}">
        <p14:creationId xmlns:p14="http://schemas.microsoft.com/office/powerpoint/2010/main" val="2240544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405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00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7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659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29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201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415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242852"/>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242852"/>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24285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48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862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429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6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8.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7"/>
            <a:ext cx="105156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77564"/>
      </p:ext>
    </p:extLst>
  </p:cSld>
  <p:clrMap bg1="lt1" tx1="dk1" bg2="lt2" tx2="dk2" accent1="accent1" accent2="accent2" accent3="accent3" accent4="accent4" accent5="accent5" accent6="accent6" hlink="hlink" folHlink="folHlink"/>
  <p:sldLayoutIdLst>
    <p:sldLayoutId id="2147484887" r:id="rId1"/>
    <p:sldLayoutId id="2147483692" r:id="rId2"/>
    <p:sldLayoutId id="2147483691" r:id="rId3"/>
    <p:sldLayoutId id="2147483690" r:id="rId4"/>
    <p:sldLayoutId id="2147483664" r:id="rId5"/>
    <p:sldLayoutId id="2147483665" r:id="rId6"/>
    <p:sldLayoutId id="2147484886" r:id="rId7"/>
    <p:sldLayoutId id="2147483667" r:id="rId8"/>
    <p:sldLayoutId id="2147484871" r:id="rId9"/>
    <p:sldLayoutId id="2147484870" r:id="rId10"/>
    <p:sldLayoutId id="2147484872" r:id="rId11"/>
    <p:sldLayoutId id="2147484882" r:id="rId12"/>
    <p:sldLayoutId id="2147484885" r:id="rId13"/>
    <p:sldLayoutId id="2147484869" r:id="rId14"/>
    <p:sldLayoutId id="2147484868" r:id="rId15"/>
    <p:sldLayoutId id="2147484746" r:id="rId16"/>
    <p:sldLayoutId id="214748474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F6DC8-4384-AED1-5840-7A2A34603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D2E2C-51FD-AC9D-75C7-B6BAC28F9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B7B3C-01BF-14FC-90F3-8103AE30F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114AC-EA95-4468-B59E-48A254FD627C}" type="datetimeFigureOut">
              <a:rPr lang="en-US" smtClean="0"/>
              <a:t>5/17/2024</a:t>
            </a:fld>
            <a:endParaRPr lang="en-US"/>
          </a:p>
        </p:txBody>
      </p:sp>
      <p:sp>
        <p:nvSpPr>
          <p:cNvPr id="5" name="Footer Placeholder 4">
            <a:extLst>
              <a:ext uri="{FF2B5EF4-FFF2-40B4-BE49-F238E27FC236}">
                <a16:creationId xmlns:a16="http://schemas.microsoft.com/office/drawing/2014/main" id="{6E76CD9B-2EF2-6E49-DF7F-AC92900B1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72FFC4-9505-948B-D0AA-1C7A46A6C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42133-03C8-4AC8-8BE7-A0F4C17B9A75}" type="slidenum">
              <a:rPr lang="en-US" smtClean="0"/>
              <a:t>‹#›</a:t>
            </a:fld>
            <a:endParaRPr lang="en-US"/>
          </a:p>
        </p:txBody>
      </p:sp>
    </p:spTree>
    <p:extLst>
      <p:ext uri="{BB962C8B-B14F-4D97-AF65-F5344CB8AC3E}">
        <p14:creationId xmlns:p14="http://schemas.microsoft.com/office/powerpoint/2010/main" val="2906280424"/>
      </p:ext>
    </p:extLst>
  </p:cSld>
  <p:clrMap bg1="lt1" tx1="dk1" bg2="lt2" tx2="dk2" accent1="accent1" accent2="accent2" accent3="accent3" accent4="accent4" accent5="accent5" accent6="accent6" hlink="hlink" folHlink="folHlink"/>
  <p:sldLayoutIdLst>
    <p:sldLayoutId id="2147483649" r:id="rId1"/>
    <p:sldLayoutId id="2147484875" r:id="rId2"/>
    <p:sldLayoutId id="2147484877" r:id="rId3"/>
    <p:sldLayoutId id="2147484878" r:id="rId4"/>
    <p:sldLayoutId id="2147484879" r:id="rId5"/>
    <p:sldLayoutId id="2147484881" r:id="rId6"/>
    <p:sldLayoutId id="2147484890"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661720"/>
          </a:xfrm>
          <a:prstGeom prst="rect">
            <a:avLst/>
          </a:prstGeom>
        </p:spPr>
        <p:txBody>
          <a:bodyPr vert="horz" lIns="0" tIns="0" rIns="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09600" y="1219200"/>
            <a:ext cx="10972800" cy="2283702"/>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609600" y="5867400"/>
            <a:ext cx="1524000" cy="9906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6" name="Picture 2" descr="S:\Admin\Logos\APHL Logos\For Electronic\Trademarked Logos (for electronic)\logo_APHL_acro_largeTM_white.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12801" y="6019801"/>
            <a:ext cx="1192591" cy="603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2235201" y="6393543"/>
            <a:ext cx="2449581" cy="338554"/>
          </a:xfrm>
          <a:prstGeom prst="rect">
            <a:avLst/>
          </a:prstGeom>
          <a:noFill/>
        </p:spPr>
        <p:txBody>
          <a:bodyPr wrap="none" rtlCol="0">
            <a:spAutoFit/>
          </a:bodyPr>
          <a:lstStyle/>
          <a:p>
            <a:r>
              <a:rPr lang="en-US" sz="1600" dirty="0">
                <a:solidFill>
                  <a:srgbClr val="00A0AF"/>
                </a:solidFill>
                <a:latin typeface="Franklin Gothic Medium" panose="020B0603020102020204" pitchFamily="34" charset="0"/>
              </a:rPr>
              <a:t>Analysis. Answers. Action.</a:t>
            </a:r>
          </a:p>
        </p:txBody>
      </p:sp>
      <p:sp>
        <p:nvSpPr>
          <p:cNvPr id="9" name="TextBox 8"/>
          <p:cNvSpPr txBox="1"/>
          <p:nvPr userDrawn="1"/>
        </p:nvSpPr>
        <p:spPr>
          <a:xfrm>
            <a:off x="9855200" y="6393543"/>
            <a:ext cx="1370568" cy="338554"/>
          </a:xfrm>
          <a:prstGeom prst="rect">
            <a:avLst/>
          </a:prstGeom>
          <a:noFill/>
        </p:spPr>
        <p:txBody>
          <a:bodyPr wrap="none" rtlCol="0">
            <a:spAutoFit/>
          </a:bodyPr>
          <a:lstStyle/>
          <a:p>
            <a:r>
              <a:rPr lang="en-US" sz="1600" dirty="0">
                <a:solidFill>
                  <a:schemeClr val="tx2"/>
                </a:solidFill>
                <a:latin typeface="Franklin Gothic Medium" panose="020B0603020102020204" pitchFamily="34" charset="0"/>
              </a:rPr>
              <a:t>www.aphl.org</a:t>
            </a:r>
          </a:p>
        </p:txBody>
      </p:sp>
    </p:spTree>
    <p:extLst>
      <p:ext uri="{BB962C8B-B14F-4D97-AF65-F5344CB8AC3E}">
        <p14:creationId xmlns:p14="http://schemas.microsoft.com/office/powerpoint/2010/main" val="3586742166"/>
      </p:ext>
    </p:extLst>
  </p:cSld>
  <p:clrMap bg1="lt1" tx1="dk1" bg2="lt2" tx2="dk2" accent1="accent1" accent2="accent2" accent3="accent3" accent4="accent4" accent5="accent5" accent6="accent6" hlink="hlink" folHlink="folHlink"/>
  <p:sldLayoutIdLst>
    <p:sldLayoutId id="2147484883" r:id="rId1"/>
    <p:sldLayoutId id="2147484889" r:id="rId2"/>
    <p:sldLayoutId id="2147484874" r:id="rId3"/>
    <p:sldLayoutId id="2147484876" r:id="rId4"/>
    <p:sldLayoutId id="2147484888" r:id="rId5"/>
    <p:sldLayoutId id="2147484880" r:id="rId6"/>
    <p:sldLayoutId id="2147483675" r:id="rId7"/>
    <p:sldLayoutId id="2147483676" r:id="rId8"/>
    <p:sldLayoutId id="2147483677" r:id="rId9"/>
    <p:sldLayoutId id="2147483678" r:id="rId10"/>
  </p:sldLayoutIdLst>
  <p:txStyles>
    <p:titleStyle>
      <a:lvl1pPr algn="l" defTabSz="914400" rtl="0" eaLnBrk="1" latinLnBrk="0" hangingPunct="1">
        <a:spcBef>
          <a:spcPct val="0"/>
        </a:spcBef>
        <a:buNone/>
        <a:defRPr sz="4000" kern="1200">
          <a:solidFill>
            <a:schemeClr val="tx2"/>
          </a:solidFill>
          <a:latin typeface="Franklin Gothic Medium" panose="020B0603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6D510E-70C3-4CA0-8FB3-35B9F8FB71AB}"/>
              </a:ext>
            </a:extLst>
          </p:cNvPr>
          <p:cNvSpPr>
            <a:spLocks noGrp="1"/>
          </p:cNvSpPr>
          <p:nvPr>
            <p:ph type="title"/>
          </p:nvPr>
        </p:nvSpPr>
        <p:spPr>
          <a:xfrm>
            <a:off x="695326" y="136526"/>
            <a:ext cx="10801351" cy="8540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9C1AEAF0-3551-4CF0-83FD-BDBC6868DC97}"/>
              </a:ext>
            </a:extLst>
          </p:cNvPr>
          <p:cNvSpPr>
            <a:spLocks noGrp="1"/>
          </p:cNvSpPr>
          <p:nvPr>
            <p:ph type="body" idx="1"/>
          </p:nvPr>
        </p:nvSpPr>
        <p:spPr>
          <a:xfrm>
            <a:off x="695326" y="1169986"/>
            <a:ext cx="10801351" cy="506730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4F70B-CD42-42EF-9CFB-60D4515EE692}"/>
              </a:ext>
            </a:extLst>
          </p:cNvPr>
          <p:cNvSpPr>
            <a:spLocks noGrp="1"/>
          </p:cNvSpPr>
          <p:nvPr>
            <p:ph type="dt" sz="half" idx="2"/>
          </p:nvPr>
        </p:nvSpPr>
        <p:spPr>
          <a:xfrm>
            <a:off x="3416299" y="6451284"/>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DCA7A-D2E1-4AAD-BA02-4C33BD542359}" type="datetime1">
              <a:rPr lang="en-US" smtClean="0"/>
              <a:t>5/17/2024</a:t>
            </a:fld>
            <a:endParaRPr lang="en-US" dirty="0"/>
          </a:p>
        </p:txBody>
      </p:sp>
      <p:sp>
        <p:nvSpPr>
          <p:cNvPr id="5" name="Footer Placeholder 4">
            <a:extLst>
              <a:ext uri="{FF2B5EF4-FFF2-40B4-BE49-F238E27FC236}">
                <a16:creationId xmlns:a16="http://schemas.microsoft.com/office/drawing/2014/main" id="{039E0618-E4EA-434F-9567-48D806CD21FF}"/>
              </a:ext>
            </a:extLst>
          </p:cNvPr>
          <p:cNvSpPr>
            <a:spLocks noGrp="1"/>
          </p:cNvSpPr>
          <p:nvPr>
            <p:ph type="ftr" sz="quarter" idx="3"/>
          </p:nvPr>
        </p:nvSpPr>
        <p:spPr>
          <a:xfrm>
            <a:off x="4635502" y="6451284"/>
            <a:ext cx="5549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A6A855-F268-4B0B-8CFA-8F46E47BE14E}"/>
              </a:ext>
            </a:extLst>
          </p:cNvPr>
          <p:cNvSpPr>
            <a:spLocks noGrp="1"/>
          </p:cNvSpPr>
          <p:nvPr>
            <p:ph type="sldNum" sz="quarter" idx="4"/>
          </p:nvPr>
        </p:nvSpPr>
        <p:spPr>
          <a:xfrm>
            <a:off x="11496674" y="6418264"/>
            <a:ext cx="6953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FA67747-A1D0-4850-AF9A-570B1A0E3F7F}" type="slidenum">
              <a:rPr lang="en-US" smtClean="0"/>
              <a:pPr/>
              <a:t>‹#›</a:t>
            </a:fld>
            <a:endParaRPr lang="en-US" dirty="0"/>
          </a:p>
        </p:txBody>
      </p:sp>
      <p:sp>
        <p:nvSpPr>
          <p:cNvPr id="7" name="Prostokąt 10">
            <a:extLst>
              <a:ext uri="{FF2B5EF4-FFF2-40B4-BE49-F238E27FC236}">
                <a16:creationId xmlns:a16="http://schemas.microsoft.com/office/drawing/2014/main" id="{E92C2E7A-9541-4080-9F7A-CF5ECA33B216}"/>
              </a:ext>
            </a:extLst>
          </p:cNvPr>
          <p:cNvSpPr/>
          <p:nvPr userDrawn="1"/>
        </p:nvSpPr>
        <p:spPr>
          <a:xfrm>
            <a:off x="695325" y="6783389"/>
            <a:ext cx="10801351" cy="7461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rostokąt 11">
            <a:extLst>
              <a:ext uri="{FF2B5EF4-FFF2-40B4-BE49-F238E27FC236}">
                <a16:creationId xmlns:a16="http://schemas.microsoft.com/office/drawing/2014/main" id="{B4F88A70-42C6-4BA9-AB8B-1A949324D8D6}"/>
              </a:ext>
            </a:extLst>
          </p:cNvPr>
          <p:cNvSpPr/>
          <p:nvPr userDrawn="1"/>
        </p:nvSpPr>
        <p:spPr>
          <a:xfrm flipV="1">
            <a:off x="11496675" y="6786003"/>
            <a:ext cx="698500" cy="7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Prostokąt 12">
            <a:extLst>
              <a:ext uri="{FF2B5EF4-FFF2-40B4-BE49-F238E27FC236}">
                <a16:creationId xmlns:a16="http://schemas.microsoft.com/office/drawing/2014/main" id="{ABD1F55F-1D34-4B2D-BEF1-44298498F36A}"/>
              </a:ext>
            </a:extLst>
          </p:cNvPr>
          <p:cNvSpPr/>
          <p:nvPr userDrawn="1"/>
        </p:nvSpPr>
        <p:spPr>
          <a:xfrm flipV="1">
            <a:off x="1" y="2"/>
            <a:ext cx="698500" cy="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Grafika 4">
            <a:extLst>
              <a:ext uri="{FF2B5EF4-FFF2-40B4-BE49-F238E27FC236}">
                <a16:creationId xmlns:a16="http://schemas.microsoft.com/office/drawing/2014/main" id="{44B877E8-336D-4FDC-AA0B-F8FCC98739CE}"/>
              </a:ext>
            </a:extLst>
          </p:cNvPr>
          <p:cNvSpPr/>
          <p:nvPr userDrawn="1"/>
        </p:nvSpPr>
        <p:spPr>
          <a:xfrm>
            <a:off x="695325" y="6316949"/>
            <a:ext cx="586699" cy="389923"/>
          </a:xfrm>
          <a:custGeom>
            <a:avLst/>
            <a:gdLst>
              <a:gd name="connsiteX0" fmla="*/ 3715 w 1480470"/>
              <a:gd name="connsiteY0" fmla="*/ 983930 h 983929"/>
              <a:gd name="connsiteX1" fmla="*/ 70485 w 1480470"/>
              <a:gd name="connsiteY1" fmla="*/ 983930 h 983929"/>
              <a:gd name="connsiteX2" fmla="*/ 88011 w 1480470"/>
              <a:gd name="connsiteY2" fmla="*/ 949449 h 983929"/>
              <a:gd name="connsiteX3" fmla="*/ 209169 w 1480470"/>
              <a:gd name="connsiteY3" fmla="*/ 949449 h 983929"/>
              <a:gd name="connsiteX4" fmla="*/ 227743 w 1480470"/>
              <a:gd name="connsiteY4" fmla="*/ 983930 h 983929"/>
              <a:gd name="connsiteX5" fmla="*/ 294227 w 1480470"/>
              <a:gd name="connsiteY5" fmla="*/ 983930 h 983929"/>
              <a:gd name="connsiteX6" fmla="*/ 187166 w 1480470"/>
              <a:gd name="connsiteY6" fmla="*/ 788953 h 983929"/>
              <a:gd name="connsiteX7" fmla="*/ 109347 w 1480470"/>
              <a:gd name="connsiteY7" fmla="*/ 788953 h 983929"/>
              <a:gd name="connsiteX8" fmla="*/ 3715 w 1480470"/>
              <a:gd name="connsiteY8" fmla="*/ 983930 h 983929"/>
              <a:gd name="connsiteX9" fmla="*/ 148114 w 1480470"/>
              <a:gd name="connsiteY9" fmla="*/ 834197 h 983929"/>
              <a:gd name="connsiteX10" fmla="*/ 186880 w 1480470"/>
              <a:gd name="connsiteY10" fmla="*/ 907444 h 983929"/>
              <a:gd name="connsiteX11" fmla="*/ 110395 w 1480470"/>
              <a:gd name="connsiteY11" fmla="*/ 907444 h 983929"/>
              <a:gd name="connsiteX12" fmla="*/ 148114 w 1480470"/>
              <a:gd name="connsiteY12" fmla="*/ 834197 h 983929"/>
              <a:gd name="connsiteX13" fmla="*/ 421672 w 1480470"/>
              <a:gd name="connsiteY13" fmla="*/ 983930 h 983929"/>
              <a:gd name="connsiteX14" fmla="*/ 481489 w 1480470"/>
              <a:gd name="connsiteY14" fmla="*/ 983930 h 983929"/>
              <a:gd name="connsiteX15" fmla="*/ 481489 w 1480470"/>
              <a:gd name="connsiteY15" fmla="*/ 934876 h 983929"/>
              <a:gd name="connsiteX16" fmla="*/ 600265 w 1480470"/>
              <a:gd name="connsiteY16" fmla="*/ 934876 h 983929"/>
              <a:gd name="connsiteX17" fmla="*/ 655225 w 1480470"/>
              <a:gd name="connsiteY17" fmla="*/ 872392 h 983929"/>
              <a:gd name="connsiteX18" fmla="*/ 655225 w 1480470"/>
              <a:gd name="connsiteY18" fmla="*/ 855723 h 983929"/>
              <a:gd name="connsiteX19" fmla="*/ 584644 w 1480470"/>
              <a:gd name="connsiteY19" fmla="*/ 788953 h 983929"/>
              <a:gd name="connsiteX20" fmla="*/ 421672 w 1480470"/>
              <a:gd name="connsiteY20" fmla="*/ 788953 h 983929"/>
              <a:gd name="connsiteX21" fmla="*/ 421672 w 1480470"/>
              <a:gd name="connsiteY21" fmla="*/ 983930 h 983929"/>
              <a:gd name="connsiteX22" fmla="*/ 481393 w 1480470"/>
              <a:gd name="connsiteY22" fmla="*/ 837435 h 983929"/>
              <a:gd name="connsiteX23" fmla="*/ 569214 w 1480470"/>
              <a:gd name="connsiteY23" fmla="*/ 837435 h 983929"/>
              <a:gd name="connsiteX24" fmla="*/ 593693 w 1480470"/>
              <a:gd name="connsiteY24" fmla="*/ 858200 h 983929"/>
              <a:gd name="connsiteX25" fmla="*/ 593693 w 1480470"/>
              <a:gd name="connsiteY25" fmla="*/ 865725 h 983929"/>
              <a:gd name="connsiteX26" fmla="*/ 574262 w 1480470"/>
              <a:gd name="connsiteY26" fmla="*/ 886489 h 983929"/>
              <a:gd name="connsiteX27" fmla="*/ 481393 w 1480470"/>
              <a:gd name="connsiteY27" fmla="*/ 886489 h 983929"/>
              <a:gd name="connsiteX28" fmla="*/ 481393 w 1480470"/>
              <a:gd name="connsiteY28" fmla="*/ 837435 h 983929"/>
              <a:gd name="connsiteX29" fmla="*/ 793432 w 1480470"/>
              <a:gd name="connsiteY29" fmla="*/ 983930 h 983929"/>
              <a:gd name="connsiteX30" fmla="*/ 853249 w 1480470"/>
              <a:gd name="connsiteY30" fmla="*/ 983930 h 983929"/>
              <a:gd name="connsiteX31" fmla="*/ 853249 w 1480470"/>
              <a:gd name="connsiteY31" fmla="*/ 910111 h 983929"/>
              <a:gd name="connsiteX32" fmla="*/ 979265 w 1480470"/>
              <a:gd name="connsiteY32" fmla="*/ 910111 h 983929"/>
              <a:gd name="connsiteX33" fmla="*/ 979265 w 1480470"/>
              <a:gd name="connsiteY33" fmla="*/ 983930 h 983929"/>
              <a:gd name="connsiteX34" fmla="*/ 1039082 w 1480470"/>
              <a:gd name="connsiteY34" fmla="*/ 983930 h 983929"/>
              <a:gd name="connsiteX35" fmla="*/ 1039082 w 1480470"/>
              <a:gd name="connsiteY35" fmla="*/ 788953 h 983929"/>
              <a:gd name="connsiteX36" fmla="*/ 979265 w 1480470"/>
              <a:gd name="connsiteY36" fmla="*/ 788953 h 983929"/>
              <a:gd name="connsiteX37" fmla="*/ 979265 w 1480470"/>
              <a:gd name="connsiteY37" fmla="*/ 858486 h 983929"/>
              <a:gd name="connsiteX38" fmla="*/ 853249 w 1480470"/>
              <a:gd name="connsiteY38" fmla="*/ 858486 h 983929"/>
              <a:gd name="connsiteX39" fmla="*/ 853249 w 1480470"/>
              <a:gd name="connsiteY39" fmla="*/ 788953 h 983929"/>
              <a:gd name="connsiteX40" fmla="*/ 793432 w 1480470"/>
              <a:gd name="connsiteY40" fmla="*/ 788953 h 983929"/>
              <a:gd name="connsiteX41" fmla="*/ 793432 w 1480470"/>
              <a:gd name="connsiteY41" fmla="*/ 983930 h 983929"/>
              <a:gd name="connsiteX42" fmla="*/ 1185386 w 1480470"/>
              <a:gd name="connsiteY42" fmla="*/ 983930 h 983929"/>
              <a:gd name="connsiteX43" fmla="*/ 1379601 w 1480470"/>
              <a:gd name="connsiteY43" fmla="*/ 983930 h 983929"/>
              <a:gd name="connsiteX44" fmla="*/ 1379601 w 1480470"/>
              <a:gd name="connsiteY44" fmla="*/ 933828 h 983929"/>
              <a:gd name="connsiteX45" fmla="*/ 1245203 w 1480470"/>
              <a:gd name="connsiteY45" fmla="*/ 933828 h 983929"/>
              <a:gd name="connsiteX46" fmla="*/ 1245203 w 1480470"/>
              <a:gd name="connsiteY46" fmla="*/ 788953 h 983929"/>
              <a:gd name="connsiteX47" fmla="*/ 1185386 w 1480470"/>
              <a:gd name="connsiteY47" fmla="*/ 788953 h 983929"/>
              <a:gd name="connsiteX48" fmla="*/ 1185386 w 1480470"/>
              <a:gd name="connsiteY48" fmla="*/ 983930 h 983929"/>
              <a:gd name="connsiteX49" fmla="*/ 682752 w 1480470"/>
              <a:gd name="connsiteY49" fmla="*/ 354804 h 983929"/>
              <a:gd name="connsiteX50" fmla="*/ 776383 w 1480470"/>
              <a:gd name="connsiteY50" fmla="*/ 368329 h 983929"/>
              <a:gd name="connsiteX51" fmla="*/ 690658 w 1480470"/>
              <a:gd name="connsiteY51" fmla="*/ 277651 h 983929"/>
              <a:gd name="connsiteX52" fmla="*/ 597217 w 1480470"/>
              <a:gd name="connsiteY52" fmla="*/ 262030 h 983929"/>
              <a:gd name="connsiteX53" fmla="*/ 682752 w 1480470"/>
              <a:gd name="connsiteY53" fmla="*/ 354804 h 983929"/>
              <a:gd name="connsiteX54" fmla="*/ 434911 w 1480470"/>
              <a:gd name="connsiteY54" fmla="*/ 320990 h 983929"/>
              <a:gd name="connsiteX55" fmla="*/ 542258 w 1480470"/>
              <a:gd name="connsiteY55" fmla="*/ 336420 h 983929"/>
              <a:gd name="connsiteX56" fmla="*/ 457390 w 1480470"/>
              <a:gd name="connsiteY56" fmla="*/ 240408 h 983929"/>
              <a:gd name="connsiteX57" fmla="*/ 350710 w 1480470"/>
              <a:gd name="connsiteY57" fmla="*/ 222692 h 983929"/>
              <a:gd name="connsiteX58" fmla="*/ 434911 w 1480470"/>
              <a:gd name="connsiteY58" fmla="*/ 320990 h 983929"/>
              <a:gd name="connsiteX59" fmla="*/ 671798 w 1480470"/>
              <a:gd name="connsiteY59" fmla="*/ 461674 h 983929"/>
              <a:gd name="connsiteX60" fmla="*/ 772477 w 1480470"/>
              <a:gd name="connsiteY60" fmla="*/ 473104 h 983929"/>
              <a:gd name="connsiteX61" fmla="*/ 680942 w 1480470"/>
              <a:gd name="connsiteY61" fmla="*/ 373187 h 983929"/>
              <a:gd name="connsiteX62" fmla="*/ 580644 w 1480470"/>
              <a:gd name="connsiteY62" fmla="*/ 359280 h 983929"/>
              <a:gd name="connsiteX63" fmla="*/ 671798 w 1480470"/>
              <a:gd name="connsiteY63" fmla="*/ 461674 h 983929"/>
              <a:gd name="connsiteX64" fmla="*/ 148304 w 1480470"/>
              <a:gd name="connsiteY64" fmla="*/ 281842 h 983929"/>
              <a:gd name="connsiteX65" fmla="*/ 272605 w 1480470"/>
              <a:gd name="connsiteY65" fmla="*/ 299654 h 983929"/>
              <a:gd name="connsiteX66" fmla="*/ 189738 w 1480470"/>
              <a:gd name="connsiteY66" fmla="*/ 197736 h 983929"/>
              <a:gd name="connsiteX67" fmla="*/ 66770 w 1480470"/>
              <a:gd name="connsiteY67" fmla="*/ 177353 h 983929"/>
              <a:gd name="connsiteX68" fmla="*/ 148304 w 1480470"/>
              <a:gd name="connsiteY68" fmla="*/ 281842 h 983929"/>
              <a:gd name="connsiteX69" fmla="*/ 403479 w 1480470"/>
              <a:gd name="connsiteY69" fmla="*/ 433480 h 983929"/>
              <a:gd name="connsiteX70" fmla="*/ 520065 w 1480470"/>
              <a:gd name="connsiteY70" fmla="*/ 446625 h 983929"/>
              <a:gd name="connsiteX71" fmla="*/ 429577 w 1480470"/>
              <a:gd name="connsiteY71" fmla="*/ 340135 h 983929"/>
              <a:gd name="connsiteX72" fmla="*/ 313944 w 1480470"/>
              <a:gd name="connsiteY72" fmla="*/ 324133 h 983929"/>
              <a:gd name="connsiteX73" fmla="*/ 403479 w 1480470"/>
              <a:gd name="connsiteY73" fmla="*/ 433480 h 983929"/>
              <a:gd name="connsiteX74" fmla="*/ 658939 w 1480470"/>
              <a:gd name="connsiteY74" fmla="*/ 585404 h 983929"/>
              <a:gd name="connsiteX75" fmla="*/ 767619 w 1480470"/>
              <a:gd name="connsiteY75" fmla="*/ 593881 h 983929"/>
              <a:gd name="connsiteX76" fmla="*/ 669512 w 1480470"/>
              <a:gd name="connsiteY76" fmla="*/ 482820 h 983929"/>
              <a:gd name="connsiteX77" fmla="*/ 561213 w 1480470"/>
              <a:gd name="connsiteY77" fmla="*/ 471199 h 983929"/>
              <a:gd name="connsiteX78" fmla="*/ 658939 w 1480470"/>
              <a:gd name="connsiteY78" fmla="*/ 585404 h 983929"/>
              <a:gd name="connsiteX79" fmla="*/ 89725 w 1480470"/>
              <a:gd name="connsiteY79" fmla="*/ 400619 h 983929"/>
              <a:gd name="connsiteX80" fmla="*/ 226314 w 1480470"/>
              <a:gd name="connsiteY80" fmla="*/ 415954 h 983929"/>
              <a:gd name="connsiteX81" fmla="*/ 138398 w 1480470"/>
              <a:gd name="connsiteY81" fmla="*/ 302035 h 983929"/>
              <a:gd name="connsiteX82" fmla="*/ 3524 w 1480470"/>
              <a:gd name="connsiteY82" fmla="*/ 283461 h 983929"/>
              <a:gd name="connsiteX83" fmla="*/ 89725 w 1480470"/>
              <a:gd name="connsiteY83" fmla="*/ 400619 h 983929"/>
              <a:gd name="connsiteX84" fmla="*/ 366617 w 1480470"/>
              <a:gd name="connsiteY84" fmla="*/ 565306 h 983929"/>
              <a:gd name="connsiteX85" fmla="*/ 494062 w 1480470"/>
              <a:gd name="connsiteY85" fmla="*/ 575117 h 983929"/>
              <a:gd name="connsiteX86" fmla="*/ 397192 w 1480470"/>
              <a:gd name="connsiteY86" fmla="*/ 455864 h 983929"/>
              <a:gd name="connsiteX87" fmla="*/ 270891 w 1480470"/>
              <a:gd name="connsiteY87" fmla="*/ 442434 h 983929"/>
              <a:gd name="connsiteX88" fmla="*/ 366617 w 1480470"/>
              <a:gd name="connsiteY88" fmla="*/ 565306 h 983929"/>
              <a:gd name="connsiteX89" fmla="*/ 643985 w 1480470"/>
              <a:gd name="connsiteY89" fmla="*/ 730374 h 983929"/>
              <a:gd name="connsiteX90" fmla="*/ 762190 w 1480470"/>
              <a:gd name="connsiteY90" fmla="*/ 734661 h 983929"/>
              <a:gd name="connsiteX91" fmla="*/ 656368 w 1480470"/>
              <a:gd name="connsiteY91" fmla="*/ 610074 h 983929"/>
              <a:gd name="connsiteX92" fmla="*/ 538639 w 1480470"/>
              <a:gd name="connsiteY92" fmla="*/ 601787 h 983929"/>
              <a:gd name="connsiteX93" fmla="*/ 643985 w 1480470"/>
              <a:gd name="connsiteY93" fmla="*/ 730374 h 983929"/>
              <a:gd name="connsiteX94" fmla="*/ 251746 w 1480470"/>
              <a:gd name="connsiteY94" fmla="*/ 93438 h 983929"/>
              <a:gd name="connsiteX95" fmla="*/ 357092 w 1480470"/>
              <a:gd name="connsiteY95" fmla="*/ 113916 h 983929"/>
              <a:gd name="connsiteX96" fmla="*/ 282892 w 1480470"/>
              <a:gd name="connsiteY96" fmla="*/ 30096 h 983929"/>
              <a:gd name="connsiteX97" fmla="*/ 178403 w 1480470"/>
              <a:gd name="connsiteY97" fmla="*/ 7903 h 983929"/>
              <a:gd name="connsiteX98" fmla="*/ 251746 w 1480470"/>
              <a:gd name="connsiteY98" fmla="*/ 93438 h 983929"/>
              <a:gd name="connsiteX99" fmla="*/ 472249 w 1480470"/>
              <a:gd name="connsiteY99" fmla="*/ 224311 h 983929"/>
              <a:gd name="connsiteX100" fmla="*/ 571786 w 1480470"/>
              <a:gd name="connsiteY100" fmla="*/ 241361 h 983929"/>
              <a:gd name="connsiteX101" fmla="*/ 491871 w 1480470"/>
              <a:gd name="connsiteY101" fmla="*/ 154112 h 983929"/>
              <a:gd name="connsiteX102" fmla="*/ 392906 w 1480470"/>
              <a:gd name="connsiteY102" fmla="*/ 135252 h 983929"/>
              <a:gd name="connsiteX103" fmla="*/ 472249 w 1480470"/>
              <a:gd name="connsiteY103" fmla="*/ 224311 h 983929"/>
              <a:gd name="connsiteX104" fmla="*/ 208502 w 1480470"/>
              <a:gd name="connsiteY104" fmla="*/ 181068 h 983929"/>
              <a:gd name="connsiteX105" fmla="*/ 322612 w 1480470"/>
              <a:gd name="connsiteY105" fmla="*/ 200499 h 983929"/>
              <a:gd name="connsiteX106" fmla="*/ 244316 w 1480470"/>
              <a:gd name="connsiteY106" fmla="*/ 108487 h 983929"/>
              <a:gd name="connsiteX107" fmla="*/ 131350 w 1480470"/>
              <a:gd name="connsiteY107" fmla="*/ 86961 h 983929"/>
              <a:gd name="connsiteX108" fmla="*/ 208502 w 1480470"/>
              <a:gd name="connsiteY108" fmla="*/ 181068 h 983929"/>
              <a:gd name="connsiteX109" fmla="*/ 1384554 w 1480470"/>
              <a:gd name="connsiteY109" fmla="*/ 789334 h 983929"/>
              <a:gd name="connsiteX110" fmla="*/ 1424178 w 1480470"/>
              <a:gd name="connsiteY110" fmla="*/ 789334 h 983929"/>
              <a:gd name="connsiteX111" fmla="*/ 1424178 w 1480470"/>
              <a:gd name="connsiteY111" fmla="*/ 796764 h 983929"/>
              <a:gd name="connsiteX112" fmla="*/ 1408652 w 1480470"/>
              <a:gd name="connsiteY112" fmla="*/ 796764 h 983929"/>
              <a:gd name="connsiteX113" fmla="*/ 1408652 w 1480470"/>
              <a:gd name="connsiteY113" fmla="*/ 838293 h 983929"/>
              <a:gd name="connsiteX114" fmla="*/ 1400080 w 1480470"/>
              <a:gd name="connsiteY114" fmla="*/ 838293 h 983929"/>
              <a:gd name="connsiteX115" fmla="*/ 1400080 w 1480470"/>
              <a:gd name="connsiteY115" fmla="*/ 796764 h 983929"/>
              <a:gd name="connsiteX116" fmla="*/ 1384554 w 1480470"/>
              <a:gd name="connsiteY116" fmla="*/ 796764 h 983929"/>
              <a:gd name="connsiteX117" fmla="*/ 1384554 w 1480470"/>
              <a:gd name="connsiteY117" fmla="*/ 789334 h 983929"/>
              <a:gd name="connsiteX118" fmla="*/ 1429702 w 1480470"/>
              <a:gd name="connsiteY118" fmla="*/ 789334 h 983929"/>
              <a:gd name="connsiteX119" fmla="*/ 1441799 w 1480470"/>
              <a:gd name="connsiteY119" fmla="*/ 789334 h 983929"/>
              <a:gd name="connsiteX120" fmla="*/ 1455325 w 1480470"/>
              <a:gd name="connsiteY120" fmla="*/ 827625 h 983929"/>
              <a:gd name="connsiteX121" fmla="*/ 1455420 w 1480470"/>
              <a:gd name="connsiteY121" fmla="*/ 827625 h 983929"/>
              <a:gd name="connsiteX122" fmla="*/ 1468564 w 1480470"/>
              <a:gd name="connsiteY122" fmla="*/ 789334 h 983929"/>
              <a:gd name="connsiteX123" fmla="*/ 1480470 w 1480470"/>
              <a:gd name="connsiteY123" fmla="*/ 789334 h 983929"/>
              <a:gd name="connsiteX124" fmla="*/ 1480470 w 1480470"/>
              <a:gd name="connsiteY124" fmla="*/ 838293 h 983929"/>
              <a:gd name="connsiteX125" fmla="*/ 1472279 w 1480470"/>
              <a:gd name="connsiteY125" fmla="*/ 838293 h 983929"/>
              <a:gd name="connsiteX126" fmla="*/ 1472279 w 1480470"/>
              <a:gd name="connsiteY126" fmla="*/ 800478 h 983929"/>
              <a:gd name="connsiteX127" fmla="*/ 1472184 w 1480470"/>
              <a:gd name="connsiteY127" fmla="*/ 800478 h 983929"/>
              <a:gd name="connsiteX128" fmla="*/ 1458658 w 1480470"/>
              <a:gd name="connsiteY128" fmla="*/ 838293 h 983929"/>
              <a:gd name="connsiteX129" fmla="*/ 1451610 w 1480470"/>
              <a:gd name="connsiteY129" fmla="*/ 838293 h 983929"/>
              <a:gd name="connsiteX130" fmla="*/ 1437989 w 1480470"/>
              <a:gd name="connsiteY130" fmla="*/ 800478 h 983929"/>
              <a:gd name="connsiteX131" fmla="*/ 1437894 w 1480470"/>
              <a:gd name="connsiteY131" fmla="*/ 800478 h 983929"/>
              <a:gd name="connsiteX132" fmla="*/ 1437894 w 1480470"/>
              <a:gd name="connsiteY132" fmla="*/ 838293 h 983929"/>
              <a:gd name="connsiteX133" fmla="*/ 1429702 w 1480470"/>
              <a:gd name="connsiteY133" fmla="*/ 838293 h 983929"/>
              <a:gd name="connsiteX134" fmla="*/ 1429702 w 1480470"/>
              <a:gd name="connsiteY134" fmla="*/ 789334 h 98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80470" h="983929">
                <a:moveTo>
                  <a:pt x="3715" y="983930"/>
                </a:moveTo>
                <a:lnTo>
                  <a:pt x="70485" y="983930"/>
                </a:lnTo>
                <a:lnTo>
                  <a:pt x="88011" y="949449"/>
                </a:lnTo>
                <a:lnTo>
                  <a:pt x="209169" y="949449"/>
                </a:lnTo>
                <a:lnTo>
                  <a:pt x="227743" y="983930"/>
                </a:lnTo>
                <a:lnTo>
                  <a:pt x="294227" y="983930"/>
                </a:lnTo>
                <a:lnTo>
                  <a:pt x="187166" y="788953"/>
                </a:lnTo>
                <a:lnTo>
                  <a:pt x="109347" y="788953"/>
                </a:lnTo>
                <a:lnTo>
                  <a:pt x="3715" y="983930"/>
                </a:lnTo>
                <a:close/>
                <a:moveTo>
                  <a:pt x="148114" y="834197"/>
                </a:moveTo>
                <a:lnTo>
                  <a:pt x="186880" y="907444"/>
                </a:lnTo>
                <a:lnTo>
                  <a:pt x="110395" y="907444"/>
                </a:lnTo>
                <a:lnTo>
                  <a:pt x="148114" y="834197"/>
                </a:lnTo>
                <a:close/>
                <a:moveTo>
                  <a:pt x="421672" y="983930"/>
                </a:moveTo>
                <a:lnTo>
                  <a:pt x="481489" y="983930"/>
                </a:lnTo>
                <a:lnTo>
                  <a:pt x="481489" y="934876"/>
                </a:lnTo>
                <a:lnTo>
                  <a:pt x="600265" y="934876"/>
                </a:lnTo>
                <a:cubicBezTo>
                  <a:pt x="642556" y="934876"/>
                  <a:pt x="655225" y="901443"/>
                  <a:pt x="655225" y="872392"/>
                </a:cubicBezTo>
                <a:lnTo>
                  <a:pt x="655225" y="855723"/>
                </a:lnTo>
                <a:cubicBezTo>
                  <a:pt x="655225" y="817433"/>
                  <a:pt x="641509" y="788953"/>
                  <a:pt x="584644" y="788953"/>
                </a:cubicBezTo>
                <a:lnTo>
                  <a:pt x="421672" y="788953"/>
                </a:lnTo>
                <a:lnTo>
                  <a:pt x="421672" y="983930"/>
                </a:lnTo>
                <a:close/>
                <a:moveTo>
                  <a:pt x="481393" y="837435"/>
                </a:moveTo>
                <a:lnTo>
                  <a:pt x="569214" y="837435"/>
                </a:lnTo>
                <a:cubicBezTo>
                  <a:pt x="587216" y="837435"/>
                  <a:pt x="593693" y="844960"/>
                  <a:pt x="593693" y="858200"/>
                </a:cubicBezTo>
                <a:lnTo>
                  <a:pt x="593693" y="865725"/>
                </a:lnTo>
                <a:cubicBezTo>
                  <a:pt x="593693" y="877345"/>
                  <a:pt x="588264" y="886489"/>
                  <a:pt x="574262" y="886489"/>
                </a:cubicBezTo>
                <a:lnTo>
                  <a:pt x="481393" y="886489"/>
                </a:lnTo>
                <a:lnTo>
                  <a:pt x="481393" y="837435"/>
                </a:lnTo>
                <a:close/>
                <a:moveTo>
                  <a:pt x="793432" y="983930"/>
                </a:moveTo>
                <a:lnTo>
                  <a:pt x="853249" y="983930"/>
                </a:lnTo>
                <a:lnTo>
                  <a:pt x="853249" y="910111"/>
                </a:lnTo>
                <a:lnTo>
                  <a:pt x="979265" y="910111"/>
                </a:lnTo>
                <a:lnTo>
                  <a:pt x="979265" y="983930"/>
                </a:lnTo>
                <a:lnTo>
                  <a:pt x="1039082" y="983930"/>
                </a:lnTo>
                <a:lnTo>
                  <a:pt x="1039082" y="788953"/>
                </a:lnTo>
                <a:lnTo>
                  <a:pt x="979265" y="788953"/>
                </a:lnTo>
                <a:lnTo>
                  <a:pt x="979265" y="858486"/>
                </a:lnTo>
                <a:lnTo>
                  <a:pt x="853249" y="858486"/>
                </a:lnTo>
                <a:lnTo>
                  <a:pt x="853249" y="788953"/>
                </a:lnTo>
                <a:lnTo>
                  <a:pt x="793432" y="788953"/>
                </a:lnTo>
                <a:lnTo>
                  <a:pt x="793432" y="983930"/>
                </a:lnTo>
                <a:close/>
                <a:moveTo>
                  <a:pt x="1185386" y="983930"/>
                </a:moveTo>
                <a:lnTo>
                  <a:pt x="1379601" y="983930"/>
                </a:lnTo>
                <a:lnTo>
                  <a:pt x="1379601" y="933828"/>
                </a:lnTo>
                <a:lnTo>
                  <a:pt x="1245203" y="933828"/>
                </a:lnTo>
                <a:lnTo>
                  <a:pt x="1245203" y="788953"/>
                </a:lnTo>
                <a:lnTo>
                  <a:pt x="1185386" y="788953"/>
                </a:lnTo>
                <a:lnTo>
                  <a:pt x="1185386" y="983930"/>
                </a:lnTo>
                <a:close/>
                <a:moveTo>
                  <a:pt x="682752" y="354804"/>
                </a:moveTo>
                <a:cubicBezTo>
                  <a:pt x="733615" y="384998"/>
                  <a:pt x="775525" y="390808"/>
                  <a:pt x="776383" y="368329"/>
                </a:cubicBezTo>
                <a:cubicBezTo>
                  <a:pt x="777240" y="346517"/>
                  <a:pt x="738854" y="306226"/>
                  <a:pt x="690658" y="277651"/>
                </a:cubicBezTo>
                <a:cubicBezTo>
                  <a:pt x="642556" y="249076"/>
                  <a:pt x="600742" y="241837"/>
                  <a:pt x="597217" y="262030"/>
                </a:cubicBezTo>
                <a:cubicBezTo>
                  <a:pt x="593788" y="282795"/>
                  <a:pt x="631984" y="324609"/>
                  <a:pt x="682752" y="354804"/>
                </a:cubicBezTo>
                <a:close/>
                <a:moveTo>
                  <a:pt x="434911" y="320990"/>
                </a:moveTo>
                <a:cubicBezTo>
                  <a:pt x="489394" y="353375"/>
                  <a:pt x="537496" y="359947"/>
                  <a:pt x="542258" y="336420"/>
                </a:cubicBezTo>
                <a:cubicBezTo>
                  <a:pt x="546830" y="313655"/>
                  <a:pt x="508825" y="270984"/>
                  <a:pt x="457390" y="240408"/>
                </a:cubicBezTo>
                <a:cubicBezTo>
                  <a:pt x="406051" y="209928"/>
                  <a:pt x="358330" y="201642"/>
                  <a:pt x="350710" y="222692"/>
                </a:cubicBezTo>
                <a:cubicBezTo>
                  <a:pt x="342805" y="244314"/>
                  <a:pt x="380428" y="288605"/>
                  <a:pt x="434911" y="320990"/>
                </a:cubicBezTo>
                <a:close/>
                <a:moveTo>
                  <a:pt x="671798" y="461674"/>
                </a:moveTo>
                <a:cubicBezTo>
                  <a:pt x="726376" y="494059"/>
                  <a:pt x="771430" y="498822"/>
                  <a:pt x="772477" y="473104"/>
                </a:cubicBezTo>
                <a:cubicBezTo>
                  <a:pt x="773430" y="448149"/>
                  <a:pt x="732472" y="403667"/>
                  <a:pt x="680942" y="373187"/>
                </a:cubicBezTo>
                <a:cubicBezTo>
                  <a:pt x="629507" y="342612"/>
                  <a:pt x="584644" y="336135"/>
                  <a:pt x="580644" y="359280"/>
                </a:cubicBezTo>
                <a:cubicBezTo>
                  <a:pt x="576453" y="383093"/>
                  <a:pt x="617220" y="429289"/>
                  <a:pt x="671798" y="461674"/>
                </a:cubicBezTo>
                <a:close/>
                <a:moveTo>
                  <a:pt x="148304" y="281842"/>
                </a:moveTo>
                <a:cubicBezTo>
                  <a:pt x="206978" y="316704"/>
                  <a:pt x="262795" y="324324"/>
                  <a:pt x="272605" y="299654"/>
                </a:cubicBezTo>
                <a:cubicBezTo>
                  <a:pt x="282130" y="275841"/>
                  <a:pt x="244888" y="230502"/>
                  <a:pt x="189738" y="197736"/>
                </a:cubicBezTo>
                <a:cubicBezTo>
                  <a:pt x="134588" y="164970"/>
                  <a:pt x="79819" y="155541"/>
                  <a:pt x="66770" y="177353"/>
                </a:cubicBezTo>
                <a:cubicBezTo>
                  <a:pt x="53435" y="199927"/>
                  <a:pt x="89725" y="246981"/>
                  <a:pt x="148304" y="281842"/>
                </a:cubicBezTo>
                <a:close/>
                <a:moveTo>
                  <a:pt x="403479" y="433480"/>
                </a:moveTo>
                <a:cubicBezTo>
                  <a:pt x="462248" y="468437"/>
                  <a:pt x="514540" y="473961"/>
                  <a:pt x="520065" y="446625"/>
                </a:cubicBezTo>
                <a:cubicBezTo>
                  <a:pt x="525399" y="420240"/>
                  <a:pt x="484822" y="372996"/>
                  <a:pt x="429577" y="340135"/>
                </a:cubicBezTo>
                <a:cubicBezTo>
                  <a:pt x="374428" y="307369"/>
                  <a:pt x="322707" y="299844"/>
                  <a:pt x="313944" y="324133"/>
                </a:cubicBezTo>
                <a:cubicBezTo>
                  <a:pt x="304705" y="349279"/>
                  <a:pt x="344710" y="398619"/>
                  <a:pt x="403479" y="433480"/>
                </a:cubicBezTo>
                <a:close/>
                <a:moveTo>
                  <a:pt x="658939" y="585404"/>
                </a:moveTo>
                <a:cubicBezTo>
                  <a:pt x="717804" y="620361"/>
                  <a:pt x="766477" y="623790"/>
                  <a:pt x="767619" y="593881"/>
                </a:cubicBezTo>
                <a:cubicBezTo>
                  <a:pt x="768763" y="565020"/>
                  <a:pt x="724757" y="515681"/>
                  <a:pt x="669512" y="482820"/>
                </a:cubicBezTo>
                <a:cubicBezTo>
                  <a:pt x="614267" y="449958"/>
                  <a:pt x="565785" y="444434"/>
                  <a:pt x="561213" y="471199"/>
                </a:cubicBezTo>
                <a:cubicBezTo>
                  <a:pt x="556450" y="498917"/>
                  <a:pt x="600170" y="550447"/>
                  <a:pt x="658939" y="585404"/>
                </a:cubicBezTo>
                <a:close/>
                <a:moveTo>
                  <a:pt x="89725" y="400619"/>
                </a:moveTo>
                <a:cubicBezTo>
                  <a:pt x="153352" y="438528"/>
                  <a:pt x="214693" y="444910"/>
                  <a:pt x="226314" y="415954"/>
                </a:cubicBezTo>
                <a:cubicBezTo>
                  <a:pt x="237458" y="388046"/>
                  <a:pt x="197929" y="337468"/>
                  <a:pt x="138398" y="302035"/>
                </a:cubicBezTo>
                <a:cubicBezTo>
                  <a:pt x="78867" y="266697"/>
                  <a:pt x="18764" y="257934"/>
                  <a:pt x="3524" y="283461"/>
                </a:cubicBezTo>
                <a:cubicBezTo>
                  <a:pt x="-12192" y="309846"/>
                  <a:pt x="26098" y="362709"/>
                  <a:pt x="89725" y="400619"/>
                </a:cubicBezTo>
                <a:close/>
                <a:moveTo>
                  <a:pt x="366617" y="565306"/>
                </a:moveTo>
                <a:cubicBezTo>
                  <a:pt x="430435" y="603216"/>
                  <a:pt x="487585" y="607121"/>
                  <a:pt x="494062" y="575117"/>
                </a:cubicBezTo>
                <a:cubicBezTo>
                  <a:pt x="500253" y="544256"/>
                  <a:pt x="456819" y="491297"/>
                  <a:pt x="397192" y="455864"/>
                </a:cubicBezTo>
                <a:cubicBezTo>
                  <a:pt x="337566" y="420431"/>
                  <a:pt x="281178" y="413954"/>
                  <a:pt x="270891" y="442434"/>
                </a:cubicBezTo>
                <a:cubicBezTo>
                  <a:pt x="260223" y="471961"/>
                  <a:pt x="302895" y="527397"/>
                  <a:pt x="366617" y="565306"/>
                </a:cubicBezTo>
                <a:close/>
                <a:moveTo>
                  <a:pt x="643985" y="730374"/>
                </a:moveTo>
                <a:cubicBezTo>
                  <a:pt x="707898" y="768379"/>
                  <a:pt x="760857" y="769808"/>
                  <a:pt x="762190" y="734661"/>
                </a:cubicBezTo>
                <a:cubicBezTo>
                  <a:pt x="763524" y="700847"/>
                  <a:pt x="716089" y="645507"/>
                  <a:pt x="656368" y="610074"/>
                </a:cubicBezTo>
                <a:cubicBezTo>
                  <a:pt x="596646" y="574545"/>
                  <a:pt x="544068" y="570354"/>
                  <a:pt x="538639" y="601787"/>
                </a:cubicBezTo>
                <a:cubicBezTo>
                  <a:pt x="533114" y="634267"/>
                  <a:pt x="580168" y="692370"/>
                  <a:pt x="643985" y="730374"/>
                </a:cubicBezTo>
                <a:close/>
                <a:moveTo>
                  <a:pt x="251746" y="93438"/>
                </a:moveTo>
                <a:cubicBezTo>
                  <a:pt x="302419" y="123537"/>
                  <a:pt x="349758" y="132490"/>
                  <a:pt x="357092" y="113916"/>
                </a:cubicBezTo>
                <a:cubicBezTo>
                  <a:pt x="364236" y="95914"/>
                  <a:pt x="330994" y="58576"/>
                  <a:pt x="282892" y="30096"/>
                </a:cubicBezTo>
                <a:cubicBezTo>
                  <a:pt x="234886" y="1617"/>
                  <a:pt x="188214" y="-8575"/>
                  <a:pt x="178403" y="7903"/>
                </a:cubicBezTo>
                <a:cubicBezTo>
                  <a:pt x="168402" y="24858"/>
                  <a:pt x="201073" y="63339"/>
                  <a:pt x="251746" y="93438"/>
                </a:cubicBezTo>
                <a:close/>
                <a:moveTo>
                  <a:pt x="472249" y="224311"/>
                </a:moveTo>
                <a:cubicBezTo>
                  <a:pt x="523018" y="254410"/>
                  <a:pt x="567690" y="261840"/>
                  <a:pt x="571786" y="241361"/>
                </a:cubicBezTo>
                <a:cubicBezTo>
                  <a:pt x="575786" y="221454"/>
                  <a:pt x="539972" y="182687"/>
                  <a:pt x="491871" y="154112"/>
                </a:cubicBezTo>
                <a:cubicBezTo>
                  <a:pt x="443770" y="125537"/>
                  <a:pt x="399574" y="116869"/>
                  <a:pt x="392906" y="135252"/>
                </a:cubicBezTo>
                <a:cubicBezTo>
                  <a:pt x="386048" y="154017"/>
                  <a:pt x="421481" y="194212"/>
                  <a:pt x="472249" y="224311"/>
                </a:cubicBezTo>
                <a:close/>
                <a:moveTo>
                  <a:pt x="208502" y="181068"/>
                </a:moveTo>
                <a:cubicBezTo>
                  <a:pt x="262890" y="213357"/>
                  <a:pt x="314039" y="221835"/>
                  <a:pt x="322612" y="200499"/>
                </a:cubicBezTo>
                <a:cubicBezTo>
                  <a:pt x="330803" y="179925"/>
                  <a:pt x="295656" y="138967"/>
                  <a:pt x="244316" y="108487"/>
                </a:cubicBezTo>
                <a:cubicBezTo>
                  <a:pt x="192976" y="78007"/>
                  <a:pt x="142589" y="68101"/>
                  <a:pt x="131350" y="86961"/>
                </a:cubicBezTo>
                <a:cubicBezTo>
                  <a:pt x="119729" y="106392"/>
                  <a:pt x="154210" y="148778"/>
                  <a:pt x="208502" y="181068"/>
                </a:cubicBezTo>
                <a:close/>
                <a:moveTo>
                  <a:pt x="1384554" y="789334"/>
                </a:moveTo>
                <a:lnTo>
                  <a:pt x="1424178" y="789334"/>
                </a:lnTo>
                <a:lnTo>
                  <a:pt x="1424178" y="796764"/>
                </a:lnTo>
                <a:lnTo>
                  <a:pt x="1408652" y="796764"/>
                </a:lnTo>
                <a:lnTo>
                  <a:pt x="1408652" y="838293"/>
                </a:lnTo>
                <a:lnTo>
                  <a:pt x="1400080" y="838293"/>
                </a:lnTo>
                <a:lnTo>
                  <a:pt x="1400080" y="796764"/>
                </a:lnTo>
                <a:lnTo>
                  <a:pt x="1384554" y="796764"/>
                </a:lnTo>
                <a:lnTo>
                  <a:pt x="1384554" y="789334"/>
                </a:lnTo>
                <a:close/>
                <a:moveTo>
                  <a:pt x="1429702" y="789334"/>
                </a:moveTo>
                <a:lnTo>
                  <a:pt x="1441799" y="789334"/>
                </a:lnTo>
                <a:lnTo>
                  <a:pt x="1455325" y="827625"/>
                </a:lnTo>
                <a:lnTo>
                  <a:pt x="1455420" y="827625"/>
                </a:lnTo>
                <a:lnTo>
                  <a:pt x="1468564" y="789334"/>
                </a:lnTo>
                <a:lnTo>
                  <a:pt x="1480470" y="789334"/>
                </a:lnTo>
                <a:lnTo>
                  <a:pt x="1480470" y="838293"/>
                </a:lnTo>
                <a:lnTo>
                  <a:pt x="1472279" y="838293"/>
                </a:lnTo>
                <a:lnTo>
                  <a:pt x="1472279" y="800478"/>
                </a:lnTo>
                <a:lnTo>
                  <a:pt x="1472184" y="800478"/>
                </a:lnTo>
                <a:lnTo>
                  <a:pt x="1458658" y="838293"/>
                </a:lnTo>
                <a:lnTo>
                  <a:pt x="1451610" y="838293"/>
                </a:lnTo>
                <a:lnTo>
                  <a:pt x="1437989" y="800478"/>
                </a:lnTo>
                <a:lnTo>
                  <a:pt x="1437894" y="800478"/>
                </a:lnTo>
                <a:lnTo>
                  <a:pt x="1437894" y="838293"/>
                </a:lnTo>
                <a:lnTo>
                  <a:pt x="1429702" y="838293"/>
                </a:lnTo>
                <a:lnTo>
                  <a:pt x="1429702" y="789334"/>
                </a:lnTo>
                <a:close/>
              </a:path>
            </a:pathLst>
          </a:custGeom>
          <a:solidFill>
            <a:schemeClr val="accent1"/>
          </a:solidFill>
          <a:ln w="9525" cap="flat">
            <a:noFill/>
            <a:prstDash val="solid"/>
            <a:miter/>
          </a:ln>
        </p:spPr>
        <p:txBody>
          <a:bodyPr rtlCol="0" anchor="ctr"/>
          <a:lstStyle/>
          <a:p>
            <a:endParaRPr lang="en-US" sz="1800" dirty="0"/>
          </a:p>
        </p:txBody>
      </p:sp>
      <p:sp>
        <p:nvSpPr>
          <p:cNvPr id="17" name="pole tekstowe 3">
            <a:extLst>
              <a:ext uri="{FF2B5EF4-FFF2-40B4-BE49-F238E27FC236}">
                <a16:creationId xmlns:a16="http://schemas.microsoft.com/office/drawing/2014/main" id="{B5AB44D3-C443-4BD6-8E98-01EB31B87BC6}"/>
              </a:ext>
            </a:extLst>
          </p:cNvPr>
          <p:cNvSpPr txBox="1"/>
          <p:nvPr userDrawn="1"/>
        </p:nvSpPr>
        <p:spPr>
          <a:xfrm>
            <a:off x="1451293" y="6516406"/>
            <a:ext cx="2052639" cy="365125"/>
          </a:xfrm>
          <a:prstGeom prst="rect">
            <a:avLst/>
          </a:prstGeom>
          <a:noFill/>
        </p:spPr>
        <p:txBody>
          <a:bodyPr wrap="square" rtlCol="0">
            <a:noAutofit/>
          </a:bodyPr>
          <a:lstStyle/>
          <a:p>
            <a:pPr algn="l">
              <a:spcAft>
                <a:spcPts val="600"/>
              </a:spcAft>
              <a:buClr>
                <a:schemeClr val="accent1"/>
              </a:buClr>
            </a:pPr>
            <a:r>
              <a:rPr lang="en-US" sz="1200" dirty="0">
                <a:solidFill>
                  <a:schemeClr val="accent1"/>
                </a:solidFill>
                <a:effectLst/>
                <a:latin typeface="+mj-lt"/>
                <a:ea typeface="Calibri" panose="020F0502020204030204" pitchFamily="34" charset="0"/>
                <a:cs typeface="Times New Roman" panose="02020603050405020304" pitchFamily="18" charset="0"/>
              </a:rPr>
              <a:t>Analysis. Answers. Action </a:t>
            </a:r>
            <a:endParaRPr lang="en-US" sz="1400" dirty="0">
              <a:solidFill>
                <a:schemeClr val="accent1"/>
              </a:solidFill>
              <a:latin typeface="+mj-lt"/>
            </a:endParaRPr>
          </a:p>
        </p:txBody>
      </p:sp>
      <p:sp>
        <p:nvSpPr>
          <p:cNvPr id="18" name="pole tekstowe 4">
            <a:extLst>
              <a:ext uri="{FF2B5EF4-FFF2-40B4-BE49-F238E27FC236}">
                <a16:creationId xmlns:a16="http://schemas.microsoft.com/office/drawing/2014/main" id="{70105FE1-BE1F-47D9-9A0B-E03C45A1C51F}"/>
              </a:ext>
            </a:extLst>
          </p:cNvPr>
          <p:cNvSpPr txBox="1"/>
          <p:nvPr userDrawn="1"/>
        </p:nvSpPr>
        <p:spPr>
          <a:xfrm>
            <a:off x="9988549" y="6506590"/>
            <a:ext cx="1447800" cy="277812"/>
          </a:xfrm>
          <a:prstGeom prst="rect">
            <a:avLst/>
          </a:prstGeom>
          <a:noFill/>
        </p:spPr>
        <p:txBody>
          <a:bodyPr wrap="square" rIns="0" rtlCol="0" anchor="b">
            <a:noAutofit/>
          </a:bodyPr>
          <a:lstStyle/>
          <a:p>
            <a:pPr algn="r">
              <a:spcAft>
                <a:spcPts val="600"/>
              </a:spcAft>
              <a:buClr>
                <a:schemeClr val="accent1"/>
              </a:buClr>
            </a:pPr>
            <a:r>
              <a:rPr lang="en-US" sz="1300" dirty="0">
                <a:solidFill>
                  <a:schemeClr val="accent2"/>
                </a:solidFill>
                <a:latin typeface="+mj-lt"/>
              </a:rPr>
              <a:t>www.aphl.org</a:t>
            </a:r>
          </a:p>
        </p:txBody>
      </p:sp>
    </p:spTree>
    <p:extLst>
      <p:ext uri="{BB962C8B-B14F-4D97-AF65-F5344CB8AC3E}">
        <p14:creationId xmlns:p14="http://schemas.microsoft.com/office/powerpoint/2010/main" val="2430337621"/>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72" r:id="rId3"/>
    <p:sldLayoutId id="2147483651" r:id="rId4"/>
    <p:sldLayoutId id="2147483652" r:id="rId5"/>
    <p:sldLayoutId id="2147483653" r:id="rId6"/>
    <p:sldLayoutId id="2147483674" r:id="rId7"/>
    <p:sldLayoutId id="2147483654" r:id="rId8"/>
    <p:sldLayoutId id="2147483660" r:id="rId9"/>
    <p:sldLayoutId id="2147483662" r:id="rId10"/>
    <p:sldLayoutId id="2147483669" r:id="rId11"/>
    <p:sldLayoutId id="2147483668" r:id="rId12"/>
    <p:sldLayoutId id="2147483663" r:id="rId13"/>
    <p:sldLayoutId id="2147483666" r:id="rId14"/>
    <p:sldLayoutId id="2147483661" r:id="rId15"/>
    <p:sldLayoutId id="2147483673" r:id="rId16"/>
    <p:sldLayoutId id="2147483670" r:id="rId17"/>
    <p:sldLayoutId id="2147483655" r:id="rId18"/>
  </p:sldLayoutIdLst>
  <p:hf hdr="0" ftr="0" dt="0"/>
  <p:txStyles>
    <p:titleStyle>
      <a:lvl1pPr algn="l" defTabSz="914377"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594" indent="-228594" algn="l" defTabSz="914377" rtl="0" eaLnBrk="1" latinLnBrk="0" hangingPunct="1">
        <a:lnSpc>
          <a:spcPct val="110000"/>
        </a:lnSpc>
        <a:spcBef>
          <a:spcPts val="1000"/>
        </a:spcBef>
        <a:spcAft>
          <a:spcPts val="600"/>
        </a:spcAft>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3338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901677"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269"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612860" indent="-228594" algn="l" defTabSz="914377" rtl="0" eaLnBrk="1" latinLnBrk="0" hangingPunct="1">
        <a:lnSpc>
          <a:spcPct val="110000"/>
        </a:lnSpc>
        <a:spcBef>
          <a:spcPts val="50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439" userDrawn="1">
          <p15:clr>
            <a:srgbClr val="F26B43"/>
          </p15:clr>
        </p15:guide>
        <p15:guide id="3" pos="7243" userDrawn="1">
          <p15:clr>
            <a:srgbClr val="F26B43"/>
          </p15:clr>
        </p15:guide>
        <p15:guide id="4" orient="horz" pos="73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B685FF9-9BCB-4CD6-9774-209BD1A89B5B}" type="datetimeFigureOut">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5/17/2024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02ACFA2-A644-44F7-BE5B-16C7939E00BF}"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599478"/>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ideo" Target="https://www.youtube.com/embed/G-bNuLMETnI?feature=oembed" TargetMode="External"/><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7.g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hyperlink" Target="http://commons.wikimedia.org/wiki/File:Biohazard_symbol_(orange).svg" TargetMode="External"/><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s://sso.ascp.org/Register/PreRegister?returnUrl=/issue/wsfed?wa%3dwsignin1.0%26wtrealm%3dhttp://identityserver.ascp.org"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7" y="2010689"/>
            <a:ext cx="9503868" cy="3121480"/>
          </a:xfrm>
        </p:spPr>
        <p:txBody>
          <a:bodyPr anchor="ctr">
            <a:noAutofit/>
          </a:bodyPr>
          <a:lstStyle/>
          <a:p>
            <a:r>
              <a:rPr lang="en-US" sz="3600" i="1" dirty="0">
                <a:latin typeface="Arial"/>
                <a:cs typeface="Calibri"/>
              </a:rPr>
              <a:t>Twinning and Sharing Best Practices: Regional Partnerships</a:t>
            </a:r>
            <a:br>
              <a:rPr lang="en-US" sz="1400" dirty="0">
                <a:latin typeface="Arial"/>
                <a:cs typeface="Calibri"/>
              </a:rPr>
            </a:br>
            <a:r>
              <a:rPr lang="en-US" sz="2400" b="0" dirty="0"/>
              <a:t>Lorelei J. Kurimski, Tina Su, Ryan Bernard, John Laurance IV, Jason Wholehan, Dr. Christine Bean, Jill Power</a:t>
            </a:r>
          </a:p>
        </p:txBody>
      </p:sp>
      <p:sp>
        <p:nvSpPr>
          <p:cNvPr id="3" name="Content Placeholder 2"/>
          <p:cNvSpPr>
            <a:spLocks noGrp="1"/>
          </p:cNvSpPr>
          <p:nvPr>
            <p:ph type="subTitle" idx="1"/>
          </p:nvPr>
        </p:nvSpPr>
        <p:spPr>
          <a:xfrm>
            <a:off x="2286000" y="5715000"/>
            <a:ext cx="7927522" cy="746760"/>
          </a:xfrm>
        </p:spPr>
        <p:txBody>
          <a:bodyPr>
            <a:noAutofit/>
          </a:bodyPr>
          <a:lstStyle/>
          <a:p>
            <a:r>
              <a:rPr lang="en-US" sz="1800" b="1" dirty="0">
                <a:latin typeface="Arial"/>
                <a:cs typeface="Arial"/>
              </a:rPr>
              <a:t>Building Bridges Across the Laboratory Community – May 15, 2024</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Sharing Resources, Services, and Information</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838200" y="1566545"/>
            <a:ext cx="10582275" cy="4634552"/>
          </a:xfrm>
        </p:spPr>
        <p:txBody>
          <a:bodyPr/>
          <a:lstStyle/>
          <a:p>
            <a:r>
              <a:rPr lang="en-US" sz="2400" dirty="0"/>
              <a:t>Focus areas</a:t>
            </a:r>
            <a:r>
              <a:rPr lang="en-US" sz="2000" dirty="0"/>
              <a:t>:</a:t>
            </a:r>
          </a:p>
          <a:p>
            <a:pPr lvl="1"/>
            <a:r>
              <a:rPr lang="en-US" sz="2000" dirty="0"/>
              <a:t>Support Services: mailroom operation and staffing</a:t>
            </a:r>
          </a:p>
          <a:p>
            <a:pPr lvl="2"/>
            <a:r>
              <a:rPr lang="en-US" sz="1800" dirty="0"/>
              <a:t>Kit Components, Inventory</a:t>
            </a:r>
          </a:p>
          <a:p>
            <a:pPr lvl="1"/>
            <a:r>
              <a:rPr lang="en-US" sz="2000" dirty="0"/>
              <a:t>Support Services: Accessioning Operation and Staffing</a:t>
            </a:r>
          </a:p>
          <a:p>
            <a:pPr lvl="2"/>
            <a:r>
              <a:rPr lang="en-US" sz="1800" dirty="0"/>
              <a:t>Courier Drop Off </a:t>
            </a:r>
          </a:p>
          <a:p>
            <a:pPr lvl="1"/>
            <a:r>
              <a:rPr lang="en-US" sz="2000" dirty="0"/>
              <a:t>Informatics</a:t>
            </a:r>
          </a:p>
          <a:p>
            <a:pPr lvl="2"/>
            <a:r>
              <a:rPr lang="en-US" sz="1800" dirty="0"/>
              <a:t>Data Entry Team</a:t>
            </a:r>
          </a:p>
          <a:p>
            <a:pPr lvl="3"/>
            <a:r>
              <a:rPr lang="en-US" sz="1800" dirty="0"/>
              <a:t>Environmental </a:t>
            </a:r>
          </a:p>
          <a:p>
            <a:pPr lvl="3"/>
            <a:r>
              <a:rPr lang="en-US" sz="1800" dirty="0"/>
              <a:t>Clinical</a:t>
            </a:r>
          </a:p>
          <a:p>
            <a:pPr lvl="3"/>
            <a:r>
              <a:rPr lang="en-US" sz="1800" dirty="0"/>
              <a:t>Newborn Screening</a:t>
            </a:r>
          </a:p>
          <a:p>
            <a:endParaRPr lang="en-US" dirty="0"/>
          </a:p>
        </p:txBody>
      </p:sp>
    </p:spTree>
    <p:extLst>
      <p:ext uri="{BB962C8B-B14F-4D97-AF65-F5344CB8AC3E}">
        <p14:creationId xmlns:p14="http://schemas.microsoft.com/office/powerpoint/2010/main" val="30779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dirty="0"/>
              <a:t>Focus Area</a:t>
            </a:r>
            <a:br>
              <a:rPr lang="en-US" dirty="0"/>
            </a:br>
            <a:br>
              <a:rPr lang="en-US" dirty="0"/>
            </a:br>
            <a:r>
              <a:rPr lang="en-US" dirty="0"/>
              <a:t>Support Area Kit Packaging</a:t>
            </a:r>
          </a:p>
        </p:txBody>
      </p:sp>
      <p:pic>
        <p:nvPicPr>
          <p:cNvPr id="5" name="Picture 4" descr="Information on Focus Areas for support area kit packaging ">
            <a:extLst>
              <a:ext uri="{FF2B5EF4-FFF2-40B4-BE49-F238E27FC236}">
                <a16:creationId xmlns:a16="http://schemas.microsoft.com/office/drawing/2014/main" id="{414F70DD-5C5D-81F6-97A1-0EFAED879750}"/>
              </a:ext>
            </a:extLst>
          </p:cNvPr>
          <p:cNvPicPr>
            <a:picLocks noChangeAspect="1"/>
          </p:cNvPicPr>
          <p:nvPr/>
        </p:nvPicPr>
        <p:blipFill>
          <a:blip r:embed="rId3"/>
          <a:stretch>
            <a:fillRect/>
          </a:stretch>
        </p:blipFill>
        <p:spPr>
          <a:xfrm>
            <a:off x="3623331" y="236047"/>
            <a:ext cx="5043767" cy="5301574"/>
          </a:xfrm>
          <a:prstGeom prst="rect">
            <a:avLst/>
          </a:prstGeom>
        </p:spPr>
      </p:pic>
      <p:pic>
        <p:nvPicPr>
          <p:cNvPr id="3" name="Picture 2" descr="information of Laboratory Support Services ">
            <a:extLst>
              <a:ext uri="{FF2B5EF4-FFF2-40B4-BE49-F238E27FC236}">
                <a16:creationId xmlns:a16="http://schemas.microsoft.com/office/drawing/2014/main" id="{05B1E279-F945-D3A2-FC0B-77D4026004EB}"/>
              </a:ext>
            </a:extLst>
          </p:cNvPr>
          <p:cNvPicPr>
            <a:picLocks noChangeAspect="1"/>
          </p:cNvPicPr>
          <p:nvPr/>
        </p:nvPicPr>
        <p:blipFill>
          <a:blip r:embed="rId4"/>
          <a:stretch>
            <a:fillRect/>
          </a:stretch>
        </p:blipFill>
        <p:spPr>
          <a:xfrm>
            <a:off x="9337335" y="236047"/>
            <a:ext cx="1223985" cy="5773669"/>
          </a:xfrm>
          <a:prstGeom prst="rect">
            <a:avLst/>
          </a:prstGeom>
        </p:spPr>
      </p:pic>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a:xfrm>
            <a:off x="3288051" y="5783069"/>
            <a:ext cx="6808470" cy="821008"/>
          </a:xfrm>
        </p:spPr>
        <p:txBody>
          <a:bodyPr>
            <a:normAutofit/>
          </a:bodyPr>
          <a:lstStyle/>
          <a:p>
            <a:pPr marL="0" indent="0">
              <a:buNone/>
            </a:pPr>
            <a:r>
              <a:rPr lang="en-US" sz="2000" dirty="0"/>
              <a:t>Comparing org charts MSPHL is at 27 and SHL is at 29</a:t>
            </a:r>
          </a:p>
        </p:txBody>
      </p:sp>
    </p:spTree>
    <p:extLst>
      <p:ext uri="{BB962C8B-B14F-4D97-AF65-F5344CB8AC3E}">
        <p14:creationId xmlns:p14="http://schemas.microsoft.com/office/powerpoint/2010/main" val="132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Support Area Central Services Kit Production</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838200" y="1840865"/>
            <a:ext cx="9723120" cy="4270375"/>
          </a:xfrm>
        </p:spPr>
        <p:txBody>
          <a:bodyPr/>
          <a:lstStyle/>
          <a:p>
            <a:pPr lvl="1"/>
            <a:r>
              <a:rPr lang="en-US" sz="2800" dirty="0"/>
              <a:t>Support Services: mailroom operation and staffing</a:t>
            </a:r>
          </a:p>
          <a:p>
            <a:pPr lvl="2"/>
            <a:r>
              <a:rPr lang="en-US" sz="2400" dirty="0"/>
              <a:t>Virtually equal in Headcount/Kit Components</a:t>
            </a:r>
          </a:p>
          <a:p>
            <a:pPr lvl="2"/>
            <a:r>
              <a:rPr lang="en-US" sz="2400" dirty="0"/>
              <a:t>Differences observed in expectations SHL:</a:t>
            </a:r>
          </a:p>
          <a:p>
            <a:pPr lvl="3"/>
            <a:r>
              <a:rPr lang="en-US" sz="2000" dirty="0"/>
              <a:t>Necropsy</a:t>
            </a:r>
          </a:p>
          <a:p>
            <a:pPr lvl="3"/>
            <a:r>
              <a:rPr lang="en-US" sz="2000" dirty="0"/>
              <a:t>Kit Production specialized to staff</a:t>
            </a:r>
          </a:p>
          <a:p>
            <a:pPr lvl="3"/>
            <a:r>
              <a:rPr lang="en-US" sz="2000" dirty="0"/>
              <a:t>Cross functional</a:t>
            </a:r>
          </a:p>
          <a:p>
            <a:endParaRPr lang="en-US" dirty="0"/>
          </a:p>
        </p:txBody>
      </p:sp>
    </p:spTree>
    <p:extLst>
      <p:ext uri="{BB962C8B-B14F-4D97-AF65-F5344CB8AC3E}">
        <p14:creationId xmlns:p14="http://schemas.microsoft.com/office/powerpoint/2010/main" val="34698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normAutofit/>
          </a:bodyPr>
          <a:lstStyle/>
          <a:p>
            <a:r>
              <a:rPr lang="en-US" sz="2400" dirty="0"/>
              <a:t>Lessons Learned Support Area Central Services</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838199" y="1825625"/>
            <a:ext cx="5881371" cy="3868039"/>
          </a:xfrm>
        </p:spPr>
        <p:txBody>
          <a:bodyPr/>
          <a:lstStyle/>
          <a:p>
            <a:pPr lvl="1"/>
            <a:r>
              <a:rPr lang="en-US" sz="2400" dirty="0"/>
              <a:t>Support Services: MSPHL Improvements Post-Visit</a:t>
            </a:r>
          </a:p>
          <a:p>
            <a:pPr lvl="2"/>
            <a:r>
              <a:rPr lang="en-US" sz="2000" dirty="0"/>
              <a:t>Developed a support services step series </a:t>
            </a:r>
          </a:p>
          <a:p>
            <a:pPr lvl="2"/>
            <a:r>
              <a:rPr lang="en-US" sz="2000" dirty="0"/>
              <a:t>Increase cross-functional expectations</a:t>
            </a:r>
          </a:p>
          <a:p>
            <a:pPr marL="914400" lvl="2" indent="0">
              <a:buNone/>
            </a:pPr>
            <a:endParaRPr lang="en-US" dirty="0"/>
          </a:p>
          <a:p>
            <a:pPr marL="914400" lvl="2" indent="0">
              <a:buNone/>
            </a:pPr>
            <a:endParaRPr lang="en-US" dirty="0"/>
          </a:p>
          <a:p>
            <a:pPr marL="914400" lvl="2" indent="0">
              <a:buNone/>
            </a:pPr>
            <a:endParaRPr lang="en-US" dirty="0"/>
          </a:p>
        </p:txBody>
      </p:sp>
      <p:pic>
        <p:nvPicPr>
          <p:cNvPr id="3" name="Picture 2" descr="Document for the laboratory support advancement program">
            <a:extLst>
              <a:ext uri="{FF2B5EF4-FFF2-40B4-BE49-F238E27FC236}">
                <a16:creationId xmlns:a16="http://schemas.microsoft.com/office/drawing/2014/main" id="{D7FE9ECC-CD2B-D8F5-89A2-8014C053BD60}"/>
              </a:ext>
            </a:extLst>
          </p:cNvPr>
          <p:cNvPicPr>
            <a:picLocks noChangeAspect="1"/>
          </p:cNvPicPr>
          <p:nvPr/>
        </p:nvPicPr>
        <p:blipFill>
          <a:blip r:embed="rId3"/>
          <a:stretch>
            <a:fillRect/>
          </a:stretch>
        </p:blipFill>
        <p:spPr>
          <a:xfrm>
            <a:off x="6917581" y="1082363"/>
            <a:ext cx="4238209" cy="5622587"/>
          </a:xfrm>
          <a:prstGeom prst="rect">
            <a:avLst/>
          </a:prstGeom>
        </p:spPr>
      </p:pic>
    </p:spTree>
    <p:extLst>
      <p:ext uri="{BB962C8B-B14F-4D97-AF65-F5344CB8AC3E}">
        <p14:creationId xmlns:p14="http://schemas.microsoft.com/office/powerpoint/2010/main" val="10015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Support Area Central Accessioning</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0" y="1822450"/>
            <a:ext cx="8321040" cy="4487626"/>
          </a:xfrm>
        </p:spPr>
        <p:txBody>
          <a:bodyPr/>
          <a:lstStyle/>
          <a:p>
            <a:pPr lvl="1"/>
            <a:r>
              <a:rPr lang="en-US" sz="2400" dirty="0"/>
              <a:t>Support Services: Accessioning Operation and Staffing</a:t>
            </a:r>
          </a:p>
          <a:p>
            <a:pPr lvl="2"/>
            <a:r>
              <a:rPr lang="en-US" sz="2400" dirty="0"/>
              <a:t>Specimen quantities</a:t>
            </a:r>
          </a:p>
          <a:p>
            <a:pPr lvl="3"/>
            <a:r>
              <a:rPr lang="en-US" sz="1800" dirty="0"/>
              <a:t>Differing onsite quantities</a:t>
            </a:r>
          </a:p>
          <a:p>
            <a:pPr lvl="3"/>
            <a:r>
              <a:rPr lang="en-US" sz="1800" dirty="0"/>
              <a:t>Start time variance -0.5 hours </a:t>
            </a:r>
          </a:p>
          <a:p>
            <a:pPr lvl="3"/>
            <a:r>
              <a:rPr lang="en-US" sz="1800" dirty="0"/>
              <a:t>Similar work scope</a:t>
            </a:r>
          </a:p>
          <a:p>
            <a:pPr lvl="2"/>
            <a:r>
              <a:rPr lang="en-US" sz="2400" dirty="0"/>
              <a:t>Statewide Courier</a:t>
            </a:r>
          </a:p>
          <a:p>
            <a:pPr lvl="3"/>
            <a:r>
              <a:rPr lang="en-US" sz="1800" dirty="0"/>
              <a:t>On demand pickup</a:t>
            </a:r>
          </a:p>
          <a:p>
            <a:pPr lvl="3"/>
            <a:r>
              <a:rPr lang="en-US" sz="1800" dirty="0"/>
              <a:t>No set pickups</a:t>
            </a:r>
          </a:p>
          <a:p>
            <a:pPr lvl="3"/>
            <a:r>
              <a:rPr lang="en-US" sz="1800" dirty="0"/>
              <a:t>Accountability 100%</a:t>
            </a:r>
          </a:p>
        </p:txBody>
      </p:sp>
      <p:pic>
        <p:nvPicPr>
          <p:cNvPr id="7" name="Picture 6" descr="Map of state Hygienic Laboratory Testing Labs in MSPHI">
            <a:extLst>
              <a:ext uri="{FF2B5EF4-FFF2-40B4-BE49-F238E27FC236}">
                <a16:creationId xmlns:a16="http://schemas.microsoft.com/office/drawing/2014/main" id="{BD901736-77B4-6EB7-827A-6B6F2EC7F53A}"/>
              </a:ext>
            </a:extLst>
          </p:cNvPr>
          <p:cNvPicPr>
            <a:picLocks noChangeAspect="1"/>
          </p:cNvPicPr>
          <p:nvPr/>
        </p:nvPicPr>
        <p:blipFill>
          <a:blip r:embed="rId3"/>
          <a:stretch>
            <a:fillRect/>
          </a:stretch>
        </p:blipFill>
        <p:spPr>
          <a:xfrm>
            <a:off x="8519807" y="1605855"/>
            <a:ext cx="2681721" cy="2290553"/>
          </a:xfrm>
          <a:prstGeom prst="rect">
            <a:avLst/>
          </a:prstGeom>
        </p:spPr>
      </p:pic>
      <p:pic>
        <p:nvPicPr>
          <p:cNvPr id="3" name="Picture 2" descr="A Map of State Hygienic Laboratory Testing Labs ">
            <a:extLst>
              <a:ext uri="{FF2B5EF4-FFF2-40B4-BE49-F238E27FC236}">
                <a16:creationId xmlns:a16="http://schemas.microsoft.com/office/drawing/2014/main" id="{F869E944-9E8A-5457-0BB3-3CD5DE0F0B3D}"/>
              </a:ext>
            </a:extLst>
          </p:cNvPr>
          <p:cNvPicPr>
            <a:picLocks noChangeAspect="1"/>
          </p:cNvPicPr>
          <p:nvPr/>
        </p:nvPicPr>
        <p:blipFill>
          <a:blip r:embed="rId4"/>
          <a:stretch>
            <a:fillRect/>
          </a:stretch>
        </p:blipFill>
        <p:spPr>
          <a:xfrm>
            <a:off x="8152490" y="3769310"/>
            <a:ext cx="3416353" cy="2540766"/>
          </a:xfrm>
          <a:prstGeom prst="rect">
            <a:avLst/>
          </a:prstGeom>
        </p:spPr>
      </p:pic>
    </p:spTree>
    <p:extLst>
      <p:ext uri="{BB962C8B-B14F-4D97-AF65-F5344CB8AC3E}">
        <p14:creationId xmlns:p14="http://schemas.microsoft.com/office/powerpoint/2010/main" val="77648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Lessons Learned Support Area Central Accessioning</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206348" y="1240438"/>
            <a:ext cx="6446520" cy="3868039"/>
          </a:xfrm>
        </p:spPr>
        <p:txBody>
          <a:bodyPr/>
          <a:lstStyle/>
          <a:p>
            <a:pPr marL="914400" lvl="2" indent="0">
              <a:buNone/>
            </a:pPr>
            <a:endParaRPr lang="en-US" dirty="0"/>
          </a:p>
          <a:p>
            <a:pPr lvl="1"/>
            <a:r>
              <a:rPr lang="en-US" sz="2400" dirty="0"/>
              <a:t>Support Services: Accessioning Operation and Staffing Post Visit</a:t>
            </a:r>
          </a:p>
          <a:p>
            <a:pPr lvl="2"/>
            <a:r>
              <a:rPr lang="en-US" sz="1800" dirty="0"/>
              <a:t>Start times haven’t changed although it`s still a topic of conversation from capacity</a:t>
            </a:r>
          </a:p>
          <a:p>
            <a:pPr lvl="2"/>
            <a:r>
              <a:rPr lang="en-US" sz="1800" dirty="0"/>
              <a:t>Courier Improvements have been made to mock SHL reconciliation process</a:t>
            </a:r>
          </a:p>
          <a:p>
            <a:pPr marL="914400" lvl="2" indent="0">
              <a:buNone/>
            </a:pPr>
            <a:endParaRPr lang="en-US" dirty="0"/>
          </a:p>
        </p:txBody>
      </p:sp>
      <p:pic>
        <p:nvPicPr>
          <p:cNvPr id="4" name="Picture 3" descr="information on Accession Operation ">
            <a:extLst>
              <a:ext uri="{FF2B5EF4-FFF2-40B4-BE49-F238E27FC236}">
                <a16:creationId xmlns:a16="http://schemas.microsoft.com/office/drawing/2014/main" id="{CB06D140-CDEE-0696-5DCD-24285A07BEEF}"/>
              </a:ext>
            </a:extLst>
          </p:cNvPr>
          <p:cNvPicPr>
            <a:picLocks noChangeAspect="1"/>
          </p:cNvPicPr>
          <p:nvPr/>
        </p:nvPicPr>
        <p:blipFill>
          <a:blip r:embed="rId3"/>
          <a:stretch>
            <a:fillRect/>
          </a:stretch>
        </p:blipFill>
        <p:spPr>
          <a:xfrm>
            <a:off x="8210550" y="1569496"/>
            <a:ext cx="3981450" cy="3209925"/>
          </a:xfrm>
          <a:prstGeom prst="rect">
            <a:avLst/>
          </a:prstGeom>
        </p:spPr>
      </p:pic>
      <p:pic>
        <p:nvPicPr>
          <p:cNvPr id="8" name="Picture 7" descr="data diagram on accession operation ">
            <a:extLst>
              <a:ext uri="{FF2B5EF4-FFF2-40B4-BE49-F238E27FC236}">
                <a16:creationId xmlns:a16="http://schemas.microsoft.com/office/drawing/2014/main" id="{CCF1B20B-D45C-63BF-E037-2F454960EF41}"/>
              </a:ext>
            </a:extLst>
          </p:cNvPr>
          <p:cNvPicPr>
            <a:picLocks noChangeAspect="1"/>
          </p:cNvPicPr>
          <p:nvPr/>
        </p:nvPicPr>
        <p:blipFill>
          <a:blip r:embed="rId4"/>
          <a:stretch>
            <a:fillRect/>
          </a:stretch>
        </p:blipFill>
        <p:spPr>
          <a:xfrm>
            <a:off x="6479209" y="3760689"/>
            <a:ext cx="5048250" cy="2695575"/>
          </a:xfrm>
          <a:prstGeom prst="rect">
            <a:avLst/>
          </a:prstGeom>
        </p:spPr>
      </p:pic>
    </p:spTree>
    <p:extLst>
      <p:ext uri="{BB962C8B-B14F-4D97-AF65-F5344CB8AC3E}">
        <p14:creationId xmlns:p14="http://schemas.microsoft.com/office/powerpoint/2010/main" val="224403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Support Area Informatics/Data Entry Team</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sz="half" idx="1"/>
          </p:nvPr>
        </p:nvSpPr>
        <p:spPr>
          <a:xfrm>
            <a:off x="565824" y="2117454"/>
            <a:ext cx="9172535" cy="3868039"/>
          </a:xfrm>
        </p:spPr>
        <p:txBody>
          <a:bodyPr/>
          <a:lstStyle/>
          <a:p>
            <a:pPr lvl="1"/>
            <a:r>
              <a:rPr lang="en-US" sz="2800" dirty="0"/>
              <a:t>Support Services: Informatics/Data Entry Team</a:t>
            </a:r>
          </a:p>
          <a:p>
            <a:pPr lvl="3"/>
            <a:r>
              <a:rPr lang="en-US" sz="2400" dirty="0"/>
              <a:t>Environmental </a:t>
            </a:r>
          </a:p>
          <a:p>
            <a:pPr lvl="3"/>
            <a:r>
              <a:rPr lang="en-US" sz="2400" dirty="0"/>
              <a:t>Clinical</a:t>
            </a:r>
          </a:p>
          <a:p>
            <a:pPr lvl="3"/>
            <a:r>
              <a:rPr lang="en-US" sz="2400" dirty="0"/>
              <a:t>Newborn Screening</a:t>
            </a:r>
          </a:p>
          <a:p>
            <a:endParaRPr lang="en-US" dirty="0"/>
          </a:p>
        </p:txBody>
      </p:sp>
    </p:spTree>
    <p:extLst>
      <p:ext uri="{BB962C8B-B14F-4D97-AF65-F5344CB8AC3E}">
        <p14:creationId xmlns:p14="http://schemas.microsoft.com/office/powerpoint/2010/main" val="362373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normAutofit/>
          </a:bodyPr>
          <a:lstStyle/>
          <a:p>
            <a:r>
              <a:rPr lang="en-US" dirty="0"/>
              <a:t>Lessons Learned for a successful Peer-to-Peer review</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Clear communication</a:t>
            </a:r>
          </a:p>
          <a:p>
            <a:pPr marL="342900" marR="0" lvl="0" indent="-342900">
              <a:lnSpc>
                <a:spcPct val="107000"/>
              </a:lnSpc>
              <a:spcBef>
                <a:spcPts val="0"/>
              </a:spcBef>
              <a:spcAft>
                <a:spcPts val="0"/>
              </a:spcAft>
              <a:buFont typeface="+mj-lt"/>
              <a:buAutoNum type="arabicPeriod"/>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Mutual Respect and Understanding</a:t>
            </a:r>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Shared vision and goals</a:t>
            </a:r>
          </a:p>
          <a:p>
            <a:endParaRPr lang="en-US" dirty="0"/>
          </a:p>
        </p:txBody>
      </p:sp>
      <p:pic>
        <p:nvPicPr>
          <p:cNvPr id="12" name="Picture Placeholder 11" descr="two people in lab coats ">
            <a:extLst>
              <a:ext uri="{FF2B5EF4-FFF2-40B4-BE49-F238E27FC236}">
                <a16:creationId xmlns:a16="http://schemas.microsoft.com/office/drawing/2014/main" id="{5732830B-AE65-9547-0CAC-D13BCC467A62}"/>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174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a:xfrm>
            <a:off x="883397" y="273190"/>
            <a:ext cx="4923765" cy="1325563"/>
          </a:xfrm>
        </p:spPr>
        <p:txBody>
          <a:bodyPr/>
          <a:lstStyle/>
          <a:p>
            <a:r>
              <a:rPr lang="en-US" dirty="0"/>
              <a:t>Conclusions</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780526" y="1426325"/>
            <a:ext cx="5384054" cy="4201045"/>
          </a:xfrm>
        </p:spPr>
        <p:txBody>
          <a:bodyPr>
            <a:normAutofit/>
          </a:bodyPr>
          <a:lstStyle/>
          <a:p>
            <a:r>
              <a:rPr lang="en-US" sz="2000" dirty="0"/>
              <a:t>5 employees from MSPHL were able to observe like processes and explore mirror processes</a:t>
            </a:r>
          </a:p>
          <a:p>
            <a:r>
              <a:rPr lang="en-US" sz="2000" dirty="0"/>
              <a:t>MSPHL was able to leverage the lessons learned through the Peer-to-Peer learning to better its agency and its partners</a:t>
            </a:r>
          </a:p>
          <a:p>
            <a:r>
              <a:rPr lang="en-US" sz="2000" dirty="0"/>
              <a:t>MSPHL and SHL have been able to utilize the peer-to-peer experience to leverage like parties for public health lab advancements </a:t>
            </a:r>
          </a:p>
        </p:txBody>
      </p:sp>
      <p:pic>
        <p:nvPicPr>
          <p:cNvPr id="7" name="Picture Placeholder 6" descr="A few women in lab coats looking at a computer">
            <a:extLst>
              <a:ext uri="{FF2B5EF4-FFF2-40B4-BE49-F238E27FC236}">
                <a16:creationId xmlns:a16="http://schemas.microsoft.com/office/drawing/2014/main" id="{2E2CBD7B-2638-ED6B-680A-46F69A46F76C}"/>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30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a:xfrm>
            <a:off x="757667" y="573301"/>
            <a:ext cx="4923765" cy="1325563"/>
          </a:xfrm>
        </p:spPr>
        <p:txBody>
          <a:bodyPr/>
          <a:lstStyle/>
          <a:p>
            <a:r>
              <a:rPr lang="en-US" dirty="0"/>
              <a:t>Special Thanks</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757666" y="1831416"/>
            <a:ext cx="5582174" cy="4325544"/>
          </a:xfrm>
        </p:spPr>
        <p:txBody>
          <a:bodyPr>
            <a:normAutofit/>
          </a:bodyPr>
          <a:lstStyle/>
          <a:p>
            <a:r>
              <a:rPr lang="en-US" sz="2000" dirty="0"/>
              <a:t>APHL and Bertina Su - for helping fund PHL mission to better public health by Peer to Peer sharing between MSPHL and SHL.</a:t>
            </a:r>
          </a:p>
          <a:p>
            <a:r>
              <a:rPr lang="en-US" sz="2000" dirty="0"/>
              <a:t>Iowa State Hygienic Laboratory Management and Sherri Marine + Team - for helping coordinate and facility MSPHL for 2 days.  The experience was phenomenal, and the staff was extremely welcoming.</a:t>
            </a:r>
          </a:p>
          <a:p>
            <a:r>
              <a:rPr lang="en-US" sz="2000" dirty="0"/>
              <a:t>MSPHL - for allowing 5 employees to step away from their daily duties to take advantage of such a great opportunity.  </a:t>
            </a:r>
          </a:p>
        </p:txBody>
      </p:sp>
      <p:pic>
        <p:nvPicPr>
          <p:cNvPr id="7" name="Picture Placeholder 6" descr="A few women in lab coats looking at a computer">
            <a:extLst>
              <a:ext uri="{FF2B5EF4-FFF2-40B4-BE49-F238E27FC236}">
                <a16:creationId xmlns:a16="http://schemas.microsoft.com/office/drawing/2014/main" id="{2E2CBD7B-2638-ED6B-680A-46F69A46F76C}"/>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730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dirty="0"/>
              <a:t>Funding Statement</a:t>
            </a:r>
          </a:p>
        </p:txBody>
      </p:sp>
      <p:sp>
        <p:nvSpPr>
          <p:cNvPr id="3" name="Rectangle 2"/>
          <p:cNvSpPr/>
          <p:nvPr/>
        </p:nvSpPr>
        <p:spPr>
          <a:xfrm>
            <a:off x="2057400" y="2209801"/>
            <a:ext cx="7886700" cy="2931572"/>
          </a:xfrm>
          <a:prstGeom prst="rect">
            <a:avLst/>
          </a:prstGeom>
        </p:spPr>
        <p:txBody>
          <a:bodyPr wrap="square" lIns="68580" tIns="34290" rIns="68580" bIns="34290" anchor="t">
            <a:spAutoFit/>
          </a:bodyPr>
          <a:lstStyle/>
          <a:p>
            <a:pPr algn="ctr"/>
            <a:r>
              <a:rPr lang="en-US" sz="2800" i="1" dirty="0">
                <a:ea typeface="Calibri" panose="020F0502020204030204" pitchFamily="34" charset="0"/>
                <a:cs typeface="Arial" panose="020B0604020202020204" pitchFamily="34" charset="0"/>
              </a:rPr>
              <a:t>This resource was made possible by cooperative agreement </a:t>
            </a:r>
            <a:r>
              <a:rPr lang="en-US" sz="2800" i="1" dirty="0">
                <a:ea typeface="+mn-lt"/>
                <a:cs typeface="Arial" panose="020B0604020202020204" pitchFamily="34" charset="0"/>
              </a:rPr>
              <a:t>NU47OE000107</a:t>
            </a:r>
            <a:r>
              <a:rPr lang="en-US" sz="2800" i="1" dirty="0">
                <a:ea typeface="Calibri" panose="020F0502020204030204" pitchFamily="34" charset="0"/>
                <a:cs typeface="Arial" panose="020B0604020202020204" pitchFamily="34" charset="0"/>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0F6B0698-FFBC-3091-56E0-136522D408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25" name="Picture 24">
            <a:extLst>
              <a:ext uri="{FF2B5EF4-FFF2-40B4-BE49-F238E27FC236}">
                <a16:creationId xmlns:a16="http://schemas.microsoft.com/office/drawing/2014/main" id="{CA11BA97-DB19-8883-D712-5FC6835E0C71}"/>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E935A43-4B14-7D7E-D5F4-DF6876FCF8E0}"/>
              </a:ext>
              <a:ext uri="{C183D7F6-B498-43B3-948B-1728B52AA6E4}">
                <adec:decorative xmlns:adec="http://schemas.microsoft.com/office/drawing/2017/decorative" val="1"/>
              </a:ext>
            </a:extLst>
          </p:cNvPr>
          <p:cNvSpPr/>
          <p:nvPr/>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67618D-778A-4CEF-F3E9-3DB050E7A555}"/>
              </a:ext>
              <a:ext uri="{C183D7F6-B498-43B3-948B-1728B52AA6E4}">
                <adec:decorative xmlns:adec="http://schemas.microsoft.com/office/drawing/2017/decorative" val="1"/>
              </a:ext>
            </a:extLst>
          </p:cNvPr>
          <p:cNvSpPr/>
          <p:nvPr/>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D1DA7F-7B79-81A3-A27D-1A7A88F11DA1}"/>
              </a:ext>
              <a:ext uri="{C183D7F6-B498-43B3-948B-1728B52AA6E4}">
                <adec:decorative xmlns:adec="http://schemas.microsoft.com/office/drawing/2017/decorative" val="1"/>
              </a:ext>
            </a:extLst>
          </p:cNvPr>
          <p:cNvSpPr/>
          <p:nvPr/>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6DC35D-E35B-AE4D-2714-E4FEFD9C87E4}"/>
              </a:ext>
              <a:ext uri="{C183D7F6-B498-43B3-948B-1728B52AA6E4}">
                <adec:decorative xmlns:adec="http://schemas.microsoft.com/office/drawing/2017/decorative" val="1"/>
              </a:ext>
            </a:extLst>
          </p:cNvPr>
          <p:cNvSpPr/>
          <p:nvPr/>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85365" y="1867535"/>
            <a:ext cx="9144000" cy="2387600"/>
          </a:xfrm>
        </p:spPr>
        <p:txBody>
          <a:bodyPr/>
          <a:lstStyle/>
          <a:p>
            <a:r>
              <a:rPr lang="en-US" b="1" dirty="0">
                <a:solidFill>
                  <a:schemeClr val="bg1"/>
                </a:solidFill>
                <a:latin typeface="Arial" panose="020B0604020202020204" pitchFamily="34" charset="0"/>
                <a:cs typeface="Arial" panose="020B0604020202020204" pitchFamily="34" charset="0"/>
              </a:rPr>
              <a:t>Building Bridges: Twinning Best Practices</a:t>
            </a:r>
          </a:p>
        </p:txBody>
      </p:sp>
      <p:sp>
        <p:nvSpPr>
          <p:cNvPr id="3" name="Subtitle 2"/>
          <p:cNvSpPr>
            <a:spLocks noGrp="1"/>
          </p:cNvSpPr>
          <p:nvPr>
            <p:ph type="subTitle" idx="1"/>
          </p:nvPr>
        </p:nvSpPr>
        <p:spPr>
          <a:xfrm>
            <a:off x="1685365" y="4347210"/>
            <a:ext cx="9144000" cy="1655762"/>
          </a:xfrm>
        </p:spPr>
        <p:txBody>
          <a:bodyPr>
            <a:normAutofit/>
          </a:bodyPr>
          <a:lstStyle/>
          <a:p>
            <a:r>
              <a:rPr lang="en-US" sz="4000" dirty="0">
                <a:solidFill>
                  <a:schemeClr val="bg1"/>
                </a:solidFill>
                <a:latin typeface="Arial" panose="020B0604020202020204" pitchFamily="34" charset="0"/>
                <a:cs typeface="Arial" panose="020B0604020202020204" pitchFamily="34" charset="0"/>
              </a:rPr>
              <a:t>Jason Wholehan</a:t>
            </a:r>
          </a:p>
          <a:p>
            <a:r>
              <a:rPr lang="en-US" sz="4000" dirty="0">
                <a:solidFill>
                  <a:schemeClr val="bg1"/>
                </a:solidFill>
                <a:latin typeface="Arial" panose="020B0604020202020204" pitchFamily="34" charset="0"/>
                <a:cs typeface="Arial" panose="020B0604020202020204" pitchFamily="34" charset="0"/>
              </a:rPr>
              <a:t>John Laurance</a:t>
            </a:r>
          </a:p>
        </p:txBody>
      </p:sp>
    </p:spTree>
    <p:extLst>
      <p:ext uri="{BB962C8B-B14F-4D97-AF65-F5344CB8AC3E}">
        <p14:creationId xmlns:p14="http://schemas.microsoft.com/office/powerpoint/2010/main" val="152816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DF087B-617D-1B1D-083D-DDB9FCADD445}"/>
              </a:ext>
              <a:ext uri="{C183D7F6-B498-43B3-948B-1728B52AA6E4}">
                <adec:decorative xmlns:adec="http://schemas.microsoft.com/office/drawing/2017/decorative" val="1"/>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442E4EB-A6BC-5634-01A1-6EA231AA8F9E}"/>
              </a:ext>
            </a:extLst>
          </p:cNvPr>
          <p:cNvSpPr>
            <a:spLocks noGrp="1"/>
          </p:cNvSpPr>
          <p:nvPr>
            <p:ph type="title"/>
          </p:nvPr>
        </p:nvSpPr>
        <p:spPr>
          <a:xfrm>
            <a:off x="757667" y="1152421"/>
            <a:ext cx="6481333"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Training Partner Exchange</a:t>
            </a:r>
          </a:p>
        </p:txBody>
      </p:sp>
      <p:sp>
        <p:nvSpPr>
          <p:cNvPr id="6" name="Text Placeholder 2">
            <a:extLst>
              <a:ext uri="{FF2B5EF4-FFF2-40B4-BE49-F238E27FC236}">
                <a16:creationId xmlns:a16="http://schemas.microsoft.com/office/drawing/2014/main" id="{4644F90D-4C7C-3406-2193-608A75BE2762}"/>
              </a:ext>
            </a:extLst>
          </p:cNvPr>
          <p:cNvSpPr>
            <a:spLocks noGrp="1"/>
          </p:cNvSpPr>
          <p:nvPr>
            <p:ph idx="1"/>
          </p:nvPr>
        </p:nvSpPr>
        <p:spPr>
          <a:xfrm>
            <a:off x="757667" y="2456238"/>
            <a:ext cx="6603253" cy="3053608"/>
          </a:xfrm>
          <a:prstGeom prst="rect">
            <a:avLst/>
          </a:prstGeom>
        </p:spPr>
        <p:txBody>
          <a:bodyPr vert="horz" lIns="91440" tIns="45720" rIns="91440" bIns="45720" rtlCol="0">
            <a:no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APHL coordinated knowledge exchange</a:t>
            </a:r>
          </a:p>
          <a:p>
            <a:pPr lvl="1"/>
            <a:r>
              <a:rPr lang="en-US" dirty="0"/>
              <a:t>Bioterrorism Training Coordinators </a:t>
            </a:r>
          </a:p>
          <a:p>
            <a:pPr lvl="0"/>
            <a:r>
              <a:rPr lang="en-US" dirty="0"/>
              <a:t>Michigan and Alaska PHLs participated</a:t>
            </a:r>
          </a:p>
          <a:p>
            <a:pPr lvl="0"/>
            <a:r>
              <a:rPr lang="en-US" dirty="0"/>
              <a:t>Traveled to spend time sharing and learning from each other</a:t>
            </a:r>
          </a:p>
          <a:p>
            <a:pPr lvl="0"/>
            <a:endParaRPr lang="en-US" dirty="0"/>
          </a:p>
          <a:p>
            <a:pPr lvl="0"/>
            <a:r>
              <a:rPr lang="en-US" dirty="0"/>
              <a:t>Short video to introduce the exchange</a:t>
            </a:r>
          </a:p>
        </p:txBody>
      </p:sp>
      <p:pic>
        <p:nvPicPr>
          <p:cNvPr id="10" name="Picture 9" descr="APHL Logo">
            <a:extLst>
              <a:ext uri="{FF2B5EF4-FFF2-40B4-BE49-F238E27FC236}">
                <a16:creationId xmlns:a16="http://schemas.microsoft.com/office/drawing/2014/main" id="{EBFA7DA5-ECAB-EC9E-4FBA-20073285F78C}"/>
              </a:ext>
            </a:extLst>
          </p:cNvPr>
          <p:cNvPicPr>
            <a:picLocks noChangeAspect="1"/>
          </p:cNvPicPr>
          <p:nvPr/>
        </p:nvPicPr>
        <p:blipFill>
          <a:blip r:embed="rId3"/>
          <a:stretch>
            <a:fillRect/>
          </a:stretch>
        </p:blipFill>
        <p:spPr>
          <a:xfrm>
            <a:off x="8445386" y="341661"/>
            <a:ext cx="3545556" cy="1562100"/>
          </a:xfrm>
          <a:prstGeom prst="rect">
            <a:avLst/>
          </a:prstGeom>
        </p:spPr>
      </p:pic>
      <p:pic>
        <p:nvPicPr>
          <p:cNvPr id="12" name="Picture 11" descr="MDHHS logo">
            <a:extLst>
              <a:ext uri="{FF2B5EF4-FFF2-40B4-BE49-F238E27FC236}">
                <a16:creationId xmlns:a16="http://schemas.microsoft.com/office/drawing/2014/main" id="{888B9219-1DFA-6CAD-7F69-D553D930B7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0332" y="2486859"/>
            <a:ext cx="3395663" cy="778173"/>
          </a:xfrm>
          <a:prstGeom prst="rect">
            <a:avLst/>
          </a:prstGeom>
        </p:spPr>
      </p:pic>
      <p:pic>
        <p:nvPicPr>
          <p:cNvPr id="13" name="Picture 12" descr="State of Alaska Dept f Health Logo">
            <a:extLst>
              <a:ext uri="{FF2B5EF4-FFF2-40B4-BE49-F238E27FC236}">
                <a16:creationId xmlns:a16="http://schemas.microsoft.com/office/drawing/2014/main" id="{28B66107-0B8D-2C9B-679A-CFBC4FD4023A}"/>
              </a:ext>
            </a:extLst>
          </p:cNvPr>
          <p:cNvPicPr>
            <a:picLocks noChangeAspect="1"/>
          </p:cNvPicPr>
          <p:nvPr/>
        </p:nvPicPr>
        <p:blipFill>
          <a:blip r:embed="rId5"/>
          <a:stretch>
            <a:fillRect/>
          </a:stretch>
        </p:blipFill>
        <p:spPr>
          <a:xfrm>
            <a:off x="9038282" y="3848131"/>
            <a:ext cx="2333625" cy="1962150"/>
          </a:xfrm>
          <a:prstGeom prst="rect">
            <a:avLst/>
          </a:prstGeom>
        </p:spPr>
      </p:pic>
      <p:pic>
        <p:nvPicPr>
          <p:cNvPr id="9" name="Picture 8" descr="ASCP logo ">
            <a:extLst>
              <a:ext uri="{FF2B5EF4-FFF2-40B4-BE49-F238E27FC236}">
                <a16:creationId xmlns:a16="http://schemas.microsoft.com/office/drawing/2014/main" id="{9676588D-81A9-D88C-4117-B14683C80F23}"/>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pic>
        <p:nvPicPr>
          <p:cNvPr id="2" name="Picture 1">
            <a:extLst>
              <a:ext uri="{FF2B5EF4-FFF2-40B4-BE49-F238E27FC236}">
                <a16:creationId xmlns:a16="http://schemas.microsoft.com/office/drawing/2014/main" id="{16522E8B-21EC-F775-3A56-72F655E7EA55}"/>
              </a:ext>
              <a:ext uri="{C183D7F6-B498-43B3-948B-1728B52AA6E4}">
                <adec:decorative xmlns:adec="http://schemas.microsoft.com/office/drawing/2017/decorative" val="1"/>
              </a:ext>
            </a:extLst>
          </p:cNvPr>
          <p:cNvPicPr>
            <a:picLocks noChangeAspect="1"/>
          </p:cNvPicPr>
          <p:nvPr/>
        </p:nvPicPr>
        <p:blipFill rotWithShape="1">
          <a:blip r:embed="rId7">
            <a:alphaModFix amt="20000"/>
          </a:blip>
          <a:srcRect l="18266" r="16388"/>
          <a:stretch/>
        </p:blipFill>
        <p:spPr>
          <a:xfrm>
            <a:off x="0" y="19516"/>
            <a:ext cx="7966895" cy="6857999"/>
          </a:xfrm>
          <a:prstGeom prst="rect">
            <a:avLst/>
          </a:prstGeom>
        </p:spPr>
      </p:pic>
    </p:spTree>
    <p:extLst>
      <p:ext uri="{BB962C8B-B14F-4D97-AF65-F5344CB8AC3E}">
        <p14:creationId xmlns:p14="http://schemas.microsoft.com/office/powerpoint/2010/main" val="379043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video">
            <a:extLst>
              <a:ext uri="{FF2B5EF4-FFF2-40B4-BE49-F238E27FC236}">
                <a16:creationId xmlns:a16="http://schemas.microsoft.com/office/drawing/2014/main" id="{0F6B0698-FFBC-3091-56E0-136522D40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2">
            <a:extLst>
              <a:ext uri="{FF2B5EF4-FFF2-40B4-BE49-F238E27FC236}">
                <a16:creationId xmlns:a16="http://schemas.microsoft.com/office/drawing/2014/main" id="{09B61219-EE9F-448F-1C72-5526DB18881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sz="800" dirty="0"/>
              <a:t>Association of Public Health Laboratories piloted a training partners exchange</a:t>
            </a:r>
          </a:p>
        </p:txBody>
      </p:sp>
      <p:pic>
        <p:nvPicPr>
          <p:cNvPr id="2" name="Online Media 1" title="Exchange Video   ASCP">
            <a:hlinkClick r:id="" action="ppaction://media"/>
            <a:extLst>
              <a:ext uri="{FF2B5EF4-FFF2-40B4-BE49-F238E27FC236}">
                <a16:creationId xmlns:a16="http://schemas.microsoft.com/office/drawing/2014/main" id="{174D2263-B9F5-6559-836B-A6CEBDC20BD4}"/>
              </a:ext>
            </a:extLst>
          </p:cNvPr>
          <p:cNvPicPr>
            <a:picLocks noRot="1" noChangeAspect="1"/>
          </p:cNvPicPr>
          <p:nvPr>
            <a:videoFile r:link="rId1"/>
          </p:nvPr>
        </p:nvPicPr>
        <p:blipFill>
          <a:blip r:embed="rId5"/>
          <a:stretch>
            <a:fillRect/>
          </a:stretch>
        </p:blipFill>
        <p:spPr>
          <a:xfrm>
            <a:off x="1567784" y="870155"/>
            <a:ext cx="9199918" cy="5193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video">
            <a:extLst>
              <a:ext uri="{FF2B5EF4-FFF2-40B4-BE49-F238E27FC236}">
                <a16:creationId xmlns:a16="http://schemas.microsoft.com/office/drawing/2014/main" id="{CA11BA97-DB19-8883-D712-5FC6835E0C71}"/>
              </a:ext>
            </a:extLst>
          </p:cNvPr>
          <p:cNvPicPr>
            <a:picLocks noChangeAspect="1"/>
          </p:cNvPicPr>
          <p:nvPr/>
        </p:nvPicPr>
        <p:blipFill>
          <a:blip r:embed="rId6">
            <a:alphaModFix amt="20000"/>
          </a:blip>
          <a:stretch>
            <a:fillRect/>
          </a:stretch>
        </p:blipFill>
        <p:spPr>
          <a:xfrm>
            <a:off x="0" y="0"/>
            <a:ext cx="12192000" cy="6857999"/>
          </a:xfrm>
          <a:prstGeom prst="rect">
            <a:avLst/>
          </a:prstGeom>
        </p:spPr>
      </p:pic>
    </p:spTree>
    <p:extLst>
      <p:ext uri="{BB962C8B-B14F-4D97-AF65-F5344CB8AC3E}">
        <p14:creationId xmlns:p14="http://schemas.microsoft.com/office/powerpoint/2010/main" val="3127788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importance of knowledge exchanges ">
            <a:extLst>
              <a:ext uri="{FF2B5EF4-FFF2-40B4-BE49-F238E27FC236}">
                <a16:creationId xmlns:a16="http://schemas.microsoft.com/office/drawing/2014/main" id="{3B88A13A-F245-F771-D131-53FBB6296C8F}"/>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DA3EEA-71B2-A3D1-FB68-60FC32F5EDCE}"/>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sz="3600" b="1" dirty="0"/>
              <a:t>Importance of Knowledge Exchanges</a:t>
            </a:r>
            <a:br>
              <a:rPr lang="en-US" sz="3600" b="1" dirty="0"/>
            </a:br>
            <a:r>
              <a:rPr lang="en-US" sz="3100" dirty="0"/>
              <a:t>Why is it important for the Lab community to share experiences</a:t>
            </a:r>
            <a:endParaRPr lang="en-US" sz="3600" b="1" dirty="0"/>
          </a:p>
        </p:txBody>
      </p:sp>
      <p:sp>
        <p:nvSpPr>
          <p:cNvPr id="6" name="Content Placeholder 2">
            <a:extLst>
              <a:ext uri="{FF2B5EF4-FFF2-40B4-BE49-F238E27FC236}">
                <a16:creationId xmlns:a16="http://schemas.microsoft.com/office/drawing/2014/main" id="{225BEFB0-7110-8A42-AD7A-D6A57A226B4C}"/>
              </a:ext>
            </a:extLst>
          </p:cNvPr>
          <p:cNvSpPr>
            <a:spLocks noGrp="1"/>
          </p:cNvSpPr>
          <p:nvPr>
            <p:ph idx="1"/>
          </p:nvPr>
        </p:nvSpPr>
        <p:spPr>
          <a:xfrm>
            <a:off x="838200" y="1825625"/>
            <a:ext cx="5778630" cy="4059142"/>
          </a:xfrm>
        </p:spPr>
        <p:txBody>
          <a:bodyPr>
            <a:noAutofit/>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r>
              <a:rPr lang="en-US" dirty="0"/>
              <a:t>Many roles in Laboratory </a:t>
            </a:r>
          </a:p>
          <a:p>
            <a:pPr lvl="1"/>
            <a:r>
              <a:rPr lang="en-US" dirty="0"/>
              <a:t>We all wear many hats</a:t>
            </a:r>
          </a:p>
          <a:p>
            <a:pPr lvl="1"/>
            <a:r>
              <a:rPr lang="en-US" dirty="0"/>
              <a:t>Safety, Preparedness, Education, etc.</a:t>
            </a:r>
          </a:p>
        </p:txBody>
      </p:sp>
      <p:pic>
        <p:nvPicPr>
          <p:cNvPr id="7" name="Picture 6" descr="ASCP logo">
            <a:extLst>
              <a:ext uri="{FF2B5EF4-FFF2-40B4-BE49-F238E27FC236}">
                <a16:creationId xmlns:a16="http://schemas.microsoft.com/office/drawing/2014/main" id="{2591ED7C-3A9F-516C-6E74-2DB7B20D2B6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1026" name="Picture 2" descr="broad-descriptive-tag-Searched-hat-reaction-gif-Was-not-disappointed-also-works-nicely-as-representation-job-Many-lots-juggli">
            <a:extLst>
              <a:ext uri="{FF2B5EF4-FFF2-40B4-BE49-F238E27FC236}">
                <a16:creationId xmlns:a16="http://schemas.microsoft.com/office/drawing/2014/main" id="{8E4A3428-19AC-38A6-7B57-D2598AC9F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43" r="12897"/>
          <a:stretch/>
        </p:blipFill>
        <p:spPr bwMode="auto">
          <a:xfrm>
            <a:off x="6949991" y="2163236"/>
            <a:ext cx="4267200" cy="392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44444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8A13A-F245-F771-D131-53FBB6296C8F}"/>
              </a:ext>
              <a:ext uri="{C183D7F6-B498-43B3-948B-1728B52AA6E4}">
                <adec:decorative xmlns:adec="http://schemas.microsoft.com/office/drawing/2017/decorative" val="1"/>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DA3EEA-71B2-A3D1-FB68-60FC32F5EDCE}"/>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sz="3600" b="1" dirty="0"/>
              <a:t>Importance of Knowledge Exchanges</a:t>
            </a:r>
            <a:br>
              <a:rPr lang="en-US" sz="3600" b="1" dirty="0"/>
            </a:br>
            <a:r>
              <a:rPr lang="en-US" sz="3100" dirty="0"/>
              <a:t>Why is it important for the Lab community to share experiences</a:t>
            </a:r>
            <a:r>
              <a:rPr lang="en-US" sz="900" dirty="0"/>
              <a:t>1</a:t>
            </a:r>
            <a:endParaRPr lang="en-US" sz="900" b="1" dirty="0"/>
          </a:p>
        </p:txBody>
      </p:sp>
      <p:sp>
        <p:nvSpPr>
          <p:cNvPr id="6" name="Content Placeholder 2">
            <a:extLst>
              <a:ext uri="{FF2B5EF4-FFF2-40B4-BE49-F238E27FC236}">
                <a16:creationId xmlns:a16="http://schemas.microsoft.com/office/drawing/2014/main" id="{225BEFB0-7110-8A42-AD7A-D6A57A226B4C}"/>
              </a:ext>
            </a:extLst>
          </p:cNvPr>
          <p:cNvSpPr>
            <a:spLocks noGrp="1"/>
          </p:cNvSpPr>
          <p:nvPr>
            <p:ph idx="1"/>
          </p:nvPr>
        </p:nvSpPr>
        <p:spPr>
          <a:xfrm>
            <a:off x="838200" y="1825625"/>
            <a:ext cx="5778630" cy="4059142"/>
          </a:xfrm>
        </p:spPr>
        <p:txBody>
          <a:bodyPr>
            <a:noAutofit/>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r>
              <a:rPr lang="en-US" dirty="0"/>
              <a:t>Many roles in Laboratory </a:t>
            </a:r>
          </a:p>
          <a:p>
            <a:pPr lvl="1"/>
            <a:r>
              <a:rPr lang="en-US" dirty="0"/>
              <a:t>We all wear many hats</a:t>
            </a:r>
          </a:p>
          <a:p>
            <a:pPr lvl="1"/>
            <a:r>
              <a:rPr lang="en-US" dirty="0"/>
              <a:t>Safety, Preparedness, Education, etc.</a:t>
            </a:r>
          </a:p>
          <a:p>
            <a:r>
              <a:rPr lang="en-US" dirty="0"/>
              <a:t>Thrust into new roles</a:t>
            </a:r>
          </a:p>
          <a:p>
            <a:pPr lvl="1"/>
            <a:r>
              <a:rPr lang="en-US" dirty="0"/>
              <a:t>We all bring strengths and weaknesses</a:t>
            </a:r>
          </a:p>
          <a:p>
            <a:pPr lvl="1"/>
            <a:r>
              <a:rPr lang="en-US" dirty="0"/>
              <a:t>Need to perform at a high level for partners/patients</a:t>
            </a:r>
          </a:p>
        </p:txBody>
      </p:sp>
      <p:pic>
        <p:nvPicPr>
          <p:cNvPr id="7" name="Picture 6" descr="ASCP logo">
            <a:extLst>
              <a:ext uri="{FF2B5EF4-FFF2-40B4-BE49-F238E27FC236}">
                <a16:creationId xmlns:a16="http://schemas.microsoft.com/office/drawing/2014/main" id="{2591ED7C-3A9F-516C-6E74-2DB7B20D2B6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image of building a plane">
            <a:extLst>
              <a:ext uri="{FF2B5EF4-FFF2-40B4-BE49-F238E27FC236}">
                <a16:creationId xmlns:a16="http://schemas.microsoft.com/office/drawing/2014/main" id="{A3F7A86E-851A-7397-BF0C-EC49B3DAEE05}"/>
              </a:ext>
            </a:extLst>
          </p:cNvPr>
          <p:cNvPicPr>
            <a:picLocks noChangeAspect="1"/>
          </p:cNvPicPr>
          <p:nvPr/>
        </p:nvPicPr>
        <p:blipFill>
          <a:blip r:embed="rId4"/>
          <a:stretch>
            <a:fillRect/>
          </a:stretch>
        </p:blipFill>
        <p:spPr>
          <a:xfrm>
            <a:off x="6616829" y="2028756"/>
            <a:ext cx="5355571" cy="3856011"/>
          </a:xfrm>
          <a:prstGeom prst="rect">
            <a:avLst/>
          </a:prstGeom>
        </p:spPr>
      </p:pic>
      <p:sp>
        <p:nvSpPr>
          <p:cNvPr id="2" name="TextBox 1">
            <a:extLst>
              <a:ext uri="{FF2B5EF4-FFF2-40B4-BE49-F238E27FC236}">
                <a16:creationId xmlns:a16="http://schemas.microsoft.com/office/drawing/2014/main" id="{7F8F922F-5544-A46C-4752-5FAD490BA4FA}"/>
              </a:ext>
            </a:extLst>
          </p:cNvPr>
          <p:cNvSpPr txBox="1"/>
          <p:nvPr/>
        </p:nvSpPr>
        <p:spPr>
          <a:xfrm>
            <a:off x="6694480" y="6222378"/>
            <a:ext cx="5277920" cy="369332"/>
          </a:xfrm>
          <a:prstGeom prst="rect">
            <a:avLst/>
          </a:prstGeom>
          <a:noFill/>
        </p:spPr>
        <p:txBody>
          <a:bodyPr wrap="none" rtlCol="0">
            <a:spAutoFit/>
          </a:bodyPr>
          <a:lstStyle/>
          <a:p>
            <a:r>
              <a:rPr lang="en-US" dirty="0"/>
              <a:t>Laboratorians building the lab while also flying a plane</a:t>
            </a:r>
          </a:p>
        </p:txBody>
      </p:sp>
    </p:spTree>
    <p:extLst>
      <p:ext uri="{BB962C8B-B14F-4D97-AF65-F5344CB8AC3E}">
        <p14:creationId xmlns:p14="http://schemas.microsoft.com/office/powerpoint/2010/main" val="8464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8A13A-F245-F771-D131-53FBB6296C8F}"/>
              </a:ext>
              <a:ext uri="{C183D7F6-B498-43B3-948B-1728B52AA6E4}">
                <adec:decorative xmlns:adec="http://schemas.microsoft.com/office/drawing/2017/decorative" val="1"/>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DA3EEA-71B2-A3D1-FB68-60FC32F5EDCE}"/>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sz="3600" b="1" dirty="0"/>
              <a:t>Importance of Knowledge Exchanges</a:t>
            </a:r>
            <a:br>
              <a:rPr lang="en-US" sz="3600" b="1" dirty="0"/>
            </a:br>
            <a:r>
              <a:rPr lang="en-US" sz="3100" dirty="0"/>
              <a:t>Why is it important for the Lab community to share experiences</a:t>
            </a:r>
            <a:r>
              <a:rPr lang="en-US" sz="900" dirty="0"/>
              <a:t>2</a:t>
            </a:r>
            <a:endParaRPr lang="en-US" sz="900" b="1" dirty="0"/>
          </a:p>
        </p:txBody>
      </p:sp>
      <p:sp>
        <p:nvSpPr>
          <p:cNvPr id="6" name="Content Placeholder 2">
            <a:extLst>
              <a:ext uri="{FF2B5EF4-FFF2-40B4-BE49-F238E27FC236}">
                <a16:creationId xmlns:a16="http://schemas.microsoft.com/office/drawing/2014/main" id="{225BEFB0-7110-8A42-AD7A-D6A57A226B4C}"/>
              </a:ext>
            </a:extLst>
          </p:cNvPr>
          <p:cNvSpPr>
            <a:spLocks noGrp="1"/>
          </p:cNvSpPr>
          <p:nvPr>
            <p:ph idx="1"/>
          </p:nvPr>
        </p:nvSpPr>
        <p:spPr>
          <a:xfrm>
            <a:off x="838200" y="1825625"/>
            <a:ext cx="5778630" cy="4059142"/>
          </a:xfrm>
        </p:spPr>
        <p:txBody>
          <a:bodyPr>
            <a:noAutofit/>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r>
              <a:rPr lang="en-US" dirty="0"/>
              <a:t>Many roles in Laboratory </a:t>
            </a:r>
          </a:p>
          <a:p>
            <a:pPr lvl="1"/>
            <a:r>
              <a:rPr lang="en-US" dirty="0"/>
              <a:t>We all wear many hats</a:t>
            </a:r>
          </a:p>
          <a:p>
            <a:pPr lvl="1"/>
            <a:r>
              <a:rPr lang="en-US" dirty="0"/>
              <a:t>Safety, Preparedness, Education, etc.</a:t>
            </a:r>
          </a:p>
          <a:p>
            <a:r>
              <a:rPr lang="en-US" dirty="0"/>
              <a:t>Thrust into new roles</a:t>
            </a:r>
          </a:p>
          <a:p>
            <a:pPr lvl="1"/>
            <a:r>
              <a:rPr lang="en-US" dirty="0"/>
              <a:t>We all bring strengths and weaknesses</a:t>
            </a:r>
          </a:p>
          <a:p>
            <a:pPr lvl="1"/>
            <a:r>
              <a:rPr lang="en-US" dirty="0"/>
              <a:t>Need to perform at a high level for partners/patients</a:t>
            </a:r>
          </a:p>
          <a:p>
            <a:r>
              <a:rPr lang="en-US" dirty="0"/>
              <a:t>Building connections and networks of professional colleagues to learn and grow</a:t>
            </a:r>
          </a:p>
        </p:txBody>
      </p:sp>
      <p:pic>
        <p:nvPicPr>
          <p:cNvPr id="7" name="Picture 6" descr="ASCP logo">
            <a:extLst>
              <a:ext uri="{FF2B5EF4-FFF2-40B4-BE49-F238E27FC236}">
                <a16:creationId xmlns:a16="http://schemas.microsoft.com/office/drawing/2014/main" id="{2591ED7C-3A9F-516C-6E74-2DB7B20D2B6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8" name="Picture 7" descr="Pipette diffusing dyes in flasks">
            <a:extLst>
              <a:ext uri="{FF2B5EF4-FFF2-40B4-BE49-F238E27FC236}">
                <a16:creationId xmlns:a16="http://schemas.microsoft.com/office/drawing/2014/main" id="{8557C5AF-084C-0520-E249-3E6A352F35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694480" y="2636413"/>
            <a:ext cx="5114094" cy="3091313"/>
          </a:xfrm>
          <a:prstGeom prst="rect">
            <a:avLst/>
          </a:prstGeom>
        </p:spPr>
      </p:pic>
    </p:spTree>
    <p:extLst>
      <p:ext uri="{BB962C8B-B14F-4D97-AF65-F5344CB8AC3E}">
        <p14:creationId xmlns:p14="http://schemas.microsoft.com/office/powerpoint/2010/main" val="20514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DF087B-617D-1B1D-083D-DDB9FCADD445}"/>
              </a:ext>
              <a:ext uri="{C183D7F6-B498-43B3-948B-1728B52AA6E4}">
                <adec:decorative xmlns:adec="http://schemas.microsoft.com/office/drawing/2017/decorative" val="1"/>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442E4EB-A6BC-5634-01A1-6EA231AA8F9E}"/>
              </a:ext>
            </a:extLst>
          </p:cNvPr>
          <p:cNvSpPr>
            <a:spLocks noGrp="1"/>
          </p:cNvSpPr>
          <p:nvPr>
            <p:ph type="title"/>
          </p:nvPr>
        </p:nvSpPr>
        <p:spPr>
          <a:xfrm>
            <a:off x="757667" y="1152421"/>
            <a:ext cx="6481333"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Lessons Learned</a:t>
            </a:r>
          </a:p>
        </p:txBody>
      </p:sp>
      <p:sp>
        <p:nvSpPr>
          <p:cNvPr id="6" name="Text Placeholder 2">
            <a:extLst>
              <a:ext uri="{FF2B5EF4-FFF2-40B4-BE49-F238E27FC236}">
                <a16:creationId xmlns:a16="http://schemas.microsoft.com/office/drawing/2014/main" id="{4644F90D-4C7C-3406-2193-608A75BE2762}"/>
              </a:ext>
            </a:extLst>
          </p:cNvPr>
          <p:cNvSpPr>
            <a:spLocks noGrp="1"/>
          </p:cNvSpPr>
          <p:nvPr>
            <p:ph idx="1"/>
          </p:nvPr>
        </p:nvSpPr>
        <p:spPr>
          <a:xfrm>
            <a:off x="525386" y="2875945"/>
            <a:ext cx="6916121" cy="2061974"/>
          </a:xfrm>
          <a:prstGeom prst="rect">
            <a:avLst/>
          </a:prstGeom>
        </p:spPr>
        <p:txBody>
          <a:bodyPr vert="horz" lIns="91440" tIns="45720" rIns="91440" bIns="45720" rtlCol="0">
            <a:no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How to be a good twinning partner:</a:t>
            </a:r>
          </a:p>
          <a:p>
            <a:pPr lvl="1"/>
            <a:r>
              <a:rPr lang="en-US" dirty="0"/>
              <a:t>Have a schedule and make a plan </a:t>
            </a:r>
          </a:p>
          <a:p>
            <a:pPr lvl="2"/>
            <a:r>
              <a:rPr lang="en-US" sz="2400" dirty="0"/>
              <a:t>But leave plenty of space for open discussion</a:t>
            </a:r>
          </a:p>
          <a:p>
            <a:pPr lvl="1"/>
            <a:r>
              <a:rPr lang="en-US" dirty="0"/>
              <a:t>Be sure to include time with other SMEs to broaden the knowledge base</a:t>
            </a:r>
          </a:p>
        </p:txBody>
      </p:sp>
      <p:pic>
        <p:nvPicPr>
          <p:cNvPr id="10" name="Picture 9" descr="APHL logo">
            <a:extLst>
              <a:ext uri="{FF2B5EF4-FFF2-40B4-BE49-F238E27FC236}">
                <a16:creationId xmlns:a16="http://schemas.microsoft.com/office/drawing/2014/main" id="{EBFA7DA5-ECAB-EC9E-4FBA-20073285F78C}"/>
              </a:ext>
            </a:extLst>
          </p:cNvPr>
          <p:cNvPicPr>
            <a:picLocks noChangeAspect="1"/>
          </p:cNvPicPr>
          <p:nvPr/>
        </p:nvPicPr>
        <p:blipFill>
          <a:blip r:embed="rId3"/>
          <a:stretch>
            <a:fillRect/>
          </a:stretch>
        </p:blipFill>
        <p:spPr>
          <a:xfrm>
            <a:off x="8445386" y="341661"/>
            <a:ext cx="3545556" cy="1562100"/>
          </a:xfrm>
          <a:prstGeom prst="rect">
            <a:avLst/>
          </a:prstGeom>
        </p:spPr>
      </p:pic>
      <p:pic>
        <p:nvPicPr>
          <p:cNvPr id="12" name="Picture 11" descr="MDHHS logo">
            <a:extLst>
              <a:ext uri="{FF2B5EF4-FFF2-40B4-BE49-F238E27FC236}">
                <a16:creationId xmlns:a16="http://schemas.microsoft.com/office/drawing/2014/main" id="{888B9219-1DFA-6CAD-7F69-D553D930B7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0332" y="2486859"/>
            <a:ext cx="3395663" cy="778173"/>
          </a:xfrm>
          <a:prstGeom prst="rect">
            <a:avLst/>
          </a:prstGeom>
        </p:spPr>
      </p:pic>
      <p:pic>
        <p:nvPicPr>
          <p:cNvPr id="13" name="Picture 12" descr="logo of state of Alaska dept of health">
            <a:extLst>
              <a:ext uri="{FF2B5EF4-FFF2-40B4-BE49-F238E27FC236}">
                <a16:creationId xmlns:a16="http://schemas.microsoft.com/office/drawing/2014/main" id="{28B66107-0B8D-2C9B-679A-CFBC4FD4023A}"/>
              </a:ext>
            </a:extLst>
          </p:cNvPr>
          <p:cNvPicPr>
            <a:picLocks noChangeAspect="1"/>
          </p:cNvPicPr>
          <p:nvPr/>
        </p:nvPicPr>
        <p:blipFill>
          <a:blip r:embed="rId5"/>
          <a:stretch>
            <a:fillRect/>
          </a:stretch>
        </p:blipFill>
        <p:spPr>
          <a:xfrm>
            <a:off x="9038282" y="3848131"/>
            <a:ext cx="2333625" cy="1962150"/>
          </a:xfrm>
          <a:prstGeom prst="rect">
            <a:avLst/>
          </a:prstGeom>
        </p:spPr>
      </p:pic>
      <p:pic>
        <p:nvPicPr>
          <p:cNvPr id="9" name="Picture 8" descr="ASCP logo">
            <a:extLst>
              <a:ext uri="{FF2B5EF4-FFF2-40B4-BE49-F238E27FC236}">
                <a16:creationId xmlns:a16="http://schemas.microsoft.com/office/drawing/2014/main" id="{9676588D-81A9-D88C-4117-B14683C80F23}"/>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pic>
        <p:nvPicPr>
          <p:cNvPr id="2" name="Picture 1">
            <a:extLst>
              <a:ext uri="{FF2B5EF4-FFF2-40B4-BE49-F238E27FC236}">
                <a16:creationId xmlns:a16="http://schemas.microsoft.com/office/drawing/2014/main" id="{16522E8B-21EC-F775-3A56-72F655E7EA55}"/>
              </a:ext>
              <a:ext uri="{C183D7F6-B498-43B3-948B-1728B52AA6E4}">
                <adec:decorative xmlns:adec="http://schemas.microsoft.com/office/drawing/2017/decorative" val="1"/>
              </a:ext>
            </a:extLst>
          </p:cNvPr>
          <p:cNvPicPr>
            <a:picLocks noChangeAspect="1"/>
          </p:cNvPicPr>
          <p:nvPr/>
        </p:nvPicPr>
        <p:blipFill rotWithShape="1">
          <a:blip r:embed="rId7">
            <a:alphaModFix amt="20000"/>
          </a:blip>
          <a:srcRect l="18266" r="16388"/>
          <a:stretch/>
        </p:blipFill>
        <p:spPr>
          <a:xfrm>
            <a:off x="0" y="19516"/>
            <a:ext cx="7966895" cy="6857999"/>
          </a:xfrm>
          <a:prstGeom prst="rect">
            <a:avLst/>
          </a:prstGeom>
        </p:spPr>
      </p:pic>
    </p:spTree>
    <p:extLst>
      <p:ext uri="{BB962C8B-B14F-4D97-AF65-F5344CB8AC3E}">
        <p14:creationId xmlns:p14="http://schemas.microsoft.com/office/powerpoint/2010/main" val="346565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A2EFD8-DE1B-4565-A1CB-F48F95CE7B71}"/>
              </a:ext>
            </a:extLst>
          </p:cNvPr>
          <p:cNvSpPr>
            <a:spLocks noGrp="1"/>
          </p:cNvSpPr>
          <p:nvPr>
            <p:ph type="ctrTitle"/>
          </p:nvPr>
        </p:nvSpPr>
        <p:spPr>
          <a:xfrm>
            <a:off x="5289754" y="639097"/>
            <a:ext cx="6253317" cy="3686015"/>
          </a:xfrm>
        </p:spPr>
        <p:txBody>
          <a:bodyPr>
            <a:normAutofit fontScale="90000"/>
          </a:bodyPr>
          <a:lstStyle/>
          <a:p>
            <a:r>
              <a:rPr lang="en-US" dirty="0"/>
              <a:t>PHL State Trainer Exchange Program</a:t>
            </a:r>
          </a:p>
        </p:txBody>
      </p:sp>
      <p:pic>
        <p:nvPicPr>
          <p:cNvPr id="3" name="Picture 3" descr="DOH LOGO state of Alaska">
            <a:extLst>
              <a:ext uri="{FF2B5EF4-FFF2-40B4-BE49-F238E27FC236}">
                <a16:creationId xmlns:a16="http://schemas.microsoft.com/office/drawing/2014/main" id="{D7BABCE2-98D3-2895-F9ED-7DA9B7407F51}"/>
              </a:ext>
            </a:extLst>
          </p:cNvPr>
          <p:cNvPicPr>
            <a:picLocks noChangeAspect="1"/>
          </p:cNvPicPr>
          <p:nvPr/>
        </p:nvPicPr>
        <p:blipFill>
          <a:blip r:embed="rId3"/>
          <a:stretch>
            <a:fillRect/>
          </a:stretch>
        </p:blipFill>
        <p:spPr>
          <a:xfrm>
            <a:off x="633999" y="1283568"/>
            <a:ext cx="4001315" cy="3761236"/>
          </a:xfrm>
          <a:prstGeom prst="rect">
            <a:avLst/>
          </a:prstGeom>
        </p:spPr>
      </p:pic>
      <p:cxnSp>
        <p:nvCxnSpPr>
          <p:cNvPr id="77" name="Straight Connector 76">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0A39AC32-0CD3-4346-89F5-299791E4900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622" y="-2453984"/>
            <a:ext cx="3114675" cy="57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DEEABF-6922-46C6-6689-053E3BE06094}"/>
              </a:ext>
            </a:extLst>
          </p:cNvPr>
          <p:cNvSpPr txBox="1"/>
          <p:nvPr/>
        </p:nvSpPr>
        <p:spPr>
          <a:xfrm>
            <a:off x="4724400" y="64008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Division of Public Health</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descr="DOH LOGO">
            <a:extLst>
              <a:ext uri="{FF2B5EF4-FFF2-40B4-BE49-F238E27FC236}">
                <a16:creationId xmlns:a16="http://schemas.microsoft.com/office/drawing/2014/main" id="{D065BE5E-584D-6945-BAA3-4A4A7DD97AE7}"/>
              </a:ext>
            </a:extLst>
          </p:cNvPr>
          <p:cNvPicPr>
            <a:picLocks noChangeAspect="1"/>
          </p:cNvPicPr>
          <p:nvPr/>
        </p:nvPicPr>
        <p:blipFill>
          <a:blip r:embed="rId5"/>
          <a:stretch>
            <a:fillRect/>
          </a:stretch>
        </p:blipFill>
        <p:spPr>
          <a:xfrm>
            <a:off x="11699630" y="6427921"/>
            <a:ext cx="447431" cy="410774"/>
          </a:xfrm>
          <a:prstGeom prst="rect">
            <a:avLst/>
          </a:prstGeom>
        </p:spPr>
      </p:pic>
    </p:spTree>
    <p:extLst>
      <p:ext uri="{BB962C8B-B14F-4D97-AF65-F5344CB8AC3E}">
        <p14:creationId xmlns:p14="http://schemas.microsoft.com/office/powerpoint/2010/main" val="1873982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accent2">
              <a:lumMod val="60000"/>
              <a:lumOff val="40000"/>
            </a:schemeClr>
          </a:solidFill>
          <a:ln w="57150" cap="sq" cmpd="sng">
            <a:solidFill>
              <a:schemeClr val="accent2"/>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03DD746E-B79C-A1B9-EC30-1A42292F8F65}"/>
              </a:ext>
            </a:extLst>
          </p:cNvPr>
          <p:cNvSpPr txBox="1">
            <a:spLocks noGrp="1"/>
          </p:cNvSpPr>
          <p:nvPr>
            <p:ph type="title" idx="4294967295"/>
          </p:nvPr>
        </p:nvSpPr>
        <p:spPr>
          <a:xfrm>
            <a:off x="2187448" y="602234"/>
            <a:ext cx="7814062"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Benefit to Public Health Laboratories</a:t>
            </a:r>
          </a:p>
        </p:txBody>
      </p:sp>
      <p:pic>
        <p:nvPicPr>
          <p:cNvPr id="7" name="Picture 6" descr="A couple of men standing in front of a building">
            <a:extLst>
              <a:ext uri="{FF2B5EF4-FFF2-40B4-BE49-F238E27FC236}">
                <a16:creationId xmlns:a16="http://schemas.microsoft.com/office/drawing/2014/main" id="{A5E783B8-DB57-9029-39A9-72ACAF9043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8088" y="1842682"/>
            <a:ext cx="4223312" cy="3172633"/>
          </a:xfrm>
          <a:prstGeom prst="rect">
            <a:avLst/>
          </a:prstGeom>
        </p:spPr>
      </p:pic>
      <p:sp>
        <p:nvSpPr>
          <p:cNvPr id="3" name="TextBox 2">
            <a:extLst>
              <a:ext uri="{FF2B5EF4-FFF2-40B4-BE49-F238E27FC236}">
                <a16:creationId xmlns:a16="http://schemas.microsoft.com/office/drawing/2014/main" id="{0470AB7B-B3A7-EF1F-ED00-D12B02726B0A}"/>
              </a:ext>
            </a:extLst>
          </p:cNvPr>
          <p:cNvSpPr txBox="1"/>
          <p:nvPr/>
        </p:nvSpPr>
        <p:spPr>
          <a:xfrm>
            <a:off x="5788148" y="1276770"/>
            <a:ext cx="5948927"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Opportunities to learn from other PHLs with more than just webinars and conference calls.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The chance to see trainings put into practice and actually delivered to the clinical Laboratory.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Understand the barriers and challenges we face in how/where we train.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Calibri"/>
              </a:rPr>
              <a:t>Knowing that whatever challenges you’re facing in your state, they are similar to other PHLs.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9" name="Picture 4" descr="DOH LOGO">
            <a:extLst>
              <a:ext uri="{FF2B5EF4-FFF2-40B4-BE49-F238E27FC236}">
                <a16:creationId xmlns:a16="http://schemas.microsoft.com/office/drawing/2014/main" id="{A612CB6B-92F8-1168-CF2F-B4B47601C500}"/>
              </a:ext>
            </a:extLst>
          </p:cNvPr>
          <p:cNvPicPr>
            <a:picLocks noGrp="1" noRot="1" noChangeAspect="1" noMove="1" noResize="1" noEditPoints="1" noAdjustHandles="1" noChangeArrowheads="1" noChangeShapeType="1" noCrop="1"/>
          </p:cNvPicPr>
          <p:nvPr/>
        </p:nvPicPr>
        <p:blipFill>
          <a:blip r:embed="rId3">
            <a:alphaModFix amt="20000"/>
          </a:blip>
          <a:stretch>
            <a:fillRect/>
          </a:stretch>
        </p:blipFill>
        <p:spPr>
          <a:xfrm>
            <a:off x="2974068" y="562841"/>
            <a:ext cx="6243865" cy="5732319"/>
          </a:xfrm>
          <a:prstGeom prst="rect">
            <a:avLst/>
          </a:prstGeom>
        </p:spPr>
      </p:pic>
      <p:sp>
        <p:nvSpPr>
          <p:cNvPr id="11" name="TextBox 10">
            <a:extLst>
              <a:ext uri="{FF2B5EF4-FFF2-40B4-BE49-F238E27FC236}">
                <a16:creationId xmlns:a16="http://schemas.microsoft.com/office/drawing/2014/main" id="{C6F59D3F-E8AB-5B84-FD47-4D9CF7D2D17F}"/>
              </a:ext>
            </a:extLst>
          </p:cNvPr>
          <p:cNvSpPr txBox="1">
            <a:spLocks noGrp="1" noRot="1" noMove="1" noResize="1" noEditPoints="1" noAdjustHandles="1" noChangeArrowheads="1" noChangeShapeType="1"/>
          </p:cNvSpPr>
          <p:nvPr/>
        </p:nvSpPr>
        <p:spPr>
          <a:xfrm>
            <a:off x="4827882" y="6504581"/>
            <a:ext cx="25362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Division of Public Health</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Calibri"/>
            </a:endParaRP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227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F0DE64C0-D10B-EA16-B46D-D31F2436C9D1}"/>
              </a:ext>
            </a:extLst>
          </p:cNvPr>
          <p:cNvSpPr txBox="1">
            <a:spLocks noGrp="1"/>
          </p:cNvSpPr>
          <p:nvPr>
            <p:ph type="title" idx="4294967295"/>
          </p:nvPr>
        </p:nvSpPr>
        <p:spPr>
          <a:xfrm>
            <a:off x="2495279" y="652409"/>
            <a:ext cx="6537046"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Benefit to Clinical Laboratories</a:t>
            </a:r>
          </a:p>
        </p:txBody>
      </p:sp>
      <p:pic>
        <p:nvPicPr>
          <p:cNvPr id="10" name="Picture 9" descr="A person standing in front of a whiteboard with a group of people sitting at a table&#10;">
            <a:extLst>
              <a:ext uri="{FF2B5EF4-FFF2-40B4-BE49-F238E27FC236}">
                <a16:creationId xmlns:a16="http://schemas.microsoft.com/office/drawing/2014/main" id="{379C8AD5-53F5-8D47-946E-6FF82FF6EB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8285" y="1656103"/>
            <a:ext cx="4179596" cy="3134697"/>
          </a:xfrm>
          <a:prstGeom prst="rect">
            <a:avLst/>
          </a:prstGeom>
        </p:spPr>
      </p:pic>
      <p:sp>
        <p:nvSpPr>
          <p:cNvPr id="15" name="TextBox 14">
            <a:extLst>
              <a:ext uri="{FF2B5EF4-FFF2-40B4-BE49-F238E27FC236}">
                <a16:creationId xmlns:a16="http://schemas.microsoft.com/office/drawing/2014/main" id="{0E2DE2DF-EC8D-20EA-49EB-81E155220E03}"/>
              </a:ext>
            </a:extLst>
          </p:cNvPr>
          <p:cNvSpPr txBox="1"/>
          <p:nvPr/>
        </p:nvSpPr>
        <p:spPr>
          <a:xfrm>
            <a:off x="6095999" y="1491496"/>
            <a:ext cx="5149756" cy="45494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State Public Health Labs are your training resource. These activities strengthen connections between states and provide excellent training opportunities.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Think beyond DOT/IATA packing and shipping, what are training you staff could use not just what they have to have.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your PHL doesn’t have a training, chances are they know someone who does.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PHLs have the ability to deliver In-Person and facility specific training.</a:t>
            </a:r>
          </a:p>
        </p:txBody>
      </p:sp>
      <p:sp>
        <p:nvSpPr>
          <p:cNvPr id="8" name="TextBox 7">
            <a:extLst>
              <a:ext uri="{FF2B5EF4-FFF2-40B4-BE49-F238E27FC236}">
                <a16:creationId xmlns:a16="http://schemas.microsoft.com/office/drawing/2014/main" id="{2613EC07-023A-B67E-90EB-EAA94FA21D1E}"/>
              </a:ext>
            </a:extLst>
          </p:cNvPr>
          <p:cNvSpPr txBox="1"/>
          <p:nvPr/>
        </p:nvSpPr>
        <p:spPr>
          <a:xfrm>
            <a:off x="4827881" y="6445955"/>
            <a:ext cx="2536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Division of Public Health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pic>
        <p:nvPicPr>
          <p:cNvPr id="6" name="Picture 6" descr="DOH LOGO">
            <a:extLst>
              <a:ext uri="{FF2B5EF4-FFF2-40B4-BE49-F238E27FC236}">
                <a16:creationId xmlns:a16="http://schemas.microsoft.com/office/drawing/2014/main" id="{E065EB45-91ED-5AEB-9B45-3F20424F4339}"/>
              </a:ext>
            </a:extLst>
          </p:cNvPr>
          <p:cNvPicPr>
            <a:picLocks noChangeAspect="1"/>
          </p:cNvPicPr>
          <p:nvPr/>
        </p:nvPicPr>
        <p:blipFill>
          <a:blip r:embed="rId3"/>
          <a:stretch>
            <a:fillRect/>
          </a:stretch>
        </p:blipFill>
        <p:spPr>
          <a:xfrm>
            <a:off x="11753850" y="6449289"/>
            <a:ext cx="409575" cy="384031"/>
          </a:xfrm>
          <a:prstGeom prst="rect">
            <a:avLst/>
          </a:prstGeom>
        </p:spPr>
      </p:pic>
      <p:cxnSp>
        <p:nvCxnSpPr>
          <p:cNvPr id="14" name="Straight Connector 13">
            <a:extLst>
              <a:ext uri="{FF2B5EF4-FFF2-40B4-BE49-F238E27FC236}">
                <a16:creationId xmlns:a16="http://schemas.microsoft.com/office/drawing/2014/main" id="{F4411026-0F4F-3EB4-8E9F-64407BF72A0F}"/>
              </a:ext>
              <a:ext uri="{C183D7F6-B498-43B3-948B-1728B52AA6E4}">
                <adec:decorative xmlns:adec="http://schemas.microsoft.com/office/drawing/2017/decorative" val="1"/>
              </a:ext>
            </a:extLst>
          </p:cNvPr>
          <p:cNvCxnSpPr>
            <a:cxnSpLocks/>
          </p:cNvCxnSpPr>
          <p:nvPr/>
        </p:nvCxnSpPr>
        <p:spPr>
          <a:xfrm>
            <a:off x="5763802" y="1656103"/>
            <a:ext cx="0" cy="4549488"/>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9137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a:bodyPr>
          <a:lstStyle/>
          <a:p>
            <a:pPr marL="342900" indent="-342900">
              <a:buFont typeface="+mj-lt"/>
              <a:buAutoNum type="arabicPeriod"/>
            </a:pPr>
            <a:r>
              <a:rPr lang="en-US" dirty="0"/>
              <a:t>Introduction of Subject Matter Experts &amp; Case Study</a:t>
            </a:r>
          </a:p>
          <a:p>
            <a:pPr marL="685800" lvl="1" indent="-342900">
              <a:buFont typeface="+mj-lt"/>
              <a:buAutoNum type="arabicPeriod"/>
            </a:pPr>
            <a:r>
              <a:rPr lang="en-US" dirty="0"/>
              <a:t>Case Study 1: Regional Consortia and Peer-to-Peer Learning with the State Hygienic Laboratory at the University of Iowa and The Missouri State Public Health Laboratory</a:t>
            </a:r>
          </a:p>
          <a:p>
            <a:pPr marL="685800" lvl="1" indent="-342900">
              <a:buFont typeface="+mj-lt"/>
              <a:buAutoNum type="arabicPeriod"/>
            </a:pPr>
            <a:r>
              <a:rPr lang="en-US" dirty="0">
                <a:solidFill>
                  <a:schemeClr val="tx1"/>
                </a:solidFill>
              </a:rPr>
              <a:t>Case Study 2: Twinning Best Practices</a:t>
            </a:r>
          </a:p>
          <a:p>
            <a:pPr marL="685800" lvl="1" indent="-342900">
              <a:buFont typeface="+mj-lt"/>
              <a:buAutoNum type="arabicPeriod"/>
            </a:pPr>
            <a:r>
              <a:rPr lang="en-US" dirty="0">
                <a:solidFill>
                  <a:schemeClr val="tx1"/>
                </a:solidFill>
              </a:rPr>
              <a:t>Case Study 3: Public Health Laboratories meet Clinical Laboratories</a:t>
            </a:r>
          </a:p>
          <a:p>
            <a:pPr marL="685800" lvl="1" indent="-342900">
              <a:buFont typeface="+mj-lt"/>
              <a:buAutoNum type="arabicPeriod"/>
            </a:pPr>
            <a:r>
              <a:rPr lang="en-US" dirty="0"/>
              <a:t>Q &amp; A Session</a:t>
            </a:r>
          </a:p>
          <a:p>
            <a:pPr marL="342900" indent="-342900">
              <a:buFont typeface="+mj-lt"/>
              <a:buAutoNum type="arabicPeriod"/>
            </a:pPr>
            <a:r>
              <a:rPr lang="en-US" dirty="0"/>
              <a:t>Session Wrap-Up</a:t>
            </a:r>
          </a:p>
          <a:p>
            <a:pPr marL="685800" lvl="1" indent="-342900">
              <a:buFont typeface="+mj-lt"/>
              <a:buAutoNum type="arabicPeriod"/>
            </a:pPr>
            <a:r>
              <a:rPr lang="en-US" dirty="0"/>
              <a:t>Next month’s webinar</a:t>
            </a:r>
          </a:p>
          <a:p>
            <a:pPr marL="685800" lvl="1" indent="-342900">
              <a:buFont typeface="+mj-lt"/>
              <a:buAutoNum type="arabicPeriod"/>
            </a:pPr>
            <a:r>
              <a:rPr lang="en-US" dirty="0"/>
              <a:t>CMLE Credit Claiming</a:t>
            </a:r>
          </a:p>
          <a:p>
            <a:pPr marL="685800" lvl="1" indent="-342900">
              <a:buFont typeface="+mj-lt"/>
              <a:buAutoNum type="arabicPeriod"/>
            </a:pPr>
            <a:r>
              <a:rPr lang="en-US" dirty="0"/>
              <a:t>Resources</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0FE-E3A5-0257-F1BF-0723F4BB78E6}"/>
              </a:ext>
            </a:extLst>
          </p:cNvPr>
          <p:cNvSpPr>
            <a:spLocks noGrp="1"/>
          </p:cNvSpPr>
          <p:nvPr>
            <p:ph type="title"/>
          </p:nvPr>
        </p:nvSpPr>
        <p:spPr>
          <a:xfrm>
            <a:off x="1066799" y="351136"/>
            <a:ext cx="10058400" cy="818990"/>
          </a:xfrm>
        </p:spPr>
        <p:txBody>
          <a:bodyPr vert="horz" lIns="91440" tIns="45720" rIns="91440" bIns="45720" rtlCol="0">
            <a:normAutofit/>
          </a:bodyPr>
          <a:lstStyle/>
          <a:p>
            <a:pPr algn="ctr"/>
            <a:r>
              <a:rPr lang="en-US" dirty="0">
                <a:solidFill>
                  <a:srgbClr val="4696D2"/>
                </a:solidFill>
              </a:rPr>
              <a:t>Elements of a Great Exchange Program</a:t>
            </a:r>
          </a:p>
        </p:txBody>
      </p:sp>
      <p:sp>
        <p:nvSpPr>
          <p:cNvPr id="3" name="TextBox 2">
            <a:extLst>
              <a:ext uri="{FF2B5EF4-FFF2-40B4-BE49-F238E27FC236}">
                <a16:creationId xmlns:a16="http://schemas.microsoft.com/office/drawing/2014/main" id="{965C6A44-ADEE-5667-7D95-193FE71270D5}"/>
              </a:ext>
            </a:extLst>
          </p:cNvPr>
          <p:cNvSpPr txBox="1"/>
          <p:nvPr/>
        </p:nvSpPr>
        <p:spPr>
          <a:xfrm>
            <a:off x="1307868" y="2030099"/>
            <a:ext cx="9817331"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 honest about what you want to learn from you partner lab, explore your weaknesses that you’d like to improve. Don’t feel embarrassed if something does need improvement.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Your lab might be really good at something you’d never thought about before, try to offer a lot of unique opportunities to show off your facility.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Take the time to show off your city/state, this might be your partners first time to that area. It also provides context for why your lab might operate the way it does.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Discuss ways to adapt what you learned to your facility. Not every solution another lab has success with can just be dropped into your own. Talk about this with your exchange partner, they might have good ideas on how to make it work.</a:t>
            </a:r>
          </a:p>
        </p:txBody>
      </p:sp>
      <p:sp>
        <p:nvSpPr>
          <p:cNvPr id="12" name="TextBox 11">
            <a:extLst>
              <a:ext uri="{FF2B5EF4-FFF2-40B4-BE49-F238E27FC236}">
                <a16:creationId xmlns:a16="http://schemas.microsoft.com/office/drawing/2014/main" id="{7AA06B54-602E-4AE8-811E-DB10453E9B9C}"/>
              </a:ext>
            </a:extLst>
          </p:cNvPr>
          <p:cNvSpPr txBox="1"/>
          <p:nvPr/>
        </p:nvSpPr>
        <p:spPr>
          <a:xfrm>
            <a:off x="4724400" y="64008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Division of Public Health</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4" descr="DOH LOGO">
            <a:extLst>
              <a:ext uri="{FF2B5EF4-FFF2-40B4-BE49-F238E27FC236}">
                <a16:creationId xmlns:a16="http://schemas.microsoft.com/office/drawing/2014/main" id="{6EE6C47B-9344-0419-5C37-85002275AE69}"/>
              </a:ext>
            </a:extLst>
          </p:cNvPr>
          <p:cNvPicPr>
            <a:picLocks noChangeAspect="1"/>
          </p:cNvPicPr>
          <p:nvPr/>
        </p:nvPicPr>
        <p:blipFill>
          <a:blip r:embed="rId2"/>
          <a:stretch>
            <a:fillRect/>
          </a:stretch>
        </p:blipFill>
        <p:spPr>
          <a:xfrm>
            <a:off x="11699630" y="6427921"/>
            <a:ext cx="447431" cy="410774"/>
          </a:xfrm>
          <a:prstGeom prst="rect">
            <a:avLst/>
          </a:prstGeom>
        </p:spPr>
      </p:pic>
    </p:spTree>
    <p:extLst>
      <p:ext uri="{BB962C8B-B14F-4D97-AF65-F5344CB8AC3E}">
        <p14:creationId xmlns:p14="http://schemas.microsoft.com/office/powerpoint/2010/main" val="3637463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370B7-F852-DB00-FD4C-C219C58D8CF4}"/>
              </a:ext>
            </a:extLst>
          </p:cNvPr>
          <p:cNvSpPr>
            <a:spLocks noGrp="1"/>
          </p:cNvSpPr>
          <p:nvPr>
            <p:ph type="ctrTitle"/>
          </p:nvPr>
        </p:nvSpPr>
        <p:spPr>
          <a:xfrm>
            <a:off x="1905000" y="533401"/>
            <a:ext cx="7772400" cy="1976335"/>
          </a:xfrm>
        </p:spPr>
        <p:txBody>
          <a:bodyPr/>
          <a:lstStyle/>
          <a:p>
            <a:pPr algn="ctr"/>
            <a:r>
              <a:rPr lang="en-US" dirty="0"/>
              <a:t>BIOSAFETY PARTNERSHIP: </a:t>
            </a:r>
            <a:br>
              <a:rPr lang="en-US" dirty="0"/>
            </a:br>
            <a:r>
              <a:rPr lang="en-US" dirty="0"/>
              <a:t>Building Bridges with Laboratory System Partners </a:t>
            </a:r>
            <a:br>
              <a:rPr lang="en-US" dirty="0"/>
            </a:br>
            <a:endParaRPr lang="en-US" dirty="0"/>
          </a:p>
        </p:txBody>
      </p:sp>
      <p:sp>
        <p:nvSpPr>
          <p:cNvPr id="3" name="Subtitle 2">
            <a:extLst>
              <a:ext uri="{FF2B5EF4-FFF2-40B4-BE49-F238E27FC236}">
                <a16:creationId xmlns:a16="http://schemas.microsoft.com/office/drawing/2014/main" id="{FF7E3753-A8BB-B19D-3AC2-B2886F9C3BEC}"/>
              </a:ext>
            </a:extLst>
          </p:cNvPr>
          <p:cNvSpPr>
            <a:spLocks noGrp="1"/>
          </p:cNvSpPr>
          <p:nvPr>
            <p:ph type="subTitle" idx="1"/>
          </p:nvPr>
        </p:nvSpPr>
        <p:spPr>
          <a:xfrm>
            <a:off x="2985027" y="3752193"/>
            <a:ext cx="6400800" cy="1990379"/>
          </a:xfrm>
        </p:spPr>
        <p:txBody>
          <a:bodyPr/>
          <a:lstStyle/>
          <a:p>
            <a:r>
              <a:rPr lang="en-US" sz="2400" dirty="0"/>
              <a:t>Jill Power, MS, M(</a:t>
            </a:r>
            <a:r>
              <a:rPr lang="en-US" sz="2400" dirty="0" err="1"/>
              <a:t>ASCP</a:t>
            </a:r>
            <a:r>
              <a:rPr lang="en-US" sz="2400" dirty="0"/>
              <a:t>), </a:t>
            </a:r>
            <a:r>
              <a:rPr lang="en-US" sz="2400" dirty="0" err="1"/>
              <a:t>CMQ</a:t>
            </a:r>
            <a:r>
              <a:rPr lang="en-US" sz="2400" dirty="0"/>
              <a:t>/OE(</a:t>
            </a:r>
            <a:r>
              <a:rPr lang="en-US" sz="2400" dirty="0" err="1"/>
              <a:t>ASQ</a:t>
            </a:r>
            <a:r>
              <a:rPr lang="en-US" sz="2400" dirty="0"/>
              <a:t>)</a:t>
            </a:r>
          </a:p>
          <a:p>
            <a:r>
              <a:rPr lang="en-US" sz="2400" dirty="0"/>
              <a:t>Christine Bean, PhD, MBA, MLS (ASCP)</a:t>
            </a:r>
          </a:p>
          <a:p>
            <a:r>
              <a:rPr lang="en-US" sz="2400" dirty="0"/>
              <a:t>May 15, 2024</a:t>
            </a:r>
          </a:p>
        </p:txBody>
      </p:sp>
      <p:sp>
        <p:nvSpPr>
          <p:cNvPr id="4" name="TextBox 3">
            <a:extLst>
              <a:ext uri="{FF2B5EF4-FFF2-40B4-BE49-F238E27FC236}">
                <a16:creationId xmlns:a16="http://schemas.microsoft.com/office/drawing/2014/main" id="{CA4A9F50-A662-C9C1-EBC0-0AC8520B827C}"/>
              </a:ext>
            </a:extLst>
          </p:cNvPr>
          <p:cNvSpPr txBox="1"/>
          <p:nvPr/>
        </p:nvSpPr>
        <p:spPr>
          <a:xfrm>
            <a:off x="620111" y="2597286"/>
            <a:ext cx="13249472" cy="646331"/>
          </a:xfrm>
          <a:prstGeom prst="rect">
            <a:avLst/>
          </a:prstGeom>
          <a:noFill/>
        </p:spPr>
        <p:txBody>
          <a:bodyPr wrap="square" rtlCol="0">
            <a:spAutoFit/>
          </a:bodyPr>
          <a:lstStyle/>
          <a:p>
            <a:r>
              <a:rPr lang="en-US" sz="3600" dirty="0">
                <a:solidFill>
                  <a:schemeClr val="accent1"/>
                </a:solidFill>
              </a:rPr>
              <a:t>Public Health Laboratories meet Clinical Laboratories</a:t>
            </a:r>
          </a:p>
        </p:txBody>
      </p:sp>
    </p:spTree>
    <p:extLst>
      <p:ext uri="{BB962C8B-B14F-4D97-AF65-F5344CB8AC3E}">
        <p14:creationId xmlns:p14="http://schemas.microsoft.com/office/powerpoint/2010/main" val="1847392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0E23-A024-D9D4-27E1-3052284B74DA}"/>
              </a:ext>
            </a:extLst>
          </p:cNvPr>
          <p:cNvSpPr>
            <a:spLocks noGrp="1"/>
          </p:cNvSpPr>
          <p:nvPr>
            <p:ph type="title"/>
          </p:nvPr>
        </p:nvSpPr>
        <p:spPr/>
        <p:txBody>
          <a:bodyPr/>
          <a:lstStyle/>
          <a:p>
            <a:r>
              <a:rPr lang="en-US" dirty="0"/>
              <a:t>Regional Consortia: </a:t>
            </a:r>
          </a:p>
        </p:txBody>
      </p:sp>
      <p:sp>
        <p:nvSpPr>
          <p:cNvPr id="4" name="Content Placeholder 2">
            <a:extLst>
              <a:ext uri="{FF2B5EF4-FFF2-40B4-BE49-F238E27FC236}">
                <a16:creationId xmlns:a16="http://schemas.microsoft.com/office/drawing/2014/main" id="{A2013250-9BEC-8E5E-36FE-3BCBA1C4D1BD}"/>
              </a:ext>
            </a:extLst>
          </p:cNvPr>
          <p:cNvSpPr txBox="1">
            <a:spLocks/>
          </p:cNvSpPr>
          <p:nvPr/>
        </p:nvSpPr>
        <p:spPr>
          <a:xfrm>
            <a:off x="711741"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ysClr val="windowText" lastClr="000000"/>
                </a:solidFill>
                <a:effectLst/>
                <a:uLnTx/>
                <a:uFillTx/>
                <a:ea typeface="+mn-ea"/>
                <a:cs typeface="+mn-cs"/>
              </a:rPr>
              <a:t>NEEPHLD</a:t>
            </a:r>
            <a:r>
              <a:rPr kumimoji="0" lang="en-US" sz="2400" b="0" i="0" u="none" strike="noStrike" kern="1200" cap="none" spc="0" normalizeH="0" baseline="0" noProof="0" dirty="0">
                <a:ln>
                  <a:noFill/>
                </a:ln>
                <a:solidFill>
                  <a:sysClr val="windowText" lastClr="000000"/>
                </a:solidFill>
                <a:effectLst/>
                <a:uLnTx/>
                <a:uFillTx/>
                <a:ea typeface="+mn-ea"/>
                <a:cs typeface="+mn-cs"/>
              </a:rPr>
              <a:t> (</a:t>
            </a:r>
            <a:r>
              <a:rPr kumimoji="0" lang="en-US" sz="2400" b="0" i="0" u="none" strike="noStrike" kern="1200" cap="none" spc="0" normalizeH="0" baseline="0" noProof="0" dirty="0" err="1">
                <a:ln>
                  <a:noFill/>
                </a:ln>
                <a:solidFill>
                  <a:sysClr val="windowText" lastClr="000000"/>
                </a:solidFill>
                <a:effectLst/>
                <a:uLnTx/>
                <a:uFillTx/>
                <a:ea typeface="+mn-ea"/>
                <a:cs typeface="+mn-cs"/>
              </a:rPr>
              <a:t>NorthEast</a:t>
            </a:r>
            <a:r>
              <a:rPr kumimoji="0" lang="en-US" sz="2400" b="0" i="0" u="none" strike="noStrike" kern="1200" cap="none" spc="0" normalizeH="0" baseline="0" noProof="0" dirty="0">
                <a:ln>
                  <a:noFill/>
                </a:ln>
                <a:solidFill>
                  <a:sysClr val="windowText" lastClr="000000"/>
                </a:solidFill>
                <a:effectLst/>
                <a:uLnTx/>
                <a:uFillTx/>
                <a:ea typeface="+mn-ea"/>
                <a:cs typeface="+mn-cs"/>
              </a:rPr>
              <a:t> Environmental &amp; Public Health Laboratory Directors) became a regional working group in the early </a:t>
            </a:r>
            <a:r>
              <a:rPr kumimoji="0" lang="en-US" sz="2400" b="0" i="0" u="none" strike="noStrike" kern="1200" cap="none" spc="0" normalizeH="0" baseline="0" noProof="0" dirty="0" err="1">
                <a:ln>
                  <a:noFill/>
                </a:ln>
                <a:solidFill>
                  <a:sysClr val="windowText" lastClr="000000"/>
                </a:solidFill>
                <a:effectLst/>
                <a:uLnTx/>
                <a:uFillTx/>
                <a:ea typeface="+mn-ea"/>
                <a:cs typeface="+mn-cs"/>
              </a:rPr>
              <a:t>1980’s</a:t>
            </a:r>
            <a:endParaRPr kumimoji="0" lang="en-US" sz="2400" b="0" i="0" u="none" strike="noStrike" kern="1200" cap="none" spc="0" normalizeH="0" baseline="0" noProof="0" dirty="0">
              <a:ln>
                <a:noFill/>
              </a:ln>
              <a:solidFill>
                <a:sysClr val="windowText" lastClr="000000"/>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ea typeface="+mn-ea"/>
                <a:cs typeface="+mn-cs"/>
              </a:rPr>
              <a:t>Lab Directors meet in person 3-4 times per year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ea typeface="+mn-ea"/>
                <a:cs typeface="+mn-cs"/>
              </a:rPr>
              <a:t>Examples of work include: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Sharing best practices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Sharing updates on facility, staffing and funding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Biosafety and Quality programs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Cross training and Competencies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Round robin PT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ea typeface="+mn-ea"/>
                <a:cs typeface="+mn-cs"/>
              </a:rPr>
              <a:t>Drills &amp; exercises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pic>
        <p:nvPicPr>
          <p:cNvPr id="5" name="Picture 4" descr="Image of a regional consortia ">
            <a:extLst>
              <a:ext uri="{FF2B5EF4-FFF2-40B4-BE49-F238E27FC236}">
                <a16:creationId xmlns:a16="http://schemas.microsoft.com/office/drawing/2014/main" id="{383323F0-DD34-BC08-8F9D-60F08F8F95A4}"/>
              </a:ext>
            </a:extLst>
          </p:cNvPr>
          <p:cNvPicPr>
            <a:picLocks noChangeAspect="1"/>
          </p:cNvPicPr>
          <p:nvPr/>
        </p:nvPicPr>
        <p:blipFill>
          <a:blip r:embed="rId2"/>
          <a:stretch>
            <a:fillRect/>
          </a:stretch>
        </p:blipFill>
        <p:spPr>
          <a:xfrm>
            <a:off x="8668259" y="3032111"/>
            <a:ext cx="2914141" cy="3011685"/>
          </a:xfrm>
          <a:prstGeom prst="rect">
            <a:avLst/>
          </a:prstGeom>
        </p:spPr>
      </p:pic>
    </p:spTree>
    <p:extLst>
      <p:ext uri="{BB962C8B-B14F-4D97-AF65-F5344CB8AC3E}">
        <p14:creationId xmlns:p14="http://schemas.microsoft.com/office/powerpoint/2010/main" val="2092076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5647-FA9B-A82E-7548-52EDE7B1F4F5}"/>
              </a:ext>
            </a:extLst>
          </p:cNvPr>
          <p:cNvSpPr>
            <a:spLocks noGrp="1"/>
          </p:cNvSpPr>
          <p:nvPr>
            <p:ph type="title"/>
          </p:nvPr>
        </p:nvSpPr>
        <p:spPr/>
        <p:txBody>
          <a:bodyPr/>
          <a:lstStyle/>
          <a:p>
            <a:r>
              <a:rPr lang="en-US" dirty="0" err="1"/>
              <a:t>NEEPHLD</a:t>
            </a:r>
            <a:r>
              <a:rPr lang="en-US" dirty="0"/>
              <a:t> Biosafety Officers</a:t>
            </a:r>
          </a:p>
        </p:txBody>
      </p:sp>
      <p:sp>
        <p:nvSpPr>
          <p:cNvPr id="6" name="Content Placeholder 1">
            <a:extLst>
              <a:ext uri="{FF2B5EF4-FFF2-40B4-BE49-F238E27FC236}">
                <a16:creationId xmlns:a16="http://schemas.microsoft.com/office/drawing/2014/main" id="{F962DC16-6271-0FF2-D98E-73A2426A5553}"/>
              </a:ext>
            </a:extLst>
          </p:cNvPr>
          <p:cNvSpPr>
            <a:spLocks noGrp="1"/>
          </p:cNvSpPr>
          <p:nvPr>
            <p:ph type="body" sz="quarter" idx="10"/>
          </p:nvPr>
        </p:nvSpPr>
        <p:spPr>
          <a:xfrm>
            <a:off x="3015577" y="3114203"/>
            <a:ext cx="6575896" cy="2284413"/>
          </a:xfrm>
          <a:ln>
            <a:noFill/>
          </a:ln>
        </p:spPr>
        <p:txBody>
          <a:bodyPr>
            <a:noAutofit/>
          </a:bodyPr>
          <a:lstStyle/>
          <a:p>
            <a:pPr marL="795528" indent="-685800"/>
            <a:r>
              <a:rPr lang="en-US" dirty="0"/>
              <a:t>Networking</a:t>
            </a:r>
          </a:p>
          <a:p>
            <a:pPr marL="795528" indent="-685800"/>
            <a:r>
              <a:rPr lang="en-US" dirty="0"/>
              <a:t>Training</a:t>
            </a:r>
          </a:p>
          <a:p>
            <a:pPr marL="795528" indent="-685800"/>
            <a:r>
              <a:rPr lang="en-US" dirty="0"/>
              <a:t>Outreach - Sentinel Lab Visits</a:t>
            </a:r>
          </a:p>
          <a:p>
            <a:pPr marL="795528" indent="-685800"/>
            <a:r>
              <a:rPr lang="en-US" dirty="0"/>
              <a:t>Twinning opportunities</a:t>
            </a:r>
          </a:p>
        </p:txBody>
      </p:sp>
      <p:sp>
        <p:nvSpPr>
          <p:cNvPr id="7" name="TextBox 6">
            <a:extLst>
              <a:ext uri="{FF2B5EF4-FFF2-40B4-BE49-F238E27FC236}">
                <a16:creationId xmlns:a16="http://schemas.microsoft.com/office/drawing/2014/main" id="{6A2B53BA-288C-C0DD-4D2C-CC1D37ACE786}"/>
              </a:ext>
            </a:extLst>
          </p:cNvPr>
          <p:cNvSpPr txBox="1"/>
          <p:nvPr/>
        </p:nvSpPr>
        <p:spPr>
          <a:xfrm>
            <a:off x="1167318" y="1177047"/>
            <a:ext cx="9591473" cy="1569660"/>
          </a:xfrm>
          <a:prstGeom prst="rect">
            <a:avLst/>
          </a:prstGeom>
          <a:noFill/>
        </p:spPr>
        <p:txBody>
          <a:bodyPr wrap="square" rtlCol="0">
            <a:spAutoFit/>
          </a:bodyPr>
          <a:lstStyle/>
          <a:p>
            <a:r>
              <a:rPr lang="en-US" sz="3200" dirty="0"/>
              <a:t>Nine jurisdictions – Maine, New Hampshire, Vermont, Massachusetts, Connecticut, Rhode Island, New York, New York City, New Jersey </a:t>
            </a:r>
          </a:p>
        </p:txBody>
      </p:sp>
    </p:spTree>
    <p:extLst>
      <p:ext uri="{BB962C8B-B14F-4D97-AF65-F5344CB8AC3E}">
        <p14:creationId xmlns:p14="http://schemas.microsoft.com/office/powerpoint/2010/main" val="348634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266A7-5AD7-AE57-3F55-A6D4A55364F3}"/>
              </a:ext>
            </a:extLst>
          </p:cNvPr>
          <p:cNvSpPr>
            <a:spLocks noGrp="1"/>
          </p:cNvSpPr>
          <p:nvPr>
            <p:ph type="title"/>
          </p:nvPr>
        </p:nvSpPr>
        <p:spPr/>
        <p:txBody>
          <a:bodyPr/>
          <a:lstStyle/>
          <a:p>
            <a:r>
              <a:rPr lang="en-US" dirty="0"/>
              <a:t>Role of BSO with Clinical Partners: </a:t>
            </a:r>
          </a:p>
        </p:txBody>
      </p:sp>
      <p:sp>
        <p:nvSpPr>
          <p:cNvPr id="3" name="Text Placeholder 2">
            <a:extLst>
              <a:ext uri="{FF2B5EF4-FFF2-40B4-BE49-F238E27FC236}">
                <a16:creationId xmlns:a16="http://schemas.microsoft.com/office/drawing/2014/main" id="{EEBF8BF0-EB52-786C-5C1B-9558BF688D9B}"/>
              </a:ext>
            </a:extLst>
          </p:cNvPr>
          <p:cNvSpPr>
            <a:spLocks noGrp="1"/>
          </p:cNvSpPr>
          <p:nvPr>
            <p:ph type="body" sz="quarter" idx="10"/>
          </p:nvPr>
        </p:nvSpPr>
        <p:spPr>
          <a:xfrm>
            <a:off x="2273029" y="1264596"/>
            <a:ext cx="8476035" cy="4721292"/>
          </a:xfrm>
        </p:spPr>
        <p:txBody>
          <a:bodyPr/>
          <a:lstStyle/>
          <a:p>
            <a:r>
              <a:rPr lang="en-US" dirty="0"/>
              <a:t>Biosafety subject matter expert</a:t>
            </a:r>
          </a:p>
          <a:p>
            <a:r>
              <a:rPr lang="en-US" dirty="0"/>
              <a:t>State/local laboratory liaison </a:t>
            </a:r>
          </a:p>
          <a:p>
            <a:r>
              <a:rPr lang="en-US" dirty="0"/>
              <a:t>Safety laboratory visit</a:t>
            </a:r>
          </a:p>
          <a:p>
            <a:r>
              <a:rPr lang="en-US" dirty="0"/>
              <a:t>Risk assessment review</a:t>
            </a:r>
          </a:p>
          <a:p>
            <a:r>
              <a:rPr lang="en-US" dirty="0"/>
              <a:t>Quality assessment for safety flow of work</a:t>
            </a:r>
          </a:p>
          <a:p>
            <a:r>
              <a:rPr lang="en-US" dirty="0"/>
              <a:t>Training opportunities </a:t>
            </a:r>
          </a:p>
          <a:p>
            <a:r>
              <a:rPr lang="en-US" dirty="0"/>
              <a:t>Product updates</a:t>
            </a:r>
          </a:p>
          <a:p>
            <a:r>
              <a:rPr lang="en-US" dirty="0"/>
              <a:t>Health alerts</a:t>
            </a:r>
          </a:p>
        </p:txBody>
      </p:sp>
    </p:spTree>
    <p:extLst>
      <p:ext uri="{BB962C8B-B14F-4D97-AF65-F5344CB8AC3E}">
        <p14:creationId xmlns:p14="http://schemas.microsoft.com/office/powerpoint/2010/main" val="404429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670D-BFB4-5678-1D14-8B5131995471}"/>
              </a:ext>
            </a:extLst>
          </p:cNvPr>
          <p:cNvSpPr>
            <a:spLocks noGrp="1"/>
          </p:cNvSpPr>
          <p:nvPr>
            <p:ph type="title"/>
          </p:nvPr>
        </p:nvSpPr>
        <p:spPr>
          <a:xfrm>
            <a:off x="435327" y="319867"/>
            <a:ext cx="10937292" cy="1277273"/>
          </a:xfrm>
        </p:spPr>
        <p:txBody>
          <a:bodyPr/>
          <a:lstStyle/>
          <a:p>
            <a:r>
              <a:rPr lang="en-US" dirty="0">
                <a:solidFill>
                  <a:srgbClr val="00A0AF"/>
                </a:solidFill>
                <a:latin typeface="Franklin Gothic Medium" panose="020B0603020102020204" pitchFamily="34" charset="0"/>
              </a:rPr>
              <a:t>Partners – 2018 Northeast Laboratory Safety Symposium</a:t>
            </a:r>
          </a:p>
        </p:txBody>
      </p:sp>
      <p:pic>
        <p:nvPicPr>
          <p:cNvPr id="4" name="Content Placeholder 3" descr="CDC logo">
            <a:extLst>
              <a:ext uri="{FF2B5EF4-FFF2-40B4-BE49-F238E27FC236}">
                <a16:creationId xmlns:a16="http://schemas.microsoft.com/office/drawing/2014/main" id="{A3A14A07-5448-257A-7344-734507B73FA4}"/>
              </a:ext>
            </a:extLst>
          </p:cNvPr>
          <p:cNvPicPr>
            <a:picLocks noGrp="1" noChangeAspect="1"/>
          </p:cNvPicPr>
          <p:nvPr>
            <p:ph idx="1"/>
          </p:nvPr>
        </p:nvPicPr>
        <p:blipFill>
          <a:blip r:embed="rId2"/>
          <a:stretch>
            <a:fillRect/>
          </a:stretch>
        </p:blipFill>
        <p:spPr>
          <a:xfrm>
            <a:off x="175016" y="1837914"/>
            <a:ext cx="6126226" cy="1152244"/>
          </a:xfrm>
          <a:prstGeom prst="rect">
            <a:avLst/>
          </a:prstGeom>
        </p:spPr>
      </p:pic>
      <p:pic>
        <p:nvPicPr>
          <p:cNvPr id="5" name="Picture 4" descr="APHL logo">
            <a:extLst>
              <a:ext uri="{FF2B5EF4-FFF2-40B4-BE49-F238E27FC236}">
                <a16:creationId xmlns:a16="http://schemas.microsoft.com/office/drawing/2014/main" id="{3DB33596-EE77-9B3A-CFE1-836F32DD9C1F}"/>
              </a:ext>
            </a:extLst>
          </p:cNvPr>
          <p:cNvPicPr>
            <a:picLocks noChangeAspect="1"/>
          </p:cNvPicPr>
          <p:nvPr/>
        </p:nvPicPr>
        <p:blipFill>
          <a:blip r:embed="rId3"/>
          <a:stretch>
            <a:fillRect/>
          </a:stretch>
        </p:blipFill>
        <p:spPr>
          <a:xfrm>
            <a:off x="6572126" y="1383723"/>
            <a:ext cx="4883319" cy="1030313"/>
          </a:xfrm>
          <a:prstGeom prst="rect">
            <a:avLst/>
          </a:prstGeom>
        </p:spPr>
      </p:pic>
      <p:pic>
        <p:nvPicPr>
          <p:cNvPr id="6" name="Picture 5" descr="CLMA logo">
            <a:extLst>
              <a:ext uri="{FF2B5EF4-FFF2-40B4-BE49-F238E27FC236}">
                <a16:creationId xmlns:a16="http://schemas.microsoft.com/office/drawing/2014/main" id="{B783BB49-315E-F106-209D-79DECCF908F0}"/>
              </a:ext>
            </a:extLst>
          </p:cNvPr>
          <p:cNvPicPr>
            <a:picLocks noChangeAspect="1"/>
          </p:cNvPicPr>
          <p:nvPr/>
        </p:nvPicPr>
        <p:blipFill>
          <a:blip r:embed="rId4"/>
          <a:stretch>
            <a:fillRect/>
          </a:stretch>
        </p:blipFill>
        <p:spPr>
          <a:xfrm>
            <a:off x="416507" y="3490551"/>
            <a:ext cx="4115157" cy="1347333"/>
          </a:xfrm>
          <a:prstGeom prst="rect">
            <a:avLst/>
          </a:prstGeom>
        </p:spPr>
      </p:pic>
      <p:sp>
        <p:nvSpPr>
          <p:cNvPr id="11" name="TextBox 10">
            <a:extLst>
              <a:ext uri="{FF2B5EF4-FFF2-40B4-BE49-F238E27FC236}">
                <a16:creationId xmlns:a16="http://schemas.microsoft.com/office/drawing/2014/main" id="{CC19DB2B-93C1-2394-E6FC-674DCA633908}"/>
              </a:ext>
            </a:extLst>
          </p:cNvPr>
          <p:cNvSpPr txBox="1"/>
          <p:nvPr/>
        </p:nvSpPr>
        <p:spPr>
          <a:xfrm>
            <a:off x="630472" y="4821242"/>
            <a:ext cx="3687228" cy="646331"/>
          </a:xfrm>
          <a:prstGeom prst="rect">
            <a:avLst/>
          </a:prstGeom>
          <a:noFill/>
        </p:spPr>
        <p:txBody>
          <a:bodyPr wrap="none" rtlCol="0">
            <a:spAutoFit/>
          </a:bodyPr>
          <a:lstStyle/>
          <a:p>
            <a:r>
              <a:rPr lang="en-US" dirty="0"/>
              <a:t>New Hampshire/Vermont Chapter</a:t>
            </a:r>
          </a:p>
          <a:p>
            <a:r>
              <a:rPr lang="en-US" dirty="0"/>
              <a:t>Bay State Chapter (Massachusetts)</a:t>
            </a:r>
          </a:p>
        </p:txBody>
      </p:sp>
      <p:pic>
        <p:nvPicPr>
          <p:cNvPr id="9" name="Picture 8" descr="NEEPHLD states">
            <a:extLst>
              <a:ext uri="{FF2B5EF4-FFF2-40B4-BE49-F238E27FC236}">
                <a16:creationId xmlns:a16="http://schemas.microsoft.com/office/drawing/2014/main" id="{F9250FB7-9AFE-A769-D472-518BCB8C75D0}"/>
              </a:ext>
            </a:extLst>
          </p:cNvPr>
          <p:cNvPicPr>
            <a:picLocks noChangeAspect="1"/>
          </p:cNvPicPr>
          <p:nvPr/>
        </p:nvPicPr>
        <p:blipFill>
          <a:blip r:embed="rId5"/>
          <a:stretch>
            <a:fillRect/>
          </a:stretch>
        </p:blipFill>
        <p:spPr>
          <a:xfrm>
            <a:off x="5152244" y="2785709"/>
            <a:ext cx="3200677" cy="3316511"/>
          </a:xfrm>
          <a:prstGeom prst="rect">
            <a:avLst/>
          </a:prstGeom>
        </p:spPr>
      </p:pic>
      <p:sp>
        <p:nvSpPr>
          <p:cNvPr id="10" name="TextBox 9">
            <a:extLst>
              <a:ext uri="{FF2B5EF4-FFF2-40B4-BE49-F238E27FC236}">
                <a16:creationId xmlns:a16="http://schemas.microsoft.com/office/drawing/2014/main" id="{235B0EDB-0B56-2FD2-B2A7-AACA88E4CF1F}"/>
              </a:ext>
            </a:extLst>
          </p:cNvPr>
          <p:cNvSpPr txBox="1"/>
          <p:nvPr/>
        </p:nvSpPr>
        <p:spPr>
          <a:xfrm>
            <a:off x="5985467" y="6012228"/>
            <a:ext cx="1534229" cy="461665"/>
          </a:xfrm>
          <a:prstGeom prst="rect">
            <a:avLst/>
          </a:prstGeom>
          <a:noFill/>
        </p:spPr>
        <p:txBody>
          <a:bodyPr wrap="square" rtlCol="0">
            <a:spAutoFit/>
          </a:bodyPr>
          <a:lstStyle/>
          <a:p>
            <a:r>
              <a:rPr lang="en-US" sz="2400" dirty="0" err="1">
                <a:solidFill>
                  <a:schemeClr val="accent1"/>
                </a:solidFill>
                <a:latin typeface="Franklin Gothic Medium" panose="020B0603020102020204" pitchFamily="34" charset="0"/>
              </a:rPr>
              <a:t>NEEPHLD</a:t>
            </a:r>
            <a:endParaRPr lang="en-US" sz="2400" dirty="0">
              <a:solidFill>
                <a:schemeClr val="accent1"/>
              </a:solidFill>
              <a:latin typeface="Franklin Gothic Medium" panose="020B0603020102020204" pitchFamily="34" charset="0"/>
            </a:endParaRPr>
          </a:p>
        </p:txBody>
      </p:sp>
      <p:sp>
        <p:nvSpPr>
          <p:cNvPr id="12" name="TextBox 11">
            <a:extLst>
              <a:ext uri="{FF2B5EF4-FFF2-40B4-BE49-F238E27FC236}">
                <a16:creationId xmlns:a16="http://schemas.microsoft.com/office/drawing/2014/main" id="{3FA4F6AA-A213-A485-CFC9-492526B21FF4}"/>
              </a:ext>
            </a:extLst>
          </p:cNvPr>
          <p:cNvSpPr txBox="1"/>
          <p:nvPr/>
        </p:nvSpPr>
        <p:spPr>
          <a:xfrm>
            <a:off x="9405414" y="3760724"/>
            <a:ext cx="1967205" cy="1292662"/>
          </a:xfrm>
          <a:prstGeom prst="rect">
            <a:avLst/>
          </a:prstGeom>
          <a:noFill/>
        </p:spPr>
        <p:txBody>
          <a:bodyPr wrap="none" rtlCol="0">
            <a:spAutoFit/>
          </a:bodyPr>
          <a:lstStyle/>
          <a:p>
            <a:pPr algn="ctr"/>
            <a:r>
              <a:rPr lang="en-US" sz="2400" dirty="0">
                <a:solidFill>
                  <a:schemeClr val="accent1"/>
                </a:solidFill>
                <a:latin typeface="Franklin Gothic Medium" panose="020B0603020102020204" pitchFamily="34" charset="0"/>
              </a:rPr>
              <a:t>VENDORS –</a:t>
            </a:r>
          </a:p>
          <a:p>
            <a:pPr algn="ctr"/>
            <a:r>
              <a:rPr lang="en-US" dirty="0"/>
              <a:t>Fisher</a:t>
            </a:r>
          </a:p>
          <a:p>
            <a:pPr algn="ctr"/>
            <a:r>
              <a:rPr lang="en-US" dirty="0"/>
              <a:t>Baker</a:t>
            </a:r>
          </a:p>
          <a:p>
            <a:pPr algn="ctr"/>
            <a:r>
              <a:rPr lang="en-US" dirty="0"/>
              <a:t>Local Companies</a:t>
            </a:r>
          </a:p>
        </p:txBody>
      </p:sp>
    </p:spTree>
    <p:extLst>
      <p:ext uri="{BB962C8B-B14F-4D97-AF65-F5344CB8AC3E}">
        <p14:creationId xmlns:p14="http://schemas.microsoft.com/office/powerpoint/2010/main" val="3839946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500E-B2C8-805C-46CE-F83A7234432E}"/>
              </a:ext>
            </a:extLst>
          </p:cNvPr>
          <p:cNvSpPr>
            <a:spLocks noGrp="1"/>
          </p:cNvSpPr>
          <p:nvPr>
            <p:ph type="title"/>
          </p:nvPr>
        </p:nvSpPr>
        <p:spPr>
          <a:xfrm>
            <a:off x="609600" y="165316"/>
            <a:ext cx="10972800" cy="661720"/>
          </a:xfrm>
        </p:spPr>
        <p:txBody>
          <a:bodyPr/>
          <a:lstStyle/>
          <a:p>
            <a:r>
              <a:rPr lang="en-US" dirty="0"/>
              <a:t>Symposium Highlights </a:t>
            </a:r>
          </a:p>
        </p:txBody>
      </p:sp>
      <p:sp>
        <p:nvSpPr>
          <p:cNvPr id="3" name="Content Placeholder 2">
            <a:extLst>
              <a:ext uri="{FF2B5EF4-FFF2-40B4-BE49-F238E27FC236}">
                <a16:creationId xmlns:a16="http://schemas.microsoft.com/office/drawing/2014/main" id="{E3ED20BF-E56D-EC71-DED0-7784AE1E7491}"/>
              </a:ext>
            </a:extLst>
          </p:cNvPr>
          <p:cNvSpPr>
            <a:spLocks noGrp="1"/>
          </p:cNvSpPr>
          <p:nvPr>
            <p:ph idx="1"/>
          </p:nvPr>
        </p:nvSpPr>
        <p:spPr>
          <a:xfrm>
            <a:off x="940340" y="1100847"/>
            <a:ext cx="10972800" cy="4656306"/>
          </a:xfrm>
        </p:spPr>
        <p:txBody>
          <a:bodyPr>
            <a:noAutofit/>
          </a:bodyPr>
          <a:lstStyle/>
          <a:p>
            <a:r>
              <a:rPr lang="en-US" sz="2800" dirty="0"/>
              <a:t>Introduction to Laboratory Safety</a:t>
            </a:r>
          </a:p>
          <a:p>
            <a:r>
              <a:rPr lang="en-US" sz="2800"/>
              <a:t>Laboratory </a:t>
            </a:r>
            <a:r>
              <a:rPr lang="en-US" sz="2800" dirty="0"/>
              <a:t>Acquired Infections</a:t>
            </a:r>
          </a:p>
          <a:p>
            <a:r>
              <a:rPr lang="en-US" sz="2800" dirty="0"/>
              <a:t>Biosafety</a:t>
            </a:r>
          </a:p>
          <a:p>
            <a:r>
              <a:rPr lang="en-US" sz="2800" dirty="0"/>
              <a:t>Environmental Health and Safety</a:t>
            </a:r>
          </a:p>
          <a:p>
            <a:r>
              <a:rPr lang="en-US" sz="2800" dirty="0"/>
              <a:t>Safety Risk Assessments</a:t>
            </a:r>
          </a:p>
          <a:p>
            <a:r>
              <a:rPr lang="en-US" sz="2800" dirty="0"/>
              <a:t>Laboratory Security</a:t>
            </a:r>
          </a:p>
          <a:p>
            <a:r>
              <a:rPr lang="en-US" sz="2800" dirty="0"/>
              <a:t>Hands-on Safety Activities – Donning &amp; Doffing, Chemical Spill cleanup, Biological Spill Cleanup, Respiratory Protection</a:t>
            </a:r>
          </a:p>
          <a:p>
            <a:r>
              <a:rPr lang="en-US" sz="2800" dirty="0"/>
              <a:t>Networking</a:t>
            </a:r>
          </a:p>
        </p:txBody>
      </p:sp>
      <p:pic>
        <p:nvPicPr>
          <p:cNvPr id="5" name="Picture 4" descr="A orange biohazard sign">
            <a:extLst>
              <a:ext uri="{FF2B5EF4-FFF2-40B4-BE49-F238E27FC236}">
                <a16:creationId xmlns:a16="http://schemas.microsoft.com/office/drawing/2014/main" id="{2EC4595D-E19E-1309-6F70-50032394B2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79796" y="1100847"/>
            <a:ext cx="2117388" cy="2117388"/>
          </a:xfrm>
          <a:prstGeom prst="rect">
            <a:avLst/>
          </a:prstGeom>
        </p:spPr>
      </p:pic>
    </p:spTree>
    <p:extLst>
      <p:ext uri="{BB962C8B-B14F-4D97-AF65-F5344CB8AC3E}">
        <p14:creationId xmlns:p14="http://schemas.microsoft.com/office/powerpoint/2010/main" val="1336217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A5719D-8D0D-835A-BB72-68E7FA4B1CEC}"/>
              </a:ext>
            </a:extLst>
          </p:cNvPr>
          <p:cNvSpPr txBox="1">
            <a:spLocks noGrp="1"/>
          </p:cNvSpPr>
          <p:nvPr>
            <p:ph type="title" idx="4294967295"/>
          </p:nvPr>
        </p:nvSpPr>
        <p:spPr>
          <a:xfrm>
            <a:off x="885304" y="404478"/>
            <a:ext cx="4346318"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A0AE"/>
                </a:solidFill>
                <a:effectLst/>
                <a:uLnTx/>
                <a:uFillTx/>
                <a:latin typeface="Franklin Gothic Medium" panose="020B0603020102020204" pitchFamily="34" charset="0"/>
                <a:ea typeface="+mn-ea"/>
                <a:cs typeface="+mn-cs"/>
              </a:rPr>
              <a:t>SAFETY ACTIVITIES</a:t>
            </a:r>
          </a:p>
        </p:txBody>
      </p:sp>
      <p:pic>
        <p:nvPicPr>
          <p:cNvPr id="2" name="Picture 1" descr="image of a poster">
            <a:extLst>
              <a:ext uri="{FF2B5EF4-FFF2-40B4-BE49-F238E27FC236}">
                <a16:creationId xmlns:a16="http://schemas.microsoft.com/office/drawing/2014/main" id="{5DD4EA3D-8F63-4B92-5B43-E74C80FB38B7}"/>
              </a:ext>
            </a:extLst>
          </p:cNvPr>
          <p:cNvPicPr>
            <a:picLocks noChangeAspect="1"/>
          </p:cNvPicPr>
          <p:nvPr/>
        </p:nvPicPr>
        <p:blipFill>
          <a:blip r:embed="rId3"/>
          <a:stretch>
            <a:fillRect/>
          </a:stretch>
        </p:blipFill>
        <p:spPr>
          <a:xfrm>
            <a:off x="578005" y="1825272"/>
            <a:ext cx="2611793" cy="3402602"/>
          </a:xfrm>
          <a:prstGeom prst="rect">
            <a:avLst/>
          </a:prstGeom>
        </p:spPr>
      </p:pic>
      <p:pic>
        <p:nvPicPr>
          <p:cNvPr id="3" name="Picture 2" descr="image of a group of people standing up ">
            <a:extLst>
              <a:ext uri="{FF2B5EF4-FFF2-40B4-BE49-F238E27FC236}">
                <a16:creationId xmlns:a16="http://schemas.microsoft.com/office/drawing/2014/main" id="{9D0B1877-2DF5-A1A0-497E-E3B655958D61}"/>
              </a:ext>
            </a:extLst>
          </p:cNvPr>
          <p:cNvPicPr>
            <a:picLocks noChangeAspect="1"/>
          </p:cNvPicPr>
          <p:nvPr/>
        </p:nvPicPr>
        <p:blipFill>
          <a:blip r:embed="rId4"/>
          <a:stretch>
            <a:fillRect/>
          </a:stretch>
        </p:blipFill>
        <p:spPr>
          <a:xfrm>
            <a:off x="4244326" y="1906116"/>
            <a:ext cx="2496501" cy="3240913"/>
          </a:xfrm>
          <a:prstGeom prst="rect">
            <a:avLst/>
          </a:prstGeom>
        </p:spPr>
      </p:pic>
      <p:pic>
        <p:nvPicPr>
          <p:cNvPr id="4" name="Picture 3" descr="image of people standing up around a table ">
            <a:extLst>
              <a:ext uri="{FF2B5EF4-FFF2-40B4-BE49-F238E27FC236}">
                <a16:creationId xmlns:a16="http://schemas.microsoft.com/office/drawing/2014/main" id="{B456377D-3C4D-41A7-A899-4580A38FD3CD}"/>
              </a:ext>
            </a:extLst>
          </p:cNvPr>
          <p:cNvPicPr>
            <a:picLocks noChangeAspect="1"/>
          </p:cNvPicPr>
          <p:nvPr/>
        </p:nvPicPr>
        <p:blipFill>
          <a:blip r:embed="rId5"/>
          <a:stretch>
            <a:fillRect/>
          </a:stretch>
        </p:blipFill>
        <p:spPr>
          <a:xfrm>
            <a:off x="8874589" y="2887396"/>
            <a:ext cx="2621051" cy="3402601"/>
          </a:xfrm>
          <a:prstGeom prst="rect">
            <a:avLst/>
          </a:prstGeom>
        </p:spPr>
      </p:pic>
      <p:pic>
        <p:nvPicPr>
          <p:cNvPr id="7" name="Picture 6" descr="image of lab biosafety materials ">
            <a:extLst>
              <a:ext uri="{FF2B5EF4-FFF2-40B4-BE49-F238E27FC236}">
                <a16:creationId xmlns:a16="http://schemas.microsoft.com/office/drawing/2014/main" id="{1A67960C-6A0C-15BC-A0C5-338834C5661A}"/>
              </a:ext>
            </a:extLst>
          </p:cNvPr>
          <p:cNvPicPr>
            <a:picLocks noChangeAspect="1"/>
          </p:cNvPicPr>
          <p:nvPr/>
        </p:nvPicPr>
        <p:blipFill>
          <a:blip r:embed="rId6"/>
          <a:stretch>
            <a:fillRect/>
          </a:stretch>
        </p:blipFill>
        <p:spPr>
          <a:xfrm>
            <a:off x="3541546" y="4313202"/>
            <a:ext cx="1813059" cy="1829344"/>
          </a:xfrm>
          <a:prstGeom prst="rect">
            <a:avLst/>
          </a:prstGeom>
        </p:spPr>
      </p:pic>
      <p:pic>
        <p:nvPicPr>
          <p:cNvPr id="5" name="Picture 4" descr="image of a chart">
            <a:extLst>
              <a:ext uri="{FF2B5EF4-FFF2-40B4-BE49-F238E27FC236}">
                <a16:creationId xmlns:a16="http://schemas.microsoft.com/office/drawing/2014/main" id="{1FE3B123-B2F9-2144-BD02-A62F4267CE51}"/>
              </a:ext>
            </a:extLst>
          </p:cNvPr>
          <p:cNvPicPr>
            <a:picLocks noChangeAspect="1"/>
          </p:cNvPicPr>
          <p:nvPr/>
        </p:nvPicPr>
        <p:blipFill>
          <a:blip r:embed="rId7"/>
          <a:stretch>
            <a:fillRect/>
          </a:stretch>
        </p:blipFill>
        <p:spPr>
          <a:xfrm>
            <a:off x="7092575" y="404478"/>
            <a:ext cx="3564028" cy="2370667"/>
          </a:xfrm>
          <a:prstGeom prst="rect">
            <a:avLst/>
          </a:prstGeom>
        </p:spPr>
      </p:pic>
      <p:pic>
        <p:nvPicPr>
          <p:cNvPr id="8" name="Picture 7" descr="image of a chemical spill kit">
            <a:extLst>
              <a:ext uri="{FF2B5EF4-FFF2-40B4-BE49-F238E27FC236}">
                <a16:creationId xmlns:a16="http://schemas.microsoft.com/office/drawing/2014/main" id="{FC5BBAF2-ABA1-788F-76D5-C26CC4E6639B}"/>
              </a:ext>
            </a:extLst>
          </p:cNvPr>
          <p:cNvPicPr>
            <a:picLocks noChangeAspect="1"/>
          </p:cNvPicPr>
          <p:nvPr/>
        </p:nvPicPr>
        <p:blipFill>
          <a:blip r:embed="rId8"/>
          <a:stretch>
            <a:fillRect/>
          </a:stretch>
        </p:blipFill>
        <p:spPr>
          <a:xfrm>
            <a:off x="7092575" y="4973509"/>
            <a:ext cx="2170364" cy="1627773"/>
          </a:xfrm>
          <a:prstGeom prst="rect">
            <a:avLst/>
          </a:prstGeom>
        </p:spPr>
      </p:pic>
    </p:spTree>
    <p:extLst>
      <p:ext uri="{BB962C8B-B14F-4D97-AF65-F5344CB8AC3E}">
        <p14:creationId xmlns:p14="http://schemas.microsoft.com/office/powerpoint/2010/main" val="791535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Lessons Learned </a:t>
            </a:r>
          </a:p>
        </p:txBody>
      </p:sp>
      <p:sp>
        <p:nvSpPr>
          <p:cNvPr id="2" name="Content Placeholder 1"/>
          <p:cNvSpPr>
            <a:spLocks noGrp="1"/>
          </p:cNvSpPr>
          <p:nvPr>
            <p:ph idx="1"/>
          </p:nvPr>
        </p:nvSpPr>
        <p:spPr>
          <a:xfrm>
            <a:off x="609600" y="1219200"/>
            <a:ext cx="10972800" cy="5546134"/>
          </a:xfrm>
          <a:ln>
            <a:noFill/>
          </a:ln>
        </p:spPr>
        <p:txBody>
          <a:bodyPr/>
          <a:lstStyle/>
          <a:p>
            <a:pPr>
              <a:buClr>
                <a:schemeClr val="tx1">
                  <a:lumMod val="75000"/>
                </a:schemeClr>
              </a:buClr>
              <a:buFont typeface="Arial" panose="020B0604020202020204" pitchFamily="34" charset="0"/>
              <a:buChar char="•"/>
            </a:pPr>
            <a:r>
              <a:rPr lang="en-US" sz="2800" dirty="0"/>
              <a:t>More programs like this are needed, specifically on safety</a:t>
            </a:r>
          </a:p>
          <a:p>
            <a:pPr>
              <a:buClr>
                <a:schemeClr val="tx1">
                  <a:lumMod val="75000"/>
                </a:schemeClr>
              </a:buClr>
              <a:buFont typeface="Arial" panose="020B0604020202020204" pitchFamily="34" charset="0"/>
              <a:buChar char="•"/>
            </a:pPr>
            <a:r>
              <a:rPr lang="en-US" sz="2800" dirty="0"/>
              <a:t>Participants identified safety improvements in their labs </a:t>
            </a:r>
          </a:p>
          <a:p>
            <a:pPr>
              <a:buClr>
                <a:schemeClr val="tx1">
                  <a:lumMod val="75000"/>
                </a:schemeClr>
              </a:buClr>
              <a:buFont typeface="Arial" panose="020B0604020202020204" pitchFamily="34" charset="0"/>
              <a:buChar char="•"/>
            </a:pPr>
            <a:r>
              <a:rPr lang="en-US" sz="2800" dirty="0"/>
              <a:t>How to develop a culture of Safety</a:t>
            </a:r>
          </a:p>
          <a:p>
            <a:pPr>
              <a:buClr>
                <a:schemeClr val="tx1">
                  <a:lumMod val="75000"/>
                </a:schemeClr>
              </a:buClr>
              <a:buFont typeface="Arial" panose="020B0604020202020204" pitchFamily="34" charset="0"/>
              <a:buChar char="•"/>
            </a:pPr>
            <a:r>
              <a:rPr lang="en-US" sz="2800" dirty="0"/>
              <a:t>BSO SMEs are an available resource to clinical partners </a:t>
            </a:r>
          </a:p>
          <a:p>
            <a:pPr>
              <a:buClr>
                <a:schemeClr val="tx1">
                  <a:lumMod val="75000"/>
                </a:schemeClr>
              </a:buClr>
              <a:buFont typeface="Arial" panose="020B0604020202020204" pitchFamily="34" charset="0"/>
              <a:buChar char="•"/>
            </a:pPr>
            <a:r>
              <a:rPr lang="en-US" sz="2800" dirty="0"/>
              <a:t>Understand how to perform a safety risk assessment</a:t>
            </a:r>
          </a:p>
          <a:p>
            <a:pPr>
              <a:buClr>
                <a:schemeClr val="tx1">
                  <a:lumMod val="75000"/>
                </a:schemeClr>
              </a:buClr>
              <a:buFont typeface="Arial" panose="020B0604020202020204" pitchFamily="34" charset="0"/>
              <a:buChar char="•"/>
            </a:pPr>
            <a:r>
              <a:rPr lang="en-US" sz="2800" dirty="0"/>
              <a:t>Regional laboratory partnerships can support each other by:</a:t>
            </a:r>
          </a:p>
          <a:p>
            <a:pPr lvl="1">
              <a:buClr>
                <a:schemeClr val="tx1">
                  <a:lumMod val="75000"/>
                </a:schemeClr>
              </a:buClr>
              <a:buFont typeface="Arial" panose="020B0604020202020204" pitchFamily="34" charset="0"/>
              <a:buChar char="•"/>
            </a:pPr>
            <a:r>
              <a:rPr lang="en-US" sz="2400" dirty="0"/>
              <a:t>troubleshooting regionally-shared safety concerns (e.g. natural disasters)</a:t>
            </a:r>
          </a:p>
          <a:p>
            <a:pPr lvl="1">
              <a:buClr>
                <a:schemeClr val="tx1">
                  <a:lumMod val="75000"/>
                </a:schemeClr>
              </a:buClr>
              <a:buFont typeface="Arial" panose="020B0604020202020204" pitchFamily="34" charset="0"/>
              <a:buChar char="•"/>
            </a:pPr>
            <a:r>
              <a:rPr lang="en-US" sz="2400" dirty="0"/>
              <a:t>participating in peer-to-peer lab visits</a:t>
            </a:r>
          </a:p>
          <a:p>
            <a:pPr lvl="1">
              <a:buClr>
                <a:schemeClr val="tx1">
                  <a:lumMod val="75000"/>
                </a:schemeClr>
              </a:buClr>
              <a:buFont typeface="Arial" panose="020B0604020202020204" pitchFamily="34" charset="0"/>
              <a:buChar char="•"/>
            </a:pPr>
            <a:r>
              <a:rPr lang="en-US" sz="2400" dirty="0"/>
              <a:t>engaging in regionally-relevant regulatory discussions </a:t>
            </a:r>
          </a:p>
          <a:p>
            <a:pPr>
              <a:buClr>
                <a:schemeClr val="tx1">
                  <a:lumMod val="75000"/>
                </a:schemeClr>
              </a:buClr>
              <a:buFont typeface="Arial" panose="020B0604020202020204" pitchFamily="34" charset="0"/>
              <a:buChar char="•"/>
            </a:pPr>
            <a:endParaRPr lang="en-US" sz="2800" dirty="0"/>
          </a:p>
          <a:p>
            <a:pPr>
              <a:buClr>
                <a:schemeClr val="tx1">
                  <a:lumMod val="75000"/>
                </a:schemeClr>
              </a:buClr>
              <a:buFont typeface="Arial" panose="020B0604020202020204" pitchFamily="34" charset="0"/>
              <a:buChar char="•"/>
            </a:pPr>
            <a:endParaRPr lang="en-US" dirty="0"/>
          </a:p>
        </p:txBody>
      </p:sp>
      <p:pic>
        <p:nvPicPr>
          <p:cNvPr id="4" name="Picture 3" descr="Thumbs up image "/>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77450" y="4979670"/>
            <a:ext cx="906990" cy="1295400"/>
          </a:xfrm>
          <a:prstGeom prst="rect">
            <a:avLst/>
          </a:prstGeom>
        </p:spPr>
      </p:pic>
    </p:spTree>
    <p:extLst>
      <p:ext uri="{BB962C8B-B14F-4D97-AF65-F5344CB8AC3E}">
        <p14:creationId xmlns:p14="http://schemas.microsoft.com/office/powerpoint/2010/main" val="129243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100" y="2901169"/>
            <a:ext cx="10591800" cy="1950561"/>
          </a:xfrm>
        </p:spPr>
        <p:txBody>
          <a:bodyPr/>
          <a:lstStyle/>
          <a:p>
            <a:r>
              <a:rPr lang="en-US" dirty="0"/>
              <a:t>Regional Consortia </a:t>
            </a:r>
            <a:br>
              <a:rPr lang="en-US" dirty="0"/>
            </a:br>
            <a:r>
              <a:rPr lang="en-US" dirty="0"/>
              <a:t>and</a:t>
            </a:r>
            <a:br>
              <a:rPr lang="en-US" dirty="0"/>
            </a:br>
            <a:r>
              <a:rPr lang="en-US" dirty="0"/>
              <a:t>Peer-to-Peer Learning</a:t>
            </a:r>
          </a:p>
        </p:txBody>
      </p:sp>
      <p:sp>
        <p:nvSpPr>
          <p:cNvPr id="5" name="TextBox 4">
            <a:extLst>
              <a:ext uri="{FF2B5EF4-FFF2-40B4-BE49-F238E27FC236}">
                <a16:creationId xmlns:a16="http://schemas.microsoft.com/office/drawing/2014/main" id="{3372EC05-CF6E-FC10-9D13-030652F53E54}"/>
              </a:ext>
            </a:extLst>
          </p:cNvPr>
          <p:cNvSpPr txBox="1"/>
          <p:nvPr/>
        </p:nvSpPr>
        <p:spPr>
          <a:xfrm>
            <a:off x="488633" y="5076650"/>
            <a:ext cx="6097904" cy="1369606"/>
          </a:xfrm>
          <a:prstGeom prst="rect">
            <a:avLst/>
          </a:prstGeom>
          <a:noFill/>
        </p:spPr>
        <p:txBody>
          <a:bodyPr wrap="square">
            <a:spAutoFit/>
          </a:bodyPr>
          <a:lstStyle/>
          <a:p>
            <a:pPr algn="l"/>
            <a:r>
              <a:rPr lang="en-US" sz="2400" b="1" i="1" dirty="0">
                <a:solidFill>
                  <a:schemeClr val="bg1"/>
                </a:solidFill>
              </a:rPr>
              <a:t>Presenters</a:t>
            </a:r>
            <a:r>
              <a:rPr lang="en-US" b="1" i="1" dirty="0"/>
              <a:t>: </a:t>
            </a:r>
            <a:br>
              <a:rPr lang="en-US" b="1" i="1" dirty="0"/>
            </a:br>
            <a:r>
              <a:rPr lang="en-US" sz="1100" b="1" i="1" dirty="0"/>
              <a:t>  </a:t>
            </a:r>
            <a:br>
              <a:rPr lang="en-US" i="1" dirty="0"/>
            </a:br>
            <a:r>
              <a:rPr lang="en-US" sz="2400" i="1" dirty="0">
                <a:solidFill>
                  <a:schemeClr val="bg1"/>
                </a:solidFill>
              </a:rPr>
              <a:t>Lorelei Kurimski &amp; Tina Su, APHL</a:t>
            </a:r>
          </a:p>
          <a:p>
            <a:pPr algn="l"/>
            <a:r>
              <a:rPr lang="en-US" sz="2400" i="1" dirty="0">
                <a:solidFill>
                  <a:schemeClr val="bg1"/>
                </a:solidFill>
              </a:rPr>
              <a:t>Ryan Bernard, MO PHL</a:t>
            </a:r>
          </a:p>
        </p:txBody>
      </p:sp>
      <p:sp>
        <p:nvSpPr>
          <p:cNvPr id="8" name="Subtitle 2">
            <a:extLst>
              <a:ext uri="{FF2B5EF4-FFF2-40B4-BE49-F238E27FC236}">
                <a16:creationId xmlns:a16="http://schemas.microsoft.com/office/drawing/2014/main" id="{59C8A2BE-C611-A4DC-F1CC-F2DD04A92EAD}"/>
              </a:ext>
            </a:extLst>
          </p:cNvPr>
          <p:cNvSpPr txBox="1">
            <a:spLocks/>
          </p:cNvSpPr>
          <p:nvPr/>
        </p:nvSpPr>
        <p:spPr>
          <a:xfrm>
            <a:off x="10612114" y="6236758"/>
            <a:ext cx="2182505" cy="418995"/>
          </a:xfrm>
          <a:prstGeom prst="rect">
            <a:avLst/>
          </a:prstGeom>
        </p:spPr>
        <p:txBody>
          <a:bodyPr vert="horz" lIns="91440" tIns="45720" rIns="91440" bIns="45720" rtlCol="0">
            <a:normAutofit/>
          </a:bodyPr>
          <a:lstStyle>
            <a:lvl1pPr marL="0" indent="0" algn="ctr" defTabSz="914377" rtl="0" eaLnBrk="1" latinLnBrk="0" hangingPunct="1">
              <a:lnSpc>
                <a:spcPct val="100000"/>
              </a:lnSpc>
              <a:spcBef>
                <a:spcPts val="0"/>
              </a:spcBef>
              <a:spcAft>
                <a:spcPts val="600"/>
              </a:spcAft>
              <a:buClr>
                <a:schemeClr val="accent1"/>
              </a:buClr>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189" indent="0" algn="ctr" defTabSz="914377" rtl="0" eaLnBrk="1" latinLnBrk="0" hangingPunct="1">
              <a:lnSpc>
                <a:spcPct val="110000"/>
              </a:lnSpc>
              <a:spcBef>
                <a:spcPts val="500"/>
              </a:spcBef>
              <a:spcAft>
                <a:spcPts val="600"/>
              </a:spcAft>
              <a:buClr>
                <a:schemeClr val="accent1"/>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377" indent="0" algn="ctr" defTabSz="914377" rtl="0" eaLnBrk="1" latinLnBrk="0" hangingPunct="1">
              <a:lnSpc>
                <a:spcPct val="110000"/>
              </a:lnSpc>
              <a:spcBef>
                <a:spcPts val="500"/>
              </a:spcBef>
              <a:spcAft>
                <a:spcPts val="600"/>
              </a:spcAft>
              <a:buClr>
                <a:schemeClr val="accent1"/>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566" indent="0" algn="ctr" defTabSz="914377" rtl="0" eaLnBrk="1" latinLnBrk="0" hangingPunct="1">
              <a:lnSpc>
                <a:spcPct val="110000"/>
              </a:lnSpc>
              <a:spcBef>
                <a:spcPts val="500"/>
              </a:spcBef>
              <a:spcAft>
                <a:spcPts val="600"/>
              </a:spcAft>
              <a:buClr>
                <a:schemeClr val="accent1"/>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754" indent="0" algn="ctr" defTabSz="914377" rtl="0" eaLnBrk="1" latinLnBrk="0" hangingPunct="1">
              <a:lnSpc>
                <a:spcPct val="110000"/>
              </a:lnSpc>
              <a:spcBef>
                <a:spcPts val="500"/>
              </a:spcBef>
              <a:spcAft>
                <a:spcPts val="600"/>
              </a:spcAft>
              <a:buClr>
                <a:schemeClr val="accent1"/>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May 2024</a:t>
            </a:r>
          </a:p>
        </p:txBody>
      </p:sp>
    </p:spTree>
    <p:extLst>
      <p:ext uri="{BB962C8B-B14F-4D97-AF65-F5344CB8AC3E}">
        <p14:creationId xmlns:p14="http://schemas.microsoft.com/office/powerpoint/2010/main" val="3074840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508166" y="2913924"/>
            <a:ext cx="8789537" cy="2743200"/>
          </a:xfrm>
        </p:spPr>
        <p:txBody>
          <a:bodyPr>
            <a:normAutofit fontScale="90000"/>
          </a:bodyPr>
          <a:lstStyle/>
          <a:p>
            <a:r>
              <a:rPr lang="en-US" sz="4000" dirty="0"/>
              <a:t>Next Month’s Webinar:</a:t>
            </a:r>
            <a:br>
              <a:rPr lang="en-US" sz="4000" dirty="0"/>
            </a:br>
            <a:br>
              <a:rPr lang="en-US" sz="4000" dirty="0"/>
            </a:br>
            <a:r>
              <a:rPr lang="en-US" sz="4000" dirty="0"/>
              <a:t>June 26th, 11 am – 12 pm CST</a:t>
            </a:r>
            <a:br>
              <a:rPr lang="en-US" sz="4000" dirty="0"/>
            </a:br>
            <a:br>
              <a:rPr lang="en-US" sz="4000" dirty="0"/>
            </a:br>
            <a:r>
              <a:rPr lang="en-US" sz="4000" dirty="0"/>
              <a:t>Partnerships in Service of Effective Data Sharing</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F1E4-DF4D-4667-E358-53C5815B4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0D2C5-DE3E-B50D-F80B-030DF4741DB8}"/>
              </a:ext>
            </a:extLst>
          </p:cNvPr>
          <p:cNvSpPr>
            <a:spLocks noGrp="1"/>
          </p:cNvSpPr>
          <p:nvPr>
            <p:ph type="title"/>
          </p:nvPr>
        </p:nvSpPr>
        <p:spPr/>
        <p:txBody>
          <a:bodyPr>
            <a:noAutofit/>
          </a:bodyPr>
          <a:lstStyle/>
          <a:p>
            <a:pPr algn="ctr"/>
            <a:r>
              <a:rPr lang="en-US" dirty="0">
                <a:latin typeface="Arial"/>
                <a:cs typeface="Calibri"/>
              </a:rPr>
              <a:t>Dr. Alvin Ring Empowerment Scholarship for </a:t>
            </a:r>
            <a:br>
              <a:rPr lang="en-US" dirty="0">
                <a:latin typeface="Arial"/>
                <a:cs typeface="Calibri"/>
              </a:rPr>
            </a:br>
            <a:r>
              <a:rPr lang="en-US" dirty="0">
                <a:latin typeface="Arial"/>
                <a:cs typeface="Calibri"/>
              </a:rPr>
              <a:t>Laboratory Professionals </a:t>
            </a:r>
            <a:br>
              <a:rPr lang="en-US" dirty="0">
                <a:latin typeface="Arial"/>
                <a:cs typeface="Calibri"/>
              </a:rPr>
            </a:br>
            <a:r>
              <a:rPr lang="en-US" i="1" dirty="0">
                <a:latin typeface="Arial"/>
                <a:cs typeface="Calibri"/>
              </a:rPr>
              <a:t>Apply Today!</a:t>
            </a:r>
            <a:r>
              <a:rPr lang="en-US" dirty="0">
                <a:latin typeface="Arial"/>
                <a:cs typeface="Calibri"/>
              </a:rPr>
              <a:t> </a:t>
            </a:r>
            <a:endParaRPr lang="en-US" dirty="0">
              <a:latin typeface="Arial"/>
            </a:endParaRPr>
          </a:p>
        </p:txBody>
      </p:sp>
      <p:sp>
        <p:nvSpPr>
          <p:cNvPr id="5" name="Content Placeholder 4">
            <a:extLst>
              <a:ext uri="{FF2B5EF4-FFF2-40B4-BE49-F238E27FC236}">
                <a16:creationId xmlns:a16="http://schemas.microsoft.com/office/drawing/2014/main" id="{5F891B1B-49F7-81CC-5720-898FDEDD23D4}"/>
              </a:ext>
            </a:extLst>
          </p:cNvPr>
          <p:cNvSpPr>
            <a:spLocks noGrp="1"/>
          </p:cNvSpPr>
          <p:nvPr>
            <p:ph idx="1"/>
          </p:nvPr>
        </p:nvSpPr>
        <p:spPr>
          <a:xfrm>
            <a:off x="838200" y="1762125"/>
            <a:ext cx="10515600" cy="4169561"/>
          </a:xfrm>
        </p:spPr>
        <p:txBody>
          <a:bodyPr vert="horz" lIns="91440" tIns="45720" rIns="91440" bIns="45720" rtlCol="0" anchor="t">
            <a:noAutofit/>
          </a:bodyPr>
          <a:lstStyle/>
          <a:p>
            <a:r>
              <a:rPr lang="en-US" sz="2000" i="1" dirty="0">
                <a:latin typeface="Arial"/>
                <a:cs typeface="Arial"/>
              </a:rPr>
              <a:t>Application Window: Feb 26 – May 31 2024</a:t>
            </a:r>
          </a:p>
          <a:p>
            <a:r>
              <a:rPr lang="en-US" sz="2000" i="1" dirty="0">
                <a:latin typeface="Arial"/>
                <a:cs typeface="Arial"/>
              </a:rPr>
              <a:t>Financial aid for higher education or specialization in the medical laboratory sciences </a:t>
            </a:r>
          </a:p>
          <a:p>
            <a:r>
              <a:rPr lang="en-US" sz="2000" i="1" dirty="0">
                <a:latin typeface="Arial"/>
                <a:cs typeface="Arial"/>
              </a:rPr>
              <a:t>Target candidates: </a:t>
            </a:r>
          </a:p>
          <a:p>
            <a:pPr lvl="1"/>
            <a:r>
              <a:rPr lang="en-US" sz="2000" i="1" dirty="0">
                <a:latin typeface="Arial"/>
                <a:cs typeface="Arial"/>
              </a:rPr>
              <a:t>From underrepresented groups and/or underserved areas</a:t>
            </a:r>
          </a:p>
          <a:p>
            <a:pPr lvl="1"/>
            <a:r>
              <a:rPr kumimoji="0" lang="en-US" sz="2000" b="0" i="1" u="none" strike="noStrike" kern="1200" cap="none" spc="0" normalizeH="0" baseline="0" noProof="0" dirty="0">
                <a:ln>
                  <a:noFill/>
                </a:ln>
                <a:solidFill>
                  <a:prstClr val="black">
                    <a:lumMod val="95000"/>
                    <a:lumOff val="5000"/>
                  </a:prstClr>
                </a:solidFill>
                <a:effectLst/>
                <a:uLnTx/>
                <a:uFillTx/>
                <a:latin typeface="Arial"/>
                <a:cs typeface="Arial"/>
              </a:rPr>
              <a:t>Wide range of educational levels considered: </a:t>
            </a:r>
            <a:r>
              <a:rPr kumimoji="0" lang="en-US" sz="2000" b="1" i="1" u="sng" strike="noStrike" kern="1200" cap="none" spc="0" normalizeH="0" baseline="0" noProof="0" dirty="0">
                <a:ln>
                  <a:noFill/>
                </a:ln>
                <a:solidFill>
                  <a:srgbClr val="00A493"/>
                </a:solidFill>
                <a:effectLst/>
                <a:uLnTx/>
                <a:uFillTx/>
                <a:latin typeface="Arial"/>
                <a:cs typeface="Arial"/>
              </a:rPr>
              <a:t>high school seniors</a:t>
            </a:r>
            <a:r>
              <a:rPr kumimoji="0" lang="en-US" sz="2000" b="1" i="1" u="none" strike="noStrike" kern="1200" cap="none" spc="0" normalizeH="0" baseline="0" noProof="0" dirty="0">
                <a:ln>
                  <a:noFill/>
                </a:ln>
                <a:solidFill>
                  <a:srgbClr val="00A493"/>
                </a:solidFill>
                <a:effectLst/>
                <a:uLnTx/>
                <a:uFillTx/>
                <a:latin typeface="Arial"/>
                <a:cs typeface="Arial"/>
              </a:rPr>
              <a:t> </a:t>
            </a:r>
            <a:r>
              <a:rPr kumimoji="0" lang="en-US" sz="2000" b="0" i="1" u="none" strike="noStrike" kern="1200" cap="none" spc="0" normalizeH="0" baseline="0" noProof="0" dirty="0">
                <a:ln>
                  <a:noFill/>
                </a:ln>
                <a:solidFill>
                  <a:prstClr val="black">
                    <a:lumMod val="95000"/>
                    <a:lumOff val="5000"/>
                  </a:prstClr>
                </a:solidFill>
                <a:effectLst/>
                <a:uLnTx/>
                <a:uFillTx/>
                <a:latin typeface="Arial"/>
                <a:cs typeface="Arial"/>
              </a:rPr>
              <a:t>to in-service laboratorians</a:t>
            </a:r>
          </a:p>
          <a:p>
            <a:pPr marL="228600" marR="0" lvl="0" indent="-228600" algn="l" defTabSz="914400" rtl="0" eaLnBrk="1" fontAlgn="auto" latinLnBrk="0" hangingPunct="1">
              <a:lnSpc>
                <a:spcPct val="110000"/>
              </a:lnSpc>
              <a:spcBef>
                <a:spcPts val="600"/>
              </a:spcBef>
              <a:spcAft>
                <a:spcPts val="600"/>
              </a:spcAft>
              <a:buClr>
                <a:srgbClr val="4696D2"/>
              </a:buClr>
              <a:buSzPct val="80000"/>
              <a:buFont typeface="Arial" panose="020B0604020202020204" pitchFamily="34" charset="0"/>
              <a:buChar char="•"/>
              <a:tabLst/>
              <a:defRPr/>
            </a:pPr>
            <a:r>
              <a:rPr kumimoji="0" lang="en-US" sz="2400" b="0" i="1" u="none" strike="noStrike" kern="1200" cap="none" spc="0" normalizeH="0" baseline="0" noProof="0" dirty="0">
                <a:ln>
                  <a:noFill/>
                </a:ln>
                <a:solidFill>
                  <a:prstClr val="black">
                    <a:lumMod val="95000"/>
                    <a:lumOff val="5000"/>
                  </a:prstClr>
                </a:solidFill>
                <a:effectLst/>
                <a:uLnTx/>
                <a:uFillTx/>
                <a:latin typeface="Arial"/>
                <a:ea typeface="+mn-ea"/>
                <a:cs typeface="Arial"/>
              </a:rPr>
              <a:t>Scholarship range: $1000 - $5000</a:t>
            </a:r>
          </a:p>
          <a:p>
            <a:pPr marL="228600" marR="0" lvl="0" indent="-228600" algn="l" defTabSz="914400" rtl="0" eaLnBrk="1" fontAlgn="auto" latinLnBrk="0" hangingPunct="1">
              <a:lnSpc>
                <a:spcPct val="110000"/>
              </a:lnSpc>
              <a:spcBef>
                <a:spcPts val="600"/>
              </a:spcBef>
              <a:spcAft>
                <a:spcPts val="600"/>
              </a:spcAft>
              <a:buClr>
                <a:srgbClr val="4696D2"/>
              </a:buClr>
              <a:buSzPct val="80000"/>
              <a:buFont typeface="Arial" panose="020B0604020202020204" pitchFamily="34" charset="0"/>
              <a:buChar char="•"/>
              <a:tabLst/>
              <a:defRPr/>
            </a:pPr>
            <a:r>
              <a:rPr kumimoji="0" lang="en-US" sz="2400" b="1" i="1" u="none" strike="noStrike" kern="1200" cap="none" spc="0" normalizeH="0" baseline="0" noProof="0" dirty="0">
                <a:ln>
                  <a:noFill/>
                </a:ln>
                <a:solidFill>
                  <a:srgbClr val="00A493"/>
                </a:solidFill>
                <a:effectLst/>
                <a:uLnTx/>
                <a:uFillTx/>
                <a:latin typeface="Arial"/>
                <a:ea typeface="+mn-ea"/>
                <a:cs typeface="Arial"/>
              </a:rPr>
              <a:t>Help address the laboratory</a:t>
            </a:r>
            <a:r>
              <a:rPr kumimoji="0" lang="en-US" sz="2400" b="1" i="1" u="none" strike="noStrike" kern="1200" cap="none" spc="0" normalizeH="0" noProof="0" dirty="0">
                <a:ln>
                  <a:noFill/>
                </a:ln>
                <a:solidFill>
                  <a:srgbClr val="00A493"/>
                </a:solidFill>
                <a:effectLst/>
                <a:uLnTx/>
                <a:uFillTx/>
                <a:latin typeface="Arial"/>
                <a:ea typeface="+mn-ea"/>
                <a:cs typeface="Arial"/>
              </a:rPr>
              <a:t> </a:t>
            </a:r>
            <a:r>
              <a:rPr kumimoji="0" lang="en-US" sz="2400" b="1" i="1" u="none" strike="noStrike" kern="1200" cap="none" spc="0" normalizeH="0" baseline="0" noProof="0" dirty="0">
                <a:ln>
                  <a:noFill/>
                </a:ln>
                <a:solidFill>
                  <a:srgbClr val="00A493"/>
                </a:solidFill>
                <a:effectLst/>
                <a:uLnTx/>
                <a:uFillTx/>
                <a:latin typeface="Arial"/>
                <a:ea typeface="+mn-ea"/>
                <a:cs typeface="Arial"/>
              </a:rPr>
              <a:t>workforce shortage! </a:t>
            </a:r>
          </a:p>
        </p:txBody>
      </p:sp>
      <p:sp>
        <p:nvSpPr>
          <p:cNvPr id="6" name="Rectangle 5"/>
          <p:cNvSpPr/>
          <p:nvPr/>
        </p:nvSpPr>
        <p:spPr>
          <a:xfrm>
            <a:off x="8752114" y="5747020"/>
            <a:ext cx="3648891" cy="369332"/>
          </a:xfrm>
          <a:prstGeom prst="rect">
            <a:avLst/>
          </a:prstGeom>
        </p:spPr>
        <p:txBody>
          <a:bodyPr wrap="square">
            <a:spAutoFit/>
          </a:bodyPr>
          <a:lstStyle/>
          <a:p>
            <a:r>
              <a:rPr lang="en-US" b="1" dirty="0">
                <a:solidFill>
                  <a:schemeClr val="accent1">
                    <a:lumMod val="50000"/>
                  </a:schemeClr>
                </a:solidFill>
              </a:rPr>
              <a:t>Info at: SupportCDCOneLab.org</a:t>
            </a:r>
          </a:p>
        </p:txBody>
      </p:sp>
    </p:spTree>
    <p:extLst>
      <p:ext uri="{BB962C8B-B14F-4D97-AF65-F5344CB8AC3E}">
        <p14:creationId xmlns:p14="http://schemas.microsoft.com/office/powerpoint/2010/main" val="418352708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80C-9328-5A48-E796-2CC14F334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8DA07-3020-E638-D8F8-349C37147041}"/>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a:extLst>
              <a:ext uri="{FF2B5EF4-FFF2-40B4-BE49-F238E27FC236}">
                <a16:creationId xmlns:a16="http://schemas.microsoft.com/office/drawing/2014/main" id="{360B9FD0-6107-E20B-61D6-069B4EAB0730}"/>
              </a:ext>
            </a:extLst>
          </p:cNvPr>
          <p:cNvSpPr>
            <a:spLocks noGrp="1"/>
          </p:cNvSpPr>
          <p:nvPr>
            <p:ph idx="1"/>
          </p:nvPr>
        </p:nvSpPr>
        <p:spPr/>
        <p:txBody>
          <a:bodyPr/>
          <a:lstStyle/>
          <a:p>
            <a:pPr marL="457200" indent="-457200">
              <a:buFont typeface="+mj-lt"/>
              <a:buAutoNum type="arabicPeriod"/>
            </a:pPr>
            <a:r>
              <a:rPr lang="en-US" sz="2000" dirty="0"/>
              <a:t>Claim 1 CMLE credit for this webinar from the ASCP Store</a:t>
            </a:r>
          </a:p>
          <a:p>
            <a:pPr marL="457200" indent="-457200">
              <a:buFont typeface="+mj-lt"/>
              <a:buAutoNum type="arabicPeriod"/>
            </a:pPr>
            <a:r>
              <a:rPr lang="en-US" sz="2000" dirty="0"/>
              <a:t>Instructions will be emailed to live attendees tomorrow 5/16 (via Zoom)</a:t>
            </a:r>
          </a:p>
          <a:p>
            <a:pPr marL="457200" indent="-457200">
              <a:buFont typeface="+mj-lt"/>
              <a:buAutoNum type="arabicPeriod"/>
            </a:pPr>
            <a:r>
              <a:rPr lang="en-US" sz="2000" dirty="0"/>
              <a:t>Credit claiming is only available within 1-month of the webinar date</a:t>
            </a:r>
          </a:p>
          <a:p>
            <a:pPr marL="457200" indent="-457200">
              <a:buFont typeface="+mj-lt"/>
              <a:buAutoNum type="arabicPeriod"/>
            </a:pPr>
            <a:endParaRPr lang="en-US" dirty="0">
              <a:hlinkClick r:id="rId2"/>
            </a:endParaRPr>
          </a:p>
          <a:p>
            <a:pPr marL="0" indent="0">
              <a:buNone/>
            </a:pPr>
            <a:endParaRPr lang="en-US" dirty="0"/>
          </a:p>
        </p:txBody>
      </p:sp>
    </p:spTree>
    <p:extLst>
      <p:ext uri="{BB962C8B-B14F-4D97-AF65-F5344CB8AC3E}">
        <p14:creationId xmlns:p14="http://schemas.microsoft.com/office/powerpoint/2010/main" val="226122804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524000" y="3675126"/>
            <a:ext cx="9144000" cy="1937766"/>
          </a:xfrm>
        </p:spPr>
        <p:txBody>
          <a:bodyPr vert="horz" lIns="91440" tIns="45720" rIns="91440" bIns="45720" rtlCol="0" anchor="ctr">
            <a:noAutofit/>
          </a:bodyPr>
          <a:lstStyle/>
          <a:p>
            <a:r>
              <a:rPr lang="en-US" sz="4000" i="1" dirty="0">
                <a:latin typeface="Arial"/>
                <a:cs typeface="Calibri"/>
              </a:rPr>
              <a:t> </a:t>
            </a:r>
          </a:p>
          <a:p>
            <a:r>
              <a:rPr lang="en-US" sz="4000" i="1" dirty="0">
                <a:latin typeface="Arial"/>
                <a:cs typeface="Calibri"/>
              </a:rPr>
              <a:t>Twinning and Sharing Best Practices: Regional Partnerships </a:t>
            </a:r>
            <a:endParaRPr lang="en-US" sz="1600" dirty="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271327" cy="1200329"/>
          </a:xfrm>
          <a:prstGeom prst="rect">
            <a:avLst/>
          </a:prstGeom>
          <a:noFill/>
        </p:spPr>
        <p:txBody>
          <a:bodyPr wrap="none" rtlCol="0">
            <a:spAutoFit/>
          </a:bodyPr>
          <a:lstStyle/>
          <a:p>
            <a:r>
              <a:rPr lang="en-US" b="1" dirty="0">
                <a:solidFill>
                  <a:srgbClr val="00A493"/>
                </a:solidFill>
              </a:rPr>
              <a:t>More info at: </a:t>
            </a:r>
            <a:br>
              <a:rPr lang="en-US" b="1" dirty="0">
                <a:solidFill>
                  <a:srgbClr val="00A493"/>
                </a:solidFill>
              </a:rPr>
            </a:br>
            <a:r>
              <a:rPr lang="en-US" b="1" dirty="0">
                <a:solidFill>
                  <a:srgbClr val="00A493"/>
                </a:solidFill>
              </a:rPr>
              <a:t>supportcdconelab.org</a:t>
            </a:r>
            <a:br>
              <a:rPr lang="en-US" b="1" dirty="0">
                <a:solidFill>
                  <a:srgbClr val="00A493"/>
                </a:solidFill>
              </a:rPr>
            </a:br>
            <a:r>
              <a:rPr lang="en-US" b="1" dirty="0">
                <a:solidFill>
                  <a:srgbClr val="00A493"/>
                </a:solidFill>
              </a:rPr>
              <a:t>Or email us at:</a:t>
            </a:r>
          </a:p>
          <a:p>
            <a:r>
              <a:rPr lang="en-US" b="1" dirty="0">
                <a:solidFill>
                  <a:srgbClr val="00A493"/>
                </a:solidFil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67C60D-D57C-4BD8-8A14-7B51EEB70D24}"/>
              </a:ext>
            </a:extLst>
          </p:cNvPr>
          <p:cNvSpPr>
            <a:spLocks noGrp="1"/>
          </p:cNvSpPr>
          <p:nvPr>
            <p:ph type="title"/>
          </p:nvPr>
        </p:nvSpPr>
        <p:spPr/>
        <p:txBody>
          <a:bodyPr/>
          <a:lstStyle/>
          <a:p>
            <a:r>
              <a:rPr lang="en-US" dirty="0"/>
              <a:t>Understanding the Regional Consortia</a:t>
            </a:r>
          </a:p>
        </p:txBody>
      </p:sp>
      <p:pic>
        <p:nvPicPr>
          <p:cNvPr id="5" name="Picture 4" descr="Map of the United States that shows the area of the regional consortia ">
            <a:extLst>
              <a:ext uri="{FF2B5EF4-FFF2-40B4-BE49-F238E27FC236}">
                <a16:creationId xmlns:a16="http://schemas.microsoft.com/office/drawing/2014/main" id="{101ACFA5-5EF7-D9BE-99B2-4A170C8FF77A}"/>
              </a:ext>
            </a:extLst>
          </p:cNvPr>
          <p:cNvPicPr>
            <a:picLocks noChangeAspect="1"/>
          </p:cNvPicPr>
          <p:nvPr/>
        </p:nvPicPr>
        <p:blipFill>
          <a:blip r:embed="rId3"/>
          <a:stretch>
            <a:fillRect/>
          </a:stretch>
        </p:blipFill>
        <p:spPr>
          <a:xfrm>
            <a:off x="1840230" y="867845"/>
            <a:ext cx="8111177" cy="5289532"/>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CDF9E057-2DBF-4754-B180-CF5DB9A39E1B}"/>
              </a:ext>
            </a:extLst>
          </p:cNvPr>
          <p:cNvSpPr>
            <a:spLocks noGrp="1"/>
          </p:cNvSpPr>
          <p:nvPr>
            <p:ph type="sldNum" sz="quarter" idx="12"/>
          </p:nvPr>
        </p:nvSpPr>
        <p:spPr/>
        <p:txBody>
          <a:bodyPr/>
          <a:lstStyle/>
          <a:p>
            <a:fld id="{FFA67747-A1D0-4850-AF9A-570B1A0E3F7F}" type="slidenum">
              <a:rPr lang="en-US" smtClean="0"/>
              <a:t>5</a:t>
            </a:fld>
            <a:endParaRPr lang="en-US" dirty="0"/>
          </a:p>
        </p:txBody>
      </p:sp>
    </p:spTree>
    <p:extLst>
      <p:ext uri="{BB962C8B-B14F-4D97-AF65-F5344CB8AC3E}">
        <p14:creationId xmlns:p14="http://schemas.microsoft.com/office/powerpoint/2010/main" val="358389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9D8B-D191-3665-FA1F-82B4A671BD0F}"/>
              </a:ext>
            </a:extLst>
          </p:cNvPr>
          <p:cNvSpPr>
            <a:spLocks noGrp="1"/>
          </p:cNvSpPr>
          <p:nvPr>
            <p:ph type="title"/>
          </p:nvPr>
        </p:nvSpPr>
        <p:spPr/>
        <p:txBody>
          <a:bodyPr/>
          <a:lstStyle/>
          <a:p>
            <a:r>
              <a:rPr lang="en-US" dirty="0"/>
              <a:t>Understanding the Regional Consortia</a:t>
            </a:r>
            <a:r>
              <a:rPr lang="en-US" sz="800" dirty="0">
                <a:latin typeface="+mn-lt"/>
              </a:rPr>
              <a:t>1</a:t>
            </a:r>
          </a:p>
        </p:txBody>
      </p:sp>
      <p:sp>
        <p:nvSpPr>
          <p:cNvPr id="3" name="Content Placeholder 2">
            <a:extLst>
              <a:ext uri="{FF2B5EF4-FFF2-40B4-BE49-F238E27FC236}">
                <a16:creationId xmlns:a16="http://schemas.microsoft.com/office/drawing/2014/main" id="{6CA9127E-4277-B57E-3D08-9ED84D502287}"/>
              </a:ext>
            </a:extLst>
          </p:cNvPr>
          <p:cNvSpPr>
            <a:spLocks noGrp="1"/>
          </p:cNvSpPr>
          <p:nvPr>
            <p:ph idx="1"/>
          </p:nvPr>
        </p:nvSpPr>
        <p:spPr/>
        <p:txBody>
          <a:bodyPr/>
          <a:lstStyle/>
          <a:p>
            <a:pPr marL="0" indent="0" algn="l">
              <a:buNone/>
            </a:pPr>
            <a:r>
              <a:rPr lang="en-US" sz="2800" b="0" i="0" dirty="0">
                <a:solidFill>
                  <a:srgbClr val="000000"/>
                </a:solidFill>
                <a:effectLst/>
                <a:latin typeface="Open Sans Regular" panose="020B0606030504020204" pitchFamily="34" charset="0"/>
              </a:rPr>
              <a:t>Allow members to share testing services, expert guidance and resources with participating laboratories: </a:t>
            </a:r>
          </a:p>
          <a:p>
            <a:pPr lvl="1"/>
            <a:r>
              <a:rPr lang="en-US" sz="2800" dirty="0">
                <a:solidFill>
                  <a:srgbClr val="000000"/>
                </a:solidFill>
                <a:latin typeface="Open Sans Regular" panose="020B0606030504020204" pitchFamily="34" charset="0"/>
              </a:rPr>
              <a:t>Sponsor</a:t>
            </a:r>
            <a:r>
              <a:rPr lang="en-US" sz="2800" b="0" i="0" dirty="0">
                <a:solidFill>
                  <a:srgbClr val="000000"/>
                </a:solidFill>
                <a:effectLst/>
                <a:latin typeface="Open Sans Regular" panose="020B0606030504020204" pitchFamily="34" charset="0"/>
              </a:rPr>
              <a:t> workforce development and training events</a:t>
            </a:r>
          </a:p>
          <a:p>
            <a:pPr lvl="1"/>
            <a:r>
              <a:rPr lang="en-US" sz="2800" b="0" i="0" dirty="0">
                <a:solidFill>
                  <a:srgbClr val="000000"/>
                </a:solidFill>
                <a:effectLst/>
                <a:latin typeface="Open Sans Regular" panose="020B0606030504020204" pitchFamily="34" charset="0"/>
              </a:rPr>
              <a:t>Sharing testing services, resources and samples for validation</a:t>
            </a:r>
          </a:p>
          <a:p>
            <a:pPr lvl="1"/>
            <a:r>
              <a:rPr lang="en-US" sz="2800" b="0" i="0" dirty="0">
                <a:solidFill>
                  <a:srgbClr val="000000"/>
                </a:solidFill>
                <a:effectLst/>
                <a:latin typeface="Open Sans Regular" panose="020B0606030504020204" pitchFamily="34" charset="0"/>
              </a:rPr>
              <a:t>Lead quality improvement projects and collaborate on research studies</a:t>
            </a:r>
          </a:p>
          <a:p>
            <a:pPr lvl="1"/>
            <a:r>
              <a:rPr lang="en-US" sz="2800" b="1" i="1" dirty="0">
                <a:solidFill>
                  <a:srgbClr val="B42E34"/>
                </a:solidFill>
                <a:effectLst/>
                <a:latin typeface="Open Sans Regular" panose="020B0606030504020204" pitchFamily="34" charset="0"/>
              </a:rPr>
              <a:t>Engage in peer-to-peer learning</a:t>
            </a:r>
          </a:p>
          <a:p>
            <a:pPr lvl="1"/>
            <a:endParaRPr lang="en-US" b="0" i="0" dirty="0">
              <a:solidFill>
                <a:srgbClr val="000000"/>
              </a:solidFill>
              <a:effectLst/>
              <a:latin typeface="Open Sans Regular" panose="020B0606030504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1BFC6AF5-A57E-2C54-AC28-1AA3B89D80BB}"/>
              </a:ext>
            </a:extLst>
          </p:cNvPr>
          <p:cNvSpPr>
            <a:spLocks noGrp="1"/>
          </p:cNvSpPr>
          <p:nvPr>
            <p:ph type="sldNum" sz="quarter" idx="12"/>
          </p:nvPr>
        </p:nvSpPr>
        <p:spPr/>
        <p:txBody>
          <a:bodyPr/>
          <a:lstStyle/>
          <a:p>
            <a:fld id="{FFA67747-A1D0-4850-AF9A-570B1A0E3F7F}" type="slidenum">
              <a:rPr lang="en-US" smtClean="0"/>
              <a:pPr/>
              <a:t>6</a:t>
            </a:fld>
            <a:endParaRPr lang="en-US" dirty="0"/>
          </a:p>
        </p:txBody>
      </p:sp>
    </p:spTree>
    <p:extLst>
      <p:ext uri="{BB962C8B-B14F-4D97-AF65-F5344CB8AC3E}">
        <p14:creationId xmlns:p14="http://schemas.microsoft.com/office/powerpoint/2010/main" val="185140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1656540" y="2741705"/>
            <a:ext cx="9144000" cy="2387600"/>
          </a:xfrm>
        </p:spPr>
        <p:txBody>
          <a:bodyPr>
            <a:noAutofit/>
          </a:bodyPr>
          <a:lstStyle/>
          <a:p>
            <a:r>
              <a:rPr lang="en-US" sz="3200" dirty="0"/>
              <a:t>Peer-to-Peer Sharing with the State Hygienic Laboratory at the University of Iowa and The Missouri State Public Health Laboratory</a:t>
            </a:r>
            <a:br>
              <a:rPr lang="en-US" sz="4000" dirty="0"/>
            </a:br>
            <a:br>
              <a:rPr lang="en-US" sz="4000" dirty="0"/>
            </a:br>
            <a:r>
              <a:rPr lang="en-US" sz="3200" b="0" dirty="0"/>
              <a:t>Ryan Bernard</a:t>
            </a:r>
          </a:p>
        </p:txBody>
      </p:sp>
    </p:spTree>
    <p:extLst>
      <p:ext uri="{BB962C8B-B14F-4D97-AF65-F5344CB8AC3E}">
        <p14:creationId xmlns:p14="http://schemas.microsoft.com/office/powerpoint/2010/main" val="39603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dirty="0"/>
              <a:t>Review Background and Initiation</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lstStyle/>
          <a:p>
            <a:r>
              <a:rPr lang="en-US" sz="2400" dirty="0"/>
              <a:t>Identify a Public Health Lab that is comparable in operation</a:t>
            </a:r>
          </a:p>
          <a:p>
            <a:r>
              <a:rPr lang="en-US" sz="2400" dirty="0"/>
              <a:t>Propose review terms with the partner and determine if the terms are agreeable</a:t>
            </a:r>
          </a:p>
          <a:p>
            <a:r>
              <a:rPr lang="en-US" sz="2400" dirty="0"/>
              <a:t>Develop a portfolio plan with partner and prepare to execute and rollout</a:t>
            </a:r>
          </a:p>
          <a:p>
            <a:endParaRPr lang="en-US" dirty="0"/>
          </a:p>
        </p:txBody>
      </p:sp>
      <p:pic>
        <p:nvPicPr>
          <p:cNvPr id="12" name="Picture Placeholder 11" descr="two people in lab coats&#10;&#10;">
            <a:extLst>
              <a:ext uri="{FF2B5EF4-FFF2-40B4-BE49-F238E27FC236}">
                <a16:creationId xmlns:a16="http://schemas.microsoft.com/office/drawing/2014/main" id="{5732830B-AE65-9547-0CAC-D13BCC467A62}"/>
              </a:ext>
            </a:extLst>
          </p:cNvPr>
          <p:cNvPicPr>
            <a:picLocks noGrp="1" noChangeAspect="1"/>
          </p:cNvPicPr>
          <p:nvPr>
            <p:ph type="pic"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4452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Peer-to-Peer Objectives</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449436"/>
            <a:ext cx="10515600" cy="3914538"/>
          </a:xfrm>
        </p:spPr>
        <p:txBody>
          <a:bodyPr>
            <a:normAutofit/>
          </a:bodyPr>
          <a:lstStyle/>
          <a:p>
            <a:pPr marL="0" indent="0">
              <a:buNone/>
            </a:pPr>
            <a:endParaRPr lang="en-US" sz="2400" dirty="0"/>
          </a:p>
          <a:p>
            <a:pPr marL="457200" indent="-457200">
              <a:buFont typeface="+mj-lt"/>
              <a:buAutoNum type="arabicPeriod"/>
            </a:pPr>
            <a:r>
              <a:rPr lang="en-US" sz="2400" dirty="0"/>
              <a:t>Share resources, services, and information between the Missouri State Public Health Laboratory (MSPHL) and the State Hygienic Laboratory at the University of Iowa (SHL)</a:t>
            </a:r>
          </a:p>
          <a:p>
            <a:pPr marL="457200" indent="-457200">
              <a:buFont typeface="+mj-lt"/>
              <a:buAutoNum type="arabicPeriod"/>
            </a:pPr>
            <a:r>
              <a:rPr lang="en-US" sz="2400" dirty="0"/>
              <a:t>Compare processes to potentially save money, reduce waste, and build a pathway for information sharing</a:t>
            </a:r>
          </a:p>
          <a:p>
            <a:pPr marL="457200" indent="-457200">
              <a:buFont typeface="+mj-lt"/>
              <a:buAutoNum type="arabicPeriod"/>
            </a:pPr>
            <a:r>
              <a:rPr lang="en-US" sz="2400" dirty="0"/>
              <a:t>Continue to grow and evolve as technology advances and public health demands change </a:t>
            </a:r>
          </a:p>
        </p:txBody>
      </p:sp>
    </p:spTree>
    <p:extLst>
      <p:ext uri="{BB962C8B-B14F-4D97-AF65-F5344CB8AC3E}">
        <p14:creationId xmlns:p14="http://schemas.microsoft.com/office/powerpoint/2010/main" val="19444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APHL PPT">
      <a:dk1>
        <a:srgbClr val="3F3F3F"/>
      </a:dk1>
      <a:lt1>
        <a:sysClr val="window" lastClr="FFFFFF"/>
      </a:lt1>
      <a:dk2>
        <a:srgbClr val="00A0AF"/>
      </a:dk2>
      <a:lt2>
        <a:srgbClr val="EEECE1"/>
      </a:lt2>
      <a:accent1>
        <a:srgbClr val="B42E34"/>
      </a:accent1>
      <a:accent2>
        <a:srgbClr val="EF7521"/>
      </a:accent2>
      <a:accent3>
        <a:srgbClr val="853175"/>
      </a:accent3>
      <a:accent4>
        <a:srgbClr val="8064A2"/>
      </a:accent4>
      <a:accent5>
        <a:srgbClr val="4BACC6"/>
      </a:accent5>
      <a:accent6>
        <a:srgbClr val="F79646"/>
      </a:accent6>
      <a:hlink>
        <a:srgbClr val="0000FF"/>
      </a:hlink>
      <a:folHlink>
        <a:srgbClr val="800080"/>
      </a:folHlink>
    </a:clrScheme>
    <a:fontScheme name="APHL PPT">
      <a:majorFont>
        <a:latin typeface="Franklin Gothic Medium"/>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solidFill>
              <a:schemeClr val="bg1"/>
            </a:solidFill>
          </a:defRPr>
        </a:defPPr>
      </a:lstStyle>
    </a:txDef>
  </a:objectDefaults>
  <a:extraClrSchemeLst/>
  <a:extLst>
    <a:ext uri="{05A4C25C-085E-4340-85A3-A5531E510DB2}">
      <thm15:themeFamily xmlns:thm15="http://schemas.microsoft.com/office/thememl/2012/main" name="APHL PPT Template [Read-Only]" id="{3A9A1701-EC70-4123-88B2-DD08CA968F12}" vid="{D11EE8A5-238F-4FD6-9D2A-282CC6858DF5}"/>
    </a:ext>
  </a:extLst>
</a:theme>
</file>

<file path=ppt/theme/theme4.xml><?xml version="1.0" encoding="utf-8"?>
<a:theme xmlns:a="http://schemas.openxmlformats.org/drawingml/2006/main" name="APHL Master Theme">
  <a:themeElements>
    <a:clrScheme name="APHL Template Colors 2022">
      <a:dk1>
        <a:sysClr val="windowText" lastClr="000000"/>
      </a:dk1>
      <a:lt1>
        <a:sysClr val="window" lastClr="FFFFFF"/>
      </a:lt1>
      <a:dk2>
        <a:srgbClr val="006E79"/>
      </a:dk2>
      <a:lt2>
        <a:srgbClr val="E2E9EC"/>
      </a:lt2>
      <a:accent1>
        <a:srgbClr val="00A0AF"/>
      </a:accent1>
      <a:accent2>
        <a:srgbClr val="B42E34"/>
      </a:accent2>
      <a:accent3>
        <a:srgbClr val="EF9528"/>
      </a:accent3>
      <a:accent4>
        <a:srgbClr val="7AC143"/>
      </a:accent4>
      <a:accent5>
        <a:srgbClr val="532E63"/>
      </a:accent5>
      <a:accent6>
        <a:srgbClr val="FFC000"/>
      </a:accent6>
      <a:hlink>
        <a:srgbClr val="00A0AF"/>
      </a:hlink>
      <a:folHlink>
        <a:srgbClr val="07484C"/>
      </a:folHlink>
    </a:clrScheme>
    <a:fontScheme name="Custom 2">
      <a:majorFont>
        <a:latin typeface="Franklin Gothic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72000" bIns="72000" rtlCol="0" anchor="ctr"/>
      <a:lstStyle>
        <a:defPPr algn="ctr">
          <a:spcAft>
            <a:spcPts val="600"/>
          </a:spcAft>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85750" indent="-285750" algn="l">
          <a:spcAft>
            <a:spcPts val="600"/>
          </a:spcAft>
          <a:buClr>
            <a:schemeClr val="accent1"/>
          </a:buClr>
          <a:buFont typeface="Arial" panose="020B0604020202020204" pitchFamily="34" charset="0"/>
          <a:buChar cha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PH_PowerPoint Template.potx" id="{8900970D-6D23-4E8D-8CFA-E48F1FD8CD1B}" vid="{D89538B9-C6D9-4A9D-A71C-151150DD9AEB}"/>
    </a:ext>
  </a:extLst>
</a:theme>
</file>

<file path=ppt/theme/theme6.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FE95EB-1D52-410E-A524-0B047EC84A3E}">
  <ds:schemaRefs>
    <ds:schemaRef ds:uri="http://schemas.microsoft.com/sharepoint/v3/contenttype/forms"/>
  </ds:schemaRefs>
</ds:datastoreItem>
</file>

<file path=customXml/itemProps2.xml><?xml version="1.0" encoding="utf-8"?>
<ds:datastoreItem xmlns:ds="http://schemas.openxmlformats.org/officeDocument/2006/customXml" ds:itemID="{F906C323-2260-4F5C-A4E4-76E86AEA9B57}">
  <ds:schemaRefs>
    <ds:schemaRef ds:uri="http://schemas.openxmlformats.org/package/2006/metadata/core-properties"/>
    <ds:schemaRef ds:uri="http://schemas.microsoft.com/office/2006/documentManagement/types"/>
    <ds:schemaRef ds:uri="http://schemas.microsoft.com/office/infopath/2007/PartnerControls"/>
    <ds:schemaRef ds:uri="6ba615c7-e36f-41d7-bc8f-37344f0ff168"/>
    <ds:schemaRef ds:uri="http://purl.org/dc/elements/1.1/"/>
    <ds:schemaRef ds:uri="http://schemas.microsoft.com/office/2006/metadata/properties"/>
    <ds:schemaRef ds:uri="e3c4afd0-9773-4f1f-9ff3-4da1b4bc66ab"/>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9064F4EB-54C7-466E-98B4-52C724332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35744</TotalTime>
  <Words>3827</Words>
  <Application>Microsoft Office PowerPoint</Application>
  <PresentationFormat>Widescreen</PresentationFormat>
  <Paragraphs>331</Paragraphs>
  <Slides>43</Slides>
  <Notes>24</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43</vt:i4>
      </vt:variant>
    </vt:vector>
  </HeadingPairs>
  <TitlesOfParts>
    <vt:vector size="55" baseType="lpstr">
      <vt:lpstr>Aptos</vt:lpstr>
      <vt:lpstr>Arial</vt:lpstr>
      <vt:lpstr>Calibri</vt:lpstr>
      <vt:lpstr>Calibri Light</vt:lpstr>
      <vt:lpstr>Franklin Gothic Demi</vt:lpstr>
      <vt:lpstr>Franklin Gothic Medium</vt:lpstr>
      <vt:lpstr>Open Sans Regular</vt:lpstr>
      <vt:lpstr>23-210340-MT_Executive_Board Meeting_Volunteer Program [54]  -  Read-Only</vt:lpstr>
      <vt:lpstr>Office Theme</vt:lpstr>
      <vt:lpstr>1_Office Theme</vt:lpstr>
      <vt:lpstr>APHL Master Theme</vt:lpstr>
      <vt:lpstr>Retrospect</vt:lpstr>
      <vt:lpstr>Twinning and Sharing Best Practices: Regional Partnerships Lorelei J. Kurimski, Tina Su, Ryan Bernard, John Laurance IV, Jason Wholehan, Dr. Christine Bean, Jill Power</vt:lpstr>
      <vt:lpstr>Funding Statement</vt:lpstr>
      <vt:lpstr>Format of Today’s Session</vt:lpstr>
      <vt:lpstr>Regional Consortia  and Peer-to-Peer Learning</vt:lpstr>
      <vt:lpstr>Understanding the Regional Consortia</vt:lpstr>
      <vt:lpstr>Understanding the Regional Consortia1</vt:lpstr>
      <vt:lpstr>Peer-to-Peer Sharing with the State Hygienic Laboratory at the University of Iowa and The Missouri State Public Health Laboratory  Ryan Bernard</vt:lpstr>
      <vt:lpstr>Review Background and Initiation</vt:lpstr>
      <vt:lpstr>Peer-to-Peer Objectives</vt:lpstr>
      <vt:lpstr>Sharing Resources, Services, and Information</vt:lpstr>
      <vt:lpstr>Focus Area  Support Area Kit Packaging</vt:lpstr>
      <vt:lpstr>Support Area Central Services Kit Production</vt:lpstr>
      <vt:lpstr>Lessons Learned Support Area Central Services</vt:lpstr>
      <vt:lpstr>Support Area Central Accessioning</vt:lpstr>
      <vt:lpstr>Lessons Learned Support Area Central Accessioning</vt:lpstr>
      <vt:lpstr>Support Area Informatics/Data Entry Team</vt:lpstr>
      <vt:lpstr>Lessons Learned for a successful Peer-to-Peer review</vt:lpstr>
      <vt:lpstr>Conclusions</vt:lpstr>
      <vt:lpstr>Special Thanks</vt:lpstr>
      <vt:lpstr>Building Bridges: Twinning Best Practices</vt:lpstr>
      <vt:lpstr>Training Partner Exchange</vt:lpstr>
      <vt:lpstr>Association of Public Health Laboratories piloted a training partners exchange</vt:lpstr>
      <vt:lpstr>Importance of Knowledge Exchanges Why is it important for the Lab community to share experiences</vt:lpstr>
      <vt:lpstr>Importance of Knowledge Exchanges Why is it important for the Lab community to share experiences1</vt:lpstr>
      <vt:lpstr>Importance of Knowledge Exchanges Why is it important for the Lab community to share experiences2</vt:lpstr>
      <vt:lpstr>Lessons Learned</vt:lpstr>
      <vt:lpstr>PHL State Trainer Exchange Program</vt:lpstr>
      <vt:lpstr>Benefit to Public Health Laboratories</vt:lpstr>
      <vt:lpstr>Benefit to Clinical Laboratories</vt:lpstr>
      <vt:lpstr>Elements of a Great Exchange Program</vt:lpstr>
      <vt:lpstr>BIOSAFETY PARTNERSHIP:  Building Bridges with Laboratory System Partners  </vt:lpstr>
      <vt:lpstr>Regional Consortia: </vt:lpstr>
      <vt:lpstr>NEEPHLD Biosafety Officers</vt:lpstr>
      <vt:lpstr>Role of BSO with Clinical Partners: </vt:lpstr>
      <vt:lpstr>Partners – 2018 Northeast Laboratory Safety Symposium</vt:lpstr>
      <vt:lpstr>Symposium Highlights </vt:lpstr>
      <vt:lpstr>SAFETY ACTIVITIES</vt:lpstr>
      <vt:lpstr>Lessons Learned </vt:lpstr>
      <vt:lpstr>Q&amp;A</vt:lpstr>
      <vt:lpstr>Next Month’s Webinar:  June 26th, 11 am – 12 pm CST  Partnerships in Service of Effective Data Sharing </vt:lpstr>
      <vt:lpstr>Dr. Alvin Ring Empowerment Scholarship for  Laboratory Professionals  Apply Today! </vt:lpstr>
      <vt:lpstr>CMLE Credit Claiming for Today's Webinar</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Powell Baker</dc:creator>
  <cp:lastModifiedBy>Jackson, Danielle</cp:lastModifiedBy>
  <cp:revision>58</cp:revision>
  <dcterms:created xsi:type="dcterms:W3CDTF">2021-06-20T22:31:28Z</dcterms:created>
  <dcterms:modified xsi:type="dcterms:W3CDTF">2024-05-22T19:31:17Z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0x0101007D5958EDDD3C4C4E934E9A36D0521BFC</vt:lpwstr>
  </property>
  <property fmtid="{D5CDD505-2E9C-101B-9397-08002B2CF9AE}" pid="3" name="_dlc_DocIdItemGuid">
    <vt:lpwstr>56672be4-acaf-4bde-8631-d4bcf66a18f0</vt:lpwstr>
  </property>
  <property fmtid="{D5CDD505-2E9C-101B-9397-08002B2CF9AE}" pid="4" name="MediaServiceImageTags">
    <vt:lpwstr/>
  </property>
</Properties>
</file>