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2" r:id="rId5"/>
  </p:sldMasterIdLst>
  <p:notesMasterIdLst>
    <p:notesMasterId r:id="rId34"/>
  </p:notesMasterIdLst>
  <p:handoutMasterIdLst>
    <p:handoutMasterId r:id="rId35"/>
  </p:handoutMasterIdLst>
  <p:sldIdLst>
    <p:sldId id="456" r:id="rId6"/>
    <p:sldId id="458" r:id="rId7"/>
    <p:sldId id="257" r:id="rId8"/>
    <p:sldId id="474" r:id="rId9"/>
    <p:sldId id="483" r:id="rId10"/>
    <p:sldId id="484" r:id="rId11"/>
    <p:sldId id="482" r:id="rId12"/>
    <p:sldId id="476" r:id="rId13"/>
    <p:sldId id="488" r:id="rId14"/>
    <p:sldId id="477" r:id="rId15"/>
    <p:sldId id="475" r:id="rId16"/>
    <p:sldId id="486" r:id="rId17"/>
    <p:sldId id="492" r:id="rId18"/>
    <p:sldId id="493" r:id="rId19"/>
    <p:sldId id="489" r:id="rId20"/>
    <p:sldId id="490" r:id="rId21"/>
    <p:sldId id="495" r:id="rId22"/>
    <p:sldId id="499" r:id="rId23"/>
    <p:sldId id="497" r:id="rId24"/>
    <p:sldId id="491" r:id="rId25"/>
    <p:sldId id="498" r:id="rId26"/>
    <p:sldId id="500" r:id="rId27"/>
    <p:sldId id="473" r:id="rId28"/>
    <p:sldId id="503" r:id="rId29"/>
    <p:sldId id="501" r:id="rId30"/>
    <p:sldId id="480" r:id="rId31"/>
    <p:sldId id="487" r:id="rId32"/>
    <p:sldId id="50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80"/>
    <a:srgbClr val="1494E0"/>
    <a:srgbClr val="CB0099"/>
    <a:srgbClr val="1C0B6D"/>
    <a:srgbClr val="4036A8"/>
    <a:srgbClr val="231F20"/>
    <a:srgbClr val="1CE39C"/>
    <a:srgbClr val="00906A"/>
    <a:srgbClr val="19120B"/>
    <a:srgbClr val="818A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3" autoAdjust="0"/>
    <p:restoredTop sz="86467" autoAdjust="0"/>
  </p:normalViewPr>
  <p:slideViewPr>
    <p:cSldViewPr snapToGrid="0">
      <p:cViewPr varScale="1">
        <p:scale>
          <a:sx n="50" d="100"/>
          <a:sy n="50" d="100"/>
        </p:scale>
        <p:origin x="24" y="84"/>
      </p:cViewPr>
      <p:guideLst/>
    </p:cSldViewPr>
  </p:slideViewPr>
  <p:outlineViewPr>
    <p:cViewPr>
      <p:scale>
        <a:sx n="33" d="100"/>
        <a:sy n="33" d="100"/>
      </p:scale>
      <p:origin x="0" y="-2680"/>
    </p:cViewPr>
  </p:outlineViewPr>
  <p:notesTextViewPr>
    <p:cViewPr>
      <p:scale>
        <a:sx n="3" d="2"/>
        <a:sy n="3" d="2"/>
      </p:scale>
      <p:origin x="0" y="0"/>
    </p:cViewPr>
  </p:notesTextViewPr>
  <p:sorterViewPr>
    <p:cViewPr varScale="1">
      <p:scale>
        <a:sx n="1" d="1"/>
        <a:sy n="1" d="1"/>
      </p:scale>
      <p:origin x="0" y="-11184"/>
    </p:cViewPr>
  </p:sorterViewPr>
  <p:notesViewPr>
    <p:cSldViewPr snapToGrid="0" showGuides="1">
      <p:cViewPr varScale="1">
        <p:scale>
          <a:sx n="62" d="100"/>
          <a:sy n="62" d="100"/>
        </p:scale>
        <p:origin x="2922"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2A5CDA-A554-914E-BE5C-C1A39AF9E9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7562B01-CDF7-8C4A-B277-3BB7D1E2FC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10CCAC-4CB4-8D4F-B1AE-4081F521E008}" type="datetimeFigureOut">
              <a:rPr lang="en-US" smtClean="0"/>
              <a:t>5/8/2024</a:t>
            </a:fld>
            <a:endParaRPr lang="en-US"/>
          </a:p>
        </p:txBody>
      </p:sp>
      <p:sp>
        <p:nvSpPr>
          <p:cNvPr id="4" name="Footer Placeholder 3">
            <a:extLst>
              <a:ext uri="{FF2B5EF4-FFF2-40B4-BE49-F238E27FC236}">
                <a16:creationId xmlns:a16="http://schemas.microsoft.com/office/drawing/2014/main" id="{ECAD0675-C19C-3648-B382-CC09190E8B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8DF235E-9E16-5B42-BE01-C28D21CBB8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C59E0D-E769-E54E-819D-F794D892BB8B}" type="slidenum">
              <a:rPr lang="en-US" smtClean="0"/>
              <a:t>‹#›</a:t>
            </a:fld>
            <a:endParaRPr lang="en-US"/>
          </a:p>
        </p:txBody>
      </p:sp>
    </p:spTree>
    <p:extLst>
      <p:ext uri="{BB962C8B-B14F-4D97-AF65-F5344CB8AC3E}">
        <p14:creationId xmlns:p14="http://schemas.microsoft.com/office/powerpoint/2010/main" val="1333189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0A615-FD4F-5E4F-8791-76A937FE4C89}"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363100-FC19-A249-8E65-94EC721B5364}" type="slidenum">
              <a:rPr lang="en-US" smtClean="0"/>
              <a:t>‹#›</a:t>
            </a:fld>
            <a:endParaRPr lang="en-US"/>
          </a:p>
        </p:txBody>
      </p:sp>
      <p:sp>
        <p:nvSpPr>
          <p:cNvPr id="8" name="Footer Placeholder 7">
            <a:extLst>
              <a:ext uri="{FF2B5EF4-FFF2-40B4-BE49-F238E27FC236}">
                <a16:creationId xmlns:a16="http://schemas.microsoft.com/office/drawing/2014/main" id="{6294F412-6212-E73F-828B-55D89FC96F5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228616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1</a:t>
            </a:fld>
            <a:endParaRPr lang="en-US"/>
          </a:p>
        </p:txBody>
      </p:sp>
    </p:spTree>
    <p:extLst>
      <p:ext uri="{BB962C8B-B14F-4D97-AF65-F5344CB8AC3E}">
        <p14:creationId xmlns:p14="http://schemas.microsoft.com/office/powerpoint/2010/main" val="70027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increasing diversity of the techs mirrors the increasing diversity of the nation.</a:t>
            </a:r>
          </a:p>
        </p:txBody>
      </p:sp>
      <p:sp>
        <p:nvSpPr>
          <p:cNvPr id="4" name="Slide Number Placeholder 3"/>
          <p:cNvSpPr>
            <a:spLocks noGrp="1"/>
          </p:cNvSpPr>
          <p:nvPr>
            <p:ph type="sldNum" sz="quarter" idx="5"/>
          </p:nvPr>
        </p:nvSpPr>
        <p:spPr/>
        <p:txBody>
          <a:bodyPr/>
          <a:lstStyle/>
          <a:p>
            <a:fld id="{8F363100-FC19-A249-8E65-94EC721B5364}" type="slidenum">
              <a:rPr lang="en-US" smtClean="0"/>
              <a:t>16</a:t>
            </a:fld>
            <a:endParaRPr lang="en-US"/>
          </a:p>
        </p:txBody>
      </p:sp>
    </p:spTree>
    <p:extLst>
      <p:ext uri="{BB962C8B-B14F-4D97-AF65-F5344CB8AC3E}">
        <p14:creationId xmlns:p14="http://schemas.microsoft.com/office/powerpoint/2010/main" val="1188621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or at least in concert with diversity recruitment efforts, the lab or organization needs to make sure they are serious about increasing diversity and not just paying lip-service to the notion.</a:t>
            </a:r>
          </a:p>
          <a:p>
            <a:endParaRPr lang="en-US" dirty="0"/>
          </a:p>
          <a:p>
            <a:r>
              <a:rPr lang="en-US" dirty="0"/>
              <a:t>A study conducted back in 2006 by Alexandra </a:t>
            </a:r>
            <a:r>
              <a:rPr lang="en-US" dirty="0" err="1"/>
              <a:t>Kalev</a:t>
            </a:r>
            <a:r>
              <a:rPr lang="en-US" dirty="0"/>
              <a:t>, Frank Dobbin, and Erin Kelly found that many diversity-education programs led to little or no increase in the representation of</a:t>
            </a:r>
          </a:p>
          <a:p>
            <a:pPr algn="l"/>
            <a:r>
              <a:rPr lang="en-US" dirty="0"/>
              <a:t>women and minorities in management. </a:t>
            </a:r>
            <a:r>
              <a:rPr lang="en-US" sz="1800" b="0" i="0" u="none" strike="noStrike" baseline="0" dirty="0">
                <a:latin typeface="TiemposText-Regular"/>
              </a:rPr>
              <a:t>Many companies think that diversity metrics are all about the “body count”—how many women, people of color, or other marginalized groups they employ.  However, those are outcome metrics.  They do not tell the whole story or identify where a problem may be or how to fix it.  Companies also need process metrics to better identify problems.  Whether the issues are in hiring, promotion, or executive sponsorship.  Process metrics direct where a company needs to focus its attention.  Like how fast people of color move up the ladder or the pay disparity between men and women doing the same job.</a:t>
            </a:r>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18</a:t>
            </a:fld>
            <a:endParaRPr lang="en-US"/>
          </a:p>
        </p:txBody>
      </p:sp>
    </p:spTree>
    <p:extLst>
      <p:ext uri="{BB962C8B-B14F-4D97-AF65-F5344CB8AC3E}">
        <p14:creationId xmlns:p14="http://schemas.microsoft.com/office/powerpoint/2010/main" val="2651803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Write a job ad as if marketing a product to a consumer; focus on how the worker will benefit from being in the role and part of the company. That may mean emphasizing how the person will contribute to the company and what role they will play in the company’s projects and initiatives. Instead of writing a laundry list of responsibilities, mention exciting or challenging projects and other experiences the candidate will get to have on the job.</a:t>
            </a:r>
          </a:p>
          <a:p>
            <a:endParaRPr lang="en-US" dirty="0"/>
          </a:p>
          <a:p>
            <a:r>
              <a:rPr lang="en-US" dirty="0"/>
              <a:t>Don’t write out an entire wish list of skills and qualifications. Instead, stick to just the fundamental skills needed to perform the role, with a goal of no more than seven bullet points total in this section. If you absolutely need to list more, consider splitting your skills section into “Required” and “Desired” qualifications to keep jobseekers engaged.</a:t>
            </a:r>
          </a:p>
          <a:p>
            <a:endParaRPr lang="en-US" dirty="0"/>
          </a:p>
          <a:p>
            <a:r>
              <a:rPr lang="en-US" dirty="0"/>
              <a:t>Forego flowery language in job titles.  Use clear and concise language. Avoid biased or discriminatory language and be aware of gender coding as well.</a:t>
            </a:r>
          </a:p>
          <a:p>
            <a:endParaRPr lang="en-US" dirty="0"/>
          </a:p>
          <a:p>
            <a:r>
              <a:rPr lang="en-US" dirty="0"/>
              <a:t>Keep in mind that inclusivity also encompasses disabilities and neurodiversity.  Diversity statements included in job postings shouldn’t ignore these types of potential candidates. </a:t>
            </a:r>
          </a:p>
        </p:txBody>
      </p:sp>
      <p:sp>
        <p:nvSpPr>
          <p:cNvPr id="4" name="Slide Number Placeholder 3"/>
          <p:cNvSpPr>
            <a:spLocks noGrp="1"/>
          </p:cNvSpPr>
          <p:nvPr>
            <p:ph type="sldNum" sz="quarter" idx="5"/>
          </p:nvPr>
        </p:nvSpPr>
        <p:spPr/>
        <p:txBody>
          <a:bodyPr/>
          <a:lstStyle/>
          <a:p>
            <a:fld id="{8F363100-FC19-A249-8E65-94EC721B5364}" type="slidenum">
              <a:rPr lang="en-US" smtClean="0"/>
              <a:t>19</a:t>
            </a:fld>
            <a:endParaRPr lang="en-US"/>
          </a:p>
        </p:txBody>
      </p:sp>
    </p:spTree>
    <p:extLst>
      <p:ext uri="{BB962C8B-B14F-4D97-AF65-F5344CB8AC3E}">
        <p14:creationId xmlns:p14="http://schemas.microsoft.com/office/powerpoint/2010/main" val="3514055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when recruiting for minority populations that the staff looks like who the company is are trying to recruit.  Young people need to hear from individuals they can relate to or look like them so that a connection can be made.  </a:t>
            </a:r>
          </a:p>
        </p:txBody>
      </p:sp>
      <p:sp>
        <p:nvSpPr>
          <p:cNvPr id="4" name="Slide Number Placeholder 3"/>
          <p:cNvSpPr>
            <a:spLocks noGrp="1"/>
          </p:cNvSpPr>
          <p:nvPr>
            <p:ph type="sldNum" sz="quarter" idx="5"/>
          </p:nvPr>
        </p:nvSpPr>
        <p:spPr/>
        <p:txBody>
          <a:bodyPr/>
          <a:lstStyle/>
          <a:p>
            <a:fld id="{8F363100-FC19-A249-8E65-94EC721B5364}" type="slidenum">
              <a:rPr lang="en-US" smtClean="0"/>
              <a:t>20</a:t>
            </a:fld>
            <a:endParaRPr lang="en-US"/>
          </a:p>
        </p:txBody>
      </p:sp>
    </p:spTree>
    <p:extLst>
      <p:ext uri="{BB962C8B-B14F-4D97-AF65-F5344CB8AC3E}">
        <p14:creationId xmlns:p14="http://schemas.microsoft.com/office/powerpoint/2010/main" val="749838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when recruiting for minority populations that the staff looks like who you are trying to recruit.  Young people need to hear from individuals they can relate to or look like them so that a connection can be made. Research has found that a strong predictor of employees’ quitting is a long commute. Because distance from downtown office locations is often correlated with more diverse neighborhoods, offering work-from-home options and flexible work hours not only attracts more diverse candidates but also helps decrease expensive turnover. In general, people’s social and professional networks are made up of people who are demographically similar. You can leverage this network similarity effect by encouraging minority employees to make referrals since they are more likely to refer members of their community. Minority employee referrals help increase your diversity hiring with the added benefits of hiring from referrals in the first place.</a:t>
            </a:r>
          </a:p>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21</a:t>
            </a:fld>
            <a:endParaRPr lang="en-US"/>
          </a:p>
        </p:txBody>
      </p:sp>
    </p:spTree>
    <p:extLst>
      <p:ext uri="{BB962C8B-B14F-4D97-AF65-F5344CB8AC3E}">
        <p14:creationId xmlns:p14="http://schemas.microsoft.com/office/powerpoint/2010/main" val="277630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has found that companies that use a pre-hire personality assessment have workplaces that are more racially diverse. Personality assessments help increase workplace diversity because personality scores do not significantly differ for minority group members (i.e., no adverse impact). </a:t>
            </a:r>
          </a:p>
          <a:p>
            <a:endParaRPr lang="en-US" dirty="0"/>
          </a:p>
          <a:p>
            <a:r>
              <a:rPr lang="en-US" dirty="0"/>
              <a:t>Blind hiring is any technique that anonymizes or “blinds” personal information about a candidate from the recruiter or hiring manager that can lead to unconscious (or conscious) bias about the candidate. </a:t>
            </a:r>
          </a:p>
          <a:p>
            <a:endParaRPr lang="en-US" dirty="0"/>
          </a:p>
          <a:p>
            <a:r>
              <a:rPr lang="en-US" dirty="0"/>
              <a:t>The shortlisting software objectively and consistently applies this criteria across all candidates, which reduces problems related to unconscious biases and accidental discrimination.</a:t>
            </a:r>
          </a:p>
          <a:p>
            <a:endParaRPr lang="en-US" dirty="0"/>
          </a:p>
          <a:p>
            <a:r>
              <a:rPr lang="en-US" dirty="0"/>
              <a:t>There is a caveat when using the software.  It has been well-documented that many of the companies writing the algorithms lack diversity, which has led to negative impacts for minorities (i.e., face-recognition programs).</a:t>
            </a:r>
          </a:p>
          <a:p>
            <a:endParaRPr lang="en-US" dirty="0"/>
          </a:p>
          <a:p>
            <a:r>
              <a:rPr lang="en-US" dirty="0"/>
              <a:t>Need different voices for different perspectives when interviewing.</a:t>
            </a:r>
          </a:p>
          <a:p>
            <a:endParaRPr lang="en-US" dirty="0"/>
          </a:p>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23</a:t>
            </a:fld>
            <a:endParaRPr lang="en-US"/>
          </a:p>
        </p:txBody>
      </p:sp>
    </p:spTree>
    <p:extLst>
      <p:ext uri="{BB962C8B-B14F-4D97-AF65-F5344CB8AC3E}">
        <p14:creationId xmlns:p14="http://schemas.microsoft.com/office/powerpoint/2010/main" val="1445687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25</a:t>
            </a:fld>
            <a:endParaRPr lang="en-US"/>
          </a:p>
        </p:txBody>
      </p:sp>
    </p:spTree>
    <p:extLst>
      <p:ext uri="{BB962C8B-B14F-4D97-AF65-F5344CB8AC3E}">
        <p14:creationId xmlns:p14="http://schemas.microsoft.com/office/powerpoint/2010/main" val="398482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Darryl</a:t>
            </a:r>
            <a:endParaRPr dirty="0"/>
          </a:p>
        </p:txBody>
      </p:sp>
      <p:sp>
        <p:nvSpPr>
          <p:cNvPr id="79" name="Google Shape;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quote from </a:t>
            </a:r>
            <a:r>
              <a:rPr lang="en-US" dirty="0" err="1"/>
              <a:t>Deray</a:t>
            </a:r>
            <a:r>
              <a:rPr lang="en-US" dirty="0"/>
              <a:t> McKesson emphasizes that recruitment diversity is only the start to addressing the people issues in the workplace.  Inclusion is the goal.  It is worthless to hire people from different cultures, lifestyles, races, or perspectives and then create an environment where they do not feel welcomed or that they belong.  It is imperative that people feel they are needed and their voice matter in the workplace.  However,  we are not going to go to far into the examining the methods that contribute to feelings of inclusion since we are on limited time.  But I want to remind each of you that we…and I say we…must not forget that getting the people in the lab is only the start.</a:t>
            </a:r>
          </a:p>
        </p:txBody>
      </p:sp>
      <p:sp>
        <p:nvSpPr>
          <p:cNvPr id="4" name="Slide Number Placeholder 3"/>
          <p:cNvSpPr>
            <a:spLocks noGrp="1"/>
          </p:cNvSpPr>
          <p:nvPr>
            <p:ph type="sldNum" sz="quarter" idx="5"/>
          </p:nvPr>
        </p:nvSpPr>
        <p:spPr/>
        <p:txBody>
          <a:bodyPr/>
          <a:lstStyle/>
          <a:p>
            <a:fld id="{8F363100-FC19-A249-8E65-94EC721B5364}" type="slidenum">
              <a:rPr lang="en-US" smtClean="0"/>
              <a:t>7</a:t>
            </a:fld>
            <a:endParaRPr lang="en-US"/>
          </a:p>
        </p:txBody>
      </p:sp>
    </p:spTree>
    <p:extLst>
      <p:ext uri="{BB962C8B-B14F-4D97-AF65-F5344CB8AC3E}">
        <p14:creationId xmlns:p14="http://schemas.microsoft.com/office/powerpoint/2010/main" val="1361154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formal definition of diversity.  Simply, having different things, or what we are talking about different types of people in the workplace.  But in reality, what we are really doing is acting on the thought or belief that having different types of people (meaning ethnicity, sex, race, cultures, and so forth) means that we will have different ideas, thoughts, and perspectives in the workplace.  One of the popular Star Trek acronyms was IDIC….Infinite Diversity in Infinite Combinations, whereas their philosophy acknowledged and celebrated the unnumerable variables in the universe. </a:t>
            </a:r>
          </a:p>
          <a:p>
            <a:endParaRPr lang="en-US" dirty="0"/>
          </a:p>
          <a:p>
            <a:r>
              <a:rPr lang="en-US" dirty="0"/>
              <a:t>So what we are stating is that we are not saying workplaces should have some type of quota for different types of people (though historically and at the beginning, this is how is was applied in the American workplace)</a:t>
            </a:r>
          </a:p>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8</a:t>
            </a:fld>
            <a:endParaRPr lang="en-US"/>
          </a:p>
        </p:txBody>
      </p:sp>
    </p:spTree>
    <p:extLst>
      <p:ext uri="{BB962C8B-B14F-4D97-AF65-F5344CB8AC3E}">
        <p14:creationId xmlns:p14="http://schemas.microsoft.com/office/powerpoint/2010/main" val="2574642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would take issue with number four regarding the comment that lack of diversity may contribute to a lack of morality by a corporation.  This thought was proposed by Reinhold Niebuhr when stated that groups are more immoral than individuals.  This can extrapolated to state that I would add that groups lacking diversity have a tendency to have more immoral actions.  An example would be Google and its failure to disclose the embedded microphone in its Nest devices.  Perhaps if the rooms where those decisions were made had more individuals from different ethnic and socio-economic lifestyles and viewpoints, the decision-making may have been different.</a:t>
            </a:r>
          </a:p>
        </p:txBody>
      </p:sp>
      <p:sp>
        <p:nvSpPr>
          <p:cNvPr id="4" name="Slide Number Placeholder 3"/>
          <p:cNvSpPr>
            <a:spLocks noGrp="1"/>
          </p:cNvSpPr>
          <p:nvPr>
            <p:ph type="sldNum" sz="quarter" idx="5"/>
          </p:nvPr>
        </p:nvSpPr>
        <p:spPr/>
        <p:txBody>
          <a:bodyPr/>
          <a:lstStyle/>
          <a:p>
            <a:fld id="{8F363100-FC19-A249-8E65-94EC721B5364}" type="slidenum">
              <a:rPr lang="en-US" smtClean="0"/>
              <a:t>9</a:t>
            </a:fld>
            <a:endParaRPr lang="en-US"/>
          </a:p>
        </p:txBody>
      </p:sp>
    </p:spTree>
    <p:extLst>
      <p:ext uri="{BB962C8B-B14F-4D97-AF65-F5344CB8AC3E}">
        <p14:creationId xmlns:p14="http://schemas.microsoft.com/office/powerpoint/2010/main" val="2978805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the case is made that increasing workplace diversity is a good thing. To grow diversity among our teams, we have to ensure that our workplace is somewhere that people feel empowered and included. We need to build the culture of our teams to where people feel supported, and encouraged to grow. Diversity is the act of identifying and hiring the right people. Inclusion is about creating a space where those people feel welcome.</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8F363100-FC19-A249-8E65-94EC721B5364}" type="slidenum">
              <a:rPr lang="en-US" smtClean="0"/>
              <a:t>10</a:t>
            </a:fld>
            <a:endParaRPr lang="en-US"/>
          </a:p>
        </p:txBody>
      </p:sp>
    </p:spTree>
    <p:extLst>
      <p:ext uri="{BB962C8B-B14F-4D97-AF65-F5344CB8AC3E}">
        <p14:creationId xmlns:p14="http://schemas.microsoft.com/office/powerpoint/2010/main" val="64685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simplicity, the data is broken down into male and female.  This is not to discount the contributions of other gender types. </a:t>
            </a:r>
          </a:p>
        </p:txBody>
      </p:sp>
      <p:sp>
        <p:nvSpPr>
          <p:cNvPr id="4" name="Slide Number Placeholder 3"/>
          <p:cNvSpPr>
            <a:spLocks noGrp="1"/>
          </p:cNvSpPr>
          <p:nvPr>
            <p:ph type="sldNum" sz="quarter" idx="5"/>
          </p:nvPr>
        </p:nvSpPr>
        <p:spPr/>
        <p:txBody>
          <a:bodyPr/>
          <a:lstStyle/>
          <a:p>
            <a:fld id="{8F363100-FC19-A249-8E65-94EC721B5364}" type="slidenum">
              <a:rPr lang="en-US" smtClean="0"/>
              <a:t>13</a:t>
            </a:fld>
            <a:endParaRPr lang="en-US"/>
          </a:p>
        </p:txBody>
      </p:sp>
    </p:spTree>
    <p:extLst>
      <p:ext uri="{BB962C8B-B14F-4D97-AF65-F5344CB8AC3E}">
        <p14:creationId xmlns:p14="http://schemas.microsoft.com/office/powerpoint/2010/main" val="1982726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gender pay disparity exists.  Is it because women are offered lower salaries or is it because most leadership positions with higher salaries are occupied by men?</a:t>
            </a:r>
          </a:p>
        </p:txBody>
      </p:sp>
      <p:sp>
        <p:nvSpPr>
          <p:cNvPr id="4" name="Slide Number Placeholder 3"/>
          <p:cNvSpPr>
            <a:spLocks noGrp="1"/>
          </p:cNvSpPr>
          <p:nvPr>
            <p:ph type="sldNum" sz="quarter" idx="5"/>
          </p:nvPr>
        </p:nvSpPr>
        <p:spPr/>
        <p:txBody>
          <a:bodyPr/>
          <a:lstStyle/>
          <a:p>
            <a:fld id="{8F363100-FC19-A249-8E65-94EC721B5364}" type="slidenum">
              <a:rPr lang="en-US" smtClean="0"/>
              <a:t>14</a:t>
            </a:fld>
            <a:endParaRPr lang="en-US"/>
          </a:p>
        </p:txBody>
      </p:sp>
    </p:spTree>
    <p:extLst>
      <p:ext uri="{BB962C8B-B14F-4D97-AF65-F5344CB8AC3E}">
        <p14:creationId xmlns:p14="http://schemas.microsoft.com/office/powerpoint/2010/main" val="396053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how we may feel, the reality is the laboratory is becoming more diverse.</a:t>
            </a:r>
          </a:p>
        </p:txBody>
      </p:sp>
      <p:sp>
        <p:nvSpPr>
          <p:cNvPr id="4" name="Slide Number Placeholder 3"/>
          <p:cNvSpPr>
            <a:spLocks noGrp="1"/>
          </p:cNvSpPr>
          <p:nvPr>
            <p:ph type="sldNum" sz="quarter" idx="5"/>
          </p:nvPr>
        </p:nvSpPr>
        <p:spPr/>
        <p:txBody>
          <a:bodyPr/>
          <a:lstStyle/>
          <a:p>
            <a:fld id="{8F363100-FC19-A249-8E65-94EC721B5364}" type="slidenum">
              <a:rPr lang="en-US" smtClean="0"/>
              <a:t>15</a:t>
            </a:fld>
            <a:endParaRPr lang="en-US"/>
          </a:p>
        </p:txBody>
      </p:sp>
    </p:spTree>
    <p:extLst>
      <p:ext uri="{BB962C8B-B14F-4D97-AF65-F5344CB8AC3E}">
        <p14:creationId xmlns:p14="http://schemas.microsoft.com/office/powerpoint/2010/main" val="7293822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4DAEB7-A0AB-7240-5124-A8C96C5A68DA}"/>
              </a:ext>
            </a:extLst>
          </p:cNvPr>
          <p:cNvSpPr/>
          <p:nvPr userDrawn="1"/>
        </p:nvSpPr>
        <p:spPr>
          <a:xfrm>
            <a:off x="-194518" y="-109729"/>
            <a:ext cx="12618166" cy="7117917"/>
          </a:xfrm>
          <a:prstGeom prst="rect">
            <a:avLst/>
          </a:prstGeom>
          <a:gradFill>
            <a:gsLst>
              <a:gs pos="100000">
                <a:srgbClr val="CB0099"/>
              </a:gs>
              <a:gs pos="82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group of people in a room&#10;&#10;Description automatically generated with low confidence">
            <a:extLst>
              <a:ext uri="{FF2B5EF4-FFF2-40B4-BE49-F238E27FC236}">
                <a16:creationId xmlns:a16="http://schemas.microsoft.com/office/drawing/2014/main" id="{B1219011-78AF-E95F-D235-D193D95CC4B5}"/>
              </a:ext>
            </a:extLst>
          </p:cNvPr>
          <p:cNvPicPr>
            <a:picLocks noChangeAspect="1"/>
          </p:cNvPicPr>
          <p:nvPr userDrawn="1"/>
        </p:nvPicPr>
        <p:blipFill rotWithShape="1">
          <a:blip r:embed="rId2" cstate="print">
            <a:alphaModFix amt="60000"/>
            <a:extLst>
              <a:ext uri="{28A0092B-C50C-407E-A947-70E740481C1C}">
                <a14:useLocalDpi xmlns:a14="http://schemas.microsoft.com/office/drawing/2010/main" val="0"/>
              </a:ext>
            </a:extLst>
          </a:blip>
          <a:srcRect t="7165" r="1171" b="6676"/>
          <a:stretch/>
        </p:blipFill>
        <p:spPr>
          <a:xfrm>
            <a:off x="-194518" y="-109729"/>
            <a:ext cx="12618166" cy="7117917"/>
          </a:xfrm>
          <a:prstGeom prst="rect">
            <a:avLst/>
          </a:prstGeom>
        </p:spPr>
      </p:pic>
      <p:sp>
        <p:nvSpPr>
          <p:cNvPr id="2" name="Title 1">
            <a:extLst>
              <a:ext uri="{FF2B5EF4-FFF2-40B4-BE49-F238E27FC236}">
                <a16:creationId xmlns:a16="http://schemas.microsoft.com/office/drawing/2014/main" id="{B86AF7F7-A548-3F43-9DA9-E2F5D2EEC452}"/>
              </a:ext>
            </a:extLst>
          </p:cNvPr>
          <p:cNvSpPr>
            <a:spLocks noGrp="1"/>
          </p:cNvSpPr>
          <p:nvPr>
            <p:ph type="ctrTitle"/>
          </p:nvPr>
        </p:nvSpPr>
        <p:spPr>
          <a:xfrm>
            <a:off x="751002" y="2235200"/>
            <a:ext cx="10038918" cy="2387600"/>
          </a:xfrm>
        </p:spPr>
        <p:txBody>
          <a:bodyPr anchor="ctr" anchorCtr="0"/>
          <a:lstStyle>
            <a:lvl1pPr marL="0" marR="0" indent="0" algn="l" defTabSz="914400" rtl="0" eaLnBrk="1" fontAlgn="auto" latinLnBrk="0" hangingPunct="1">
              <a:lnSpc>
                <a:spcPct val="90000"/>
              </a:lnSpc>
              <a:spcBef>
                <a:spcPct val="0"/>
              </a:spcBef>
              <a:spcAft>
                <a:spcPts val="0"/>
              </a:spcAft>
              <a:buClrTx/>
              <a:buSzTx/>
              <a:buFontTx/>
              <a:buNone/>
              <a:tabLst/>
              <a:defRPr sz="6000" b="1">
                <a:solidFill>
                  <a:schemeClr val="bg1"/>
                </a:solidFill>
              </a:defRPr>
            </a:lvl1pPr>
          </a:lstStyle>
          <a:p>
            <a:endParaRPr lang="en-US" dirty="0"/>
          </a:p>
        </p:txBody>
      </p:sp>
      <p:sp>
        <p:nvSpPr>
          <p:cNvPr id="3" name="Subtitle 2">
            <a:extLst>
              <a:ext uri="{FF2B5EF4-FFF2-40B4-BE49-F238E27FC236}">
                <a16:creationId xmlns:a16="http://schemas.microsoft.com/office/drawing/2014/main" id="{EBD0C6E0-9F98-1447-9D63-90585C8AE6AA}"/>
              </a:ext>
            </a:extLst>
          </p:cNvPr>
          <p:cNvSpPr>
            <a:spLocks noGrp="1"/>
          </p:cNvSpPr>
          <p:nvPr>
            <p:ph type="subTitle" idx="1"/>
          </p:nvPr>
        </p:nvSpPr>
        <p:spPr>
          <a:xfrm>
            <a:off x="751002" y="4764556"/>
            <a:ext cx="9144000" cy="1655762"/>
          </a:xfrm>
        </p:spPr>
        <p:txBody>
          <a:bodyPr anchor="ctr">
            <a:normAutofit/>
          </a:bodyPr>
          <a:lstStyle>
            <a:lvl1pPr marL="0" marR="0" indent="0" algn="l" defTabSz="914400" rtl="0" eaLnBrk="1" fontAlgn="auto" latinLnBrk="0" hangingPunct="1">
              <a:lnSpc>
                <a:spcPct val="90000"/>
              </a:lnSpc>
              <a:spcBef>
                <a:spcPts val="300"/>
              </a:spcBef>
              <a:spcAft>
                <a:spcPts val="600"/>
              </a:spcAft>
              <a:buClr>
                <a:srgbClr val="C58963"/>
              </a:buClr>
              <a:buSzPct val="80000"/>
              <a:buFont typeface="Arial" panose="020B0604020202020204" pitchFamily="34" charset="0"/>
              <a:buNone/>
              <a:tabLst/>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7" name="Picture 6" descr="Logo&#10;&#10;Description automatically generated">
            <a:extLst>
              <a:ext uri="{FF2B5EF4-FFF2-40B4-BE49-F238E27FC236}">
                <a16:creationId xmlns:a16="http://schemas.microsoft.com/office/drawing/2014/main" id="{B6041FF9-FE72-7F8C-E1B6-F4A3AD6970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6300" y="266994"/>
            <a:ext cx="2647188" cy="1736018"/>
          </a:xfrm>
          <a:prstGeom prst="rect">
            <a:avLst/>
          </a:prstGeom>
        </p:spPr>
      </p:pic>
      <p:sp>
        <p:nvSpPr>
          <p:cNvPr id="4" name="Slide Number Placeholder 5">
            <a:extLst>
              <a:ext uri="{FF2B5EF4-FFF2-40B4-BE49-F238E27FC236}">
                <a16:creationId xmlns:a16="http://schemas.microsoft.com/office/drawing/2014/main" id="{6C32CEEA-03BE-1A9C-86A5-B479F02AFA5F}"/>
              </a:ext>
            </a:extLst>
          </p:cNvPr>
          <p:cNvSpPr>
            <a:spLocks noGrp="1"/>
          </p:cNvSpPr>
          <p:nvPr>
            <p:ph type="sldNum" sz="quarter" idx="4"/>
          </p:nvPr>
        </p:nvSpPr>
        <p:spPr>
          <a:xfrm>
            <a:off x="9560169" y="65475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A789-7330-461C-AC26-E2B8BB89EADE}" type="slidenum">
              <a:rPr lang="en-US" smtClean="0"/>
              <a:t>‹#›</a:t>
            </a:fld>
            <a:endParaRPr lang="en-US" dirty="0"/>
          </a:p>
        </p:txBody>
      </p:sp>
    </p:spTree>
    <p:extLst>
      <p:ext uri="{BB962C8B-B14F-4D97-AF65-F5344CB8AC3E}">
        <p14:creationId xmlns:p14="http://schemas.microsoft.com/office/powerpoint/2010/main" val="30318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9F00B4-0D07-19AE-F5BA-D7D15681BCA3}"/>
              </a:ext>
            </a:extLst>
          </p:cNvPr>
          <p:cNvSpPr/>
          <p:nvPr userDrawn="1"/>
        </p:nvSpPr>
        <p:spPr>
          <a:xfrm>
            <a:off x="-194518" y="-109729"/>
            <a:ext cx="12618166" cy="7117917"/>
          </a:xfrm>
          <a:prstGeom prst="rect">
            <a:avLst/>
          </a:prstGeom>
          <a:gradFill>
            <a:gsLst>
              <a:gs pos="100000">
                <a:srgbClr val="CB0099"/>
              </a:gs>
              <a:gs pos="82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418AAD-C03C-2CAA-4CEF-3E8E7064304C}"/>
              </a:ext>
            </a:extLst>
          </p:cNvPr>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2309" r="146" b="11286"/>
          <a:stretch/>
        </p:blipFill>
        <p:spPr>
          <a:xfrm>
            <a:off x="-194518" y="-109729"/>
            <a:ext cx="12713729" cy="7117917"/>
          </a:xfrm>
          <a:prstGeom prst="rect">
            <a:avLst/>
          </a:prstGeom>
        </p:spPr>
      </p:pic>
      <p:sp>
        <p:nvSpPr>
          <p:cNvPr id="3" name="Title 1">
            <a:extLst>
              <a:ext uri="{FF2B5EF4-FFF2-40B4-BE49-F238E27FC236}">
                <a16:creationId xmlns:a16="http://schemas.microsoft.com/office/drawing/2014/main" id="{72B81D5F-3C17-B447-944E-C88BCB3E1644}"/>
              </a:ext>
            </a:extLst>
          </p:cNvPr>
          <p:cNvSpPr>
            <a:spLocks noGrp="1"/>
          </p:cNvSpPr>
          <p:nvPr>
            <p:ph type="ctrTitle"/>
          </p:nvPr>
        </p:nvSpPr>
        <p:spPr>
          <a:xfrm>
            <a:off x="1524000" y="2244958"/>
            <a:ext cx="9144000" cy="2387600"/>
          </a:xfrm>
        </p:spPr>
        <p:txBody>
          <a:bodyPr anchor="ctr" anchorCtr="0"/>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02954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6B47501D-41EB-BF26-BB78-BAB073E75D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A789-7330-461C-AC26-E2B8BB89EADE}" type="slidenum">
              <a:rPr lang="en-US" smtClean="0"/>
              <a:t>‹#›</a:t>
            </a:fld>
            <a:endParaRPr lang="en-US" dirty="0"/>
          </a:p>
        </p:txBody>
      </p:sp>
    </p:spTree>
    <p:extLst>
      <p:ext uri="{BB962C8B-B14F-4D97-AF65-F5344CB8AC3E}">
        <p14:creationId xmlns:p14="http://schemas.microsoft.com/office/powerpoint/2010/main" val="162170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7E42-B58C-1859-5D4C-FA019B06A7BE}"/>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86F68494-D61A-5D41-4D1C-271DF0B13E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A789-7330-461C-AC26-E2B8BB89EADE}" type="slidenum">
              <a:rPr lang="en-US" smtClean="0"/>
              <a:t>‹#›</a:t>
            </a:fld>
            <a:endParaRPr lang="en-US" dirty="0"/>
          </a:p>
        </p:txBody>
      </p:sp>
    </p:spTree>
    <p:extLst>
      <p:ext uri="{BB962C8B-B14F-4D97-AF65-F5344CB8AC3E}">
        <p14:creationId xmlns:p14="http://schemas.microsoft.com/office/powerpoint/2010/main" val="392898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01802-B2F5-7A81-8710-103C6544A5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9D671F-0803-4D54-E568-21911729BB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BB744D-C057-88AB-5821-69FCFF8F6B5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CD0B922-88A6-991B-A01C-A527EE8B47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63ABB-F72B-5886-6DC0-049832935CB7}"/>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470396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215B-BF40-D0B6-D1FD-941CBBD292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06FD96-8385-33DA-42E3-538FE6FDBF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86CE74-0F93-09A5-85E6-551B6609676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5EE5986-E2BE-8D4A-FBA2-E2F40E828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90652-7D87-D2AA-02B1-AA9BA6ACDCC8}"/>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976284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6B1F3-730B-D5FA-75C0-95FC6D582B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3976F2-7DA5-D499-D899-28E6D6703C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8DEB4-D326-5329-9CA0-DBF06A4C408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F0CB7B-43AA-AABF-9E88-E83ACCA00F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85FD6-C110-53CA-51F2-DDDC575C894B}"/>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2477776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CFCB3-FD7F-6490-78BB-341E0D9F16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3C45E-1180-8CBD-11A3-51A7CC641C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001E82-6EBC-60D8-8733-038DF0F881D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0C2AB2-300F-88BA-788A-F35CDBBD1C7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5128644-1DD7-4265-1E62-AE8374143E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C332B6-E947-37ED-5EAC-C46411984CB7}"/>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3527707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67389-5D87-5600-6508-B763CDA8B87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5A2587-957B-2E2A-65A7-04CEA0B89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97D901-6FED-E869-B16A-5F314A697E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A558BC-43D0-3E47-E9D5-3268F6F671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D00A72-62E2-EED7-8EB2-630C52ED11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F573A8-3DF7-A19A-2F53-0FB0AE942CF9}"/>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7F4E1ED-1832-C090-7647-51EC7FEC1F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95C6BD-851A-D81F-9147-DE7826527E76}"/>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3672313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45BD-BF11-F810-EF5D-0EBA087AA2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3D2150-24E8-6717-93F8-B2806B6B09F0}"/>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E682B4A-4FE4-353C-7916-5509427877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658583-F490-E38E-03D6-4341AF898FCC}"/>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1577148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5F09A-FF1E-A212-9D2A-3F2212B8813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49DD3D4-1396-A8AF-257F-725BA3AA55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FE4BAA-068F-6B41-1F8C-CB42B98F9EA3}"/>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2582306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8770B0-0C18-B8B6-7F3A-6884BDF2941E}"/>
              </a:ext>
            </a:extLst>
          </p:cNvPr>
          <p:cNvSpPr/>
          <p:nvPr userDrawn="1"/>
        </p:nvSpPr>
        <p:spPr>
          <a:xfrm>
            <a:off x="0" y="0"/>
            <a:ext cx="12192000" cy="1562100"/>
          </a:xfrm>
          <a:prstGeom prst="rect">
            <a:avLst/>
          </a:prstGeom>
          <a:gradFill>
            <a:gsLst>
              <a:gs pos="100000">
                <a:srgbClr val="CB0099"/>
              </a:gs>
              <a:gs pos="82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515600" cy="4071910"/>
          </a:xfrm>
        </p:spPr>
        <p:txBody>
          <a:bodyPr/>
          <a:lstStyle>
            <a:lvl1pPr>
              <a:buClr>
                <a:srgbClr val="CB0099"/>
              </a:buClr>
              <a:defRPr/>
            </a:lvl1pPr>
            <a:lvl2pPr>
              <a:buClr>
                <a:srgbClr val="CB0099"/>
              </a:buClr>
              <a:defRPr/>
            </a:lvl2pPr>
            <a:lvl3pPr>
              <a:buClr>
                <a:srgbClr val="CB0099"/>
              </a:buClr>
              <a:defRPr/>
            </a:lvl3pPr>
            <a:lvl4pPr>
              <a:buClr>
                <a:srgbClr val="CB0099"/>
              </a:buClr>
              <a:defRPr/>
            </a:lvl4pPr>
            <a:lvl5pPr>
              <a:buClr>
                <a:srgbClr val="CB009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Logo, company name&#10;&#10;Description automatically generated">
            <a:extLst>
              <a:ext uri="{FF2B5EF4-FFF2-40B4-BE49-F238E27FC236}">
                <a16:creationId xmlns:a16="http://schemas.microsoft.com/office/drawing/2014/main" id="{87E9EDE7-9424-46F8-0376-3348F4B2E9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5897535"/>
            <a:ext cx="1063752" cy="558855"/>
          </a:xfrm>
          <a:prstGeom prst="rect">
            <a:avLst/>
          </a:prstGeom>
        </p:spPr>
      </p:pic>
      <p:sp>
        <p:nvSpPr>
          <p:cNvPr id="5" name="Title 4">
            <a:extLst>
              <a:ext uri="{FF2B5EF4-FFF2-40B4-BE49-F238E27FC236}">
                <a16:creationId xmlns:a16="http://schemas.microsoft.com/office/drawing/2014/main" id="{B747C81B-AE0D-A36E-9B4A-CD6B609E3ACF}"/>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9487DE86-E0E0-E159-A11E-0FFEBD9CFC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A789-7330-461C-AC26-E2B8BB89EADE}" type="slidenum">
              <a:rPr lang="en-US" smtClean="0"/>
              <a:t>‹#›</a:t>
            </a:fld>
            <a:endParaRPr lang="en-US" dirty="0"/>
          </a:p>
        </p:txBody>
      </p:sp>
    </p:spTree>
    <p:extLst>
      <p:ext uri="{BB962C8B-B14F-4D97-AF65-F5344CB8AC3E}">
        <p14:creationId xmlns:p14="http://schemas.microsoft.com/office/powerpoint/2010/main" val="256893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128"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7A2A-ACDB-318B-C810-B28F93626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E5BA8F-BAC6-AE10-34D9-BCEFB95AD1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D66E7B-AB7F-F705-F13D-4E4DC827A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575F4-D5E9-72C1-8DD8-E385F8159B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C74129C-1E44-0730-B364-34608616B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0BBE3-BCB9-13EC-6199-3DC2FE0F7919}"/>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4196842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52240-41D0-24DB-6331-C1AD3F59B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D78021-1F7E-18A3-3302-A8689B56B4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3DC728D-9894-FAD0-24D7-CC55A4ECCA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74F83E-F2B7-9C92-9FF4-A51A96E8EE7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E0E58C1-32CF-F470-948A-692EDFA2D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D385B-A9CD-EFBF-F72C-06C2B59C77F5}"/>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381092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4DF03-5724-CE53-380E-5756BBAFA7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A246F4C-1BFC-053E-473C-E0BC1998DF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F28584-4A55-DF2C-DF5C-C18C6E7CF9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AA7CC76-944A-C821-B20D-0FC10570CD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085EFC-8119-9861-633A-6088FFF4A608}"/>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36063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7DF75E-08BD-AE1D-079E-DEAB3EE970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EECD88-B3B4-2CC4-5F5B-EB6C1B1E1E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811CD4-A3C0-8C87-6416-6607BB63712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9DB68BB-F3EB-7D02-5219-E8C8FC2504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D6A4BA-CC5D-6694-4F60-EB19FA316628}"/>
              </a:ext>
            </a:extLst>
          </p:cNvPr>
          <p:cNvSpPr>
            <a:spLocks noGrp="1"/>
          </p:cNvSpPr>
          <p:nvPr>
            <p:ph type="sldNum" sz="quarter" idx="12"/>
          </p:nvPr>
        </p:nvSpPr>
        <p:spPr/>
        <p:txBody>
          <a:bodyPr/>
          <a:lstStyle/>
          <a:p>
            <a:fld id="{1113A789-7330-461C-AC26-E2B8BB89EADE}" type="slidenum">
              <a:rPr lang="en-US" smtClean="0"/>
              <a:t>‹#›</a:t>
            </a:fld>
            <a:endParaRPr lang="en-US"/>
          </a:p>
        </p:txBody>
      </p:sp>
    </p:spTree>
    <p:extLst>
      <p:ext uri="{BB962C8B-B14F-4D97-AF65-F5344CB8AC3E}">
        <p14:creationId xmlns:p14="http://schemas.microsoft.com/office/powerpoint/2010/main" val="898843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57034E3-3E31-5C6D-6B0E-71B3CA523D99}"/>
              </a:ext>
            </a:extLst>
          </p:cNvPr>
          <p:cNvSpPr/>
          <p:nvPr userDrawn="1"/>
        </p:nvSpPr>
        <p:spPr>
          <a:xfrm>
            <a:off x="0" y="0"/>
            <a:ext cx="12192000" cy="1562100"/>
          </a:xfrm>
          <a:prstGeom prst="rect">
            <a:avLst/>
          </a:prstGeom>
          <a:gradFill>
            <a:gsLst>
              <a:gs pos="100000">
                <a:srgbClr val="CB0099"/>
              </a:gs>
              <a:gs pos="82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7067AE6-8348-CF48-AC76-55EDEB5981DC}"/>
              </a:ext>
            </a:extLst>
          </p:cNvPr>
          <p:cNvSpPr/>
          <p:nvPr/>
        </p:nvSpPr>
        <p:spPr>
          <a:xfrm>
            <a:off x="7510013" y="1"/>
            <a:ext cx="3648973" cy="6857999"/>
          </a:xfrm>
          <a:prstGeom prst="rect">
            <a:avLst/>
          </a:prstGeom>
          <a:solidFill>
            <a:schemeClr val="bg1">
              <a:lumMod val="95000"/>
            </a:schemeClr>
          </a:solidFill>
          <a:ln w="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200" y="203129"/>
            <a:ext cx="6671813" cy="1167046"/>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5551025" cy="4071910"/>
          </a:xfrm>
        </p:spPr>
        <p:txBody>
          <a:bodyPr/>
          <a:lstStyle>
            <a:lvl1pPr>
              <a:buClr>
                <a:srgbClr val="CB0099"/>
              </a:buClr>
              <a:defRPr/>
            </a:lvl1pPr>
            <a:lvl2pPr>
              <a:buClr>
                <a:srgbClr val="CB0099"/>
              </a:buClr>
              <a:defRPr/>
            </a:lvl2pPr>
            <a:lvl3pPr>
              <a:buClr>
                <a:srgbClr val="CB0099"/>
              </a:buClr>
              <a:defRPr/>
            </a:lvl3pPr>
            <a:lvl4pPr>
              <a:buClr>
                <a:srgbClr val="CB0099"/>
              </a:buClr>
              <a:defRPr/>
            </a:lvl4pPr>
            <a:lvl5pPr>
              <a:buClr>
                <a:srgbClr val="CB009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2">
            <a:extLst>
              <a:ext uri="{FF2B5EF4-FFF2-40B4-BE49-F238E27FC236}">
                <a16:creationId xmlns:a16="http://schemas.microsoft.com/office/drawing/2014/main" id="{C7B723A6-88CD-F148-AFA9-606C88377390}"/>
              </a:ext>
            </a:extLst>
          </p:cNvPr>
          <p:cNvSpPr>
            <a:spLocks noGrp="1"/>
          </p:cNvSpPr>
          <p:nvPr>
            <p:ph type="pic" idx="10"/>
          </p:nvPr>
        </p:nvSpPr>
        <p:spPr>
          <a:xfrm>
            <a:off x="7510013" y="0"/>
            <a:ext cx="3648974"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4" name="Picture 13" descr="Logo, company name&#10;&#10;Description automatically generated">
            <a:extLst>
              <a:ext uri="{FF2B5EF4-FFF2-40B4-BE49-F238E27FC236}">
                <a16:creationId xmlns:a16="http://schemas.microsoft.com/office/drawing/2014/main" id="{1652FF31-D422-A713-DEDB-C4D1DC802E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5897535"/>
            <a:ext cx="1063752" cy="558855"/>
          </a:xfrm>
          <a:prstGeom prst="rect">
            <a:avLst/>
          </a:prstGeom>
        </p:spPr>
      </p:pic>
    </p:spTree>
    <p:extLst>
      <p:ext uri="{BB962C8B-B14F-4D97-AF65-F5344CB8AC3E}">
        <p14:creationId xmlns:p14="http://schemas.microsoft.com/office/powerpoint/2010/main" val="346175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84"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9F4A2E8-F672-130A-A6B2-B8B8BCFDA079}"/>
              </a:ext>
            </a:extLst>
          </p:cNvPr>
          <p:cNvSpPr/>
          <p:nvPr userDrawn="1"/>
        </p:nvSpPr>
        <p:spPr>
          <a:xfrm>
            <a:off x="0" y="0"/>
            <a:ext cx="12192000" cy="1562100"/>
          </a:xfrm>
          <a:prstGeom prst="rect">
            <a:avLst/>
          </a:prstGeom>
          <a:gradFill>
            <a:gsLst>
              <a:gs pos="100000">
                <a:srgbClr val="CB0099"/>
              </a:gs>
              <a:gs pos="82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7DE349-F544-1649-9A85-53C687F581C1}"/>
              </a:ext>
            </a:extLst>
          </p:cNvPr>
          <p:cNvSpPr>
            <a:spLocks noGrp="1"/>
          </p:cNvSpPr>
          <p:nvPr>
            <p:ph type="title"/>
          </p:nvPr>
        </p:nvSpPr>
        <p:spPr>
          <a:xfrm>
            <a:off x="838199" y="203131"/>
            <a:ext cx="10337801" cy="1167046"/>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5948F58-E8AB-394E-8058-FBCDB6DC8148}"/>
              </a:ext>
            </a:extLst>
          </p:cNvPr>
          <p:cNvSpPr>
            <a:spLocks noGrp="1"/>
          </p:cNvSpPr>
          <p:nvPr>
            <p:ph idx="1"/>
          </p:nvPr>
        </p:nvSpPr>
        <p:spPr>
          <a:xfrm>
            <a:off x="838200" y="1825625"/>
            <a:ext cx="10337800" cy="4071910"/>
          </a:xfrm>
        </p:spPr>
        <p:txBody>
          <a:bodyPr/>
          <a:lstStyle>
            <a:lvl1pPr>
              <a:buClr>
                <a:srgbClr val="CB0099"/>
              </a:buClr>
              <a:defRPr/>
            </a:lvl1pPr>
            <a:lvl2pPr>
              <a:buClr>
                <a:srgbClr val="CB0099"/>
              </a:buClr>
              <a:defRPr/>
            </a:lvl2pPr>
            <a:lvl3pPr>
              <a:buClr>
                <a:srgbClr val="CB0099"/>
              </a:buClr>
              <a:defRPr/>
            </a:lvl3pPr>
            <a:lvl4pPr>
              <a:buClr>
                <a:srgbClr val="CB0099"/>
              </a:buClr>
              <a:defRPr/>
            </a:lvl4pPr>
            <a:lvl5pPr>
              <a:buClr>
                <a:srgbClr val="CB009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Logo, company name&#10;&#10;Description automatically generated">
            <a:extLst>
              <a:ext uri="{FF2B5EF4-FFF2-40B4-BE49-F238E27FC236}">
                <a16:creationId xmlns:a16="http://schemas.microsoft.com/office/drawing/2014/main" id="{2C8F59E7-22A7-C2F5-9B03-255EFDD24A8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5897535"/>
            <a:ext cx="1063752" cy="558855"/>
          </a:xfrm>
          <a:prstGeom prst="rect">
            <a:avLst/>
          </a:prstGeom>
        </p:spPr>
      </p:pic>
      <p:sp>
        <p:nvSpPr>
          <p:cNvPr id="12" name="Content Placeholder 2">
            <a:extLst>
              <a:ext uri="{FF2B5EF4-FFF2-40B4-BE49-F238E27FC236}">
                <a16:creationId xmlns:a16="http://schemas.microsoft.com/office/drawing/2014/main" id="{52C82D35-9AE5-EA61-0E3B-0BA0C7844833}"/>
              </a:ext>
            </a:extLst>
          </p:cNvPr>
          <p:cNvSpPr>
            <a:spLocks noGrp="1"/>
          </p:cNvSpPr>
          <p:nvPr>
            <p:ph idx="10"/>
          </p:nvPr>
        </p:nvSpPr>
        <p:spPr>
          <a:xfrm>
            <a:off x="838200" y="1825625"/>
            <a:ext cx="10515600" cy="4071910"/>
          </a:xfrm>
        </p:spPr>
        <p:txBody>
          <a:bodyPr/>
          <a:lstStyle>
            <a:lvl1pPr>
              <a:buClr>
                <a:srgbClr val="CB0099"/>
              </a:buClr>
              <a:defRPr/>
            </a:lvl1pPr>
            <a:lvl2pPr>
              <a:buClr>
                <a:srgbClr val="CB0099"/>
              </a:buClr>
              <a:defRPr/>
            </a:lvl2pPr>
            <a:lvl3pPr>
              <a:buClr>
                <a:srgbClr val="CB0099"/>
              </a:buClr>
              <a:defRPr/>
            </a:lvl3pPr>
            <a:lvl4pPr>
              <a:buClr>
                <a:srgbClr val="CB0099"/>
              </a:buClr>
              <a:defRPr/>
            </a:lvl4pPr>
            <a:lvl5pPr>
              <a:buClr>
                <a:srgbClr val="CB009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33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pos="52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3F2F2-BAC6-BBA5-0C68-3C62F8B082D6}"/>
              </a:ext>
            </a:extLst>
          </p:cNvPr>
          <p:cNvSpPr/>
          <p:nvPr userDrawn="1"/>
        </p:nvSpPr>
        <p:spPr>
          <a:xfrm>
            <a:off x="0" y="0"/>
            <a:ext cx="12192000" cy="1562100"/>
          </a:xfrm>
          <a:prstGeom prst="rect">
            <a:avLst/>
          </a:prstGeom>
          <a:gradFill>
            <a:gsLst>
              <a:gs pos="100000">
                <a:srgbClr val="CB0099"/>
              </a:gs>
              <a:gs pos="82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D4114B-F731-BC4E-B076-71705F65BD44}"/>
              </a:ext>
            </a:extLst>
          </p:cNvPr>
          <p:cNvSpPr>
            <a:spLocks noGrp="1"/>
          </p:cNvSpPr>
          <p:nvPr>
            <p:ph type="title"/>
          </p:nvPr>
        </p:nvSpPr>
        <p:spPr>
          <a:xfrm>
            <a:off x="838200" y="123873"/>
            <a:ext cx="10515600" cy="1325563"/>
          </a:xfrm>
        </p:spPr>
        <p:txBody>
          <a:bodyPr>
            <a:normAutofit/>
          </a:bodyPr>
          <a:lstStyle>
            <a:lvl1pPr>
              <a:defRPr sz="28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97BEB9-9355-EB4E-AF70-C1A2623D3205}"/>
              </a:ext>
            </a:extLst>
          </p:cNvPr>
          <p:cNvSpPr>
            <a:spLocks noGrp="1"/>
          </p:cNvSpPr>
          <p:nvPr>
            <p:ph sz="half" idx="1"/>
          </p:nvPr>
        </p:nvSpPr>
        <p:spPr>
          <a:xfrm>
            <a:off x="838200" y="1825625"/>
            <a:ext cx="5181600" cy="4071910"/>
          </a:xfrm>
        </p:spPr>
        <p:txBody>
          <a:bodyPr>
            <a:noAutofit/>
          </a:bodyPr>
          <a:lstStyle>
            <a:lvl1pPr>
              <a:lnSpc>
                <a:spcPct val="120000"/>
              </a:lnSpc>
              <a:buClr>
                <a:srgbClr val="CB0099"/>
              </a:buClr>
              <a:defRPr/>
            </a:lvl1pPr>
            <a:lvl2pPr>
              <a:lnSpc>
                <a:spcPct val="120000"/>
              </a:lnSpc>
              <a:buClr>
                <a:srgbClr val="CB0099"/>
              </a:buClr>
              <a:defRPr/>
            </a:lvl2pPr>
            <a:lvl3pPr>
              <a:lnSpc>
                <a:spcPct val="120000"/>
              </a:lnSpc>
              <a:buClr>
                <a:srgbClr val="CB0099"/>
              </a:buClr>
              <a:defRPr/>
            </a:lvl3pPr>
            <a:lvl4pPr>
              <a:lnSpc>
                <a:spcPct val="120000"/>
              </a:lnSpc>
              <a:buClr>
                <a:srgbClr val="CB0099"/>
              </a:buClr>
              <a:defRPr/>
            </a:lvl4pPr>
            <a:lvl5pPr>
              <a:lnSpc>
                <a:spcPct val="120000"/>
              </a:lnSpc>
              <a:buClr>
                <a:srgbClr val="CB009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6C79800-C34A-8244-8541-BC3820205EDE}"/>
              </a:ext>
            </a:extLst>
          </p:cNvPr>
          <p:cNvSpPr>
            <a:spLocks noGrp="1"/>
          </p:cNvSpPr>
          <p:nvPr>
            <p:ph sz="half" idx="2"/>
          </p:nvPr>
        </p:nvSpPr>
        <p:spPr>
          <a:xfrm>
            <a:off x="6172200" y="1825625"/>
            <a:ext cx="5181600" cy="4071910"/>
          </a:xfrm>
        </p:spPr>
        <p:txBody>
          <a:bodyPr>
            <a:noAutofit/>
          </a:bodyPr>
          <a:lstStyle>
            <a:lvl1pPr>
              <a:buClr>
                <a:srgbClr val="CB0099"/>
              </a:buClr>
              <a:defRPr/>
            </a:lvl1pPr>
            <a:lvl2pPr>
              <a:buClr>
                <a:srgbClr val="CB0099"/>
              </a:buClr>
              <a:defRPr/>
            </a:lvl2pPr>
            <a:lvl3pPr>
              <a:buClr>
                <a:srgbClr val="CB0099"/>
              </a:buClr>
              <a:defRPr/>
            </a:lvl3pPr>
            <a:lvl4pPr>
              <a:lnSpc>
                <a:spcPct val="120000"/>
              </a:lnSpc>
              <a:buClr>
                <a:srgbClr val="CB0099"/>
              </a:buClr>
              <a:defRPr/>
            </a:lvl4pPr>
            <a:lvl5pPr>
              <a:buClr>
                <a:srgbClr val="CB009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Logo, company name&#10;&#10;Description automatically generated">
            <a:extLst>
              <a:ext uri="{FF2B5EF4-FFF2-40B4-BE49-F238E27FC236}">
                <a16:creationId xmlns:a16="http://schemas.microsoft.com/office/drawing/2014/main" id="{2E462BBE-53CB-8046-88B6-7D208DBA7E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5897535"/>
            <a:ext cx="1063752" cy="558855"/>
          </a:xfrm>
          <a:prstGeom prst="rect">
            <a:avLst/>
          </a:prstGeom>
        </p:spPr>
      </p:pic>
    </p:spTree>
    <p:extLst>
      <p:ext uri="{BB962C8B-B14F-4D97-AF65-F5344CB8AC3E}">
        <p14:creationId xmlns:p14="http://schemas.microsoft.com/office/powerpoint/2010/main" val="299851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FA0293A-E771-B00B-B028-879261A7CC87}"/>
              </a:ext>
            </a:extLst>
          </p:cNvPr>
          <p:cNvSpPr/>
          <p:nvPr userDrawn="1"/>
        </p:nvSpPr>
        <p:spPr>
          <a:xfrm>
            <a:off x="0" y="0"/>
            <a:ext cx="12192000" cy="1562100"/>
          </a:xfrm>
          <a:prstGeom prst="rect">
            <a:avLst/>
          </a:prstGeom>
          <a:gradFill>
            <a:gsLst>
              <a:gs pos="100000">
                <a:srgbClr val="CB0099"/>
              </a:gs>
              <a:gs pos="82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69C175-2B9E-9242-A955-2C120910C2DF}"/>
              </a:ext>
            </a:extLst>
          </p:cNvPr>
          <p:cNvSpPr>
            <a:spLocks noGrp="1"/>
          </p:cNvSpPr>
          <p:nvPr>
            <p:ph type="title"/>
          </p:nvPr>
        </p:nvSpPr>
        <p:spPr>
          <a:xfrm>
            <a:off x="839788" y="123873"/>
            <a:ext cx="10515600" cy="1325563"/>
          </a:xfrm>
        </p:spPr>
        <p:txBody>
          <a:bodyPr>
            <a:normAutofit/>
          </a:bodyPr>
          <a:lstStyle>
            <a:lvl1pPr>
              <a:defRPr sz="28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6E0972D8-52C0-8E48-8EBF-B677335AE812}"/>
              </a:ext>
            </a:extLst>
          </p:cNvPr>
          <p:cNvSpPr>
            <a:spLocks noGrp="1"/>
          </p:cNvSpPr>
          <p:nvPr>
            <p:ph type="body" idx="1"/>
          </p:nvPr>
        </p:nvSpPr>
        <p:spPr>
          <a:xfrm>
            <a:off x="839788" y="1681163"/>
            <a:ext cx="5157787" cy="823912"/>
          </a:xfrm>
        </p:spPr>
        <p:txBody>
          <a:bodyPr anchor="ctr"/>
          <a:lstStyle>
            <a:lvl1pPr marL="0" indent="0">
              <a:buNone/>
              <a:defRPr sz="2400" b="1">
                <a:solidFill>
                  <a:srgbClr val="1494E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ACDAB87-203D-C14A-9EC0-703250E7876C}"/>
              </a:ext>
            </a:extLst>
          </p:cNvPr>
          <p:cNvSpPr>
            <a:spLocks noGrp="1"/>
          </p:cNvSpPr>
          <p:nvPr>
            <p:ph sz="half" idx="2"/>
          </p:nvPr>
        </p:nvSpPr>
        <p:spPr>
          <a:xfrm>
            <a:off x="839788" y="2505075"/>
            <a:ext cx="5157787" cy="3392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2F6788-7030-114C-9747-3BCD5B8799BE}"/>
              </a:ext>
            </a:extLst>
          </p:cNvPr>
          <p:cNvSpPr>
            <a:spLocks noGrp="1"/>
          </p:cNvSpPr>
          <p:nvPr>
            <p:ph type="body" sz="quarter" idx="3"/>
          </p:nvPr>
        </p:nvSpPr>
        <p:spPr>
          <a:xfrm>
            <a:off x="6172200" y="1681163"/>
            <a:ext cx="5183188" cy="823912"/>
          </a:xfrm>
        </p:spPr>
        <p:txBody>
          <a:bodyPr anchor="ctr"/>
          <a:lstStyle>
            <a:lvl1pPr marL="0" indent="0">
              <a:buNone/>
              <a:defRPr sz="2400" b="1">
                <a:solidFill>
                  <a:srgbClr val="1494E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8E87F40-6ED1-474D-BBD2-AF5E746CF70E}"/>
              </a:ext>
            </a:extLst>
          </p:cNvPr>
          <p:cNvSpPr>
            <a:spLocks noGrp="1"/>
          </p:cNvSpPr>
          <p:nvPr>
            <p:ph sz="quarter" idx="4"/>
          </p:nvPr>
        </p:nvSpPr>
        <p:spPr>
          <a:xfrm>
            <a:off x="6172200" y="2505075"/>
            <a:ext cx="5183188" cy="33924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Logo, company name&#10;&#10;Description automatically generated">
            <a:extLst>
              <a:ext uri="{FF2B5EF4-FFF2-40B4-BE49-F238E27FC236}">
                <a16:creationId xmlns:a16="http://schemas.microsoft.com/office/drawing/2014/main" id="{C7E18930-EBEA-D7F7-527E-A1753BE557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5897535"/>
            <a:ext cx="1063752" cy="558855"/>
          </a:xfrm>
          <a:prstGeom prst="rect">
            <a:avLst/>
          </a:prstGeom>
        </p:spPr>
      </p:pic>
    </p:spTree>
    <p:extLst>
      <p:ext uri="{BB962C8B-B14F-4D97-AF65-F5344CB8AC3E}">
        <p14:creationId xmlns:p14="http://schemas.microsoft.com/office/powerpoint/2010/main" val="318420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B8CE3B-718A-A5F7-DC66-D824B558347B}"/>
              </a:ext>
            </a:extLst>
          </p:cNvPr>
          <p:cNvSpPr/>
          <p:nvPr userDrawn="1"/>
        </p:nvSpPr>
        <p:spPr>
          <a:xfrm>
            <a:off x="-194518" y="-109729"/>
            <a:ext cx="3509218" cy="7071361"/>
          </a:xfrm>
          <a:prstGeom prst="rect">
            <a:avLst/>
          </a:prstGeom>
          <a:gradFill>
            <a:gsLst>
              <a:gs pos="87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226203" y="2515394"/>
            <a:ext cx="2874993" cy="1325563"/>
          </a:xfrm>
        </p:spPr>
        <p:txBody>
          <a:bodyPr>
            <a:noAutofit/>
          </a:bodyPr>
          <a:lstStyle>
            <a:lvl1pPr algn="r">
              <a:defRPr sz="3600" b="1" i="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C2062405-54AB-9A4B-A687-DF0022E5686F}"/>
              </a:ext>
            </a:extLst>
          </p:cNvPr>
          <p:cNvSpPr>
            <a:spLocks noGrp="1"/>
          </p:cNvSpPr>
          <p:nvPr>
            <p:ph idx="1"/>
          </p:nvPr>
        </p:nvSpPr>
        <p:spPr>
          <a:xfrm>
            <a:off x="4274288" y="1255257"/>
            <a:ext cx="7097619" cy="4351338"/>
          </a:xfrm>
        </p:spPr>
        <p:txBody>
          <a:bodyPr numCol="1" anchor="ctr" anchorCtr="0"/>
          <a:lstStyle>
            <a:lvl1pPr>
              <a:lnSpc>
                <a:spcPct val="100000"/>
              </a:lnSpc>
              <a:buClr>
                <a:srgbClr val="CB0099"/>
              </a:buClr>
              <a:defRPr/>
            </a:lvl1pPr>
            <a:lvl2pPr>
              <a:lnSpc>
                <a:spcPct val="100000"/>
              </a:lnSpc>
              <a:buClr>
                <a:srgbClr val="CB0099"/>
              </a:buClr>
              <a:defRPr/>
            </a:lvl2pPr>
            <a:lvl3pPr>
              <a:lnSpc>
                <a:spcPct val="100000"/>
              </a:lnSpc>
              <a:buClr>
                <a:srgbClr val="CB0099"/>
              </a:buClr>
              <a:defRPr/>
            </a:lvl3pPr>
            <a:lvl4pPr>
              <a:lnSpc>
                <a:spcPct val="100000"/>
              </a:lnSpc>
              <a:buClr>
                <a:srgbClr val="CB0099"/>
              </a:buClr>
              <a:defRPr/>
            </a:lvl4pPr>
            <a:lvl5pPr>
              <a:lnSpc>
                <a:spcPct val="100000"/>
              </a:lnSpc>
              <a:buClr>
                <a:srgbClr val="CB0099"/>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Logo, company name&#10;&#10;Description automatically generated">
            <a:extLst>
              <a:ext uri="{FF2B5EF4-FFF2-40B4-BE49-F238E27FC236}">
                <a16:creationId xmlns:a16="http://schemas.microsoft.com/office/drawing/2014/main" id="{9DAC0845-4631-FCD1-E0BF-B6D9B5F468AB}"/>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838200" y="5897535"/>
            <a:ext cx="1063752" cy="558855"/>
          </a:xfrm>
          <a:prstGeom prst="rect">
            <a:avLst/>
          </a:prstGeom>
        </p:spPr>
      </p:pic>
      <p:sp>
        <p:nvSpPr>
          <p:cNvPr id="3" name="Slide Number Placeholder 5">
            <a:extLst>
              <a:ext uri="{FF2B5EF4-FFF2-40B4-BE49-F238E27FC236}">
                <a16:creationId xmlns:a16="http://schemas.microsoft.com/office/drawing/2014/main" id="{41855EAE-51A5-16AE-D8F6-A6A8ECEEA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A789-7330-461C-AC26-E2B8BB89EADE}" type="slidenum">
              <a:rPr lang="en-US" smtClean="0"/>
              <a:t>‹#›</a:t>
            </a:fld>
            <a:endParaRPr lang="en-US" dirty="0"/>
          </a:p>
        </p:txBody>
      </p:sp>
    </p:spTree>
    <p:extLst>
      <p:ext uri="{BB962C8B-B14F-4D97-AF65-F5344CB8AC3E}">
        <p14:creationId xmlns:p14="http://schemas.microsoft.com/office/powerpoint/2010/main" val="13389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0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AB93410-2767-FF33-DB2E-E529F9B5D57B}"/>
              </a:ext>
            </a:extLst>
          </p:cNvPr>
          <p:cNvSpPr/>
          <p:nvPr userDrawn="1"/>
        </p:nvSpPr>
        <p:spPr>
          <a:xfrm>
            <a:off x="-194518" y="-109729"/>
            <a:ext cx="8157418" cy="7071361"/>
          </a:xfrm>
          <a:prstGeom prst="rect">
            <a:avLst/>
          </a:prstGeom>
          <a:gradFill>
            <a:gsLst>
              <a:gs pos="87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114B8-FACD-F745-8739-26E8B7C803F9}"/>
              </a:ext>
            </a:extLst>
          </p:cNvPr>
          <p:cNvSpPr>
            <a:spLocks noGrp="1"/>
          </p:cNvSpPr>
          <p:nvPr>
            <p:ph type="title"/>
          </p:nvPr>
        </p:nvSpPr>
        <p:spPr>
          <a:xfrm>
            <a:off x="757667" y="1152421"/>
            <a:ext cx="4923765" cy="1325563"/>
          </a:xfrm>
        </p:spPr>
        <p:txBody>
          <a:bodyPr>
            <a:noAutofit/>
          </a:bodyPr>
          <a:lstStyle>
            <a:lvl1pPr>
              <a:defRPr sz="3600"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Text Placeholder 2">
            <a:extLst>
              <a:ext uri="{FF2B5EF4-FFF2-40B4-BE49-F238E27FC236}">
                <a16:creationId xmlns:a16="http://schemas.microsoft.com/office/drawing/2014/main" id="{9BE13CD8-B227-A641-9B5D-930D0F3F9623}"/>
              </a:ext>
            </a:extLst>
          </p:cNvPr>
          <p:cNvSpPr>
            <a:spLocks noGrp="1"/>
          </p:cNvSpPr>
          <p:nvPr>
            <p:ph idx="1"/>
          </p:nvPr>
        </p:nvSpPr>
        <p:spPr>
          <a:xfrm>
            <a:off x="757667" y="2550276"/>
            <a:ext cx="4923765" cy="3347260"/>
          </a:xfrm>
          <a:prstGeom prst="rect">
            <a:avLst/>
          </a:prstGeom>
        </p:spPr>
        <p:txBody>
          <a:bodyPr vert="horz" lIns="91440" tIns="45720" rIns="91440" bIns="45720" rtlCol="0">
            <a:normAutofit/>
          </a:bodyPr>
          <a:lstStyle>
            <a:lvl1pPr>
              <a:buClr>
                <a:srgbClr val="CB0099"/>
              </a:buClr>
              <a:defRPr>
                <a:solidFill>
                  <a:schemeClr val="bg1"/>
                </a:solidFill>
              </a:defRPr>
            </a:lvl1pPr>
            <a:lvl2pPr>
              <a:buClr>
                <a:srgbClr val="CB0099"/>
              </a:buClr>
              <a:defRPr>
                <a:solidFill>
                  <a:schemeClr val="bg1"/>
                </a:solidFill>
              </a:defRPr>
            </a:lvl2pPr>
            <a:lvl3pPr>
              <a:buClr>
                <a:srgbClr val="CB0099"/>
              </a:buClr>
              <a:defRPr>
                <a:solidFill>
                  <a:schemeClr val="bg1"/>
                </a:solidFill>
              </a:defRPr>
            </a:lvl3pPr>
            <a:lvl4pPr>
              <a:buClr>
                <a:srgbClr val="CB0099"/>
              </a:buClr>
              <a:defRPr>
                <a:solidFill>
                  <a:schemeClr val="bg1"/>
                </a:solidFill>
              </a:defRPr>
            </a:lvl4pPr>
            <a:lvl5pPr>
              <a:buClr>
                <a:srgbClr val="CB0099"/>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Rectangle 2">
            <a:extLst>
              <a:ext uri="{FF2B5EF4-FFF2-40B4-BE49-F238E27FC236}">
                <a16:creationId xmlns:a16="http://schemas.microsoft.com/office/drawing/2014/main" id="{D81483C9-6F13-0F46-BF9D-65B7980A797D}"/>
              </a:ext>
            </a:extLst>
          </p:cNvPr>
          <p:cNvSpPr/>
          <p:nvPr/>
        </p:nvSpPr>
        <p:spPr>
          <a:xfrm>
            <a:off x="6900076" y="1598753"/>
            <a:ext cx="3648973" cy="3660494"/>
          </a:xfrm>
          <a:prstGeom prst="rect">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2">
            <a:extLst>
              <a:ext uri="{FF2B5EF4-FFF2-40B4-BE49-F238E27FC236}">
                <a16:creationId xmlns:a16="http://schemas.microsoft.com/office/drawing/2014/main" id="{5812E02D-8366-3144-9462-D2A34A87C563}"/>
              </a:ext>
            </a:extLst>
          </p:cNvPr>
          <p:cNvSpPr>
            <a:spLocks noGrp="1"/>
          </p:cNvSpPr>
          <p:nvPr>
            <p:ph type="pic" idx="10"/>
          </p:nvPr>
        </p:nvSpPr>
        <p:spPr>
          <a:xfrm>
            <a:off x="6900075" y="1598753"/>
            <a:ext cx="3648974" cy="3660494"/>
          </a:xfrm>
          <a:ln w="635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pic>
        <p:nvPicPr>
          <p:cNvPr id="13" name="Picture 12" descr="Logo, company name&#10;&#10;Description automatically generated">
            <a:extLst>
              <a:ext uri="{FF2B5EF4-FFF2-40B4-BE49-F238E27FC236}">
                <a16:creationId xmlns:a16="http://schemas.microsoft.com/office/drawing/2014/main" id="{69586359-4A6A-579B-2B36-F33127687EEB}"/>
              </a:ext>
            </a:extLst>
          </p:cNvPr>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838200" y="5897535"/>
            <a:ext cx="1063752" cy="558855"/>
          </a:xfrm>
          <a:prstGeom prst="rect">
            <a:avLst/>
          </a:prstGeom>
        </p:spPr>
      </p:pic>
      <p:sp>
        <p:nvSpPr>
          <p:cNvPr id="4" name="Slide Number Placeholder 5">
            <a:extLst>
              <a:ext uri="{FF2B5EF4-FFF2-40B4-BE49-F238E27FC236}">
                <a16:creationId xmlns:a16="http://schemas.microsoft.com/office/drawing/2014/main" id="{E8DAEB73-90E3-A110-B164-D114D1C86D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A789-7330-461C-AC26-E2B8BB89EADE}" type="slidenum">
              <a:rPr lang="en-US" smtClean="0"/>
              <a:t>‹#›</a:t>
            </a:fld>
            <a:endParaRPr lang="en-US" dirty="0"/>
          </a:p>
        </p:txBody>
      </p:sp>
    </p:spTree>
    <p:extLst>
      <p:ext uri="{BB962C8B-B14F-4D97-AF65-F5344CB8AC3E}">
        <p14:creationId xmlns:p14="http://schemas.microsoft.com/office/powerpoint/2010/main" val="205011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5016"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703C11-41C3-D51F-A6BB-08F264FEBF9A}"/>
              </a:ext>
            </a:extLst>
          </p:cNvPr>
          <p:cNvSpPr/>
          <p:nvPr userDrawn="1"/>
        </p:nvSpPr>
        <p:spPr>
          <a:xfrm>
            <a:off x="-194518" y="-109729"/>
            <a:ext cx="12618166" cy="7117917"/>
          </a:xfrm>
          <a:prstGeom prst="rect">
            <a:avLst/>
          </a:prstGeom>
          <a:gradFill>
            <a:gsLst>
              <a:gs pos="100000">
                <a:srgbClr val="CB0099"/>
              </a:gs>
              <a:gs pos="82000">
                <a:srgbClr val="790584"/>
              </a:gs>
              <a:gs pos="50000">
                <a:srgbClr val="410976"/>
              </a:gs>
              <a:gs pos="17000">
                <a:srgbClr val="1C0B6D"/>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87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D68E55-F78B-0140-996D-F949A4EBD2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2802E-69E4-5342-B9B4-A87FD2C13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1212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0" r:id="rId4"/>
    <p:sldLayoutId id="2147483664" r:id="rId5"/>
    <p:sldLayoutId id="2147483665" r:id="rId6"/>
    <p:sldLayoutId id="2147483666" r:id="rId7"/>
    <p:sldLayoutId id="2147483667" r:id="rId8"/>
    <p:sldLayoutId id="2147483668" r:id="rId9"/>
    <p:sldLayoutId id="2147483669" r:id="rId10"/>
    <p:sldLayoutId id="2147483670" r:id="rId11"/>
    <p:sldLayoutId id="214748369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b="1" i="0" kern="1200">
          <a:solidFill>
            <a:srgbClr val="1C0B6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28"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BB856-6204-7C6E-3A08-E1B7191E15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0F7FEF-F2F8-E853-E6F7-E64B173A0F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38373-7D57-4CB2-8209-F543F81D3F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18316F1-D6DF-A951-D3AE-FDD980CBE0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DBE15D9-05D1-8BAA-6D60-79477C7B71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3A789-7330-461C-AC26-E2B8BB89EADE}" type="slidenum">
              <a:rPr lang="en-US" smtClean="0"/>
              <a:t>‹#›</a:t>
            </a:fld>
            <a:endParaRPr lang="en-US" dirty="0"/>
          </a:p>
        </p:txBody>
      </p:sp>
    </p:spTree>
    <p:extLst>
      <p:ext uri="{BB962C8B-B14F-4D97-AF65-F5344CB8AC3E}">
        <p14:creationId xmlns:p14="http://schemas.microsoft.com/office/powerpoint/2010/main" val="295600598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datausa.io/profile/soc/clinical-laboratory-technologists-technicians#se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hyperlink" Target="https://www.zippia.com/medical-laboratory-scientist-jobs/demographics/" TargetMode="External"/><Relationship Id="rId2" Type="http://schemas.openxmlformats.org/officeDocument/2006/relationships/hyperlink" Target="https://doi.org/10.1093/jcr/ucab061" TargetMode="External"/><Relationship Id="rId1" Type="http://schemas.openxmlformats.org/officeDocument/2006/relationships/slideLayout" Target="../slideLayouts/slideLayout6.xml"/><Relationship Id="rId4" Type="http://schemas.openxmlformats.org/officeDocument/2006/relationships/hyperlink" Target="https://datausa.io/profile/soc/clinical-laboratory-technologists-technicians"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76;p1">
            <a:extLst>
              <a:ext uri="{FF2B5EF4-FFF2-40B4-BE49-F238E27FC236}">
                <a16:creationId xmlns:a16="http://schemas.microsoft.com/office/drawing/2014/main" id="{C2F26FA8-2DC2-3C72-A630-DE7EEAA8F33B}"/>
              </a:ext>
            </a:extLst>
          </p:cNvPr>
          <p:cNvSpPr txBox="1">
            <a:spLocks noGrp="1"/>
          </p:cNvSpPr>
          <p:nvPr>
            <p:ph type="ctrTitle"/>
          </p:nvPr>
        </p:nvSpPr>
        <p:spPr>
          <a:xfrm>
            <a:off x="724671" y="2594889"/>
            <a:ext cx="9143999" cy="2387600"/>
          </a:xfrm>
          <a:noFill/>
          <a:ln>
            <a:noFill/>
          </a:ln>
        </p:spPr>
        <p:txBody>
          <a:bodyPr spcFirstLastPara="1" wrap="square" lIns="91425" tIns="45700" rIns="91425" bIns="45700" anchor="ctr" anchorCtr="0">
            <a:noAutofit/>
          </a:bodyPr>
          <a:lstStyle/>
          <a:p>
            <a:pPr lvl="0"/>
            <a:r>
              <a:rPr lang="en-US" sz="4000" dirty="0"/>
              <a:t>Best Practices for</a:t>
            </a:r>
            <a:br>
              <a:rPr lang="en-US" sz="4000" dirty="0"/>
            </a:br>
            <a:r>
              <a:rPr lang="en-US" sz="4000" dirty="0"/>
              <a:t>Recruiting a Diverse Workplace</a:t>
            </a:r>
          </a:p>
        </p:txBody>
      </p:sp>
      <p:sp>
        <p:nvSpPr>
          <p:cNvPr id="7" name="Subtitle 4">
            <a:extLst>
              <a:ext uri="{FF2B5EF4-FFF2-40B4-BE49-F238E27FC236}">
                <a16:creationId xmlns:a16="http://schemas.microsoft.com/office/drawing/2014/main" id="{56FCCCFF-97E4-CAFE-C27B-689B7BF27A06}"/>
              </a:ext>
            </a:extLst>
          </p:cNvPr>
          <p:cNvSpPr txBox="1">
            <a:spLocks/>
          </p:cNvSpPr>
          <p:nvPr/>
        </p:nvSpPr>
        <p:spPr>
          <a:xfrm>
            <a:off x="5842862" y="5284921"/>
            <a:ext cx="5870718" cy="680997"/>
          </a:xfrm>
          <a:prstGeom prst="rect">
            <a:avLst/>
          </a:prstGeom>
        </p:spPr>
        <p:txBody>
          <a:bodyPr vert="horz" lIns="91440" tIns="45720" rIns="91440" bIns="45720" rtlCol="0" anchor="ctr">
            <a:normAutofit/>
          </a:bodyPr>
          <a:lstStyle>
            <a:lvl1pPr marL="0" marR="0" indent="0" algn="l" defTabSz="914400" rtl="0" eaLnBrk="1" fontAlgn="auto" latinLnBrk="0" hangingPunct="1">
              <a:lnSpc>
                <a:spcPct val="90000"/>
              </a:lnSpc>
              <a:spcBef>
                <a:spcPts val="300"/>
              </a:spcBef>
              <a:spcAft>
                <a:spcPts val="600"/>
              </a:spcAft>
              <a:buClr>
                <a:srgbClr val="C58963"/>
              </a:buClr>
              <a:buSzPct val="80000"/>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110000"/>
              </a:lnSpc>
              <a:spcBef>
                <a:spcPts val="600"/>
              </a:spcBef>
              <a:spcAft>
                <a:spcPts val="600"/>
              </a:spcAft>
              <a:buClr>
                <a:srgbClr val="CB0099"/>
              </a:buClr>
              <a:buSzPct val="80000"/>
              <a:buFont typeface="Arial" panose="020B0604020202020204" pitchFamily="34" charset="0"/>
              <a:buNone/>
              <a:defRPr sz="2000" kern="1200">
                <a:solidFill>
                  <a:schemeClr val="bg2">
                    <a:lumMod val="10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110000"/>
              </a:lnSpc>
              <a:spcBef>
                <a:spcPts val="600"/>
              </a:spcBef>
              <a:spcAft>
                <a:spcPts val="600"/>
              </a:spcAft>
              <a:buClr>
                <a:srgbClr val="CB0099"/>
              </a:buClr>
              <a:buSzPct val="80000"/>
              <a:buFont typeface="Arial" panose="020B0604020202020204" pitchFamily="34" charset="0"/>
              <a:buNone/>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110000"/>
              </a:lnSpc>
              <a:spcBef>
                <a:spcPts val="600"/>
              </a:spcBef>
              <a:spcAft>
                <a:spcPts val="600"/>
              </a:spcAft>
              <a:buClr>
                <a:srgbClr val="CB0099"/>
              </a:buClr>
              <a:buSzPct val="80000"/>
              <a:buFont typeface="Arial" panose="020B0604020202020204" pitchFamily="34" charset="0"/>
              <a:buNone/>
              <a:defRPr sz="1600" kern="1200">
                <a:solidFill>
                  <a:schemeClr val="bg2">
                    <a:lumMod val="10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110000"/>
              </a:lnSpc>
              <a:spcBef>
                <a:spcPts val="600"/>
              </a:spcBef>
              <a:spcAft>
                <a:spcPts val="600"/>
              </a:spcAft>
              <a:buClr>
                <a:srgbClr val="CB0099"/>
              </a:buClr>
              <a:buSzPct val="80000"/>
              <a:buFont typeface="Arial" panose="020B0604020202020204" pitchFamily="34" charset="0"/>
              <a:buNone/>
              <a:defRPr sz="1600" kern="1200">
                <a:solidFill>
                  <a:schemeClr val="bg2">
                    <a:lumMod val="10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Darryl Elzie, PsyD, MHA, MT(ASCP), CQA(ASQ)</a:t>
            </a:r>
          </a:p>
        </p:txBody>
      </p:sp>
    </p:spTree>
    <p:extLst>
      <p:ext uri="{BB962C8B-B14F-4D97-AF65-F5344CB8AC3E}">
        <p14:creationId xmlns:p14="http://schemas.microsoft.com/office/powerpoint/2010/main" val="3242745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7C3FA0-AF85-5E46-A36C-15834766D7A7}"/>
              </a:ext>
            </a:extLst>
          </p:cNvPr>
          <p:cNvSpPr>
            <a:spLocks noGrp="1"/>
          </p:cNvSpPr>
          <p:nvPr>
            <p:ph type="title"/>
          </p:nvPr>
        </p:nvSpPr>
        <p:spPr>
          <a:xfrm>
            <a:off x="0" y="-118440"/>
            <a:ext cx="5486400" cy="1325563"/>
          </a:xfrm>
        </p:spPr>
        <p:txBody>
          <a:bodyPr/>
          <a:lstStyle/>
          <a:p>
            <a:r>
              <a:rPr lang="en-US" dirty="0"/>
              <a:t>What are the Benefits?</a:t>
            </a:r>
          </a:p>
        </p:txBody>
      </p:sp>
      <p:sp>
        <p:nvSpPr>
          <p:cNvPr id="5" name="Content Placeholder 4">
            <a:extLst>
              <a:ext uri="{FF2B5EF4-FFF2-40B4-BE49-F238E27FC236}">
                <a16:creationId xmlns:a16="http://schemas.microsoft.com/office/drawing/2014/main" id="{B0B2724F-3B54-3647-9F8C-FB97AF367BED}"/>
              </a:ext>
            </a:extLst>
          </p:cNvPr>
          <p:cNvSpPr>
            <a:spLocks noGrp="1"/>
          </p:cNvSpPr>
          <p:nvPr>
            <p:ph idx="1"/>
          </p:nvPr>
        </p:nvSpPr>
        <p:spPr>
          <a:xfrm>
            <a:off x="1" y="1207123"/>
            <a:ext cx="5486400" cy="4511752"/>
          </a:xfrm>
        </p:spPr>
        <p:txBody>
          <a:bodyPr>
            <a:normAutofit/>
          </a:bodyPr>
          <a:lstStyle/>
          <a:p>
            <a:r>
              <a:rPr lang="en-US" dirty="0"/>
              <a:t>Gender-diverse companies that are also in the top-quartile for gender-diverse executive boards are 27% more likely to have superior value creation.</a:t>
            </a:r>
          </a:p>
          <a:p>
            <a:r>
              <a:rPr lang="en-US" b="0" dirty="0">
                <a:effectLst/>
              </a:rPr>
              <a:t>Diverse teams are 87% better at making decisions.</a:t>
            </a:r>
            <a:endParaRPr lang="en-US" dirty="0"/>
          </a:p>
          <a:p>
            <a:r>
              <a:rPr lang="en-US" b="0" dirty="0">
                <a:effectLst/>
              </a:rPr>
              <a:t>Companies that have a highly inclusive culture have 2.3x more cash flow per employee</a:t>
            </a:r>
            <a:endParaRPr lang="en-US" dirty="0"/>
          </a:p>
        </p:txBody>
      </p:sp>
      <p:pic>
        <p:nvPicPr>
          <p:cNvPr id="9" name="Picture Placeholder 8" descr="A group of women sitting at a table">
            <a:extLst>
              <a:ext uri="{FF2B5EF4-FFF2-40B4-BE49-F238E27FC236}">
                <a16:creationId xmlns:a16="http://schemas.microsoft.com/office/drawing/2014/main" id="{2E0AB4A0-F42D-724B-8FAF-A5CE7C9E9D65}"/>
              </a:ext>
            </a:extLst>
          </p:cNvPr>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16769" r="16769"/>
          <a:stretch>
            <a:fillRect/>
          </a:stretch>
        </p:blipFill>
        <p:spPr/>
      </p:pic>
      <p:sp>
        <p:nvSpPr>
          <p:cNvPr id="2" name="TextBox 1">
            <a:extLst>
              <a:ext uri="{FF2B5EF4-FFF2-40B4-BE49-F238E27FC236}">
                <a16:creationId xmlns:a16="http://schemas.microsoft.com/office/drawing/2014/main" id="{0B50C1E2-CB5E-C4B1-8D3E-9AA2A547856C}"/>
              </a:ext>
            </a:extLst>
          </p:cNvPr>
          <p:cNvSpPr txBox="1"/>
          <p:nvPr/>
        </p:nvSpPr>
        <p:spPr>
          <a:xfrm>
            <a:off x="3471620" y="6457890"/>
            <a:ext cx="4773478" cy="400110"/>
          </a:xfrm>
          <a:prstGeom prst="rect">
            <a:avLst/>
          </a:prstGeom>
          <a:noFill/>
        </p:spPr>
        <p:txBody>
          <a:bodyPr wrap="square" rtlCol="0">
            <a:spAutoFit/>
          </a:bodyPr>
          <a:lstStyle/>
          <a:p>
            <a:r>
              <a:rPr lang="en-US" sz="1000" dirty="0"/>
              <a:t>Source:  Perry, N. (2020) 20 Diversity in the Workplace Statistics to Know for 2021</a:t>
            </a:r>
          </a:p>
          <a:p>
            <a:r>
              <a:rPr lang="en-US" sz="1000" dirty="0"/>
              <a:t>https://www.fundera.com/resources/diversity-in-the-workplace-statistics</a:t>
            </a:r>
          </a:p>
        </p:txBody>
      </p:sp>
    </p:spTree>
    <p:extLst>
      <p:ext uri="{BB962C8B-B14F-4D97-AF65-F5344CB8AC3E}">
        <p14:creationId xmlns:p14="http://schemas.microsoft.com/office/powerpoint/2010/main" val="286304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E7249-4237-AE48-8BD9-5AF1D492BB3B}"/>
              </a:ext>
            </a:extLst>
          </p:cNvPr>
          <p:cNvSpPr>
            <a:spLocks noGrp="1"/>
          </p:cNvSpPr>
          <p:nvPr>
            <p:ph type="title"/>
          </p:nvPr>
        </p:nvSpPr>
        <p:spPr/>
        <p:txBody>
          <a:bodyPr/>
          <a:lstStyle/>
          <a:p>
            <a:r>
              <a:rPr lang="en-US" dirty="0"/>
              <a:t>More Benefits…</a:t>
            </a:r>
          </a:p>
        </p:txBody>
      </p:sp>
      <p:sp>
        <p:nvSpPr>
          <p:cNvPr id="6" name="Text Placeholder 5">
            <a:extLst>
              <a:ext uri="{FF2B5EF4-FFF2-40B4-BE49-F238E27FC236}">
                <a16:creationId xmlns:a16="http://schemas.microsoft.com/office/drawing/2014/main" id="{AD4D5A1E-0C0A-FE47-9CF4-334918FE5313}"/>
              </a:ext>
            </a:extLst>
          </p:cNvPr>
          <p:cNvSpPr>
            <a:spLocks noGrp="1"/>
          </p:cNvSpPr>
          <p:nvPr>
            <p:ph type="body" idx="1"/>
          </p:nvPr>
        </p:nvSpPr>
        <p:spPr>
          <a:xfrm>
            <a:off x="545319" y="1681163"/>
            <a:ext cx="5157787" cy="823912"/>
          </a:xfrm>
        </p:spPr>
        <p:txBody>
          <a:bodyPr/>
          <a:lstStyle/>
          <a:p>
            <a:r>
              <a:rPr lang="en-US" dirty="0"/>
              <a:t>Financial</a:t>
            </a:r>
          </a:p>
        </p:txBody>
      </p:sp>
      <p:sp>
        <p:nvSpPr>
          <p:cNvPr id="7" name="Content Placeholder 6">
            <a:extLst>
              <a:ext uri="{FF2B5EF4-FFF2-40B4-BE49-F238E27FC236}">
                <a16:creationId xmlns:a16="http://schemas.microsoft.com/office/drawing/2014/main" id="{DAE67627-C6FB-384D-A62C-820230C367FC}"/>
              </a:ext>
            </a:extLst>
          </p:cNvPr>
          <p:cNvSpPr>
            <a:spLocks noGrp="1"/>
          </p:cNvSpPr>
          <p:nvPr>
            <p:ph sz="half" idx="2"/>
          </p:nvPr>
        </p:nvSpPr>
        <p:spPr>
          <a:xfrm>
            <a:off x="545320" y="2350091"/>
            <a:ext cx="5157787" cy="3392460"/>
          </a:xfrm>
        </p:spPr>
        <p:txBody>
          <a:bodyPr>
            <a:normAutofit fontScale="92500" lnSpcReduction="20000"/>
          </a:bodyPr>
          <a:lstStyle/>
          <a:p>
            <a:r>
              <a:rPr lang="en-US" b="1" dirty="0"/>
              <a:t>Increased productivity</a:t>
            </a:r>
            <a:r>
              <a:rPr lang="en-US" dirty="0"/>
              <a:t>: A diverse workplace allows for more ideas and processes. </a:t>
            </a:r>
            <a:br>
              <a:rPr lang="en-US" dirty="0"/>
            </a:br>
            <a:endParaRPr lang="en-US" dirty="0"/>
          </a:p>
          <a:p>
            <a:r>
              <a:rPr lang="en-US" b="1" dirty="0"/>
              <a:t>Increase in marketing opportunities</a:t>
            </a:r>
            <a:r>
              <a:rPr lang="en-US" dirty="0"/>
              <a:t>: If potential employees or customers see that a company represents a diverse workplace, it makes them feel like they can relate to the company more.</a:t>
            </a:r>
          </a:p>
          <a:p>
            <a:endParaRPr lang="en-US" dirty="0"/>
          </a:p>
        </p:txBody>
      </p:sp>
      <p:sp>
        <p:nvSpPr>
          <p:cNvPr id="8" name="Text Placeholder 7">
            <a:extLst>
              <a:ext uri="{FF2B5EF4-FFF2-40B4-BE49-F238E27FC236}">
                <a16:creationId xmlns:a16="http://schemas.microsoft.com/office/drawing/2014/main" id="{EA90AFCF-88B0-B44E-B715-897EE26B3F50}"/>
              </a:ext>
            </a:extLst>
          </p:cNvPr>
          <p:cNvSpPr>
            <a:spLocks noGrp="1"/>
          </p:cNvSpPr>
          <p:nvPr>
            <p:ph type="body" sz="quarter" idx="3"/>
          </p:nvPr>
        </p:nvSpPr>
        <p:spPr/>
        <p:txBody>
          <a:bodyPr/>
          <a:lstStyle/>
          <a:p>
            <a:r>
              <a:rPr lang="en-US" dirty="0"/>
              <a:t>Community</a:t>
            </a:r>
          </a:p>
        </p:txBody>
      </p:sp>
      <p:sp>
        <p:nvSpPr>
          <p:cNvPr id="9" name="Content Placeholder 8">
            <a:extLst>
              <a:ext uri="{FF2B5EF4-FFF2-40B4-BE49-F238E27FC236}">
                <a16:creationId xmlns:a16="http://schemas.microsoft.com/office/drawing/2014/main" id="{093569B8-6357-B749-BCA0-1F5B265630FF}"/>
              </a:ext>
            </a:extLst>
          </p:cNvPr>
          <p:cNvSpPr>
            <a:spLocks noGrp="1"/>
          </p:cNvSpPr>
          <p:nvPr>
            <p:ph sz="quarter" idx="4"/>
          </p:nvPr>
        </p:nvSpPr>
        <p:spPr/>
        <p:txBody>
          <a:bodyPr>
            <a:normAutofit fontScale="92500" lnSpcReduction="20000"/>
          </a:bodyPr>
          <a:lstStyle/>
          <a:p>
            <a:r>
              <a:rPr lang="en-US" b="1" dirty="0"/>
              <a:t>Improved cultural awareness: </a:t>
            </a:r>
            <a:r>
              <a:rPr lang="en-US" dirty="0"/>
              <a:t>A diverse range of cultures within the workplace allows companies to deal with the different nuances within a global marketplace.</a:t>
            </a:r>
          </a:p>
          <a:p>
            <a:endParaRPr lang="en-US" dirty="0"/>
          </a:p>
          <a:p>
            <a:r>
              <a:rPr lang="en-US" b="1" dirty="0"/>
              <a:t>A positive reputation: </a:t>
            </a:r>
            <a:r>
              <a:rPr lang="en-US" dirty="0"/>
              <a:t>Companies that have a diverse workplace are often perceived as better employers. </a:t>
            </a:r>
          </a:p>
        </p:txBody>
      </p:sp>
      <p:sp>
        <p:nvSpPr>
          <p:cNvPr id="15" name="TextBox 14">
            <a:extLst>
              <a:ext uri="{FF2B5EF4-FFF2-40B4-BE49-F238E27FC236}">
                <a16:creationId xmlns:a16="http://schemas.microsoft.com/office/drawing/2014/main" id="{D8336FD2-F88B-C751-9F7C-AADC6C554C7F}"/>
              </a:ext>
            </a:extLst>
          </p:cNvPr>
          <p:cNvSpPr txBox="1"/>
          <p:nvPr/>
        </p:nvSpPr>
        <p:spPr>
          <a:xfrm>
            <a:off x="9616698" y="6380293"/>
            <a:ext cx="2929180" cy="369332"/>
          </a:xfrm>
          <a:prstGeom prst="rect">
            <a:avLst/>
          </a:prstGeom>
          <a:noFill/>
        </p:spPr>
        <p:txBody>
          <a:bodyPr wrap="square" rtlCol="0">
            <a:spAutoFit/>
          </a:bodyPr>
          <a:lstStyle/>
          <a:p>
            <a:r>
              <a:rPr lang="en-US" dirty="0"/>
              <a:t>Source:  </a:t>
            </a:r>
            <a:r>
              <a:rPr lang="en-US" dirty="0" err="1"/>
              <a:t>AbilityOptions</a:t>
            </a:r>
            <a:endParaRPr lang="en-US" dirty="0"/>
          </a:p>
        </p:txBody>
      </p:sp>
    </p:spTree>
    <p:extLst>
      <p:ext uri="{BB962C8B-B14F-4D97-AF65-F5344CB8AC3E}">
        <p14:creationId xmlns:p14="http://schemas.microsoft.com/office/powerpoint/2010/main" val="346274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ge4c9277c10_0_12">
            <a:extLst>
              <a:ext uri="{FF2B5EF4-FFF2-40B4-BE49-F238E27FC236}">
                <a16:creationId xmlns:a16="http://schemas.microsoft.com/office/drawing/2014/main" id="{78BC219A-E4B6-2C5F-6D6F-678C9E2FB139}"/>
              </a:ext>
            </a:extLst>
          </p:cNvPr>
          <p:cNvSpPr txBox="1">
            <a:spLocks noGrp="1"/>
          </p:cNvSpPr>
          <p:nvPr>
            <p:ph type="title" idx="4294967295"/>
          </p:nvPr>
        </p:nvSpPr>
        <p:spPr>
          <a:xfrm>
            <a:off x="653922" y="3035299"/>
            <a:ext cx="9144000" cy="1044415"/>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1" i="0" kern="1200">
                <a:solidFill>
                  <a:srgbClr val="1C0B6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Laboratory Diversity Data</a:t>
            </a:r>
          </a:p>
        </p:txBody>
      </p:sp>
      <p:pic>
        <p:nvPicPr>
          <p:cNvPr id="3" name="Picture 2" descr="ASCP logo ">
            <a:extLst>
              <a:ext uri="{FF2B5EF4-FFF2-40B4-BE49-F238E27FC236}">
                <a16:creationId xmlns:a16="http://schemas.microsoft.com/office/drawing/2014/main" id="{45812E5F-A3B1-7714-3A47-FB17CC63B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2" y="490340"/>
            <a:ext cx="2299447" cy="1507971"/>
          </a:xfrm>
          <a:prstGeom prst="rect">
            <a:avLst/>
          </a:prstGeom>
        </p:spPr>
      </p:pic>
    </p:spTree>
    <p:extLst>
      <p:ext uri="{BB962C8B-B14F-4D97-AF65-F5344CB8AC3E}">
        <p14:creationId xmlns:p14="http://schemas.microsoft.com/office/powerpoint/2010/main" val="204368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3C08-2AFA-E43B-13EB-D5D76D7DE5EA}"/>
              </a:ext>
            </a:extLst>
          </p:cNvPr>
          <p:cNvSpPr>
            <a:spLocks noGrp="1"/>
          </p:cNvSpPr>
          <p:nvPr>
            <p:ph type="title"/>
          </p:nvPr>
        </p:nvSpPr>
        <p:spPr>
          <a:xfrm>
            <a:off x="838200" y="123873"/>
            <a:ext cx="10515600" cy="1325563"/>
          </a:xfrm>
        </p:spPr>
        <p:txBody>
          <a:bodyPr>
            <a:normAutofit/>
          </a:bodyPr>
          <a:lstStyle/>
          <a:p>
            <a:r>
              <a:rPr lang="en-US" sz="4000" dirty="0">
                <a:solidFill>
                  <a:schemeClr val="bg1"/>
                </a:solidFill>
              </a:rPr>
              <a:t>Laboratory Diversity Data</a:t>
            </a:r>
          </a:p>
        </p:txBody>
      </p:sp>
      <p:sp>
        <p:nvSpPr>
          <p:cNvPr id="3" name="Content Placeholder 2">
            <a:extLst>
              <a:ext uri="{FF2B5EF4-FFF2-40B4-BE49-F238E27FC236}">
                <a16:creationId xmlns:a16="http://schemas.microsoft.com/office/drawing/2014/main" id="{0560CBEF-C97A-4355-7BB6-780E3D2EAE62}"/>
              </a:ext>
            </a:extLst>
          </p:cNvPr>
          <p:cNvSpPr>
            <a:spLocks noGrp="1"/>
          </p:cNvSpPr>
          <p:nvPr>
            <p:ph idx="1"/>
          </p:nvPr>
        </p:nvSpPr>
        <p:spPr/>
        <p:txBody>
          <a:bodyPr>
            <a:normAutofit fontScale="77500" lnSpcReduction="20000"/>
          </a:bodyPr>
          <a:lstStyle/>
          <a:p>
            <a:pPr marL="0" indent="0" algn="l">
              <a:buNone/>
            </a:pPr>
            <a:r>
              <a:rPr lang="en-US" sz="5100" b="0" i="0" u="sng" dirty="0">
                <a:solidFill>
                  <a:srgbClr val="7030A0"/>
                </a:solidFill>
                <a:effectLst/>
                <a:latin typeface="Pathway Gothic One"/>
                <a:hlinkClick r:id="rId3">
                  <a:extLst>
                    <a:ext uri="{A12FA001-AC4F-418D-AE19-62706E023703}">
                      <ahyp:hlinkClr xmlns:ahyp="http://schemas.microsoft.com/office/drawing/2018/hyperlinkcolor" val="tx"/>
                    </a:ext>
                  </a:extLst>
                </a:hlinkClick>
              </a:rPr>
              <a:t>Composition by Sex</a:t>
            </a:r>
            <a:r>
              <a:rPr lang="en-US" sz="5100" b="0" i="0" u="sng" dirty="0">
                <a:solidFill>
                  <a:srgbClr val="7030A0"/>
                </a:solidFill>
                <a:effectLst/>
                <a:latin typeface="Pathway Gothic One"/>
              </a:rPr>
              <a:t> (2021)</a:t>
            </a:r>
          </a:p>
          <a:p>
            <a:pPr marL="0" indent="0" algn="l">
              <a:buNone/>
            </a:pPr>
            <a:endParaRPr lang="en-US" b="0" i="0" dirty="0">
              <a:solidFill>
                <a:srgbClr val="7030A0"/>
              </a:solidFill>
              <a:effectLst/>
              <a:latin typeface="Pathway Gothic One"/>
            </a:endParaRPr>
          </a:p>
          <a:p>
            <a:pPr marL="0" indent="0">
              <a:buNone/>
            </a:pPr>
            <a:r>
              <a:rPr lang="en-US" sz="3400" b="1" i="0" cap="all" dirty="0">
                <a:solidFill>
                  <a:srgbClr val="1B191D"/>
                </a:solidFill>
                <a:effectLst/>
                <a:latin typeface="Palanquin" panose="020B0004020203020204" pitchFamily="34" charset="0"/>
              </a:rPr>
              <a:t>MALE WORKFORCE                                       FEMALE WORKFORCE</a:t>
            </a:r>
          </a:p>
          <a:p>
            <a:pPr marL="0" indent="0">
              <a:buNone/>
            </a:pPr>
            <a:r>
              <a:rPr lang="en-US" sz="3400" b="0" i="0" dirty="0">
                <a:solidFill>
                  <a:srgbClr val="1B191D"/>
                </a:solidFill>
                <a:effectLst/>
                <a:latin typeface="Lato" panose="020F0502020204030203" pitchFamily="34" charset="0"/>
              </a:rPr>
              <a:t>962,390    </a:t>
            </a:r>
            <a:r>
              <a:rPr lang="en-US" sz="3400" b="0" i="0" dirty="0">
                <a:solidFill>
                  <a:srgbClr val="EF6145"/>
                </a:solidFill>
                <a:effectLst/>
                <a:latin typeface="Palanquin" panose="020B0004020203020204" pitchFamily="34" charset="0"/>
              </a:rPr>
              <a:t>±</a:t>
            </a:r>
            <a:r>
              <a:rPr lang="en-US" sz="3400" b="0" i="0" dirty="0">
                <a:solidFill>
                  <a:srgbClr val="1B191D"/>
                </a:solidFill>
                <a:effectLst/>
                <a:latin typeface="Palanquin" panose="020B0004020203020204" pitchFamily="34" charset="0"/>
              </a:rPr>
              <a:t> 7,64k				  </a:t>
            </a:r>
            <a:r>
              <a:rPr lang="en-US" sz="3400" b="0" i="0" dirty="0">
                <a:solidFill>
                  <a:srgbClr val="1B191D"/>
                </a:solidFill>
                <a:effectLst/>
                <a:latin typeface="Lato" panose="020F0502020204030203" pitchFamily="34" charset="0"/>
              </a:rPr>
              <a:t>238,231k    </a:t>
            </a:r>
            <a:r>
              <a:rPr kumimoji="0" lang="en-US" sz="3400" b="0" i="0" u="none" strike="noStrike" kern="1200" cap="none" spc="0" normalizeH="0" baseline="0" noProof="0" dirty="0">
                <a:ln>
                  <a:noFill/>
                </a:ln>
                <a:solidFill>
                  <a:srgbClr val="EF6145"/>
                </a:solidFill>
                <a:effectLst/>
                <a:uLnTx/>
                <a:uFillTx/>
                <a:latin typeface="Palanquin" panose="020B0004020203020204" pitchFamily="34" charset="0"/>
                <a:ea typeface="+mn-ea"/>
                <a:cs typeface="Arial" panose="020B0604020202020204" pitchFamily="34" charset="0"/>
              </a:rPr>
              <a:t>±</a:t>
            </a:r>
            <a:r>
              <a:rPr kumimoji="0" lang="en-US" sz="3400" b="0" i="0" u="none" strike="noStrike" kern="1200" cap="none" spc="0" normalizeH="0" baseline="0" noProof="0" dirty="0">
                <a:ln>
                  <a:noFill/>
                </a:ln>
                <a:solidFill>
                  <a:srgbClr val="1B191D"/>
                </a:solidFill>
                <a:effectLst/>
                <a:uLnTx/>
                <a:uFillTx/>
                <a:latin typeface="Palanquin" panose="020B0004020203020204" pitchFamily="34" charset="0"/>
                <a:ea typeface="+mn-ea"/>
                <a:cs typeface="Arial" panose="020B0604020202020204" pitchFamily="34" charset="0"/>
              </a:rPr>
              <a:t> 12k</a:t>
            </a:r>
          </a:p>
          <a:p>
            <a:pPr marL="0" indent="0">
              <a:buNone/>
            </a:pPr>
            <a:r>
              <a:rPr lang="en-US" sz="3200" b="0" i="0" dirty="0">
                <a:solidFill>
                  <a:srgbClr val="1B191D"/>
                </a:solidFill>
                <a:effectLst/>
                <a:latin typeface="Palanquin" panose="020B0004020203020204" pitchFamily="34" charset="0"/>
              </a:rPr>
              <a:t>	</a:t>
            </a:r>
          </a:p>
          <a:p>
            <a:pPr algn="l"/>
            <a:r>
              <a:rPr lang="en-US" sz="3600" b="0" i="0" dirty="0">
                <a:solidFill>
                  <a:srgbClr val="484848"/>
                </a:solidFill>
                <a:effectLst/>
                <a:latin typeface="Palanquin" panose="020B0004020203020204" pitchFamily="34" charset="0"/>
              </a:rPr>
              <a:t>72.1% of Clinical laboratory technologists &amp; technicians are female, making them the more common sex in the occupation.</a:t>
            </a:r>
          </a:p>
          <a:p>
            <a:endParaRPr lang="en-US" dirty="0"/>
          </a:p>
        </p:txBody>
      </p:sp>
      <p:sp>
        <p:nvSpPr>
          <p:cNvPr id="4" name="TextBox 3">
            <a:extLst>
              <a:ext uri="{FF2B5EF4-FFF2-40B4-BE49-F238E27FC236}">
                <a16:creationId xmlns:a16="http://schemas.microsoft.com/office/drawing/2014/main" id="{59654817-2F58-B4EB-F0CF-909E196916C8}"/>
              </a:ext>
            </a:extLst>
          </p:cNvPr>
          <p:cNvSpPr txBox="1"/>
          <p:nvPr/>
        </p:nvSpPr>
        <p:spPr>
          <a:xfrm>
            <a:off x="9778182" y="6364795"/>
            <a:ext cx="2153264" cy="369332"/>
          </a:xfrm>
          <a:prstGeom prst="rect">
            <a:avLst/>
          </a:prstGeom>
          <a:noFill/>
        </p:spPr>
        <p:txBody>
          <a:bodyPr wrap="square" rtlCol="0">
            <a:spAutoFit/>
          </a:bodyPr>
          <a:lstStyle/>
          <a:p>
            <a:r>
              <a:rPr lang="en-US" dirty="0"/>
              <a:t>Source:  dataus.io</a:t>
            </a:r>
          </a:p>
        </p:txBody>
      </p:sp>
    </p:spTree>
    <p:extLst>
      <p:ext uri="{BB962C8B-B14F-4D97-AF65-F5344CB8AC3E}">
        <p14:creationId xmlns:p14="http://schemas.microsoft.com/office/powerpoint/2010/main" val="311855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3C08-2AFA-E43B-13EB-D5D76D7DE5EA}"/>
              </a:ext>
            </a:extLst>
          </p:cNvPr>
          <p:cNvSpPr>
            <a:spLocks noGrp="1"/>
          </p:cNvSpPr>
          <p:nvPr>
            <p:ph type="title"/>
          </p:nvPr>
        </p:nvSpPr>
        <p:spPr>
          <a:xfrm>
            <a:off x="838200" y="123873"/>
            <a:ext cx="10515600" cy="1325563"/>
          </a:xfrm>
        </p:spPr>
        <p:txBody>
          <a:bodyPr>
            <a:normAutofit/>
          </a:bodyPr>
          <a:lstStyle/>
          <a:p>
            <a:r>
              <a:rPr lang="en-US" sz="4000" dirty="0">
                <a:solidFill>
                  <a:schemeClr val="bg1"/>
                </a:solidFill>
              </a:rPr>
              <a:t>Laboratory Diversity Data</a:t>
            </a:r>
            <a:r>
              <a:rPr lang="en-US" sz="800" dirty="0">
                <a:solidFill>
                  <a:schemeClr val="bg1"/>
                </a:solidFill>
              </a:rPr>
              <a:t>1</a:t>
            </a:r>
          </a:p>
        </p:txBody>
      </p:sp>
      <p:sp>
        <p:nvSpPr>
          <p:cNvPr id="4" name="TextBox 3">
            <a:extLst>
              <a:ext uri="{FF2B5EF4-FFF2-40B4-BE49-F238E27FC236}">
                <a16:creationId xmlns:a16="http://schemas.microsoft.com/office/drawing/2014/main" id="{59654817-2F58-B4EB-F0CF-909E196916C8}"/>
              </a:ext>
            </a:extLst>
          </p:cNvPr>
          <p:cNvSpPr txBox="1"/>
          <p:nvPr/>
        </p:nvSpPr>
        <p:spPr>
          <a:xfrm>
            <a:off x="9778182" y="6364795"/>
            <a:ext cx="2153264" cy="369332"/>
          </a:xfrm>
          <a:prstGeom prst="rect">
            <a:avLst/>
          </a:prstGeom>
          <a:noFill/>
        </p:spPr>
        <p:txBody>
          <a:bodyPr wrap="square" rtlCol="0">
            <a:spAutoFit/>
          </a:bodyPr>
          <a:lstStyle/>
          <a:p>
            <a:r>
              <a:rPr lang="en-US" dirty="0"/>
              <a:t>Source:  dataus.io</a:t>
            </a:r>
          </a:p>
        </p:txBody>
      </p:sp>
      <p:graphicFrame>
        <p:nvGraphicFramePr>
          <p:cNvPr id="8" name="Table 7">
            <a:extLst>
              <a:ext uri="{FF2B5EF4-FFF2-40B4-BE49-F238E27FC236}">
                <a16:creationId xmlns:a16="http://schemas.microsoft.com/office/drawing/2014/main" id="{E42484A8-5AC0-C19F-B4E5-02C5CE87DE86}"/>
              </a:ext>
            </a:extLst>
          </p:cNvPr>
          <p:cNvGraphicFramePr>
            <a:graphicFrameLocks noGrp="1"/>
          </p:cNvGraphicFramePr>
          <p:nvPr>
            <p:extLst>
              <p:ext uri="{D42A27DB-BD31-4B8C-83A1-F6EECF244321}">
                <p14:modId xmlns:p14="http://schemas.microsoft.com/office/powerpoint/2010/main" val="1382754026"/>
              </p:ext>
            </p:extLst>
          </p:nvPr>
        </p:nvGraphicFramePr>
        <p:xfrm>
          <a:off x="560439" y="2153265"/>
          <a:ext cx="10515599" cy="3236824"/>
        </p:xfrm>
        <a:graphic>
          <a:graphicData uri="http://schemas.openxmlformats.org/drawingml/2006/table">
            <a:tbl>
              <a:tblPr firstRow="1"/>
              <a:tblGrid>
                <a:gridCol w="3445606">
                  <a:extLst>
                    <a:ext uri="{9D8B030D-6E8A-4147-A177-3AD203B41FA5}">
                      <a16:colId xmlns:a16="http://schemas.microsoft.com/office/drawing/2014/main" val="2903512641"/>
                    </a:ext>
                  </a:extLst>
                </a:gridCol>
                <a:gridCol w="3250161">
                  <a:extLst>
                    <a:ext uri="{9D8B030D-6E8A-4147-A177-3AD203B41FA5}">
                      <a16:colId xmlns:a16="http://schemas.microsoft.com/office/drawing/2014/main" val="2042644090"/>
                    </a:ext>
                  </a:extLst>
                </a:gridCol>
                <a:gridCol w="3819832">
                  <a:extLst>
                    <a:ext uri="{9D8B030D-6E8A-4147-A177-3AD203B41FA5}">
                      <a16:colId xmlns:a16="http://schemas.microsoft.com/office/drawing/2014/main" val="2416639012"/>
                    </a:ext>
                  </a:extLst>
                </a:gridCol>
              </a:tblGrid>
              <a:tr h="1445341">
                <a:tc gridSpan="2">
                  <a:txBody>
                    <a:bodyPr/>
                    <a:lstStyle/>
                    <a:p>
                      <a:pPr algn="l" rtl="0" fontAlgn="ctr"/>
                      <a:r>
                        <a:rPr lang="en-US" sz="4000" b="0" i="0" u="sng" strike="noStrike" dirty="0">
                          <a:solidFill>
                            <a:srgbClr val="7030A0"/>
                          </a:solidFill>
                          <a:effectLst/>
                          <a:latin typeface="Calibri" panose="020F0502020204030204" pitchFamily="34" charset="0"/>
                        </a:rPr>
                        <a:t>Average Salary (2021)</a:t>
                      </a:r>
                    </a:p>
                  </a:txBody>
                  <a:tcPr marL="9525" marR="9525" marT="9525" marB="0" anchor="ctr">
                    <a:lnL>
                      <a:noFill/>
                    </a:lnL>
                    <a:lnR>
                      <a:noFill/>
                    </a:lnR>
                    <a:lnT>
                      <a:noFill/>
                    </a:lnT>
                    <a:lnB>
                      <a:noFill/>
                    </a:lnB>
                  </a:tcPr>
                </a:tc>
                <a:tc h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45550956"/>
                  </a:ext>
                </a:extLst>
              </a:tr>
              <a:tr h="818801">
                <a:tc>
                  <a:txBody>
                    <a:bodyPr/>
                    <a:lstStyle/>
                    <a:p>
                      <a:pPr algn="ctr" fontAlgn="t"/>
                      <a:r>
                        <a:rPr lang="en-US" sz="2800" b="1" i="0" u="none" strike="noStrike" dirty="0">
                          <a:solidFill>
                            <a:srgbClr val="1B191D"/>
                          </a:solidFill>
                          <a:effectLst/>
                          <a:latin typeface="Palanquin" panose="020B0004020203020204" pitchFamily="34" charset="0"/>
                        </a:rPr>
                        <a:t>MALE </a:t>
                      </a:r>
                    </a:p>
                  </a:txBody>
                  <a:tcPr marL="9525" marR="9525" marT="9525" marB="0">
                    <a:lnL>
                      <a:noFill/>
                    </a:lnL>
                    <a:lnR>
                      <a:noFill/>
                    </a:lnR>
                    <a:lnT>
                      <a:noFill/>
                    </a:lnT>
                    <a:lnB>
                      <a:noFill/>
                    </a:lnB>
                  </a:tcPr>
                </a:tc>
                <a:tc>
                  <a:txBody>
                    <a:bodyPr/>
                    <a:lstStyle/>
                    <a:p>
                      <a:pPr algn="ctr" fontAlgn="t"/>
                      <a:r>
                        <a:rPr lang="en-US" sz="2800" b="1" i="0" u="none" strike="noStrike" dirty="0">
                          <a:solidFill>
                            <a:srgbClr val="1B191D"/>
                          </a:solidFill>
                          <a:effectLst/>
                          <a:latin typeface="Palanquin" panose="020B0004020203020204" pitchFamily="34" charset="0"/>
                        </a:rPr>
                        <a:t>AVG.</a:t>
                      </a:r>
                    </a:p>
                  </a:txBody>
                  <a:tcPr marL="9525" marR="9525" marT="9525" marB="0">
                    <a:lnL>
                      <a:noFill/>
                    </a:lnL>
                    <a:lnR>
                      <a:noFill/>
                    </a:lnR>
                    <a:lnT>
                      <a:noFill/>
                    </a:lnT>
                    <a:lnB>
                      <a:noFill/>
                    </a:lnB>
                  </a:tcPr>
                </a:tc>
                <a:tc>
                  <a:txBody>
                    <a:bodyPr/>
                    <a:lstStyle/>
                    <a:p>
                      <a:pPr algn="ctr" fontAlgn="t"/>
                      <a:r>
                        <a:rPr lang="en-US" sz="2800" b="1" i="0" u="none" strike="noStrike" dirty="0">
                          <a:solidFill>
                            <a:srgbClr val="1B191D"/>
                          </a:solidFill>
                          <a:effectLst/>
                          <a:latin typeface="Palanquin" panose="020B0004020203020204" pitchFamily="34" charset="0"/>
                        </a:rPr>
                        <a:t>FEMALE</a:t>
                      </a:r>
                    </a:p>
                  </a:txBody>
                  <a:tcPr marL="9525" marR="9525" marT="9525" marB="0">
                    <a:lnL>
                      <a:noFill/>
                    </a:lnL>
                    <a:lnR>
                      <a:noFill/>
                    </a:lnR>
                    <a:lnT>
                      <a:noFill/>
                    </a:lnT>
                    <a:lnB>
                      <a:noFill/>
                    </a:lnB>
                  </a:tcPr>
                </a:tc>
                <a:extLst>
                  <a:ext uri="{0D108BD9-81ED-4DB2-BD59-A6C34878D82A}">
                    <a16:rowId xmlns:a16="http://schemas.microsoft.com/office/drawing/2014/main" val="4170624337"/>
                  </a:ext>
                </a:extLst>
              </a:tr>
              <a:tr h="972682">
                <a:tc>
                  <a:txBody>
                    <a:bodyPr/>
                    <a:lstStyle/>
                    <a:p>
                      <a:pPr algn="ctr" fontAlgn="t"/>
                      <a:r>
                        <a:rPr lang="en-US" sz="2800" b="0" i="0" u="none" strike="noStrike" dirty="0">
                          <a:solidFill>
                            <a:srgbClr val="181717"/>
                          </a:solidFill>
                          <a:effectLst/>
                          <a:latin typeface="Arial" panose="020B0604020202020204" pitchFamily="34" charset="0"/>
                        </a:rPr>
                        <a:t>$57,797 </a:t>
                      </a:r>
                    </a:p>
                  </a:txBody>
                  <a:tcPr marL="9525" marR="9525" marT="9525" marB="0">
                    <a:lnL>
                      <a:noFill/>
                    </a:lnL>
                    <a:lnR>
                      <a:noFill/>
                    </a:lnR>
                    <a:lnT>
                      <a:noFill/>
                    </a:lnT>
                    <a:lnB>
                      <a:noFill/>
                    </a:lnB>
                  </a:tcPr>
                </a:tc>
                <a:tc>
                  <a:txBody>
                    <a:bodyPr/>
                    <a:lstStyle/>
                    <a:p>
                      <a:pPr algn="ctr" fontAlgn="t"/>
                      <a:r>
                        <a:rPr lang="en-US" sz="2800" b="0" i="0" u="none" strike="noStrike" dirty="0">
                          <a:solidFill>
                            <a:srgbClr val="181717"/>
                          </a:solidFill>
                          <a:effectLst/>
                          <a:latin typeface="Arial" panose="020B0604020202020204" pitchFamily="34" charset="0"/>
                        </a:rPr>
                        <a:t>$52,714 </a:t>
                      </a:r>
                    </a:p>
                  </a:txBody>
                  <a:tcPr marL="9525" marR="9525" marT="9525" marB="0">
                    <a:lnL>
                      <a:noFill/>
                    </a:lnL>
                    <a:lnR>
                      <a:noFill/>
                    </a:lnR>
                    <a:lnT>
                      <a:noFill/>
                    </a:lnT>
                    <a:lnB>
                      <a:noFill/>
                    </a:lnB>
                  </a:tcPr>
                </a:tc>
                <a:tc>
                  <a:txBody>
                    <a:bodyPr/>
                    <a:lstStyle/>
                    <a:p>
                      <a:pPr algn="ctr" fontAlgn="t"/>
                      <a:r>
                        <a:rPr lang="en-US" sz="2800" b="0" i="0" u="none" strike="noStrike" dirty="0">
                          <a:solidFill>
                            <a:srgbClr val="181717"/>
                          </a:solidFill>
                          <a:effectLst/>
                          <a:latin typeface="Arial" panose="020B0604020202020204" pitchFamily="34" charset="0"/>
                        </a:rPr>
                        <a:t>$50,743 </a:t>
                      </a:r>
                    </a:p>
                  </a:txBody>
                  <a:tcPr marL="9525" marR="9525" marT="9525" marB="0">
                    <a:lnL>
                      <a:noFill/>
                    </a:lnL>
                    <a:lnR>
                      <a:noFill/>
                    </a:lnR>
                    <a:lnT>
                      <a:noFill/>
                    </a:lnT>
                    <a:lnB>
                      <a:noFill/>
                    </a:lnB>
                  </a:tcPr>
                </a:tc>
                <a:extLst>
                  <a:ext uri="{0D108BD9-81ED-4DB2-BD59-A6C34878D82A}">
                    <a16:rowId xmlns:a16="http://schemas.microsoft.com/office/drawing/2014/main" val="901786224"/>
                  </a:ext>
                </a:extLst>
              </a:tr>
            </a:tbl>
          </a:graphicData>
        </a:graphic>
      </p:graphicFrame>
    </p:spTree>
    <p:extLst>
      <p:ext uri="{BB962C8B-B14F-4D97-AF65-F5344CB8AC3E}">
        <p14:creationId xmlns:p14="http://schemas.microsoft.com/office/powerpoint/2010/main" val="2126546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22DE-0A91-93D2-31DF-DF5E892CC77F}"/>
              </a:ext>
            </a:extLst>
          </p:cNvPr>
          <p:cNvSpPr>
            <a:spLocks noGrp="1"/>
          </p:cNvSpPr>
          <p:nvPr>
            <p:ph type="title"/>
          </p:nvPr>
        </p:nvSpPr>
        <p:spPr>
          <a:xfrm>
            <a:off x="351504" y="419571"/>
            <a:ext cx="10515600" cy="1325563"/>
          </a:xfrm>
        </p:spPr>
        <p:txBody>
          <a:bodyPr/>
          <a:lstStyle/>
          <a:p>
            <a:r>
              <a:rPr lang="en-US" sz="4000" dirty="0">
                <a:solidFill>
                  <a:schemeClr val="bg1"/>
                </a:solidFill>
              </a:rPr>
              <a:t>Laboratory Diversity Data</a:t>
            </a:r>
            <a:br>
              <a:rPr lang="en-US" sz="2800" dirty="0">
                <a:solidFill>
                  <a:schemeClr val="dk1"/>
                </a:solidFill>
              </a:rPr>
            </a:br>
            <a:endParaRPr lang="en-US" dirty="0"/>
          </a:p>
        </p:txBody>
      </p:sp>
      <p:pic>
        <p:nvPicPr>
          <p:cNvPr id="19" name="Picture 18" descr="table describing laboratory diversity data">
            <a:extLst>
              <a:ext uri="{FF2B5EF4-FFF2-40B4-BE49-F238E27FC236}">
                <a16:creationId xmlns:a16="http://schemas.microsoft.com/office/drawing/2014/main" id="{533123B0-A615-1924-9683-0507A39D7045}"/>
              </a:ext>
            </a:extLst>
          </p:cNvPr>
          <p:cNvPicPr>
            <a:picLocks noChangeAspect="1"/>
          </p:cNvPicPr>
          <p:nvPr/>
        </p:nvPicPr>
        <p:blipFill>
          <a:blip r:embed="rId3"/>
          <a:stretch>
            <a:fillRect/>
          </a:stretch>
        </p:blipFill>
        <p:spPr>
          <a:xfrm>
            <a:off x="2650721" y="1745134"/>
            <a:ext cx="6475110" cy="4467826"/>
          </a:xfrm>
          <a:prstGeom prst="rect">
            <a:avLst/>
          </a:prstGeom>
        </p:spPr>
      </p:pic>
      <p:sp>
        <p:nvSpPr>
          <p:cNvPr id="10" name="TextBox 9">
            <a:extLst>
              <a:ext uri="{FF2B5EF4-FFF2-40B4-BE49-F238E27FC236}">
                <a16:creationId xmlns:a16="http://schemas.microsoft.com/office/drawing/2014/main" id="{6025B6B7-39D4-3C0D-3F03-4EFBE06EB7A8}"/>
              </a:ext>
            </a:extLst>
          </p:cNvPr>
          <p:cNvSpPr txBox="1"/>
          <p:nvPr/>
        </p:nvSpPr>
        <p:spPr>
          <a:xfrm>
            <a:off x="6761934" y="6417064"/>
            <a:ext cx="2922636" cy="369332"/>
          </a:xfrm>
          <a:prstGeom prst="rect">
            <a:avLst/>
          </a:prstGeom>
          <a:noFill/>
        </p:spPr>
        <p:txBody>
          <a:bodyPr wrap="square" rtlCol="0">
            <a:spAutoFit/>
          </a:bodyPr>
          <a:lstStyle/>
          <a:p>
            <a:r>
              <a:rPr lang="en-US" dirty="0"/>
              <a:t>*National estimates</a:t>
            </a:r>
          </a:p>
        </p:txBody>
      </p:sp>
      <p:sp>
        <p:nvSpPr>
          <p:cNvPr id="9" name="TextBox 8">
            <a:extLst>
              <a:ext uri="{FF2B5EF4-FFF2-40B4-BE49-F238E27FC236}">
                <a16:creationId xmlns:a16="http://schemas.microsoft.com/office/drawing/2014/main" id="{4DE91968-5434-031C-2C77-D39A84C841ED}"/>
              </a:ext>
            </a:extLst>
          </p:cNvPr>
          <p:cNvSpPr txBox="1"/>
          <p:nvPr/>
        </p:nvSpPr>
        <p:spPr>
          <a:xfrm>
            <a:off x="9515164" y="6253763"/>
            <a:ext cx="2922637" cy="369332"/>
          </a:xfrm>
          <a:prstGeom prst="rect">
            <a:avLst/>
          </a:prstGeom>
          <a:noFill/>
        </p:spPr>
        <p:txBody>
          <a:bodyPr wrap="square" rtlCol="0">
            <a:spAutoFit/>
          </a:bodyPr>
          <a:lstStyle/>
          <a:p>
            <a:r>
              <a:rPr lang="en-US" dirty="0"/>
              <a:t>Source:  Zippia.com (2022)</a:t>
            </a:r>
          </a:p>
        </p:txBody>
      </p:sp>
    </p:spTree>
    <p:extLst>
      <p:ext uri="{BB962C8B-B14F-4D97-AF65-F5344CB8AC3E}">
        <p14:creationId xmlns:p14="http://schemas.microsoft.com/office/powerpoint/2010/main" val="4294143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22DE-0A91-93D2-31DF-DF5E892CC77F}"/>
              </a:ext>
            </a:extLst>
          </p:cNvPr>
          <p:cNvSpPr>
            <a:spLocks noGrp="1"/>
          </p:cNvSpPr>
          <p:nvPr>
            <p:ph type="title"/>
          </p:nvPr>
        </p:nvSpPr>
        <p:spPr>
          <a:xfrm>
            <a:off x="351504" y="419571"/>
            <a:ext cx="10515600" cy="1325563"/>
          </a:xfrm>
        </p:spPr>
        <p:txBody>
          <a:bodyPr/>
          <a:lstStyle/>
          <a:p>
            <a:r>
              <a:rPr lang="en-US" sz="4000" dirty="0">
                <a:solidFill>
                  <a:schemeClr val="bg1"/>
                </a:solidFill>
              </a:rPr>
              <a:t>Laboratory Diversity Data</a:t>
            </a:r>
            <a:r>
              <a:rPr lang="en-US" sz="800" dirty="0">
                <a:solidFill>
                  <a:schemeClr val="bg1"/>
                </a:solidFill>
              </a:rPr>
              <a:t>2</a:t>
            </a:r>
            <a:br>
              <a:rPr lang="en-US" sz="2800" dirty="0">
                <a:solidFill>
                  <a:schemeClr val="dk1"/>
                </a:solidFill>
              </a:rPr>
            </a:br>
            <a:endParaRPr lang="en-US" dirty="0"/>
          </a:p>
        </p:txBody>
      </p:sp>
      <p:graphicFrame>
        <p:nvGraphicFramePr>
          <p:cNvPr id="4" name="Object 3" descr="Chart identifying MLS race and ethnicity race by year">
            <a:extLst>
              <a:ext uri="{FF2B5EF4-FFF2-40B4-BE49-F238E27FC236}">
                <a16:creationId xmlns:a16="http://schemas.microsoft.com/office/drawing/2014/main" id="{C4C9228A-7E20-227F-0591-E6ADDB3EB95E}"/>
              </a:ext>
            </a:extLst>
          </p:cNvPr>
          <p:cNvGraphicFramePr>
            <a:graphicFrameLocks noChangeAspect="1"/>
          </p:cNvGraphicFramePr>
          <p:nvPr>
            <p:extLst>
              <p:ext uri="{D42A27DB-BD31-4B8C-83A1-F6EECF244321}">
                <p14:modId xmlns:p14="http://schemas.microsoft.com/office/powerpoint/2010/main" val="3489977721"/>
              </p:ext>
            </p:extLst>
          </p:nvPr>
        </p:nvGraphicFramePr>
        <p:xfrm>
          <a:off x="2457168" y="1608571"/>
          <a:ext cx="6790069" cy="4721751"/>
        </p:xfrm>
        <a:graphic>
          <a:graphicData uri="http://schemas.openxmlformats.org/presentationml/2006/ole">
            <mc:AlternateContent xmlns:mc="http://schemas.openxmlformats.org/markup-compatibility/2006">
              <mc:Choice xmlns:v="urn:schemas-microsoft-com:vml" Requires="v">
                <p:oleObj name="Worksheet" r:id="rId3" imgW="4753145" imgH="3305046" progId="Excel.Sheet.12">
                  <p:embed/>
                </p:oleObj>
              </mc:Choice>
              <mc:Fallback>
                <p:oleObj name="Worksheet" r:id="rId3" imgW="4753145" imgH="3305046" progId="Excel.Sheet.12">
                  <p:embed/>
                  <p:pic>
                    <p:nvPicPr>
                      <p:cNvPr id="4" name="Object 3">
                        <a:extLst>
                          <a:ext uri="{FF2B5EF4-FFF2-40B4-BE49-F238E27FC236}">
                            <a16:creationId xmlns:a16="http://schemas.microsoft.com/office/drawing/2014/main" id="{C4C9228A-7E20-227F-0591-E6ADDB3EB95E}"/>
                          </a:ext>
                        </a:extLst>
                      </p:cNvPr>
                      <p:cNvPicPr/>
                      <p:nvPr/>
                    </p:nvPicPr>
                    <p:blipFill>
                      <a:blip r:embed="rId4"/>
                      <a:stretch>
                        <a:fillRect/>
                      </a:stretch>
                    </p:blipFill>
                    <p:spPr>
                      <a:xfrm>
                        <a:off x="2457168" y="1608571"/>
                        <a:ext cx="6790069" cy="472175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4BBA44A7-CDB4-48C1-5DD4-B1DC539EDAE2}"/>
              </a:ext>
            </a:extLst>
          </p:cNvPr>
          <p:cNvSpPr txBox="1"/>
          <p:nvPr/>
        </p:nvSpPr>
        <p:spPr>
          <a:xfrm>
            <a:off x="9247238" y="6253763"/>
            <a:ext cx="2922637" cy="369332"/>
          </a:xfrm>
          <a:prstGeom prst="rect">
            <a:avLst/>
          </a:prstGeom>
          <a:noFill/>
        </p:spPr>
        <p:txBody>
          <a:bodyPr wrap="square" rtlCol="0">
            <a:spAutoFit/>
          </a:bodyPr>
          <a:lstStyle/>
          <a:p>
            <a:r>
              <a:rPr lang="en-US" dirty="0"/>
              <a:t>Source:  Zippia.com 2024</a:t>
            </a:r>
          </a:p>
        </p:txBody>
      </p:sp>
    </p:spTree>
    <p:extLst>
      <p:ext uri="{BB962C8B-B14F-4D97-AF65-F5344CB8AC3E}">
        <p14:creationId xmlns:p14="http://schemas.microsoft.com/office/powerpoint/2010/main" val="361307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ge4c9277c10_0_12">
            <a:extLst>
              <a:ext uri="{FF2B5EF4-FFF2-40B4-BE49-F238E27FC236}">
                <a16:creationId xmlns:a16="http://schemas.microsoft.com/office/drawing/2014/main" id="{78BC219A-E4B6-2C5F-6D6F-678C9E2FB139}"/>
              </a:ext>
            </a:extLst>
          </p:cNvPr>
          <p:cNvSpPr txBox="1">
            <a:spLocks noGrp="1"/>
          </p:cNvSpPr>
          <p:nvPr>
            <p:ph type="title" idx="4294967295"/>
          </p:nvPr>
        </p:nvSpPr>
        <p:spPr>
          <a:xfrm>
            <a:off x="0" y="3319747"/>
            <a:ext cx="10776079" cy="1044415"/>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Autofit/>
          </a:bodyPr>
          <a:lstStyle>
            <a:lvl1pPr algn="l" defTabSz="914400" rtl="0" eaLnBrk="1" latinLnBrk="0" hangingPunct="1">
              <a:lnSpc>
                <a:spcPct val="90000"/>
              </a:lnSpc>
              <a:spcBef>
                <a:spcPct val="0"/>
              </a:spcBef>
              <a:buNone/>
              <a:defRPr sz="3600" b="1" i="0" kern="1200">
                <a:solidFill>
                  <a:srgbClr val="1C0B6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495300" marR="0" lvl="0" indent="0" algn="l" defTabSz="914400" rtl="0" eaLnBrk="1" fontAlgn="auto" latinLnBrk="0" hangingPunct="1">
              <a:lnSpc>
                <a:spcPct val="100000"/>
              </a:lnSpc>
              <a:spcBef>
                <a:spcPts val="1200"/>
              </a:spcBef>
              <a:spcAft>
                <a:spcPts val="0"/>
              </a:spcAft>
              <a:buClr>
                <a:schemeClr val="dk1"/>
              </a:buClr>
              <a:buSzPts val="3000"/>
              <a:buFont typeface="Arial" panose="020B0604020202020204" pitchFamily="34" charset="0"/>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Recruitment Strategies to Increase Diversity</a:t>
            </a:r>
          </a:p>
        </p:txBody>
      </p:sp>
      <p:pic>
        <p:nvPicPr>
          <p:cNvPr id="3" name="Picture 2" descr="ASCP logo">
            <a:extLst>
              <a:ext uri="{FF2B5EF4-FFF2-40B4-BE49-F238E27FC236}">
                <a16:creationId xmlns:a16="http://schemas.microsoft.com/office/drawing/2014/main" id="{45812E5F-A3B1-7714-3A47-FB17CC63B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2" y="490340"/>
            <a:ext cx="2299447" cy="1507971"/>
          </a:xfrm>
          <a:prstGeom prst="rect">
            <a:avLst/>
          </a:prstGeom>
        </p:spPr>
      </p:pic>
    </p:spTree>
    <p:extLst>
      <p:ext uri="{BB962C8B-B14F-4D97-AF65-F5344CB8AC3E}">
        <p14:creationId xmlns:p14="http://schemas.microsoft.com/office/powerpoint/2010/main" val="805299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D9CF-39A1-F825-709A-88B387643EC3}"/>
              </a:ext>
            </a:extLst>
          </p:cNvPr>
          <p:cNvSpPr>
            <a:spLocks noGrp="1"/>
          </p:cNvSpPr>
          <p:nvPr>
            <p:ph type="title"/>
          </p:nvPr>
        </p:nvSpPr>
        <p:spPr>
          <a:xfrm>
            <a:off x="240952" y="730839"/>
            <a:ext cx="2874993" cy="1325563"/>
          </a:xfrm>
        </p:spPr>
        <p:txBody>
          <a:bodyPr/>
          <a:lstStyle/>
          <a:p>
            <a:r>
              <a:rPr lang="en-US" dirty="0"/>
              <a:t>The Before Activities</a:t>
            </a:r>
          </a:p>
        </p:txBody>
      </p:sp>
      <p:sp>
        <p:nvSpPr>
          <p:cNvPr id="3" name="Content Placeholder 2">
            <a:extLst>
              <a:ext uri="{FF2B5EF4-FFF2-40B4-BE49-F238E27FC236}">
                <a16:creationId xmlns:a16="http://schemas.microsoft.com/office/drawing/2014/main" id="{EBE7A6CD-6AB1-F930-4A67-374244C981C4}"/>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organization has a commitment to diversity.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startAt="2"/>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Elements of Diversity, Equity, and Inclusion should be integrated into professional development plans and performance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Accountability is important. </a:t>
            </a: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endParaRPr lang="en-US" dirty="0">
              <a:solidFill>
                <a:prstClr val="black"/>
              </a:solidFill>
            </a:endParaRPr>
          </a:p>
          <a:p>
            <a:pPr marL="457200" marR="0" lvl="0" indent="-457200" algn="l" defTabSz="914400" rtl="0" eaLnBrk="1" fontAlgn="auto" latinLnBrk="0" hangingPunct="1">
              <a:lnSpc>
                <a:spcPct val="100000"/>
              </a:lnSpc>
              <a:spcBef>
                <a:spcPts val="0"/>
              </a:spcBef>
              <a:spcAft>
                <a:spcPts val="0"/>
              </a:spcAft>
              <a:buClrTx/>
              <a:buSzTx/>
              <a:buFontTx/>
              <a:buAutoNum type="arabicPeriod" startAt="3"/>
              <a:tabLst/>
              <a:defRPr/>
            </a:pPr>
            <a:r>
              <a:rPr lang="en-US" dirty="0">
                <a:solidFill>
                  <a:prstClr val="black"/>
                </a:solidFill>
              </a:rPr>
              <a:t>Review the Job Description/Posting</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2FB123D-39A2-77B7-7600-5D3C5436EE9C}"/>
              </a:ext>
            </a:extLst>
          </p:cNvPr>
          <p:cNvSpPr>
            <a:spLocks noGrp="1"/>
          </p:cNvSpPr>
          <p:nvPr>
            <p:ph type="sldNum" sz="quarter" idx="4"/>
          </p:nvPr>
        </p:nvSpPr>
        <p:spPr/>
        <p:txBody>
          <a:bodyPr/>
          <a:lstStyle/>
          <a:p>
            <a:fld id="{1113A789-7330-461C-AC26-E2B8BB89EADE}" type="slidenum">
              <a:rPr lang="en-US" smtClean="0"/>
              <a:t>18</a:t>
            </a:fld>
            <a:endParaRPr lang="en-US" dirty="0"/>
          </a:p>
        </p:txBody>
      </p:sp>
    </p:spTree>
    <p:extLst>
      <p:ext uri="{BB962C8B-B14F-4D97-AF65-F5344CB8AC3E}">
        <p14:creationId xmlns:p14="http://schemas.microsoft.com/office/powerpoint/2010/main" val="167405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CAFD4-FE10-1A45-A933-83E27DB4DB2D}"/>
              </a:ext>
            </a:extLst>
          </p:cNvPr>
          <p:cNvSpPr>
            <a:spLocks noGrp="1"/>
          </p:cNvSpPr>
          <p:nvPr>
            <p:ph type="title"/>
          </p:nvPr>
        </p:nvSpPr>
        <p:spPr>
          <a:xfrm>
            <a:off x="-365527" y="1100380"/>
            <a:ext cx="3217215" cy="1487837"/>
          </a:xfrm>
        </p:spPr>
        <p:txBody>
          <a:bodyPr/>
          <a:lstStyle/>
          <a:p>
            <a:r>
              <a:rPr lang="en-US" dirty="0"/>
              <a:t>The Job Description</a:t>
            </a:r>
          </a:p>
        </p:txBody>
      </p:sp>
      <p:sp>
        <p:nvSpPr>
          <p:cNvPr id="8" name="Content Placeholder 7">
            <a:extLst>
              <a:ext uri="{FF2B5EF4-FFF2-40B4-BE49-F238E27FC236}">
                <a16:creationId xmlns:a16="http://schemas.microsoft.com/office/drawing/2014/main" id="{7835CA69-7D25-154B-973F-A69396B6D19C}"/>
              </a:ext>
            </a:extLst>
          </p:cNvPr>
          <p:cNvSpPr>
            <a:spLocks noGrp="1"/>
          </p:cNvSpPr>
          <p:nvPr>
            <p:ph idx="1"/>
          </p:nvPr>
        </p:nvSpPr>
        <p:spPr>
          <a:xfrm>
            <a:off x="4032566" y="1844298"/>
            <a:ext cx="7456428" cy="2286564"/>
          </a:xfrm>
        </p:spPr>
        <p:txBody>
          <a:bodyPr>
            <a:normAutofit/>
          </a:bodyPr>
          <a:lstStyle/>
          <a:p>
            <a:pPr marL="0" indent="0">
              <a:buNone/>
            </a:pPr>
            <a:r>
              <a:rPr lang="en-US" sz="3200" b="1" dirty="0">
                <a:solidFill>
                  <a:srgbClr val="7030A0"/>
                </a:solidFill>
                <a:latin typeface="Segoe UI Emoji" panose="020B0502040204020203" pitchFamily="34" charset="0"/>
                <a:ea typeface="Segoe UI Emoji" panose="020B0502040204020203" pitchFamily="34" charset="0"/>
              </a:rPr>
              <a:t>The language used in the job description can encourage or dissuade  potential candidates for applying for a position.</a:t>
            </a:r>
          </a:p>
        </p:txBody>
      </p:sp>
    </p:spTree>
    <p:extLst>
      <p:ext uri="{BB962C8B-B14F-4D97-AF65-F5344CB8AC3E}">
        <p14:creationId xmlns:p14="http://schemas.microsoft.com/office/powerpoint/2010/main" val="391438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89;ge4c9277c10_0_1">
            <a:extLst>
              <a:ext uri="{FF2B5EF4-FFF2-40B4-BE49-F238E27FC236}">
                <a16:creationId xmlns:a16="http://schemas.microsoft.com/office/drawing/2014/main" id="{D11F6493-CAF5-2020-1485-4E990F383C16}"/>
              </a:ext>
            </a:extLst>
          </p:cNvPr>
          <p:cNvSpPr txBox="1">
            <a:spLocks noGrp="1"/>
          </p:cNvSpPr>
          <p:nvPr>
            <p:ph type="title"/>
          </p:nvPr>
        </p:nvSpPr>
        <p:spPr>
          <a:xfrm>
            <a:off x="838200" y="144866"/>
            <a:ext cx="10515600" cy="1325563"/>
          </a:xfrm>
          <a:noFill/>
          <a:ln>
            <a:noFill/>
          </a:ln>
        </p:spPr>
        <p:txBody>
          <a:bodyPr spcFirstLastPara="1" wrap="square" lIns="91425" tIns="45700" rIns="91425" bIns="45700" anchor="ctr" anchorCtr="0">
            <a:normAutofit/>
          </a:bodyPr>
          <a:lstStyle/>
          <a:p>
            <a:pPr lvl="0"/>
            <a:r>
              <a:rPr lang="en-US" dirty="0"/>
              <a:t>Faculty</a:t>
            </a:r>
          </a:p>
        </p:txBody>
      </p:sp>
      <p:sp>
        <p:nvSpPr>
          <p:cNvPr id="2" name="Google Shape;89;ge4c9277c10_0_1">
            <a:extLst>
              <a:ext uri="{FF2B5EF4-FFF2-40B4-BE49-F238E27FC236}">
                <a16:creationId xmlns:a16="http://schemas.microsoft.com/office/drawing/2014/main" id="{0F5657EF-D269-2290-8A5F-FCEBE967AE30}"/>
              </a:ext>
            </a:extLst>
          </p:cNvPr>
          <p:cNvSpPr txBox="1">
            <a:spLocks/>
          </p:cNvSpPr>
          <p:nvPr/>
        </p:nvSpPr>
        <p:spPr>
          <a:xfrm>
            <a:off x="0" y="2536017"/>
            <a:ext cx="10515600" cy="1325563"/>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2800" b="1" i="0" kern="1200">
                <a:solidFill>
                  <a:schemeClr val="bg1"/>
                </a:solidFill>
                <a:latin typeface="Arial" panose="020B0604020202020204" pitchFamily="34" charset="0"/>
                <a:ea typeface="+mj-ea"/>
                <a:cs typeface="Arial" panose="020B0604020202020204" pitchFamily="34" charset="0"/>
              </a:defRPr>
            </a:lvl1pPr>
          </a:lstStyle>
          <a:p>
            <a:r>
              <a:rPr lang="en-US"/>
              <a:t>Faculty</a:t>
            </a:r>
            <a:endParaRPr lang="en-US" dirty="0"/>
          </a:p>
        </p:txBody>
      </p:sp>
      <p:pic>
        <p:nvPicPr>
          <p:cNvPr id="10" name="Google Shape;92;ge4c9277c10_0_1" descr="Headshot of black male">
            <a:extLst>
              <a:ext uri="{FF2B5EF4-FFF2-40B4-BE49-F238E27FC236}">
                <a16:creationId xmlns:a16="http://schemas.microsoft.com/office/drawing/2014/main" id="{303E834A-E968-4E8A-09B7-C725ED93D7E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850807" y="2288701"/>
            <a:ext cx="2265634" cy="2244540"/>
          </a:xfrm>
          <a:prstGeom prst="ellipse">
            <a:avLst/>
          </a:prstGeom>
          <a:noFill/>
          <a:ln>
            <a:noFill/>
          </a:ln>
        </p:spPr>
      </p:pic>
      <p:sp>
        <p:nvSpPr>
          <p:cNvPr id="11" name="Text Placeholder 25">
            <a:extLst>
              <a:ext uri="{FF2B5EF4-FFF2-40B4-BE49-F238E27FC236}">
                <a16:creationId xmlns:a16="http://schemas.microsoft.com/office/drawing/2014/main" id="{7FB4B9D9-902F-E074-954A-A042280B4BB2}"/>
              </a:ext>
            </a:extLst>
          </p:cNvPr>
          <p:cNvSpPr txBox="1">
            <a:spLocks/>
          </p:cNvSpPr>
          <p:nvPr/>
        </p:nvSpPr>
        <p:spPr>
          <a:xfrm>
            <a:off x="2432588" y="5204902"/>
            <a:ext cx="7326824" cy="823912"/>
          </a:xfrm>
          <a:prstGeom prst="rect">
            <a:avLst/>
          </a:prstGeom>
        </p:spPr>
        <p:txBody>
          <a:bodyPr/>
          <a:lstStyle>
            <a:lvl1pPr marL="2286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1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a:buNone/>
            </a:pPr>
            <a:r>
              <a:rPr kumimoji="0" lang="en-US" sz="2400" b="1" i="0" u="none" strike="noStrike" kern="0" cap="none" spc="0" normalizeH="0" baseline="0" noProof="0" dirty="0">
                <a:ln>
                  <a:noFill/>
                </a:ln>
                <a:solidFill>
                  <a:srgbClr val="663693"/>
                </a:solidFill>
                <a:effectLst/>
                <a:uLnTx/>
                <a:uFillTx/>
                <a:latin typeface="Arial"/>
                <a:cs typeface="Arial"/>
                <a:sym typeface="Arial"/>
              </a:rPr>
              <a:t>Darryl Elzie, PsyD, MHA, MT(ASCP), CQA(ASQ</a:t>
            </a:r>
            <a:endParaRPr lang="en-US" dirty="0">
              <a:solidFill>
                <a:schemeClr val="accent2"/>
              </a:solidFill>
            </a:endParaRPr>
          </a:p>
        </p:txBody>
      </p:sp>
    </p:spTree>
    <p:extLst>
      <p:ext uri="{BB962C8B-B14F-4D97-AF65-F5344CB8AC3E}">
        <p14:creationId xmlns:p14="http://schemas.microsoft.com/office/powerpoint/2010/main" val="194440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3A01-01AC-6185-65CF-0CCBE9D82E0B}"/>
              </a:ext>
            </a:extLst>
          </p:cNvPr>
          <p:cNvSpPr>
            <a:spLocks noGrp="1"/>
          </p:cNvSpPr>
          <p:nvPr>
            <p:ph type="title"/>
          </p:nvPr>
        </p:nvSpPr>
        <p:spPr>
          <a:xfrm>
            <a:off x="838200" y="123873"/>
            <a:ext cx="10515600" cy="1325563"/>
          </a:xfrm>
        </p:spPr>
        <p:txBody>
          <a:bodyPr/>
          <a:lstStyle/>
          <a:p>
            <a:r>
              <a:rPr lang="en-US" dirty="0">
                <a:solidFill>
                  <a:schemeClr val="bg1"/>
                </a:solidFill>
              </a:rPr>
              <a:t>Recruiting Ideas</a:t>
            </a:r>
          </a:p>
        </p:txBody>
      </p:sp>
      <p:sp>
        <p:nvSpPr>
          <p:cNvPr id="3" name="TextBox 2">
            <a:extLst>
              <a:ext uri="{FF2B5EF4-FFF2-40B4-BE49-F238E27FC236}">
                <a16:creationId xmlns:a16="http://schemas.microsoft.com/office/drawing/2014/main" id="{71272B60-7C1D-AD0E-7215-61EE6839AB36}"/>
              </a:ext>
            </a:extLst>
          </p:cNvPr>
          <p:cNvSpPr txBox="1"/>
          <p:nvPr/>
        </p:nvSpPr>
        <p:spPr>
          <a:xfrm>
            <a:off x="1946787" y="1666568"/>
            <a:ext cx="9527458" cy="6093976"/>
          </a:xfrm>
          <a:prstGeom prst="rect">
            <a:avLst/>
          </a:prstGeom>
          <a:noFill/>
        </p:spPr>
        <p:txBody>
          <a:bodyPr wrap="square" rtlCol="0">
            <a:spAutoFit/>
          </a:bodyPr>
          <a:lstStyle/>
          <a:p>
            <a:pPr marL="342900" indent="-342900">
              <a:buAutoNum type="arabicPeriod"/>
            </a:pPr>
            <a:r>
              <a:rPr lang="en-US" sz="2400" dirty="0">
                <a:latin typeface="Arial" panose="020B0604020202020204" pitchFamily="34" charset="0"/>
                <a:cs typeface="Arial" panose="020B0604020202020204" pitchFamily="34" charset="0"/>
              </a:rPr>
              <a:t>Conduct Job Fairs at high schools, community and 4-year colleges serving minority and ethnic populations.</a:t>
            </a:r>
          </a:p>
          <a:p>
            <a:pPr marL="342900" indent="-342900">
              <a:buFont typeface="+mj-lt"/>
              <a:buAutoNum type="arabicPeriod"/>
            </a:pPr>
            <a:endParaRPr lang="en-US" sz="2400" dirty="0">
              <a:latin typeface="Arial" panose="020B0604020202020204" pitchFamily="34" charset="0"/>
              <a:cs typeface="Arial" panose="020B0604020202020204" pitchFamily="34" charset="0"/>
            </a:endParaRPr>
          </a:p>
          <a:p>
            <a:pPr marL="342900" indent="-342900">
              <a:buFont typeface="+mj-lt"/>
              <a:buAutoNum type="arabicPeriod"/>
            </a:pPr>
            <a:r>
              <a:rPr lang="en-US" sz="2400" dirty="0">
                <a:latin typeface="Arial" panose="020B0604020202020204" pitchFamily="34" charset="0"/>
                <a:cs typeface="Arial" panose="020B0604020202020204" pitchFamily="34" charset="0"/>
              </a:rPr>
              <a:t>Develop relationships with academic institutions serving individuals from underrepresented communities (example HBCUs).</a:t>
            </a:r>
          </a:p>
          <a:p>
            <a:pPr marL="457200" indent="-457200">
              <a:buFont typeface="+mj-lt"/>
              <a:buAutoNum type="arabicPeriod"/>
            </a:pPr>
            <a:endParaRPr lang="en-US" sz="2400" dirty="0">
              <a:latin typeface="Arial" panose="020B0604020202020204" pitchFamily="34" charset="0"/>
              <a:cs typeface="Arial" panose="020B0604020202020204" pitchFamily="34" charset="0"/>
            </a:endParaRPr>
          </a:p>
          <a:p>
            <a:pPr marL="342900" indent="-342900">
              <a:spcBef>
                <a:spcPts val="600"/>
              </a:spcBef>
              <a:spcAft>
                <a:spcPts val="600"/>
              </a:spcAft>
              <a:buFont typeface="+mj-lt"/>
              <a:buAutoNum type="arabicPeriod"/>
            </a:pPr>
            <a:r>
              <a:rPr lang="en-US" sz="2400" dirty="0">
                <a:solidFill>
                  <a:schemeClr val="bg2">
                    <a:lumMod val="10000"/>
                  </a:schemeClr>
                </a:solidFill>
                <a:latin typeface="Arial" panose="020B0604020202020204" pitchFamily="34" charset="0"/>
                <a:cs typeface="Arial" panose="020B0604020202020204" pitchFamily="34" charset="0"/>
              </a:rPr>
              <a:t>Advertise in minority professional magazines (National Coalition for LGBT Health, National Association of Asian American Professionals, Association of Minority Health Profession Schools Inc.)</a:t>
            </a:r>
          </a:p>
          <a:p>
            <a:pPr marL="342900" indent="-342900">
              <a:spcBef>
                <a:spcPts val="600"/>
              </a:spcBef>
              <a:spcAft>
                <a:spcPts val="600"/>
              </a:spcAft>
              <a:buFont typeface="+mj-lt"/>
              <a:buAutoNum type="arabicPeriod"/>
            </a:pPr>
            <a:r>
              <a:rPr lang="en-US" sz="2400" dirty="0">
                <a:solidFill>
                  <a:schemeClr val="bg2">
                    <a:lumMod val="10000"/>
                  </a:schemeClr>
                </a:solidFill>
                <a:latin typeface="Arial" panose="020B0604020202020204" pitchFamily="34" charset="0"/>
                <a:cs typeface="Arial" panose="020B0604020202020204" pitchFamily="34" charset="0"/>
              </a:rPr>
              <a:t>Ask professional organizations for names/contact of potential candidates.</a:t>
            </a:r>
          </a:p>
          <a:p>
            <a:pPr>
              <a:spcBef>
                <a:spcPts val="600"/>
              </a:spcBef>
              <a:spcAft>
                <a:spcPts val="600"/>
              </a:spcAft>
            </a:pP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819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83A01-01AC-6185-65CF-0CCBE9D82E0B}"/>
              </a:ext>
            </a:extLst>
          </p:cNvPr>
          <p:cNvSpPr>
            <a:spLocks noGrp="1"/>
          </p:cNvSpPr>
          <p:nvPr>
            <p:ph type="title"/>
          </p:nvPr>
        </p:nvSpPr>
        <p:spPr>
          <a:xfrm>
            <a:off x="838200" y="123873"/>
            <a:ext cx="10515600" cy="1325563"/>
          </a:xfrm>
        </p:spPr>
        <p:txBody>
          <a:bodyPr/>
          <a:lstStyle/>
          <a:p>
            <a:r>
              <a:rPr lang="en-US" dirty="0">
                <a:solidFill>
                  <a:schemeClr val="bg1"/>
                </a:solidFill>
              </a:rPr>
              <a:t>…More Recruiting Ideas</a:t>
            </a:r>
          </a:p>
        </p:txBody>
      </p:sp>
      <p:sp>
        <p:nvSpPr>
          <p:cNvPr id="3" name="TextBox 2">
            <a:extLst>
              <a:ext uri="{FF2B5EF4-FFF2-40B4-BE49-F238E27FC236}">
                <a16:creationId xmlns:a16="http://schemas.microsoft.com/office/drawing/2014/main" id="{71272B60-7C1D-AD0E-7215-61EE6839AB36}"/>
              </a:ext>
            </a:extLst>
          </p:cNvPr>
          <p:cNvSpPr txBox="1"/>
          <p:nvPr/>
        </p:nvSpPr>
        <p:spPr>
          <a:xfrm>
            <a:off x="110531" y="1777429"/>
            <a:ext cx="8048551" cy="4093428"/>
          </a:xfrm>
          <a:prstGeom prst="rect">
            <a:avLst/>
          </a:prstGeom>
          <a:noFill/>
        </p:spPr>
        <p:txBody>
          <a:bodyPr wrap="square" rtlCol="0">
            <a:spAutoFit/>
          </a:bodyPr>
          <a:lstStyle/>
          <a:p>
            <a:pPr marL="457200" lvl="0" indent="-457200">
              <a:buFont typeface="+mj-lt"/>
              <a:buAutoNum type="arabicPeriod" startAt="5"/>
            </a:pPr>
            <a:r>
              <a:rPr lang="en-US" sz="2000" dirty="0">
                <a:solidFill>
                  <a:prstClr val="black"/>
                </a:solidFill>
                <a:latin typeface="Arial" panose="020B0604020202020204" pitchFamily="34" charset="0"/>
                <a:cs typeface="Arial" panose="020B0604020202020204" pitchFamily="34" charset="0"/>
              </a:rPr>
              <a:t>Diversity attracts diversity.  Review the pictures and videos of your workplace and social profiles.  Ensure they show the diversity your organization espouses.</a:t>
            </a:r>
          </a:p>
          <a:p>
            <a:pPr marL="457200" lvl="0" indent="-457200">
              <a:buFont typeface="+mj-lt"/>
              <a:buAutoNum type="arabicPeriod" startAt="5"/>
            </a:pPr>
            <a:endParaRPr lang="en-US" sz="2000" dirty="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startAt="5"/>
            </a:pPr>
            <a:r>
              <a:rPr lang="en-US" sz="2000" dirty="0">
                <a:solidFill>
                  <a:prstClr val="black"/>
                </a:solidFill>
                <a:latin typeface="Arial" panose="020B0604020202020204" pitchFamily="34" charset="0"/>
                <a:cs typeface="Arial" panose="020B0604020202020204" pitchFamily="34" charset="0"/>
              </a:rPr>
              <a:t>Offer workplace flexibility.  Flexible hours attract more diverse candidates.</a:t>
            </a:r>
          </a:p>
          <a:p>
            <a:pPr marL="457200" lvl="0" indent="-457200">
              <a:buFont typeface="+mj-lt"/>
              <a:buAutoNum type="arabicPeriod" startAt="5"/>
            </a:pPr>
            <a:endParaRPr lang="en-US" sz="2000" dirty="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startAt="5"/>
            </a:pPr>
            <a:r>
              <a:rPr lang="en-US" sz="2000" dirty="0">
                <a:solidFill>
                  <a:prstClr val="black"/>
                </a:solidFill>
                <a:latin typeface="Arial" panose="020B0604020202020204" pitchFamily="34" charset="0"/>
                <a:cs typeface="Arial" panose="020B0604020202020204" pitchFamily="34" charset="0"/>
              </a:rPr>
              <a:t>Offer childcare.  (This attracts almost everyone)</a:t>
            </a:r>
          </a:p>
          <a:p>
            <a:pPr marL="457200" lvl="0" indent="-457200">
              <a:buFont typeface="+mj-lt"/>
              <a:buAutoNum type="arabicPeriod" startAt="5"/>
            </a:pPr>
            <a:endParaRPr lang="en-US" sz="2000" dirty="0">
              <a:solidFill>
                <a:prstClr val="black"/>
              </a:solidFill>
              <a:latin typeface="Arial" panose="020B0604020202020204" pitchFamily="34" charset="0"/>
              <a:cs typeface="Arial" panose="020B0604020202020204" pitchFamily="34" charset="0"/>
            </a:endParaRPr>
          </a:p>
          <a:p>
            <a:pPr marL="457200" lvl="0" indent="-457200">
              <a:buFont typeface="+mj-lt"/>
              <a:buAutoNum type="arabicPeriod" startAt="5"/>
            </a:pPr>
            <a:r>
              <a:rPr lang="en-US" sz="2000" dirty="0">
                <a:solidFill>
                  <a:prstClr val="black"/>
                </a:solidFill>
                <a:latin typeface="Arial" panose="020B0604020202020204" pitchFamily="34" charset="0"/>
                <a:cs typeface="Arial" panose="020B0604020202020204" pitchFamily="34" charset="0"/>
              </a:rPr>
              <a:t>Encourage referrals from underrepresented employees. People’s social and professional networks are often share demographics.  A current employee’s recommendation is a strong selection motivator.</a:t>
            </a:r>
            <a:endParaRPr lang="en-US" sz="2000" dirty="0">
              <a:solidFill>
                <a:schemeClr val="bg2">
                  <a:lumMod val="10000"/>
                </a:schemeClr>
              </a:solidFill>
              <a:latin typeface="Arial" panose="020B0604020202020204" pitchFamily="34" charset="0"/>
              <a:cs typeface="Arial" panose="020B0604020202020204" pitchFamily="34" charset="0"/>
            </a:endParaRPr>
          </a:p>
        </p:txBody>
      </p:sp>
      <p:pic>
        <p:nvPicPr>
          <p:cNvPr id="4" name="Picture 15" descr="diverse set of lab pros in the lab wearing protective gear">
            <a:extLst>
              <a:ext uri="{FF2B5EF4-FFF2-40B4-BE49-F238E27FC236}">
                <a16:creationId xmlns:a16="http://schemas.microsoft.com/office/drawing/2014/main" id="{0732A479-0CA4-4437-8B1A-FCB075CD378D}"/>
              </a:ext>
            </a:extLst>
          </p:cNvPr>
          <p:cNvPicPr>
            <a:picLocks noChangeAspect="1"/>
          </p:cNvPicPr>
          <p:nvPr/>
        </p:nvPicPr>
        <p:blipFill>
          <a:blip r:embed="rId3"/>
          <a:stretch>
            <a:fillRect/>
          </a:stretch>
        </p:blipFill>
        <p:spPr>
          <a:xfrm>
            <a:off x="8597623" y="1561672"/>
            <a:ext cx="3594377" cy="2709517"/>
          </a:xfrm>
          <a:prstGeom prst="rect">
            <a:avLst/>
          </a:prstGeom>
        </p:spPr>
      </p:pic>
    </p:spTree>
    <p:extLst>
      <p:ext uri="{BB962C8B-B14F-4D97-AF65-F5344CB8AC3E}">
        <p14:creationId xmlns:p14="http://schemas.microsoft.com/office/powerpoint/2010/main" val="400448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ge4c9277c10_0_12">
            <a:extLst>
              <a:ext uri="{FF2B5EF4-FFF2-40B4-BE49-F238E27FC236}">
                <a16:creationId xmlns:a16="http://schemas.microsoft.com/office/drawing/2014/main" id="{78BC219A-E4B6-2C5F-6D6F-678C9E2FB139}"/>
              </a:ext>
            </a:extLst>
          </p:cNvPr>
          <p:cNvSpPr txBox="1">
            <a:spLocks noGrp="1"/>
          </p:cNvSpPr>
          <p:nvPr>
            <p:ph type="title" idx="4294967295"/>
          </p:nvPr>
        </p:nvSpPr>
        <p:spPr>
          <a:xfrm>
            <a:off x="108232" y="2906792"/>
            <a:ext cx="9144000" cy="1044415"/>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fontScale="90000"/>
          </a:bodyPr>
          <a:lstStyle>
            <a:lvl1pPr algn="l" defTabSz="914400" rtl="0" eaLnBrk="1" latinLnBrk="0" hangingPunct="1">
              <a:lnSpc>
                <a:spcPct val="90000"/>
              </a:lnSpc>
              <a:spcBef>
                <a:spcPct val="0"/>
              </a:spcBef>
              <a:buNone/>
              <a:defRPr sz="3600" b="1" i="0" kern="1200">
                <a:solidFill>
                  <a:srgbClr val="1C0B6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495300" marR="0" lvl="0" indent="0" algn="l" defTabSz="914400" rtl="0" eaLnBrk="1" fontAlgn="auto" latinLnBrk="0" hangingPunct="1">
              <a:lnSpc>
                <a:spcPct val="100000"/>
              </a:lnSpc>
              <a:spcBef>
                <a:spcPts val="1200"/>
              </a:spcBef>
              <a:spcAft>
                <a:spcPts val="0"/>
              </a:spcAft>
              <a:buClr>
                <a:schemeClr val="dk1"/>
              </a:buClr>
              <a:buSzPts val="3000"/>
              <a:buFont typeface="Arial" panose="020B0604020202020204" pitchFamily="34" charset="0"/>
              <a:buNone/>
              <a:tabLst/>
              <a:defRPr/>
            </a:pPr>
            <a:r>
              <a:rPr kumimoji="0" lang="en-US" sz="4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Reducing pre-hire and Screening bias</a:t>
            </a:r>
          </a:p>
        </p:txBody>
      </p:sp>
      <p:pic>
        <p:nvPicPr>
          <p:cNvPr id="3" name="Picture 2" descr="ASCP logo&#10;">
            <a:extLst>
              <a:ext uri="{FF2B5EF4-FFF2-40B4-BE49-F238E27FC236}">
                <a16:creationId xmlns:a16="http://schemas.microsoft.com/office/drawing/2014/main" id="{45812E5F-A3B1-7714-3A47-FB17CC63B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2" y="490340"/>
            <a:ext cx="2299447" cy="1507971"/>
          </a:xfrm>
          <a:prstGeom prst="rect">
            <a:avLst/>
          </a:prstGeom>
        </p:spPr>
      </p:pic>
    </p:spTree>
    <p:extLst>
      <p:ext uri="{BB962C8B-B14F-4D97-AF65-F5344CB8AC3E}">
        <p14:creationId xmlns:p14="http://schemas.microsoft.com/office/powerpoint/2010/main" val="268948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26F578-1E21-0D47-BC0F-9E627040FB3B}"/>
              </a:ext>
            </a:extLst>
          </p:cNvPr>
          <p:cNvSpPr>
            <a:spLocks noGrp="1"/>
          </p:cNvSpPr>
          <p:nvPr>
            <p:ph type="title"/>
          </p:nvPr>
        </p:nvSpPr>
        <p:spPr/>
        <p:txBody>
          <a:bodyPr/>
          <a:lstStyle/>
          <a:p>
            <a:r>
              <a:rPr lang="en-US" dirty="0"/>
              <a:t>Tools to reduce bias</a:t>
            </a:r>
          </a:p>
        </p:txBody>
      </p:sp>
      <p:pic>
        <p:nvPicPr>
          <p:cNvPr id="8" name="Picture Placeholder 7" descr="A lady smiling ">
            <a:extLst>
              <a:ext uri="{FF2B5EF4-FFF2-40B4-BE49-F238E27FC236}">
                <a16:creationId xmlns:a16="http://schemas.microsoft.com/office/drawing/2014/main" id="{649CF933-E972-6444-B416-2DD6C7D0E96A}"/>
              </a:ext>
            </a:extLst>
          </p:cNvPr>
          <p:cNvPicPr>
            <a:picLocks noGrp="1" noChangeAspect="1"/>
          </p:cNvPicPr>
          <p:nvPr>
            <p:ph type="pic" idx="10"/>
          </p:nvPr>
        </p:nvPicPr>
        <p:blipFill rotWithShape="1">
          <a:blip r:embed="rId3" cstate="print">
            <a:extLst>
              <a:ext uri="{28A0092B-C50C-407E-A947-70E740481C1C}">
                <a14:useLocalDpi xmlns:a14="http://schemas.microsoft.com/office/drawing/2010/main" val="0"/>
              </a:ext>
            </a:extLst>
          </a:blip>
          <a:srcRect l="25452" r="39086"/>
          <a:stretch/>
        </p:blipFill>
        <p:spPr>
          <a:xfrm>
            <a:off x="7510013" y="1"/>
            <a:ext cx="3648974" cy="6858000"/>
          </a:xfrm>
        </p:spPr>
      </p:pic>
      <p:sp>
        <p:nvSpPr>
          <p:cNvPr id="6" name="TextBox 5">
            <a:extLst>
              <a:ext uri="{FF2B5EF4-FFF2-40B4-BE49-F238E27FC236}">
                <a16:creationId xmlns:a16="http://schemas.microsoft.com/office/drawing/2014/main" id="{482F1724-4CAD-AB77-72C1-7A2777870A1C}"/>
              </a:ext>
            </a:extLst>
          </p:cNvPr>
          <p:cNvSpPr txBox="1"/>
          <p:nvPr/>
        </p:nvSpPr>
        <p:spPr>
          <a:xfrm>
            <a:off x="659066" y="2007445"/>
            <a:ext cx="6390663" cy="4647426"/>
          </a:xfrm>
          <a:prstGeom prst="rect">
            <a:avLst/>
          </a:prstGeom>
          <a:noFill/>
        </p:spPr>
        <p:txBody>
          <a:bodyPr wrap="square" rtlCol="0">
            <a:spAutoFit/>
          </a:bodyPr>
          <a:lstStyle/>
          <a:p>
            <a:pPr marL="342900" indent="-342900">
              <a:buAutoNum type="arabicPeriod"/>
            </a:pPr>
            <a:r>
              <a:rPr lang="en-US" sz="2200" dirty="0">
                <a:latin typeface="Arial" panose="020B0604020202020204" pitchFamily="34" charset="0"/>
                <a:cs typeface="Arial" panose="020B0604020202020204" pitchFamily="34" charset="0"/>
              </a:rPr>
              <a:t>Pre-hire assessments – personality scores do not significantly differ for minority members</a:t>
            </a:r>
          </a:p>
          <a:p>
            <a:pPr marL="342900" indent="-342900">
              <a:buAutoNum type="arabicPeriod"/>
            </a:pPr>
            <a:endParaRPr lang="en-US" sz="2200" dirty="0">
              <a:latin typeface="Arial" panose="020B0604020202020204" pitchFamily="34" charset="0"/>
              <a:cs typeface="Arial" panose="020B0604020202020204" pitchFamily="34" charset="0"/>
            </a:endParaRPr>
          </a:p>
          <a:p>
            <a:pPr marL="342900" indent="-342900">
              <a:buAutoNum type="arabicPeriod"/>
            </a:pPr>
            <a:r>
              <a:rPr lang="en-US" sz="2200" dirty="0">
                <a:latin typeface="Arial" panose="020B0604020202020204" pitchFamily="34" charset="0"/>
                <a:cs typeface="Arial" panose="020B0604020202020204" pitchFamily="34" charset="0"/>
              </a:rPr>
              <a:t>Blind hiring – anonymize personal information</a:t>
            </a:r>
          </a:p>
          <a:p>
            <a:pPr marL="342900" indent="-342900">
              <a:buAutoNum type="arabicPeriod"/>
            </a:pPr>
            <a:endParaRPr lang="en-US" sz="2200" dirty="0">
              <a:latin typeface="Arial" panose="020B0604020202020204" pitchFamily="34" charset="0"/>
              <a:cs typeface="Arial" panose="020B0604020202020204" pitchFamily="34" charset="0"/>
            </a:endParaRPr>
          </a:p>
          <a:p>
            <a:pPr marL="342900" indent="-342900">
              <a:buAutoNum type="arabicPeriod"/>
            </a:pPr>
            <a:r>
              <a:rPr lang="en-US" sz="2200" dirty="0">
                <a:latin typeface="Arial" panose="020B0604020202020204" pitchFamily="34" charset="0"/>
                <a:cs typeface="Arial" panose="020B0604020202020204" pitchFamily="34" charset="0"/>
              </a:rPr>
              <a:t>Intelligent shortlisting – using software (wisely) to reduce unconscious bias</a:t>
            </a:r>
          </a:p>
          <a:p>
            <a:pPr marL="342900" indent="-342900">
              <a:buAutoNum type="arabicPeriod"/>
            </a:pPr>
            <a:endParaRPr lang="en-US" sz="2200" dirty="0">
              <a:latin typeface="Arial" panose="020B0604020202020204" pitchFamily="34" charset="0"/>
              <a:cs typeface="Arial" panose="020B0604020202020204" pitchFamily="34" charset="0"/>
            </a:endParaRPr>
          </a:p>
          <a:p>
            <a:pPr marL="342900" indent="-342900">
              <a:buAutoNum type="arabicPeriod"/>
            </a:pPr>
            <a:r>
              <a:rPr lang="en-US" sz="2200" dirty="0">
                <a:latin typeface="Arial" panose="020B0604020202020204" pitchFamily="34" charset="0"/>
                <a:cs typeface="Arial" panose="020B0604020202020204" pitchFamily="34" charset="0"/>
              </a:rPr>
              <a:t>Interview teams composed of at least one minority employee</a:t>
            </a:r>
          </a:p>
          <a:p>
            <a:pPr marL="342900" indent="-342900">
              <a:buFont typeface="+mj-lt"/>
              <a:buAutoNum type="arabicPeriod"/>
            </a:pPr>
            <a:endParaRPr lang="en-US" sz="2200" dirty="0">
              <a:latin typeface="Arial" panose="020B0604020202020204" pitchFamily="34" charset="0"/>
              <a:cs typeface="Arial" panose="020B0604020202020204" pitchFamily="34" charset="0"/>
            </a:endParaRPr>
          </a:p>
          <a:p>
            <a:pPr>
              <a:spcBef>
                <a:spcPts val="600"/>
              </a:spcBef>
              <a:spcAft>
                <a:spcPts val="600"/>
              </a:spcAft>
            </a:pPr>
            <a:endParaRPr lang="en-US" sz="2200"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4527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fade">
                                      <p:cBhvr>
                                        <p:cTn id="2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1D9CF-39A1-F825-709A-88B387643EC3}"/>
              </a:ext>
            </a:extLst>
          </p:cNvPr>
          <p:cNvSpPr>
            <a:spLocks noGrp="1"/>
          </p:cNvSpPr>
          <p:nvPr>
            <p:ph type="title"/>
          </p:nvPr>
        </p:nvSpPr>
        <p:spPr>
          <a:xfrm>
            <a:off x="0" y="1255257"/>
            <a:ext cx="2874993" cy="1325563"/>
          </a:xfrm>
        </p:spPr>
        <p:txBody>
          <a:bodyPr/>
          <a:lstStyle/>
          <a:p>
            <a:r>
              <a:rPr lang="en-US" dirty="0"/>
              <a:t>Diversity</a:t>
            </a:r>
            <a:br>
              <a:rPr lang="en-US" dirty="0"/>
            </a:br>
            <a:r>
              <a:rPr lang="en-US" dirty="0"/>
              <a:t> Hiring Toolkits</a:t>
            </a:r>
          </a:p>
        </p:txBody>
      </p:sp>
      <p:sp>
        <p:nvSpPr>
          <p:cNvPr id="3" name="Content Placeholder 2">
            <a:extLst>
              <a:ext uri="{FF2B5EF4-FFF2-40B4-BE49-F238E27FC236}">
                <a16:creationId xmlns:a16="http://schemas.microsoft.com/office/drawing/2014/main" id="{EBE7A6CD-6AB1-F930-4A67-374244C981C4}"/>
              </a:ext>
            </a:extLst>
          </p:cNvPr>
          <p:cNvSpPr>
            <a:spLocks noGrp="1"/>
          </p:cNvSpPr>
          <p:nvPr>
            <p:ph idx="1"/>
          </p:nvPr>
        </p:nvSpPr>
        <p:spPr/>
        <p:txBody>
          <a:bodyPr>
            <a:normAutofit lnSpcReduction="10000"/>
          </a:bodyPr>
          <a:lstStyle/>
          <a:p>
            <a:pPr marL="342900" lvl="0" indent="-342900">
              <a:spcBef>
                <a:spcPts val="0"/>
              </a:spcBef>
              <a:spcAft>
                <a:spcPts val="0"/>
              </a:spcAft>
              <a:buClrTx/>
              <a:buSzTx/>
              <a:buFontTx/>
              <a:buAutoNum type="arabicPeriod"/>
              <a:defRPr/>
            </a:pPr>
            <a:r>
              <a:rPr lang="en-US" dirty="0">
                <a:solidFill>
                  <a:prstClr val="black"/>
                </a:solidFill>
              </a:rPr>
              <a:t>Duke University—Managing Diversity @ Duke:    A Toolkit for Managers. </a:t>
            </a:r>
          </a:p>
          <a:p>
            <a:pPr marL="0" lvl="0" indent="0">
              <a:spcBef>
                <a:spcPts val="0"/>
              </a:spcBef>
              <a:spcAft>
                <a:spcPts val="0"/>
              </a:spcAft>
              <a:buClrTx/>
              <a:buSzTx/>
              <a:buNone/>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lvl="0" indent="-342900">
              <a:spcBef>
                <a:spcPts val="0"/>
              </a:spcBef>
              <a:spcAft>
                <a:spcPts val="0"/>
              </a:spcAft>
              <a:buClrTx/>
              <a:buSzTx/>
              <a:buFontTx/>
              <a:buAutoNum type="arabicPeriod" startAt="2"/>
              <a:defRPr/>
            </a:pPr>
            <a:r>
              <a:rPr lang="en-US" dirty="0" err="1">
                <a:solidFill>
                  <a:prstClr val="black"/>
                </a:solidFill>
              </a:rPr>
              <a:t>Bridgestar</a:t>
            </a:r>
            <a:r>
              <a:rPr lang="en-US" dirty="0">
                <a:solidFill>
                  <a:prstClr val="black"/>
                </a:solidFill>
              </a:rPr>
              <a:t> Hiring Toolkit: Navigating the Hiring   Process</a:t>
            </a:r>
          </a:p>
          <a:p>
            <a:pPr marL="0" lvl="0" indent="0">
              <a:spcBef>
                <a:spcPts val="0"/>
              </a:spcBef>
              <a:spcAft>
                <a:spcPts val="0"/>
              </a:spcAft>
              <a:buClrTx/>
              <a:buSzTx/>
              <a:buNone/>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lvl="0" indent="-457200">
              <a:spcBef>
                <a:spcPts val="0"/>
              </a:spcBef>
              <a:spcAft>
                <a:spcPts val="0"/>
              </a:spcAft>
              <a:buClrTx/>
              <a:buSzTx/>
              <a:buFontTx/>
              <a:buAutoNum type="arabicPeriod" startAt="3"/>
              <a:defRPr/>
            </a:pPr>
            <a:r>
              <a:rPr lang="en-US" dirty="0">
                <a:solidFill>
                  <a:prstClr val="black"/>
                </a:solidFill>
              </a:rPr>
              <a:t>University of Michigan—Diversity Recruitment for Staff: Process, Tools &amp; Resources</a:t>
            </a:r>
          </a:p>
          <a:p>
            <a:pPr marL="457200" lvl="0" indent="-457200">
              <a:spcBef>
                <a:spcPts val="0"/>
              </a:spcBef>
              <a:spcAft>
                <a:spcPts val="0"/>
              </a:spcAft>
              <a:buClrTx/>
              <a:buSzTx/>
              <a:buFontTx/>
              <a:buAutoNum type="arabicPeriod" startAt="3"/>
              <a:defRPr/>
            </a:pPr>
            <a:endParaRPr lang="en-US" dirty="0">
              <a:solidFill>
                <a:prstClr val="black"/>
              </a:solidFill>
            </a:endParaRPr>
          </a:p>
          <a:p>
            <a:pPr marL="457200" lvl="0" indent="-457200">
              <a:spcBef>
                <a:spcPts val="0"/>
              </a:spcBef>
              <a:spcAft>
                <a:spcPts val="0"/>
              </a:spcAft>
              <a:buClrTx/>
              <a:buSzTx/>
              <a:buFontTx/>
              <a:buAutoNum type="arabicPeriod" startAt="3"/>
              <a:defRPr/>
            </a:pPr>
            <a:r>
              <a:rPr lang="en-US" dirty="0">
                <a:solidFill>
                  <a:prstClr val="black"/>
                </a:solidFill>
              </a:rPr>
              <a:t>University of California, Riverside (UCR)—Affirmative Action Staff and Faculty Recruitment Toolkit</a:t>
            </a:r>
          </a:p>
        </p:txBody>
      </p:sp>
      <p:sp>
        <p:nvSpPr>
          <p:cNvPr id="4" name="Slide Number Placeholder 3">
            <a:extLst>
              <a:ext uri="{FF2B5EF4-FFF2-40B4-BE49-F238E27FC236}">
                <a16:creationId xmlns:a16="http://schemas.microsoft.com/office/drawing/2014/main" id="{42FB123D-39A2-77B7-7600-5D3C5436EE9C}"/>
              </a:ext>
            </a:extLst>
          </p:cNvPr>
          <p:cNvSpPr>
            <a:spLocks noGrp="1"/>
          </p:cNvSpPr>
          <p:nvPr>
            <p:ph type="sldNum" sz="quarter" idx="4"/>
          </p:nvPr>
        </p:nvSpPr>
        <p:spPr/>
        <p:txBody>
          <a:bodyPr/>
          <a:lstStyle/>
          <a:p>
            <a:fld id="{1113A789-7330-461C-AC26-E2B8BB89EADE}" type="slidenum">
              <a:rPr lang="en-US" smtClean="0"/>
              <a:t>24</a:t>
            </a:fld>
            <a:endParaRPr lang="en-US" dirty="0"/>
          </a:p>
        </p:txBody>
      </p:sp>
    </p:spTree>
    <p:extLst>
      <p:ext uri="{BB962C8B-B14F-4D97-AF65-F5344CB8AC3E}">
        <p14:creationId xmlns:p14="http://schemas.microsoft.com/office/powerpoint/2010/main" val="232078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E863-09D6-0FDE-B881-50430E69A0FF}"/>
              </a:ext>
            </a:extLst>
          </p:cNvPr>
          <p:cNvSpPr txBox="1">
            <a:spLocks noGrp="1"/>
          </p:cNvSpPr>
          <p:nvPr>
            <p:ph type="title" idx="4294967295"/>
          </p:nvPr>
        </p:nvSpPr>
        <p:spPr>
          <a:xfrm>
            <a:off x="1397459" y="2069285"/>
            <a:ext cx="9577952" cy="28931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rPr>
              <a:t>The goal of diversity hiring is to identify and reduce potential biases in sourcing, screening, or accidentally discriminating against qualified, diverse candidates.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Segoe UI Emoji" panose="020B0502040204020203" pitchFamily="34" charset="0"/>
              <a:ea typeface="Segoe UI Emoj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ASCP Logo">
            <a:extLst>
              <a:ext uri="{FF2B5EF4-FFF2-40B4-BE49-F238E27FC236}">
                <a16:creationId xmlns:a16="http://schemas.microsoft.com/office/drawing/2014/main" id="{6A37BD85-9DA6-8890-EACE-595FB9BD57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2553" y="5274082"/>
            <a:ext cx="2299447" cy="1507971"/>
          </a:xfrm>
          <a:prstGeom prst="rect">
            <a:avLst/>
          </a:prstGeom>
        </p:spPr>
      </p:pic>
    </p:spTree>
    <p:extLst>
      <p:ext uri="{BB962C8B-B14F-4D97-AF65-F5344CB8AC3E}">
        <p14:creationId xmlns:p14="http://schemas.microsoft.com/office/powerpoint/2010/main" val="327030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CAD0BA-C712-2B44-9398-393282A92D00}"/>
              </a:ext>
            </a:extLst>
          </p:cNvPr>
          <p:cNvSpPr>
            <a:spLocks noGrp="1"/>
          </p:cNvSpPr>
          <p:nvPr>
            <p:ph type="ctrTitle"/>
          </p:nvPr>
        </p:nvSpPr>
        <p:spPr/>
        <p:txBody>
          <a:bodyPr>
            <a:normAutofit fontScale="90000"/>
          </a:bodyPr>
          <a:lstStyle/>
          <a:p>
            <a:r>
              <a:rPr lang="en-US" sz="8900" dirty="0"/>
              <a:t>Questions?</a:t>
            </a:r>
            <a:br>
              <a:rPr lang="en-US" dirty="0"/>
            </a:br>
            <a:br>
              <a:rPr lang="en-US" dirty="0"/>
            </a:br>
            <a:r>
              <a:rPr lang="en-US" dirty="0"/>
              <a:t>darryl.elzie@inova.org</a:t>
            </a:r>
          </a:p>
        </p:txBody>
      </p:sp>
    </p:spTree>
    <p:extLst>
      <p:ext uri="{BB962C8B-B14F-4D97-AF65-F5344CB8AC3E}">
        <p14:creationId xmlns:p14="http://schemas.microsoft.com/office/powerpoint/2010/main" val="344161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CE7249-4237-AE48-8BD9-5AF1D492BB3B}"/>
              </a:ext>
            </a:extLst>
          </p:cNvPr>
          <p:cNvSpPr>
            <a:spLocks noGrp="1"/>
          </p:cNvSpPr>
          <p:nvPr>
            <p:ph type="title"/>
          </p:nvPr>
        </p:nvSpPr>
        <p:spPr/>
        <p:txBody>
          <a:bodyPr/>
          <a:lstStyle/>
          <a:p>
            <a:r>
              <a:rPr lang="en-US" dirty="0"/>
              <a:t>References</a:t>
            </a:r>
          </a:p>
        </p:txBody>
      </p:sp>
      <p:sp>
        <p:nvSpPr>
          <p:cNvPr id="7" name="Content Placeholder 6">
            <a:extLst>
              <a:ext uri="{FF2B5EF4-FFF2-40B4-BE49-F238E27FC236}">
                <a16:creationId xmlns:a16="http://schemas.microsoft.com/office/drawing/2014/main" id="{DAE67627-C6FB-384D-A62C-820230C367FC}"/>
              </a:ext>
            </a:extLst>
          </p:cNvPr>
          <p:cNvSpPr>
            <a:spLocks noGrp="1"/>
          </p:cNvSpPr>
          <p:nvPr>
            <p:ph sz="half" idx="2"/>
          </p:nvPr>
        </p:nvSpPr>
        <p:spPr>
          <a:xfrm>
            <a:off x="406010" y="1892891"/>
            <a:ext cx="11379980" cy="3392460"/>
          </a:xfrm>
        </p:spPr>
        <p:txBody>
          <a:bodyPr>
            <a:normAutofit fontScale="92500" lnSpcReduction="10000"/>
          </a:bodyPr>
          <a:lstStyle/>
          <a:p>
            <a:pPr marL="342900" indent="-342900">
              <a:buAutoNum type="arabicPeriod"/>
            </a:pPr>
            <a:r>
              <a:rPr lang="en-US" sz="2000" dirty="0">
                <a:solidFill>
                  <a:schemeClr val="tx1"/>
                </a:solidFill>
              </a:rPr>
              <a:t>Williams, J. C., &amp; </a:t>
            </a:r>
            <a:r>
              <a:rPr lang="en-US" sz="2000" dirty="0" err="1">
                <a:solidFill>
                  <a:schemeClr val="tx1"/>
                </a:solidFill>
              </a:rPr>
              <a:t>Dolkas</a:t>
            </a:r>
            <a:r>
              <a:rPr lang="en-US" sz="2000" dirty="0">
                <a:solidFill>
                  <a:schemeClr val="tx1"/>
                </a:solidFill>
              </a:rPr>
              <a:t>, J. (2022). Data-Driven Diversity. Harvard Business Review, 100(2)</a:t>
            </a:r>
          </a:p>
          <a:p>
            <a:pPr marL="342900" indent="-342900">
              <a:buAutoNum type="arabicPeriod"/>
            </a:pPr>
            <a:r>
              <a:rPr lang="en-US" sz="2000" dirty="0">
                <a:solidFill>
                  <a:schemeClr val="tx1"/>
                </a:solidFill>
              </a:rPr>
              <a:t>Lack of workplace diversity saps productivity in multiple ways. (2018). New Orleans </a:t>
            </a:r>
            <a:r>
              <a:rPr lang="en-US" sz="2000" dirty="0" err="1">
                <a:solidFill>
                  <a:schemeClr val="tx1"/>
                </a:solidFill>
              </a:rPr>
              <a:t>CityBusiness</a:t>
            </a:r>
            <a:r>
              <a:rPr lang="en-US" sz="2000" dirty="0">
                <a:solidFill>
                  <a:schemeClr val="tx1"/>
                </a:solidFill>
              </a:rPr>
              <a:t>, https://www.proquest.com/trade-journals/lack-workplace-diversity-saps-productivity/docview/2011467822/se-2 </a:t>
            </a:r>
          </a:p>
          <a:p>
            <a:pPr marL="342900" indent="-342900">
              <a:buAutoNum type="arabicPeriod"/>
            </a:pPr>
            <a:r>
              <a:rPr lang="en-US" sz="2000" dirty="0">
                <a:solidFill>
                  <a:schemeClr val="tx1"/>
                </a:solidFill>
              </a:rPr>
              <a:t>Khan, U., &amp; Kalra, A. (2022). It’s Good to Be Different: How Diversity Impacts Judgments of Moral Behavior. Journal of Consumer Research, 49(2), 177–201. </a:t>
            </a:r>
            <a:r>
              <a:rPr lang="en-US" sz="2000" dirty="0">
                <a:solidFill>
                  <a:schemeClr val="tx1"/>
                </a:solidFill>
                <a:hlinkClick r:id="rId2">
                  <a:extLst>
                    <a:ext uri="{A12FA001-AC4F-418D-AE19-62706E023703}">
                      <ahyp:hlinkClr xmlns:ahyp="http://schemas.microsoft.com/office/drawing/2018/hyperlinkcolor" val="tx"/>
                    </a:ext>
                  </a:extLst>
                </a:hlinkClick>
              </a:rPr>
              <a:t>https://doi.org/10.1093/jcr/ucab061</a:t>
            </a:r>
            <a:endParaRPr lang="en-US" sz="2000" dirty="0">
              <a:solidFill>
                <a:schemeClr val="tx1"/>
              </a:solidFill>
            </a:endParaRPr>
          </a:p>
          <a:p>
            <a:pPr marL="342900" indent="-342900">
              <a:buAutoNum type="arabicPeriod"/>
            </a:pPr>
            <a:r>
              <a:rPr lang="en-US" sz="2000" dirty="0">
                <a:solidFill>
                  <a:schemeClr val="tx1"/>
                </a:solidFill>
              </a:rPr>
              <a:t>Zippia.com (2024). </a:t>
            </a:r>
            <a:r>
              <a:rPr lang="en-US" sz="2000" dirty="0">
                <a:solidFill>
                  <a:schemeClr val="tx1"/>
                </a:solidFill>
                <a:hlinkClick r:id="rId3"/>
              </a:rPr>
              <a:t>https://www.zippia.com/medical-laboratory-scientist-jobs/demographics/</a:t>
            </a:r>
            <a:endParaRPr lang="en-US" sz="2000" dirty="0">
              <a:solidFill>
                <a:schemeClr val="tx1"/>
              </a:solidFill>
            </a:endParaRPr>
          </a:p>
          <a:p>
            <a:pPr marL="342900" indent="-342900">
              <a:buAutoNum type="arabicPeriod"/>
            </a:pPr>
            <a:r>
              <a:rPr lang="en-US" sz="2000" dirty="0" err="1">
                <a:solidFill>
                  <a:schemeClr val="tx1"/>
                </a:solidFill>
              </a:rPr>
              <a:t>DataUSA</a:t>
            </a:r>
            <a:r>
              <a:rPr lang="en-US" sz="2000" dirty="0">
                <a:solidFill>
                  <a:schemeClr val="tx1"/>
                </a:solidFill>
              </a:rPr>
              <a:t>: Clinical laboratory technologists &amp; technicians. Retrieved from </a:t>
            </a:r>
            <a:r>
              <a:rPr lang="en-US" sz="2000" dirty="0">
                <a:solidFill>
                  <a:schemeClr val="tx1"/>
                </a:solidFill>
                <a:hlinkClick r:id="rId4"/>
              </a:rPr>
              <a:t>https://datausa.io/profile/soc/clinical-laboratory-technologists-technicians</a:t>
            </a:r>
            <a:r>
              <a:rPr lang="en-US" sz="2000" dirty="0">
                <a:solidFill>
                  <a:schemeClr val="tx1"/>
                </a:solidFill>
              </a:rPr>
              <a:t> </a:t>
            </a:r>
          </a:p>
          <a:p>
            <a:pPr marL="0" indent="0">
              <a:buNone/>
            </a:pPr>
            <a:endParaRPr lang="en-US" sz="1800" dirty="0"/>
          </a:p>
        </p:txBody>
      </p:sp>
    </p:spTree>
    <p:extLst>
      <p:ext uri="{BB962C8B-B14F-4D97-AF65-F5344CB8AC3E}">
        <p14:creationId xmlns:p14="http://schemas.microsoft.com/office/powerpoint/2010/main" val="414042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ge4c9277c10_0_12">
            <a:extLst>
              <a:ext uri="{FF2B5EF4-FFF2-40B4-BE49-F238E27FC236}">
                <a16:creationId xmlns:a16="http://schemas.microsoft.com/office/drawing/2014/main" id="{78BC219A-E4B6-2C5F-6D6F-678C9E2FB139}"/>
              </a:ext>
            </a:extLst>
          </p:cNvPr>
          <p:cNvSpPr txBox="1">
            <a:spLocks noGrp="1"/>
          </p:cNvSpPr>
          <p:nvPr>
            <p:ph type="title" idx="4294967295"/>
          </p:nvPr>
        </p:nvSpPr>
        <p:spPr>
          <a:xfrm>
            <a:off x="2728141" y="1998311"/>
            <a:ext cx="7510780" cy="2255972"/>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600" b="1" i="0" kern="1200">
                <a:solidFill>
                  <a:srgbClr val="1C0B6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495300" marR="0" lvl="0" indent="0" algn="l" defTabSz="914400" rtl="0" eaLnBrk="1" fontAlgn="auto" latinLnBrk="0" hangingPunct="1">
              <a:lnSpc>
                <a:spcPct val="100000"/>
              </a:lnSpc>
              <a:spcBef>
                <a:spcPts val="1200"/>
              </a:spcBef>
              <a:spcAft>
                <a:spcPts val="0"/>
              </a:spcAft>
              <a:buClr>
                <a:schemeClr val="dk1"/>
              </a:buClr>
              <a:buSzPts val="3000"/>
              <a:buFont typeface="Arial" panose="020B0604020202020204" pitchFamily="34" charset="0"/>
              <a:buNone/>
              <a:tabLst/>
              <a:defRPr/>
            </a:pPr>
            <a:r>
              <a:rPr kumimoji="0" lang="en-US" sz="78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Thank You!</a:t>
            </a:r>
          </a:p>
        </p:txBody>
      </p:sp>
      <p:pic>
        <p:nvPicPr>
          <p:cNvPr id="3" name="Picture 2" descr="Logo, company name&#10;&#10;">
            <a:extLst>
              <a:ext uri="{FF2B5EF4-FFF2-40B4-BE49-F238E27FC236}">
                <a16:creationId xmlns:a16="http://schemas.microsoft.com/office/drawing/2014/main" id="{45812E5F-A3B1-7714-3A47-FB17CC63B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2" y="490340"/>
            <a:ext cx="2299447" cy="1507971"/>
          </a:xfrm>
          <a:prstGeom prst="rect">
            <a:avLst/>
          </a:prstGeom>
        </p:spPr>
      </p:pic>
    </p:spTree>
    <p:extLst>
      <p:ext uri="{BB962C8B-B14F-4D97-AF65-F5344CB8AC3E}">
        <p14:creationId xmlns:p14="http://schemas.microsoft.com/office/powerpoint/2010/main" val="348380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2" name="Google Shape;82;p2"/>
          <p:cNvSpPr txBox="1">
            <a:spLocks noGrp="1"/>
          </p:cNvSpPr>
          <p:nvPr>
            <p:ph type="title"/>
          </p:nvPr>
        </p:nvSpPr>
        <p:spPr>
          <a:xfrm>
            <a:off x="226203" y="2515394"/>
            <a:ext cx="2874993" cy="1325563"/>
          </a:xfrm>
          <a:noFill/>
          <a:ln>
            <a:noFill/>
          </a:ln>
        </p:spPr>
        <p:txBody>
          <a:bodyPr spcFirstLastPara="1" wrap="square" lIns="91425" tIns="45700" rIns="91425" bIns="45700" anchor="ctr" anchorCtr="0">
            <a:normAutofit/>
          </a:bodyPr>
          <a:lstStyle/>
          <a:p>
            <a:pPr lvl="0"/>
            <a:r>
              <a:rPr lang="en-US" dirty="0"/>
              <a:t>Disclosures</a:t>
            </a:r>
          </a:p>
        </p:txBody>
      </p:sp>
      <p:sp>
        <p:nvSpPr>
          <p:cNvPr id="81" name="Google Shape;81;p2"/>
          <p:cNvSpPr txBox="1">
            <a:spLocks noGrp="1"/>
          </p:cNvSpPr>
          <p:nvPr>
            <p:ph type="body" idx="1"/>
          </p:nvPr>
        </p:nvSpPr>
        <p:spPr>
          <a:xfrm>
            <a:off x="4274288" y="1255257"/>
            <a:ext cx="7097619" cy="4351338"/>
          </a:xfrm>
          <a:noFill/>
          <a:ln>
            <a:noFill/>
          </a:ln>
        </p:spPr>
        <p:txBody>
          <a:bodyPr spcFirstLastPara="1" wrap="square" lIns="91425" tIns="45700" rIns="91425" bIns="45700" anchor="ctr" anchorCtr="0">
            <a:noAutofit/>
          </a:bodyPr>
          <a:lstStyle/>
          <a:p>
            <a:pPr lvl="0"/>
            <a:r>
              <a:rPr lang="en-US" dirty="0"/>
              <a:t>Faculty have no relevant financial relationships with commercial interests to disclose</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ge5e677bccc_0_2">
            <a:extLst>
              <a:ext uri="{FF2B5EF4-FFF2-40B4-BE49-F238E27FC236}">
                <a16:creationId xmlns:a16="http://schemas.microsoft.com/office/drawing/2014/main" id="{FAE56DCD-177E-1184-D30A-388018A8C360}"/>
              </a:ext>
            </a:extLst>
          </p:cNvPr>
          <p:cNvSpPr txBox="1">
            <a:spLocks noGrp="1"/>
          </p:cNvSpPr>
          <p:nvPr>
            <p:ph type="title"/>
          </p:nvPr>
        </p:nvSpPr>
        <p:spPr>
          <a:xfrm>
            <a:off x="559230" y="179302"/>
            <a:ext cx="6671700" cy="1167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Course Objectives</a:t>
            </a:r>
            <a:endParaRPr dirty="0"/>
          </a:p>
        </p:txBody>
      </p:sp>
      <p:sp>
        <p:nvSpPr>
          <p:cNvPr id="12" name="Google Shape;101;ge5e677bccc_0_2">
            <a:extLst>
              <a:ext uri="{FF2B5EF4-FFF2-40B4-BE49-F238E27FC236}">
                <a16:creationId xmlns:a16="http://schemas.microsoft.com/office/drawing/2014/main" id="{01D53B2F-13A5-EC0B-4AF1-3799D4B4D504}"/>
              </a:ext>
            </a:extLst>
          </p:cNvPr>
          <p:cNvSpPr txBox="1">
            <a:spLocks/>
          </p:cNvSpPr>
          <p:nvPr/>
        </p:nvSpPr>
        <p:spPr>
          <a:xfrm>
            <a:off x="0" y="1647753"/>
            <a:ext cx="11850600" cy="4519500"/>
          </a:xfrm>
          <a:prstGeom prst="rect">
            <a:avLst/>
          </a:prstGeom>
        </p:spPr>
        <p:txBody>
          <a:bodyPr spcFirstLastPara="1" vert="horz" wrap="square" lIns="91425" tIns="45700" rIns="91425" bIns="45700" rtlCol="0" anchor="t" anchorCtr="0">
            <a:normAutofit lnSpcReduction="10000"/>
          </a:bodyPr>
          <a:lstStyle>
            <a:lvl1pPr marL="2286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419100">
              <a:lnSpc>
                <a:spcPct val="100000"/>
              </a:lnSpc>
              <a:spcBef>
                <a:spcPts val="1200"/>
              </a:spcBef>
              <a:spcAft>
                <a:spcPts val="0"/>
              </a:spcAft>
              <a:buClr>
                <a:schemeClr val="dk1"/>
              </a:buClr>
              <a:buSzPts val="3000"/>
              <a:buFont typeface="Arial" panose="020B0604020202020204" pitchFamily="34" charset="0"/>
              <a:buAutoNum type="arabicPeriod"/>
            </a:pPr>
            <a:r>
              <a:rPr lang="en-US" sz="3000" dirty="0">
                <a:solidFill>
                  <a:schemeClr val="dk1"/>
                </a:solidFill>
              </a:rPr>
              <a:t>Understand how a lack of diversity impacts the workplace</a:t>
            </a:r>
          </a:p>
          <a:p>
            <a:pPr marL="495300" indent="0">
              <a:lnSpc>
                <a:spcPct val="100000"/>
              </a:lnSpc>
              <a:spcBef>
                <a:spcPts val="1200"/>
              </a:spcBef>
              <a:spcAft>
                <a:spcPts val="0"/>
              </a:spcAft>
              <a:buClr>
                <a:schemeClr val="dk1"/>
              </a:buClr>
              <a:buSzPts val="3000"/>
              <a:buFont typeface="Arial" panose="020B0604020202020204" pitchFamily="34" charset="0"/>
              <a:buNone/>
            </a:pPr>
            <a:endParaRPr lang="en-US" sz="3000" dirty="0">
              <a:solidFill>
                <a:schemeClr val="dk1"/>
              </a:solidFill>
            </a:endParaRPr>
          </a:p>
          <a:p>
            <a:pPr marL="495300" indent="0">
              <a:lnSpc>
                <a:spcPct val="100000"/>
              </a:lnSpc>
              <a:spcBef>
                <a:spcPts val="1200"/>
              </a:spcBef>
              <a:buClr>
                <a:schemeClr val="dk1"/>
              </a:buClr>
              <a:buSzPts val="3000"/>
              <a:buFont typeface="Arial" panose="020B0604020202020204" pitchFamily="34" charset="0"/>
              <a:buNone/>
            </a:pPr>
            <a:r>
              <a:rPr lang="en-US" sz="3000" dirty="0">
                <a:solidFill>
                  <a:schemeClr val="dk1"/>
                </a:solidFill>
              </a:rPr>
              <a:t>2. Understand the benefits of increasing workplace diversity and      	creating an environment of belonging</a:t>
            </a:r>
          </a:p>
          <a:p>
            <a:pPr marL="495300" indent="0">
              <a:lnSpc>
                <a:spcPct val="100000"/>
              </a:lnSpc>
              <a:spcBef>
                <a:spcPts val="1200"/>
              </a:spcBef>
              <a:spcAft>
                <a:spcPts val="0"/>
              </a:spcAft>
              <a:buClr>
                <a:schemeClr val="dk1"/>
              </a:buClr>
              <a:buSzPts val="3000"/>
              <a:buFont typeface="Arial" panose="020B0604020202020204" pitchFamily="34" charset="0"/>
              <a:buNone/>
            </a:pPr>
            <a:endParaRPr lang="en-US" sz="3000" dirty="0">
              <a:solidFill>
                <a:schemeClr val="dk1"/>
              </a:solidFill>
            </a:endParaRPr>
          </a:p>
          <a:p>
            <a:pPr marL="495300" indent="0">
              <a:lnSpc>
                <a:spcPct val="100000"/>
              </a:lnSpc>
              <a:spcBef>
                <a:spcPts val="1200"/>
              </a:spcBef>
              <a:spcAft>
                <a:spcPts val="0"/>
              </a:spcAft>
              <a:buClr>
                <a:schemeClr val="dk1"/>
              </a:buClr>
              <a:buSzPts val="3000"/>
              <a:buFont typeface="Arial" panose="020B0604020202020204" pitchFamily="34" charset="0"/>
              <a:buNone/>
            </a:pPr>
            <a:r>
              <a:rPr lang="en-US" sz="3000" dirty="0">
                <a:solidFill>
                  <a:schemeClr val="dk1"/>
                </a:solidFill>
              </a:rPr>
              <a:t>3. Discuss recruitment initiatives to attract applicants from 	underrepresented and marginalized communities and reduce 	bias in hiring methods</a:t>
            </a:r>
          </a:p>
        </p:txBody>
      </p:sp>
    </p:spTree>
    <p:extLst>
      <p:ext uri="{BB962C8B-B14F-4D97-AF65-F5344CB8AC3E}">
        <p14:creationId xmlns:p14="http://schemas.microsoft.com/office/powerpoint/2010/main" val="307795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ge5e677bccc_0_2">
            <a:extLst>
              <a:ext uri="{FF2B5EF4-FFF2-40B4-BE49-F238E27FC236}">
                <a16:creationId xmlns:a16="http://schemas.microsoft.com/office/drawing/2014/main" id="{FAE56DCD-177E-1184-D30A-388018A8C360}"/>
              </a:ext>
            </a:extLst>
          </p:cNvPr>
          <p:cNvSpPr txBox="1">
            <a:spLocks noGrp="1"/>
          </p:cNvSpPr>
          <p:nvPr>
            <p:ph type="title"/>
          </p:nvPr>
        </p:nvSpPr>
        <p:spPr>
          <a:xfrm>
            <a:off x="559230" y="179302"/>
            <a:ext cx="6671700" cy="1167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Course Outline</a:t>
            </a:r>
            <a:endParaRPr dirty="0"/>
          </a:p>
        </p:txBody>
      </p:sp>
      <p:sp>
        <p:nvSpPr>
          <p:cNvPr id="12" name="Google Shape;101;ge5e677bccc_0_2">
            <a:extLst>
              <a:ext uri="{FF2B5EF4-FFF2-40B4-BE49-F238E27FC236}">
                <a16:creationId xmlns:a16="http://schemas.microsoft.com/office/drawing/2014/main" id="{01D53B2F-13A5-EC0B-4AF1-3799D4B4D504}"/>
              </a:ext>
            </a:extLst>
          </p:cNvPr>
          <p:cNvSpPr txBox="1">
            <a:spLocks/>
          </p:cNvSpPr>
          <p:nvPr/>
        </p:nvSpPr>
        <p:spPr>
          <a:xfrm>
            <a:off x="677217" y="2330244"/>
            <a:ext cx="9097505" cy="3517043"/>
          </a:xfrm>
          <a:prstGeom prst="rect">
            <a:avLst/>
          </a:prstGeom>
        </p:spPr>
        <p:txBody>
          <a:bodyPr spcFirstLastPara="1" vert="horz" wrap="square" lIns="91425" tIns="45700" rIns="91425" bIns="45700" rtlCol="0" anchor="t" anchorCtr="0">
            <a:normAutofit/>
          </a:bodyPr>
          <a:lstStyle>
            <a:lvl1pPr marL="2286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419100">
              <a:lnSpc>
                <a:spcPct val="100000"/>
              </a:lnSpc>
              <a:spcBef>
                <a:spcPts val="1200"/>
              </a:spcBef>
              <a:spcAft>
                <a:spcPts val="0"/>
              </a:spcAft>
              <a:buClr>
                <a:schemeClr val="dk1"/>
              </a:buClr>
              <a:buSzPts val="3000"/>
              <a:buFont typeface="Arial" panose="020B0604020202020204" pitchFamily="34" charset="0"/>
              <a:buAutoNum type="arabicPeriod"/>
            </a:pPr>
            <a:r>
              <a:rPr lang="en-US" sz="3000" dirty="0">
                <a:solidFill>
                  <a:schemeClr val="dk1"/>
                </a:solidFill>
              </a:rPr>
              <a:t>The Case for Workplace Diversity</a:t>
            </a:r>
          </a:p>
          <a:p>
            <a:pPr marL="495300" indent="0">
              <a:lnSpc>
                <a:spcPct val="100000"/>
              </a:lnSpc>
              <a:spcBef>
                <a:spcPts val="1200"/>
              </a:spcBef>
              <a:buClr>
                <a:schemeClr val="dk1"/>
              </a:buClr>
              <a:buSzPts val="3000"/>
              <a:buFont typeface="Arial" panose="020B0604020202020204" pitchFamily="34" charset="0"/>
              <a:buNone/>
            </a:pPr>
            <a:r>
              <a:rPr lang="en-US" sz="3000" dirty="0">
                <a:solidFill>
                  <a:schemeClr val="dk1"/>
                </a:solidFill>
              </a:rPr>
              <a:t>2. Laboratory Diversity Data</a:t>
            </a:r>
          </a:p>
          <a:p>
            <a:pPr marL="495300" indent="0">
              <a:lnSpc>
                <a:spcPct val="100000"/>
              </a:lnSpc>
              <a:spcBef>
                <a:spcPts val="1200"/>
              </a:spcBef>
              <a:spcAft>
                <a:spcPts val="0"/>
              </a:spcAft>
              <a:buClr>
                <a:schemeClr val="dk1"/>
              </a:buClr>
              <a:buSzPts val="3000"/>
              <a:buFont typeface="Arial" panose="020B0604020202020204" pitchFamily="34" charset="0"/>
              <a:buNone/>
            </a:pPr>
            <a:r>
              <a:rPr lang="en-US" sz="3000" dirty="0">
                <a:solidFill>
                  <a:schemeClr val="dk1"/>
                </a:solidFill>
              </a:rPr>
              <a:t>3. Recruitment Strategies to Increase Diversity</a:t>
            </a:r>
          </a:p>
          <a:p>
            <a:pPr marL="495300" indent="0">
              <a:lnSpc>
                <a:spcPct val="100000"/>
              </a:lnSpc>
              <a:spcBef>
                <a:spcPts val="1200"/>
              </a:spcBef>
              <a:spcAft>
                <a:spcPts val="0"/>
              </a:spcAft>
              <a:buClr>
                <a:schemeClr val="dk1"/>
              </a:buClr>
              <a:buSzPts val="3000"/>
              <a:buFont typeface="Arial" panose="020B0604020202020204" pitchFamily="34" charset="0"/>
              <a:buNone/>
            </a:pPr>
            <a:endParaRPr lang="en-US" sz="3000" dirty="0">
              <a:solidFill>
                <a:schemeClr val="dk1"/>
              </a:solidFill>
            </a:endParaRPr>
          </a:p>
        </p:txBody>
      </p:sp>
    </p:spTree>
    <p:extLst>
      <p:ext uri="{BB962C8B-B14F-4D97-AF65-F5344CB8AC3E}">
        <p14:creationId xmlns:p14="http://schemas.microsoft.com/office/powerpoint/2010/main" val="82710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3;ge4c9277c10_0_12">
            <a:extLst>
              <a:ext uri="{FF2B5EF4-FFF2-40B4-BE49-F238E27FC236}">
                <a16:creationId xmlns:a16="http://schemas.microsoft.com/office/drawing/2014/main" id="{78BC219A-E4B6-2C5F-6D6F-678C9E2FB139}"/>
              </a:ext>
            </a:extLst>
          </p:cNvPr>
          <p:cNvSpPr txBox="1">
            <a:spLocks noGrp="1"/>
          </p:cNvSpPr>
          <p:nvPr>
            <p:ph type="title" idx="4294967295"/>
          </p:nvPr>
        </p:nvSpPr>
        <p:spPr>
          <a:xfrm>
            <a:off x="565022" y="2517615"/>
            <a:ext cx="9144000" cy="23876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3600" b="1" i="0" kern="1200">
                <a:solidFill>
                  <a:srgbClr val="1C0B6D"/>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Introduction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The Case for Diversity</a:t>
            </a:r>
          </a:p>
        </p:txBody>
      </p:sp>
      <p:pic>
        <p:nvPicPr>
          <p:cNvPr id="3" name="Picture 2" descr="ASCP logo">
            <a:extLst>
              <a:ext uri="{FF2B5EF4-FFF2-40B4-BE49-F238E27FC236}">
                <a16:creationId xmlns:a16="http://schemas.microsoft.com/office/drawing/2014/main" id="{45812E5F-A3B1-7714-3A47-FB17CC63BE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2" y="490340"/>
            <a:ext cx="2299447" cy="1507971"/>
          </a:xfrm>
          <a:prstGeom prst="rect">
            <a:avLst/>
          </a:prstGeom>
        </p:spPr>
      </p:pic>
    </p:spTree>
    <p:extLst>
      <p:ext uri="{BB962C8B-B14F-4D97-AF65-F5344CB8AC3E}">
        <p14:creationId xmlns:p14="http://schemas.microsoft.com/office/powerpoint/2010/main" val="56564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DE863-09D6-0FDE-B881-50430E69A0FF}"/>
              </a:ext>
            </a:extLst>
          </p:cNvPr>
          <p:cNvSpPr txBox="1">
            <a:spLocks noGrp="1"/>
          </p:cNvSpPr>
          <p:nvPr>
            <p:ph type="title" idx="4294967295"/>
          </p:nvPr>
        </p:nvSpPr>
        <p:spPr>
          <a:xfrm>
            <a:off x="1859796" y="1658318"/>
            <a:ext cx="9577952" cy="30777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rPr>
              <a:t>“Diversity is bodies.  Inclusion is culture.”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rPr>
              <a:t>					</a:t>
            </a:r>
            <a:r>
              <a:rPr kumimoji="0" lang="en-US" sz="32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rPr>
              <a:t>--</a:t>
            </a:r>
            <a:r>
              <a:rPr kumimoji="0" lang="en-US" sz="3200" b="0" i="0" u="none" strike="noStrike" kern="1200" cap="none" spc="0" normalizeH="0" baseline="0" noProof="0" dirty="0" err="1">
                <a:ln>
                  <a:noFill/>
                </a:ln>
                <a:solidFill>
                  <a:schemeClr val="bg1"/>
                </a:solidFill>
                <a:effectLst/>
                <a:uLnTx/>
                <a:uFillTx/>
                <a:latin typeface="Segoe UI Emoji" panose="020B0502040204020203" pitchFamily="34" charset="0"/>
                <a:ea typeface="Segoe UI Emoji" panose="020B0502040204020203" pitchFamily="34" charset="0"/>
                <a:cs typeface="+mn-cs"/>
              </a:rPr>
              <a:t>Deray</a:t>
            </a:r>
            <a:r>
              <a:rPr kumimoji="0" lang="en-US" sz="32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rPr>
              <a:t> McKesson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rPr>
              <a:t>					       </a:t>
            </a:r>
            <a:r>
              <a:rPr kumimoji="0" lang="en-US" sz="18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rPr>
              <a:t>(civil rights activist)</a:t>
            </a:r>
            <a:r>
              <a:rPr kumimoji="0" lang="en-US" sz="3200" b="0" i="0" u="none" strike="noStrike" kern="1200" cap="none" spc="0" normalizeH="0" baseline="0" noProof="0" dirty="0">
                <a:ln>
                  <a:noFill/>
                </a:ln>
                <a:solidFill>
                  <a:schemeClr val="bg1"/>
                </a:solidFill>
                <a:effectLst/>
                <a:uLnTx/>
                <a:uFillTx/>
                <a:latin typeface="Segoe UI Emoji" panose="020B0502040204020203" pitchFamily="34" charset="0"/>
                <a:ea typeface="Segoe UI Emoji" panose="020B0502040204020203"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uLnTx/>
              <a:uFillTx/>
              <a:latin typeface="Segoe UI Emoji" panose="020B0502040204020203" pitchFamily="34" charset="0"/>
              <a:ea typeface="Segoe UI Emoji" panose="020B0502040204020203"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7045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CAFD4-FE10-1A45-A933-83E27DB4DB2D}"/>
              </a:ext>
            </a:extLst>
          </p:cNvPr>
          <p:cNvSpPr>
            <a:spLocks noGrp="1"/>
          </p:cNvSpPr>
          <p:nvPr>
            <p:ph type="title"/>
          </p:nvPr>
        </p:nvSpPr>
        <p:spPr>
          <a:xfrm>
            <a:off x="-365527" y="1100380"/>
            <a:ext cx="3217215" cy="1487837"/>
          </a:xfrm>
        </p:spPr>
        <p:txBody>
          <a:bodyPr/>
          <a:lstStyle/>
          <a:p>
            <a:r>
              <a:rPr lang="en-US" dirty="0"/>
              <a:t>DEFINITION OF DIVERSITY</a:t>
            </a:r>
          </a:p>
        </p:txBody>
      </p:sp>
      <p:sp>
        <p:nvSpPr>
          <p:cNvPr id="8" name="Content Placeholder 7">
            <a:extLst>
              <a:ext uri="{FF2B5EF4-FFF2-40B4-BE49-F238E27FC236}">
                <a16:creationId xmlns:a16="http://schemas.microsoft.com/office/drawing/2014/main" id="{7835CA69-7D25-154B-973F-A69396B6D19C}"/>
              </a:ext>
            </a:extLst>
          </p:cNvPr>
          <p:cNvSpPr>
            <a:spLocks noGrp="1"/>
          </p:cNvSpPr>
          <p:nvPr>
            <p:ph idx="1"/>
          </p:nvPr>
        </p:nvSpPr>
        <p:spPr>
          <a:xfrm>
            <a:off x="4460268" y="1377317"/>
            <a:ext cx="7097619" cy="4351338"/>
          </a:xfrm>
        </p:spPr>
        <p:txBody>
          <a:bodyPr>
            <a:normAutofit/>
          </a:bodyPr>
          <a:lstStyle/>
          <a:p>
            <a:pPr marL="0" indent="0">
              <a:buNone/>
            </a:pPr>
            <a:r>
              <a:rPr lang="en-US" sz="3200" b="1" dirty="0">
                <a:solidFill>
                  <a:srgbClr val="7030A0"/>
                </a:solidFill>
                <a:latin typeface="Segoe UI Emoji" panose="020B0502040204020203" pitchFamily="34" charset="0"/>
                <a:ea typeface="Segoe UI Emoji" panose="020B0502040204020203" pitchFamily="34" charset="0"/>
              </a:rPr>
              <a:t>The condition of having or being composed of differing elements;</a:t>
            </a:r>
          </a:p>
          <a:p>
            <a:pPr marL="0" indent="0">
              <a:buNone/>
            </a:pPr>
            <a:r>
              <a:rPr lang="en-US" sz="3200" b="1" i="1" dirty="0">
                <a:solidFill>
                  <a:srgbClr val="7030A0"/>
                </a:solidFill>
                <a:latin typeface="Segoe UI Emoji" panose="020B0502040204020203" pitchFamily="34" charset="0"/>
                <a:ea typeface="Segoe UI Emoji" panose="020B0502040204020203" pitchFamily="34" charset="0"/>
              </a:rPr>
              <a:t>especially </a:t>
            </a:r>
            <a:r>
              <a:rPr lang="en-US" sz="3200" b="1" dirty="0">
                <a:solidFill>
                  <a:srgbClr val="7030A0"/>
                </a:solidFill>
                <a:latin typeface="Segoe UI Emoji" panose="020B0502040204020203" pitchFamily="34" charset="0"/>
                <a:ea typeface="Segoe UI Emoji" panose="020B0502040204020203" pitchFamily="34" charset="0"/>
              </a:rPr>
              <a:t>: the inclusion of people of different races, cultures, etc. in a group or organization </a:t>
            </a:r>
          </a:p>
          <a:p>
            <a:pPr marL="0" indent="0">
              <a:buNone/>
            </a:pPr>
            <a:endParaRPr lang="en-US" sz="3200" b="1" dirty="0">
              <a:solidFill>
                <a:srgbClr val="7030A0"/>
              </a:solidFill>
              <a:latin typeface="Segoe UI Emoji" panose="020B0502040204020203" pitchFamily="34" charset="0"/>
              <a:ea typeface="Segoe UI Emoji" panose="020B0502040204020203" pitchFamily="34" charset="0"/>
            </a:endParaRPr>
          </a:p>
          <a:p>
            <a:pPr marL="0" indent="0">
              <a:buNone/>
            </a:pPr>
            <a:r>
              <a:rPr lang="en-US" sz="3200" b="1" dirty="0">
                <a:solidFill>
                  <a:srgbClr val="7030A0"/>
                </a:solidFill>
                <a:latin typeface="Segoe UI Emoji" panose="020B0502040204020203" pitchFamily="34" charset="0"/>
                <a:ea typeface="Segoe UI Emoji" panose="020B0502040204020203" pitchFamily="34" charset="0"/>
              </a:rPr>
              <a:t>	--Merriam-Webster Dictionary</a:t>
            </a:r>
          </a:p>
        </p:txBody>
      </p:sp>
    </p:spTree>
    <p:extLst>
      <p:ext uri="{BB962C8B-B14F-4D97-AF65-F5344CB8AC3E}">
        <p14:creationId xmlns:p14="http://schemas.microsoft.com/office/powerpoint/2010/main" val="132117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2;ge5e677bccc_0_2">
            <a:extLst>
              <a:ext uri="{FF2B5EF4-FFF2-40B4-BE49-F238E27FC236}">
                <a16:creationId xmlns:a16="http://schemas.microsoft.com/office/drawing/2014/main" id="{FAE56DCD-177E-1184-D30A-388018A8C360}"/>
              </a:ext>
            </a:extLst>
          </p:cNvPr>
          <p:cNvSpPr txBox="1">
            <a:spLocks noGrp="1"/>
          </p:cNvSpPr>
          <p:nvPr>
            <p:ph type="title"/>
          </p:nvPr>
        </p:nvSpPr>
        <p:spPr>
          <a:xfrm>
            <a:off x="559230" y="179302"/>
            <a:ext cx="6671700" cy="1167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Lack of Workplace Diversity Impacts</a:t>
            </a:r>
            <a:endParaRPr dirty="0"/>
          </a:p>
        </p:txBody>
      </p:sp>
      <p:sp>
        <p:nvSpPr>
          <p:cNvPr id="12" name="Google Shape;101;ge5e677bccc_0_2">
            <a:extLst>
              <a:ext uri="{FF2B5EF4-FFF2-40B4-BE49-F238E27FC236}">
                <a16:creationId xmlns:a16="http://schemas.microsoft.com/office/drawing/2014/main" id="{01D53B2F-13A5-EC0B-4AF1-3799D4B4D504}"/>
              </a:ext>
            </a:extLst>
          </p:cNvPr>
          <p:cNvSpPr txBox="1">
            <a:spLocks/>
          </p:cNvSpPr>
          <p:nvPr/>
        </p:nvSpPr>
        <p:spPr>
          <a:xfrm>
            <a:off x="559230" y="1828799"/>
            <a:ext cx="10337370" cy="4508501"/>
          </a:xfrm>
          <a:prstGeom prst="rect">
            <a:avLst/>
          </a:prstGeom>
        </p:spPr>
        <p:txBody>
          <a:bodyPr spcFirstLastPara="1" vert="horz" wrap="square" lIns="91425" tIns="45700" rIns="91425" bIns="45700" rtlCol="0" anchor="t" anchorCtr="0">
            <a:normAutofit/>
          </a:bodyPr>
          <a:lstStyle>
            <a:lvl1pPr marL="2286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20000"/>
              </a:lnSpc>
              <a:spcBef>
                <a:spcPts val="600"/>
              </a:spcBef>
              <a:spcAft>
                <a:spcPts val="600"/>
              </a:spcAft>
              <a:buClr>
                <a:srgbClr val="CB0099"/>
              </a:buClr>
              <a:buSzPct val="80000"/>
              <a:buFont typeface="Arial" panose="020B0604020202020204"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14400" indent="-419100">
              <a:lnSpc>
                <a:spcPct val="100000"/>
              </a:lnSpc>
              <a:spcBef>
                <a:spcPts val="1200"/>
              </a:spcBef>
              <a:spcAft>
                <a:spcPts val="0"/>
              </a:spcAft>
              <a:buClr>
                <a:schemeClr val="dk1"/>
              </a:buClr>
              <a:buSzPts val="3000"/>
              <a:buFont typeface="Arial" panose="020B0604020202020204" pitchFamily="34" charset="0"/>
              <a:buAutoNum type="arabicPeriod"/>
            </a:pPr>
            <a:r>
              <a:rPr lang="en-US" sz="2800" dirty="0">
                <a:solidFill>
                  <a:schemeClr val="dk1"/>
                </a:solidFill>
              </a:rPr>
              <a:t>Groups made entirely of individuals sharing the same characteristics (racial, ethnic, gender, social) are less innovative than diverse groups</a:t>
            </a:r>
            <a:r>
              <a:rPr lang="en-US" sz="2800" baseline="30000" dirty="0">
                <a:solidFill>
                  <a:schemeClr val="dk1"/>
                </a:solidFill>
              </a:rPr>
              <a:t>2</a:t>
            </a:r>
          </a:p>
          <a:p>
            <a:pPr marL="914400" indent="-419100">
              <a:lnSpc>
                <a:spcPct val="100000"/>
              </a:lnSpc>
              <a:spcBef>
                <a:spcPts val="1200"/>
              </a:spcBef>
              <a:spcAft>
                <a:spcPts val="0"/>
              </a:spcAft>
              <a:buClr>
                <a:schemeClr val="dk1"/>
              </a:buClr>
              <a:buSzPts val="3000"/>
              <a:buFont typeface="Arial" panose="020B0604020202020204" pitchFamily="34" charset="0"/>
              <a:buAutoNum type="arabicPeriod"/>
            </a:pPr>
            <a:r>
              <a:rPr lang="en-US" sz="2800" dirty="0">
                <a:solidFill>
                  <a:schemeClr val="dk1"/>
                </a:solidFill>
              </a:rPr>
              <a:t>Lack of New Energy</a:t>
            </a:r>
          </a:p>
          <a:p>
            <a:pPr marL="495300" indent="0">
              <a:lnSpc>
                <a:spcPct val="100000"/>
              </a:lnSpc>
              <a:spcBef>
                <a:spcPts val="1200"/>
              </a:spcBef>
              <a:buClr>
                <a:schemeClr val="dk1"/>
              </a:buClr>
              <a:buSzPts val="3000"/>
              <a:buNone/>
            </a:pPr>
            <a:r>
              <a:rPr lang="en-US" sz="3000" dirty="0">
                <a:solidFill>
                  <a:schemeClr val="dk1"/>
                </a:solidFill>
              </a:rPr>
              <a:t>3. </a:t>
            </a:r>
            <a:r>
              <a:rPr lang="en-US" sz="2800" dirty="0">
                <a:solidFill>
                  <a:schemeClr val="dk1"/>
                </a:solidFill>
              </a:rPr>
              <a:t>Decreased employee retention</a:t>
            </a:r>
            <a:endParaRPr lang="en-US" sz="3000" dirty="0">
              <a:solidFill>
                <a:schemeClr val="dk1"/>
              </a:solidFill>
            </a:endParaRPr>
          </a:p>
          <a:p>
            <a:pPr marL="495300" indent="0">
              <a:lnSpc>
                <a:spcPct val="100000"/>
              </a:lnSpc>
              <a:spcBef>
                <a:spcPts val="1200"/>
              </a:spcBef>
              <a:spcAft>
                <a:spcPts val="0"/>
              </a:spcAft>
              <a:buClr>
                <a:schemeClr val="dk1"/>
              </a:buClr>
              <a:buSzPts val="3000"/>
              <a:buFont typeface="Arial" panose="020B0604020202020204" pitchFamily="34" charset="0"/>
              <a:buNone/>
            </a:pPr>
            <a:r>
              <a:rPr lang="en-US" sz="3000" dirty="0">
                <a:solidFill>
                  <a:schemeClr val="dk1"/>
                </a:solidFill>
              </a:rPr>
              <a:t>4. </a:t>
            </a:r>
            <a:r>
              <a:rPr lang="en-US" sz="2800" dirty="0">
                <a:solidFill>
                  <a:schemeClr val="dk1"/>
                </a:solidFill>
              </a:rPr>
              <a:t>Groups lacking diversity increase the likelihood of immoral   	decisions</a:t>
            </a:r>
            <a:r>
              <a:rPr lang="en-US" sz="2800" baseline="30000" dirty="0">
                <a:solidFill>
                  <a:schemeClr val="dk1"/>
                </a:solidFill>
              </a:rPr>
              <a:t>3</a:t>
            </a:r>
            <a:endParaRPr lang="en-US" sz="2800" dirty="0">
              <a:solidFill>
                <a:schemeClr val="dk1"/>
              </a:solidFill>
            </a:endParaRPr>
          </a:p>
          <a:p>
            <a:pPr marL="495300" indent="0">
              <a:lnSpc>
                <a:spcPct val="100000"/>
              </a:lnSpc>
              <a:spcBef>
                <a:spcPts val="1200"/>
              </a:spcBef>
              <a:spcAft>
                <a:spcPts val="0"/>
              </a:spcAft>
              <a:buClr>
                <a:schemeClr val="dk1"/>
              </a:buClr>
              <a:buSzPts val="3000"/>
              <a:buFont typeface="Arial" panose="020B0604020202020204" pitchFamily="34" charset="0"/>
              <a:buNone/>
            </a:pPr>
            <a:endParaRPr lang="en-US" sz="3000" dirty="0">
              <a:solidFill>
                <a:schemeClr val="dk1"/>
              </a:solidFill>
            </a:endParaRPr>
          </a:p>
          <a:p>
            <a:pPr marL="495300" indent="0">
              <a:lnSpc>
                <a:spcPct val="100000"/>
              </a:lnSpc>
              <a:spcBef>
                <a:spcPts val="1200"/>
              </a:spcBef>
              <a:spcAft>
                <a:spcPts val="0"/>
              </a:spcAft>
              <a:buClr>
                <a:schemeClr val="dk1"/>
              </a:buClr>
              <a:buSzPts val="3000"/>
              <a:buFont typeface="Arial" panose="020B0604020202020204" pitchFamily="34" charset="0"/>
              <a:buNone/>
            </a:pPr>
            <a:endParaRPr lang="en-US" sz="3000" dirty="0">
              <a:solidFill>
                <a:schemeClr val="dk1"/>
              </a:solidFill>
            </a:endParaRPr>
          </a:p>
          <a:p>
            <a:pPr marL="495300" indent="0">
              <a:lnSpc>
                <a:spcPct val="100000"/>
              </a:lnSpc>
              <a:spcBef>
                <a:spcPts val="1200"/>
              </a:spcBef>
              <a:spcAft>
                <a:spcPts val="0"/>
              </a:spcAft>
              <a:buClr>
                <a:schemeClr val="dk1"/>
              </a:buClr>
              <a:buSzPts val="3000"/>
              <a:buFont typeface="Arial" panose="020B0604020202020204" pitchFamily="34" charset="0"/>
              <a:buNone/>
            </a:pPr>
            <a:endParaRPr lang="en-US" sz="3000" dirty="0">
              <a:solidFill>
                <a:schemeClr val="dk1"/>
              </a:solidFill>
            </a:endParaRPr>
          </a:p>
        </p:txBody>
      </p:sp>
    </p:spTree>
    <p:extLst>
      <p:ext uri="{BB962C8B-B14F-4D97-AF65-F5344CB8AC3E}">
        <p14:creationId xmlns:p14="http://schemas.microsoft.com/office/powerpoint/2010/main" val="426640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3-210340-MT_Executive_Board Meeting_Volunteer Program [54]  -  Read-Onl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972F345C06D498D7F41780ABCC7E3" ma:contentTypeVersion="17" ma:contentTypeDescription="Create a new document." ma:contentTypeScope="" ma:versionID="d416a46e8f723e06d1f323a178b2954e">
  <xsd:schema xmlns:xsd="http://www.w3.org/2001/XMLSchema" xmlns:xs="http://www.w3.org/2001/XMLSchema" xmlns:p="http://schemas.microsoft.com/office/2006/metadata/properties" xmlns:ns2="6ba615c7-e36f-41d7-bc8f-37344f0ff168" xmlns:ns3="e3c4afd0-9773-4f1f-9ff3-4da1b4bc66ab" targetNamespace="http://schemas.microsoft.com/office/2006/metadata/properties" ma:root="true" ma:fieldsID="2723a31f5d4f4439974e64bb4672d762" ns2:_="" ns3:_="">
    <xsd:import namespace="6ba615c7-e36f-41d7-bc8f-37344f0ff168"/>
    <xsd:import namespace="e3c4afd0-9773-4f1f-9ff3-4da1b4bc66a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a615c7-e36f-41d7-bc8f-37344f0ff1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448d13f-cc16-440a-b209-a462631fa2e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3c4afd0-9773-4f1f-9ff3-4da1b4bc66a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4a3d291-b0fb-4575-99a1-559ffd1c079d}" ma:internalName="TaxCatchAll" ma:showField="CatchAllData" ma:web="e3c4afd0-9773-4f1f-9ff3-4da1b4bc66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3c4afd0-9773-4f1f-9ff3-4da1b4bc66ab" xsi:nil="true"/>
    <lcf76f155ced4ddcb4097134ff3c332f xmlns="6ba615c7-e36f-41d7-bc8f-37344f0ff168">
      <Terms xmlns="http://schemas.microsoft.com/office/infopath/2007/PartnerControls"/>
    </lcf76f155ced4ddcb4097134ff3c332f>
    <SharedWithUsers xmlns="e3c4afd0-9773-4f1f-9ff3-4da1b4bc66ab">
      <UserInfo>
        <DisplayName>Jackson, Danielle</DisplayName>
        <AccountId>61</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EC1D1C-2B9D-4175-852C-E60E16624D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a615c7-e36f-41d7-bc8f-37344f0ff168"/>
    <ds:schemaRef ds:uri="e3c4afd0-9773-4f1f-9ff3-4da1b4bc66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725DE2-F52B-4CB9-9FB3-FAD4B7EC2AC0}">
  <ds:schemaRefs>
    <ds:schemaRef ds:uri="http://schemas.microsoft.com/office/2006/metadata/properties"/>
    <ds:schemaRef ds:uri="fe0c5a4a-5205-48c5-a4f2-d5754d4136d0"/>
    <ds:schemaRef ds:uri="http://purl.org/dc/terms/"/>
    <ds:schemaRef ds:uri="http://schemas.openxmlformats.org/package/2006/metadata/core-properties"/>
    <ds:schemaRef ds:uri="http://purl.org/dc/dcmitype/"/>
    <ds:schemaRef ds:uri="http://schemas.microsoft.com/office/infopath/2007/PartnerControls"/>
    <ds:schemaRef ds:uri="48b6a4ea-6954-4daa-aa37-09ebb2a4771b"/>
    <ds:schemaRef ds:uri="http://schemas.microsoft.com/office/2006/documentManagement/types"/>
    <ds:schemaRef ds:uri="http://www.w3.org/XML/1998/namespace"/>
    <ds:schemaRef ds:uri="http://purl.org/dc/elements/1.1/"/>
    <ds:schemaRef ds:uri="e3c4afd0-9773-4f1f-9ff3-4da1b4bc66ab"/>
    <ds:schemaRef ds:uri="6ba615c7-e36f-41d7-bc8f-37344f0ff168"/>
  </ds:schemaRefs>
</ds:datastoreItem>
</file>

<file path=customXml/itemProps3.xml><?xml version="1.0" encoding="utf-8"?>
<ds:datastoreItem xmlns:ds="http://schemas.openxmlformats.org/officeDocument/2006/customXml" ds:itemID="{A03C16CF-4702-4FF3-AF53-347FB564A6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23-210340-MT_Executive_Board Meeting_Volunteer Program [54]  -  Read-Only</Template>
  <TotalTime>10086</TotalTime>
  <Words>2349</Words>
  <Application>Microsoft Office PowerPoint</Application>
  <PresentationFormat>Widescreen</PresentationFormat>
  <Paragraphs>182</Paragraphs>
  <Slides>28</Slides>
  <Notes>16</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9" baseType="lpstr">
      <vt:lpstr>Arial</vt:lpstr>
      <vt:lpstr>Calibri</vt:lpstr>
      <vt:lpstr>Calibri Light</vt:lpstr>
      <vt:lpstr>Lato</vt:lpstr>
      <vt:lpstr>Palanquin</vt:lpstr>
      <vt:lpstr>Pathway Gothic One</vt:lpstr>
      <vt:lpstr>Segoe UI Emoji</vt:lpstr>
      <vt:lpstr>TiemposText-Regular</vt:lpstr>
      <vt:lpstr>23-210340-MT_Executive_Board Meeting_Volunteer Program [54]  -  Read-Only</vt:lpstr>
      <vt:lpstr>Custom Design</vt:lpstr>
      <vt:lpstr>Worksheet</vt:lpstr>
      <vt:lpstr>Best Practices for Recruiting a Diverse Workplace</vt:lpstr>
      <vt:lpstr>Faculty</vt:lpstr>
      <vt:lpstr>Disclosures</vt:lpstr>
      <vt:lpstr>Course Objectives</vt:lpstr>
      <vt:lpstr>Course Outline</vt:lpstr>
      <vt:lpstr>Introduction  The Case for Diversity</vt:lpstr>
      <vt:lpstr>“Diversity is bodies.  Inclusion is culture.”       --Deray McKesson             (civil rights activist)     </vt:lpstr>
      <vt:lpstr>DEFINITION OF DIVERSITY</vt:lpstr>
      <vt:lpstr>Lack of Workplace Diversity Impacts</vt:lpstr>
      <vt:lpstr>What are the Benefits?</vt:lpstr>
      <vt:lpstr>More Benefits…</vt:lpstr>
      <vt:lpstr> Laboratory Diversity Data</vt:lpstr>
      <vt:lpstr>Laboratory Diversity Data</vt:lpstr>
      <vt:lpstr>Laboratory Diversity Data1</vt:lpstr>
      <vt:lpstr>Laboratory Diversity Data </vt:lpstr>
      <vt:lpstr>Laboratory Diversity Data2 </vt:lpstr>
      <vt:lpstr> Recruitment Strategies to Increase Diversity</vt:lpstr>
      <vt:lpstr>The Before Activities</vt:lpstr>
      <vt:lpstr>The Job Description</vt:lpstr>
      <vt:lpstr>Recruiting Ideas</vt:lpstr>
      <vt:lpstr>…More Recruiting Ideas</vt:lpstr>
      <vt:lpstr> Reducing pre-hire and Screening bias</vt:lpstr>
      <vt:lpstr>Tools to reduce bias</vt:lpstr>
      <vt:lpstr>Diversity  Hiring Toolkits</vt:lpstr>
      <vt:lpstr>The goal of diversity hiring is to identify and reduce potential biases in sourcing, screening, or accidentally discriminating against qualified, diverse candidates.   </vt:lpstr>
      <vt:lpstr>Questions?  darryl.elzie@inova.org</vt:lpstr>
      <vt:lpstr>References</vt:lpstr>
      <vt:lpstr> Thank You!</vt:lpstr>
    </vt:vector>
  </TitlesOfParts>
  <Company>ASCP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Task Force on Connectivity</dc:title>
  <dc:creator>Beck, Lucy</dc:creator>
  <cp:lastModifiedBy>Jackson, Danielle</cp:lastModifiedBy>
  <cp:revision>328</cp:revision>
  <cp:lastPrinted>2021-05-22T14:22:41Z</cp:lastPrinted>
  <dcterms:created xsi:type="dcterms:W3CDTF">2021-05-10T16:15:42Z</dcterms:created>
  <dcterms:modified xsi:type="dcterms:W3CDTF">2024-05-09T13:06:20Z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0x0101002C4972F345C06D498D7F41780ABCC7E3</vt:lpwstr>
  </property>
</Properties>
</file>