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744" r:id="rId4"/>
  </p:sldMasterIdLst>
  <p:notesMasterIdLst>
    <p:notesMasterId r:id="rId35"/>
  </p:notesMasterIdLst>
  <p:handoutMasterIdLst>
    <p:handoutMasterId r:id="rId36"/>
  </p:handoutMasterIdLst>
  <p:sldIdLst>
    <p:sldId id="2147377190" r:id="rId5"/>
    <p:sldId id="2147377191" r:id="rId6"/>
    <p:sldId id="2147377192" r:id="rId7"/>
    <p:sldId id="2147377208" r:id="rId8"/>
    <p:sldId id="2147377209" r:id="rId9"/>
    <p:sldId id="2147377210" r:id="rId10"/>
    <p:sldId id="2147377211" r:id="rId11"/>
    <p:sldId id="2147377212" r:id="rId12"/>
    <p:sldId id="2147377213" r:id="rId13"/>
    <p:sldId id="2147377214" r:id="rId14"/>
    <p:sldId id="2147377200" r:id="rId15"/>
    <p:sldId id="2147377203" r:id="rId16"/>
    <p:sldId id="2147377204" r:id="rId17"/>
    <p:sldId id="2147377205" r:id="rId18"/>
    <p:sldId id="2147377206" r:id="rId19"/>
    <p:sldId id="2147377207" r:id="rId20"/>
    <p:sldId id="2147377215" r:id="rId21"/>
    <p:sldId id="2147377216" r:id="rId22"/>
    <p:sldId id="2147377217" r:id="rId23"/>
    <p:sldId id="2147377218" r:id="rId24"/>
    <p:sldId id="2147377219" r:id="rId25"/>
    <p:sldId id="2147377220" r:id="rId26"/>
    <p:sldId id="2147377221" r:id="rId27"/>
    <p:sldId id="2147377222" r:id="rId28"/>
    <p:sldId id="2147377223" r:id="rId29"/>
    <p:sldId id="2147377194" r:id="rId30"/>
    <p:sldId id="2147377193" r:id="rId31"/>
    <p:sldId id="2147377197" r:id="rId32"/>
    <p:sldId id="2147377195" r:id="rId33"/>
    <p:sldId id="2147377198" r:id="rId3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3A5832-6885-D87A-AA9B-94D1F6B1AA79}" name="Albrecht, Kristy | APHL" initials="AA" userId="S::kristy.albrecht@aphl.org::1e0ed40a-3c96-4805-b7a7-d1dcf40e0208" providerId="AD"/>
  <p188:author id="{3C062942-145B-DF55-8A42-CF7B19ACBEDF}" name="Madeline Rooney | APHL" initials="MR" userId="Madeline Rooney | APHL" providerId="None"/>
  <p188:author id="{38FDC787-D200-9AD4-DACE-27BC9920F720}" name="Rooney, Madeline | APHL" initials="RA" userId="S::madeline.rooney@aphl.org::44439590-5e49-4cb1-8117-34e596d443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yer, Ben | APHL" initials="MB|A" lastIdx="1" clrIdx="0">
    <p:extLst>
      <p:ext uri="{19B8F6BF-5375-455C-9EA6-DF929625EA0E}">
        <p15:presenceInfo xmlns:p15="http://schemas.microsoft.com/office/powerpoint/2012/main" userId="S::Ben.Moyer@aphl.org::da4be8bd-7c48-4e94-9f92-0eddcb9385ee" providerId="AD"/>
      </p:ext>
    </p:extLst>
  </p:cmAuthor>
  <p:cmAuthor id="2" name="Forman, Michelle | APHL" initials="FM|A" lastIdx="22" clrIdx="1">
    <p:extLst>
      <p:ext uri="{19B8F6BF-5375-455C-9EA6-DF929625EA0E}">
        <p15:presenceInfo xmlns:p15="http://schemas.microsoft.com/office/powerpoint/2012/main" userId="S-1-5-21-376835676-564275060-233764494-4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96D2"/>
    <a:srgbClr val="0073AE"/>
    <a:srgbClr val="00A0AF"/>
    <a:srgbClr val="B42E34"/>
    <a:srgbClr val="00B4AF"/>
    <a:srgbClr val="00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69" autoAdjust="0"/>
    <p:restoredTop sz="86467" autoAdjust="0"/>
  </p:normalViewPr>
  <p:slideViewPr>
    <p:cSldViewPr snapToGrid="0">
      <p:cViewPr varScale="1">
        <p:scale>
          <a:sx n="54" d="100"/>
          <a:sy n="54" d="100"/>
        </p:scale>
        <p:origin x="484" y="60"/>
      </p:cViewPr>
      <p:guideLst/>
    </p:cSldViewPr>
  </p:slideViewPr>
  <p:outlineViewPr>
    <p:cViewPr>
      <p:scale>
        <a:sx n="33" d="100"/>
        <a:sy n="33" d="100"/>
      </p:scale>
      <p:origin x="0" y="-993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OneLab</a:t>
            </a:r>
            <a:r>
              <a:rPr lang="en-US" baseline="0" dirty="0"/>
              <a:t> January 2023 vs. January 2024 Monthly Numbers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Jan. 2023</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Registrations, All Formats</c:v>
                </c:pt>
                <c:pt idx="1">
                  <c:v>Job Aid Views &amp; Downloads</c:v>
                </c:pt>
                <c:pt idx="2">
                  <c:v>REACH Course Registrations</c:v>
                </c:pt>
              </c:strCache>
            </c:strRef>
          </c:cat>
          <c:val>
            <c:numRef>
              <c:f>Sheet1!$B$2:$B$4</c:f>
              <c:numCache>
                <c:formatCode>#,##0</c:formatCode>
                <c:ptCount val="3"/>
                <c:pt idx="0">
                  <c:v>12436</c:v>
                </c:pt>
                <c:pt idx="1">
                  <c:v>4800</c:v>
                </c:pt>
                <c:pt idx="2" formatCode="General">
                  <c:v>837</c:v>
                </c:pt>
              </c:numCache>
            </c:numRef>
          </c:val>
          <c:extLst>
            <c:ext xmlns:c16="http://schemas.microsoft.com/office/drawing/2014/chart" uri="{C3380CC4-5D6E-409C-BE32-E72D297353CC}">
              <c16:uniqueId val="{00000000-F317-4D7D-B47C-2C4749B69AEE}"/>
            </c:ext>
          </c:extLst>
        </c:ser>
        <c:ser>
          <c:idx val="1"/>
          <c:order val="1"/>
          <c:tx>
            <c:strRef>
              <c:f>Sheet1!$C$1</c:f>
              <c:strCache>
                <c:ptCount val="1"/>
                <c:pt idx="0">
                  <c:v>Jan. 2024</c:v>
                </c:pt>
              </c:strCache>
            </c:strRef>
          </c:tx>
          <c:spPr>
            <a:solidFill>
              <a:srgbClr val="86C24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Registrations, All Formats</c:v>
                </c:pt>
                <c:pt idx="1">
                  <c:v>Job Aid Views &amp; Downloads</c:v>
                </c:pt>
                <c:pt idx="2">
                  <c:v>REACH Course Registrations</c:v>
                </c:pt>
              </c:strCache>
            </c:strRef>
          </c:cat>
          <c:val>
            <c:numRef>
              <c:f>Sheet1!$C$2:$C$4</c:f>
              <c:numCache>
                <c:formatCode>#,##0</c:formatCode>
                <c:ptCount val="3"/>
                <c:pt idx="0">
                  <c:v>31559</c:v>
                </c:pt>
                <c:pt idx="1">
                  <c:v>26402</c:v>
                </c:pt>
                <c:pt idx="2">
                  <c:v>4365</c:v>
                </c:pt>
              </c:numCache>
            </c:numRef>
          </c:val>
          <c:extLst>
            <c:ext xmlns:c16="http://schemas.microsoft.com/office/drawing/2014/chart" uri="{C3380CC4-5D6E-409C-BE32-E72D297353CC}">
              <c16:uniqueId val="{00000002-F317-4D7D-B47C-2C4749B69AEE}"/>
            </c:ext>
          </c:extLst>
        </c:ser>
        <c:dLbls>
          <c:showLegendKey val="0"/>
          <c:showVal val="0"/>
          <c:showCatName val="0"/>
          <c:showSerName val="0"/>
          <c:showPercent val="0"/>
          <c:showBubbleSize val="0"/>
        </c:dLbls>
        <c:gapWidth val="219"/>
        <c:axId val="1775967952"/>
        <c:axId val="327055488"/>
      </c:barChart>
      <c:catAx>
        <c:axId val="1775967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7055488"/>
        <c:crosses val="autoZero"/>
        <c:auto val="1"/>
        <c:lblAlgn val="ctr"/>
        <c:lblOffset val="100"/>
        <c:noMultiLvlLbl val="0"/>
      </c:catAx>
      <c:valAx>
        <c:axId val="327055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5967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7AEC48F-22AC-4DF1-B1B5-0DBA427F00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a:extLst>
              <a:ext uri="{FF2B5EF4-FFF2-40B4-BE49-F238E27FC236}">
                <a16:creationId xmlns:a16="http://schemas.microsoft.com/office/drawing/2014/main" id="{9993295E-E1B9-4613-9328-41E73FF1B7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487248-395E-43C7-BF4F-D00C5F5B2E35}" type="datetimeFigureOut">
              <a:rPr lang="en-US" smtClean="0"/>
              <a:t>5/8/2024</a:t>
            </a:fld>
            <a:endParaRPr lang="en-US"/>
          </a:p>
        </p:txBody>
      </p:sp>
      <p:sp>
        <p:nvSpPr>
          <p:cNvPr id="4" name="Symbol zastępczy stopki 3">
            <a:extLst>
              <a:ext uri="{FF2B5EF4-FFF2-40B4-BE49-F238E27FC236}">
                <a16:creationId xmlns:a16="http://schemas.microsoft.com/office/drawing/2014/main" id="{A42EDE4B-24E7-455B-B8A7-35C7CA8E1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ymbol zastępczy numeru slajdu 4">
            <a:extLst>
              <a:ext uri="{FF2B5EF4-FFF2-40B4-BE49-F238E27FC236}">
                <a16:creationId xmlns:a16="http://schemas.microsoft.com/office/drawing/2014/main" id="{5FF5185E-BE4E-46DA-A503-97787759F4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2E6D48-02F9-4C17-AFA9-EED1DA876E6E}" type="slidenum">
              <a:rPr lang="en-US" smtClean="0"/>
              <a:t>‹#›</a:t>
            </a:fld>
            <a:endParaRPr lang="en-US"/>
          </a:p>
        </p:txBody>
      </p:sp>
    </p:spTree>
    <p:extLst>
      <p:ext uri="{BB962C8B-B14F-4D97-AF65-F5344CB8AC3E}">
        <p14:creationId xmlns:p14="http://schemas.microsoft.com/office/powerpoint/2010/main" val="2072558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AD6A-ED84-4F8E-A912-F7C11544A729}" type="datetimeFigureOut">
              <a:rPr lang="en-US" smtClean="0"/>
              <a:t>5/8/2024</a:t>
            </a:fld>
            <a:endParaRPr lang="en-US"/>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30964-BF55-46F8-B0CF-231697E08BCE}" type="slidenum">
              <a:rPr lang="en-US" smtClean="0"/>
              <a:t>‹#›</a:t>
            </a:fld>
            <a:endParaRPr lang="en-US"/>
          </a:p>
        </p:txBody>
      </p:sp>
    </p:spTree>
    <p:extLst>
      <p:ext uri="{BB962C8B-B14F-4D97-AF65-F5344CB8AC3E}">
        <p14:creationId xmlns:p14="http://schemas.microsoft.com/office/powerpoint/2010/main" val="305726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23963"/>
            <a:ext cx="5486400" cy="3086100"/>
          </a:xfrm>
        </p:spPr>
      </p:sp>
      <p:sp>
        <p:nvSpPr>
          <p:cNvPr id="3" name="Notes Placeholder 2"/>
          <p:cNvSpPr>
            <a:spLocks noGrp="1"/>
          </p:cNvSpPr>
          <p:nvPr>
            <p:ph type="body" idx="1"/>
          </p:nvPr>
        </p:nvSpPr>
        <p:spPr/>
        <p:txBody>
          <a:bodyPr/>
          <a:lstStyle/>
          <a:p>
            <a:r>
              <a:rPr lang="en-US" dirty="0"/>
              <a:t>UNMC MLS Program is a 3+1 format. </a:t>
            </a:r>
            <a:br>
              <a:rPr lang="en-US" dirty="0"/>
            </a:br>
            <a:r>
              <a:rPr lang="en-US" dirty="0"/>
              <a:t>Late 1980s awarded HRSA funding to decentralize MLS education from primarily urban areas to rural areas to meet Nebraska’s workforce needs.</a:t>
            </a:r>
            <a:br>
              <a:rPr lang="en-US" dirty="0"/>
            </a:br>
            <a:r>
              <a:rPr lang="en-US" dirty="0"/>
              <a:t>Population is primarily on the eastern part of the state in Omaha/Lincoln metropolitan areas.</a:t>
            </a:r>
            <a:br>
              <a:rPr lang="en-US" dirty="0"/>
            </a:br>
            <a:r>
              <a:rPr lang="en-US" dirty="0"/>
              <a:t>The model requires learners to come to either the Kearney or Omaha campus for 11.5 weeks during the summer to learn basic theory and technical skills. Then learners go to their clinical site community for 9 months. </a:t>
            </a:r>
            <a:br>
              <a:rPr lang="en-US" dirty="0"/>
            </a:br>
            <a:r>
              <a:rPr lang="en-US" dirty="0"/>
              <a:t>1991 graduated the first class using the distance education model and it continues today.</a:t>
            </a:r>
            <a:br>
              <a:rPr lang="en-US" dirty="0"/>
            </a:br>
            <a:r>
              <a:rPr lang="en-US" dirty="0"/>
              <a:t>Utilize 14 different clinical sites 2024-25 with 9 being clinical laboratory partners in rural communities. </a:t>
            </a:r>
            <a:br>
              <a:rPr lang="en-US" dirty="0"/>
            </a:br>
            <a:r>
              <a:rPr lang="en-US" dirty="0"/>
              <a:t>The program does not fill all possible cohort slots.  Program has a staff position that is 50% student recruitment. </a:t>
            </a:r>
          </a:p>
          <a:p>
            <a:br>
              <a:rPr lang="en-US" dirty="0"/>
            </a:br>
            <a:r>
              <a:rPr lang="en-US" dirty="0"/>
              <a:t>As we presented on this model, we had inquiries from other universities.  If the infrastructure and model was in place for Nebraska why not reach out to work with partners outside of the state. </a:t>
            </a:r>
          </a:p>
        </p:txBody>
      </p:sp>
      <p:sp>
        <p:nvSpPr>
          <p:cNvPr id="4" name="Slide Number Placeholder 3"/>
          <p:cNvSpPr>
            <a:spLocks noGrp="1"/>
          </p:cNvSpPr>
          <p:nvPr>
            <p:ph type="sldNum" sz="quarter" idx="5"/>
          </p:nvPr>
        </p:nvSpPr>
        <p:spPr/>
        <p:txBody>
          <a:bodyPr/>
          <a:lstStyle/>
          <a:p>
            <a:fld id="{8F363100-FC19-A249-8E65-94EC721B5364}" type="slidenum">
              <a:rPr lang="en-US" smtClean="0"/>
              <a:t>12</a:t>
            </a:fld>
            <a:endParaRPr lang="en-US"/>
          </a:p>
        </p:txBody>
      </p:sp>
    </p:spTree>
    <p:extLst>
      <p:ext uri="{BB962C8B-B14F-4D97-AF65-F5344CB8AC3E}">
        <p14:creationId xmlns:p14="http://schemas.microsoft.com/office/powerpoint/2010/main" val="3784716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24</a:t>
            </a:fld>
            <a:endParaRPr lang="en-US" dirty="0"/>
          </a:p>
        </p:txBody>
      </p:sp>
    </p:spTree>
    <p:extLst>
      <p:ext uri="{BB962C8B-B14F-4D97-AF65-F5344CB8AC3E}">
        <p14:creationId xmlns:p14="http://schemas.microsoft.com/office/powerpoint/2010/main" val="781575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25</a:t>
            </a:fld>
            <a:endParaRPr lang="en-US" dirty="0"/>
          </a:p>
        </p:txBody>
      </p:sp>
    </p:spTree>
    <p:extLst>
      <p:ext uri="{BB962C8B-B14F-4D97-AF65-F5344CB8AC3E}">
        <p14:creationId xmlns:p14="http://schemas.microsoft.com/office/powerpoint/2010/main" val="204755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23963"/>
            <a:ext cx="5486400" cy="3086100"/>
          </a:xfrm>
        </p:spPr>
      </p:sp>
      <p:sp>
        <p:nvSpPr>
          <p:cNvPr id="3" name="Notes Placeholder 2"/>
          <p:cNvSpPr>
            <a:spLocks noGrp="1"/>
          </p:cNvSpPr>
          <p:nvPr>
            <p:ph type="body" idx="1"/>
          </p:nvPr>
        </p:nvSpPr>
        <p:spPr/>
        <p:txBody>
          <a:bodyPr/>
          <a:lstStyle/>
          <a:p>
            <a:r>
              <a:rPr lang="en-US" dirty="0"/>
              <a:t>As we presented on this model, we had inquiries from other universities.  If the infrastructure and model was in place for Nebraska why not reach out to work with partners outside of the state. </a:t>
            </a:r>
            <a:br>
              <a:rPr lang="en-US" dirty="0"/>
            </a:br>
            <a:r>
              <a:rPr lang="en-US" dirty="0"/>
              <a:t>In 2005 we partnered with the University of Missouri at Columbia. Home university is responsible for recruiting both students and clinical sites. Students pay tuition to home university (resident vs. nonresident tuition) and are considered visiting UNMC students. Home university accepts UNMC credits for professional education (approved via curriculum committees), home university grants the degree.  The student is considered a UNMC NAACLS program completer and is eligible to sit for national certification exams.  Currently we work with 4 universities and this map shows our regional and national reach.</a:t>
            </a:r>
            <a:br>
              <a:rPr lang="en-US" dirty="0"/>
            </a:br>
            <a:r>
              <a:rPr lang="en-US" dirty="0"/>
              <a:t>Our partnerships have changed over the years. A barrier is requiring students to come to the Omaha/Kearney student laboratory (paying rent in two places). So partners can find new or more efficient solutions which is okay.  The point is to provide MLS education in under resourced areas. </a:t>
            </a:r>
            <a:br>
              <a:rPr lang="en-US" dirty="0"/>
            </a:br>
            <a:r>
              <a:rPr lang="en-US" dirty="0"/>
              <a:t>Another barrier: one-year program (good news/bad news); very rigorous, learners have little time for extracurricular opportunities, seems to suffer is student’s participation in professional organizations (not sure that is serving the profession in terms of advocacy), (MLS integrated into student-run clinics…medical student getting guidance from MLS student) </a:t>
            </a:r>
          </a:p>
        </p:txBody>
      </p:sp>
      <p:sp>
        <p:nvSpPr>
          <p:cNvPr id="4" name="Slide Number Placeholder 3"/>
          <p:cNvSpPr>
            <a:spLocks noGrp="1"/>
          </p:cNvSpPr>
          <p:nvPr>
            <p:ph type="sldNum" sz="quarter" idx="5"/>
          </p:nvPr>
        </p:nvSpPr>
        <p:spPr/>
        <p:txBody>
          <a:bodyPr/>
          <a:lstStyle/>
          <a:p>
            <a:fld id="{8F363100-FC19-A249-8E65-94EC721B5364}" type="slidenum">
              <a:rPr lang="en-US" smtClean="0"/>
              <a:t>13</a:t>
            </a:fld>
            <a:endParaRPr lang="en-US"/>
          </a:p>
        </p:txBody>
      </p:sp>
    </p:spTree>
    <p:extLst>
      <p:ext uri="{BB962C8B-B14F-4D97-AF65-F5344CB8AC3E}">
        <p14:creationId xmlns:p14="http://schemas.microsoft.com/office/powerpoint/2010/main" val="3209959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23963"/>
            <a:ext cx="5486400" cy="3086100"/>
          </a:xfrm>
        </p:spPr>
      </p:sp>
      <p:sp>
        <p:nvSpPr>
          <p:cNvPr id="3" name="Notes Placeholder 2"/>
          <p:cNvSpPr>
            <a:spLocks noGrp="1"/>
          </p:cNvSpPr>
          <p:nvPr>
            <p:ph type="body" idx="1"/>
          </p:nvPr>
        </p:nvSpPr>
        <p:spPr/>
        <p:txBody>
          <a:bodyPr/>
          <a:lstStyle/>
          <a:p>
            <a:r>
              <a:rPr lang="en-US" dirty="0"/>
              <a:t>Health Opportunity Program is funded by state through legislative directive.</a:t>
            </a:r>
            <a:br>
              <a:rPr lang="en-US" dirty="0"/>
            </a:br>
            <a:r>
              <a:rPr lang="en-US" dirty="0"/>
              <a:t>HS seniors from rural communities apply for limited slots in one of 10 health care professions. Accepted students complete their undergraduate course work on one of four state colleges and receive a full scholarship with a guaranteed spot in the professional program.. If they meet all of the program requirements, they will move into their UNMC professional program. MLS offers up to 12 guaranteed spots.  This upcoming year, of 31 incoming UNMC students 5 are RHOP students. After graduating from the professional program graduates agree to work in a rural area. </a:t>
            </a:r>
          </a:p>
        </p:txBody>
      </p:sp>
      <p:sp>
        <p:nvSpPr>
          <p:cNvPr id="4" name="Slide Number Placeholder 3"/>
          <p:cNvSpPr>
            <a:spLocks noGrp="1"/>
          </p:cNvSpPr>
          <p:nvPr>
            <p:ph type="sldNum" sz="quarter" idx="5"/>
          </p:nvPr>
        </p:nvSpPr>
        <p:spPr/>
        <p:txBody>
          <a:bodyPr/>
          <a:lstStyle/>
          <a:p>
            <a:fld id="{8F363100-FC19-A249-8E65-94EC721B5364}" type="slidenum">
              <a:rPr lang="en-US" smtClean="0"/>
              <a:t>14</a:t>
            </a:fld>
            <a:endParaRPr lang="en-US"/>
          </a:p>
        </p:txBody>
      </p:sp>
    </p:spTree>
    <p:extLst>
      <p:ext uri="{BB962C8B-B14F-4D97-AF65-F5344CB8AC3E}">
        <p14:creationId xmlns:p14="http://schemas.microsoft.com/office/powerpoint/2010/main" val="1253063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23963"/>
            <a:ext cx="5486400" cy="3086100"/>
          </a:xfrm>
        </p:spPr>
      </p:sp>
      <p:sp>
        <p:nvSpPr>
          <p:cNvPr id="3" name="Notes Placeholder 2"/>
          <p:cNvSpPr>
            <a:spLocks noGrp="1"/>
          </p:cNvSpPr>
          <p:nvPr>
            <p:ph type="body" idx="1"/>
          </p:nvPr>
        </p:nvSpPr>
        <p:spPr/>
        <p:txBody>
          <a:bodyPr/>
          <a:lstStyle/>
          <a:p>
            <a:r>
              <a:rPr lang="en-US" dirty="0"/>
              <a:t>Grant funded (Warren Buffett’s daughter foundations) collaboration and in-kind support from school districts</a:t>
            </a:r>
          </a:p>
        </p:txBody>
      </p:sp>
      <p:sp>
        <p:nvSpPr>
          <p:cNvPr id="4" name="Slide Number Placeholder 3"/>
          <p:cNvSpPr>
            <a:spLocks noGrp="1"/>
          </p:cNvSpPr>
          <p:nvPr>
            <p:ph type="sldNum" sz="quarter" idx="5"/>
          </p:nvPr>
        </p:nvSpPr>
        <p:spPr/>
        <p:txBody>
          <a:bodyPr/>
          <a:lstStyle/>
          <a:p>
            <a:fld id="{8F363100-FC19-A249-8E65-94EC721B5364}" type="slidenum">
              <a:rPr lang="en-US" smtClean="0"/>
              <a:t>15</a:t>
            </a:fld>
            <a:endParaRPr lang="en-US"/>
          </a:p>
        </p:txBody>
      </p:sp>
    </p:spTree>
    <p:extLst>
      <p:ext uri="{BB962C8B-B14F-4D97-AF65-F5344CB8AC3E}">
        <p14:creationId xmlns:p14="http://schemas.microsoft.com/office/powerpoint/2010/main" val="281150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17</a:t>
            </a:fld>
            <a:endParaRPr lang="en-US" dirty="0"/>
          </a:p>
        </p:txBody>
      </p:sp>
    </p:spTree>
    <p:extLst>
      <p:ext uri="{BB962C8B-B14F-4D97-AF65-F5344CB8AC3E}">
        <p14:creationId xmlns:p14="http://schemas.microsoft.com/office/powerpoint/2010/main" val="3152582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18</a:t>
            </a:fld>
            <a:endParaRPr lang="en-US" dirty="0"/>
          </a:p>
        </p:txBody>
      </p:sp>
    </p:spTree>
    <p:extLst>
      <p:ext uri="{BB962C8B-B14F-4D97-AF65-F5344CB8AC3E}">
        <p14:creationId xmlns:p14="http://schemas.microsoft.com/office/powerpoint/2010/main" val="2517113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8F363100-FC19-A249-8E65-94EC721B5364}" type="slidenum">
              <a:rPr lang="en-US" smtClean="0"/>
              <a:t>20</a:t>
            </a:fld>
            <a:endParaRPr lang="en-US" dirty="0"/>
          </a:p>
        </p:txBody>
      </p:sp>
    </p:spTree>
    <p:extLst>
      <p:ext uri="{BB962C8B-B14F-4D97-AF65-F5344CB8AC3E}">
        <p14:creationId xmlns:p14="http://schemas.microsoft.com/office/powerpoint/2010/main" val="2993526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21</a:t>
            </a:fld>
            <a:endParaRPr lang="en-US" dirty="0"/>
          </a:p>
        </p:txBody>
      </p:sp>
    </p:spTree>
    <p:extLst>
      <p:ext uri="{BB962C8B-B14F-4D97-AF65-F5344CB8AC3E}">
        <p14:creationId xmlns:p14="http://schemas.microsoft.com/office/powerpoint/2010/main" val="3911489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22</a:t>
            </a:fld>
            <a:endParaRPr lang="en-US" dirty="0"/>
          </a:p>
        </p:txBody>
      </p:sp>
    </p:spTree>
    <p:extLst>
      <p:ext uri="{BB962C8B-B14F-4D97-AF65-F5344CB8AC3E}">
        <p14:creationId xmlns:p14="http://schemas.microsoft.com/office/powerpoint/2010/main" val="3522599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dirty="0"/>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7"/>
            <a:ext cx="10515600" cy="3904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977564"/>
      </p:ext>
    </p:extLst>
  </p:cSld>
  <p:clrMap bg1="lt1" tx1="dk1" bg2="lt2" tx2="dk2" accent1="accent1" accent2="accent2" accent3="accent3" accent4="accent4" accent5="accent5" accent6="accent6" hlink="hlink" folHlink="folHlink"/>
  <p:sldLayoutIdLst>
    <p:sldLayoutId id="2147483661" r:id="rId1"/>
    <p:sldLayoutId id="2147483692" r:id="rId2"/>
    <p:sldLayoutId id="2147483691" r:id="rId3"/>
    <p:sldLayoutId id="2147483690" r:id="rId4"/>
    <p:sldLayoutId id="2147483664" r:id="rId5"/>
    <p:sldLayoutId id="2147483665" r:id="rId6"/>
    <p:sldLayoutId id="2147483666" r:id="rId7"/>
    <p:sldLayoutId id="2147483667" r:id="rId8"/>
    <p:sldLayoutId id="2147483669" r:id="rId9"/>
    <p:sldLayoutId id="2147483668" r:id="rId10"/>
    <p:sldLayoutId id="2147483670" r:id="rId11"/>
    <p:sldLayoutId id="2147483662" r:id="rId12"/>
    <p:sldLayoutId id="2147483663" r:id="rId13"/>
    <p:sldLayoutId id="2147484869" r:id="rId14"/>
    <p:sldLayoutId id="2147484868" r:id="rId15"/>
    <p:sldLayoutId id="2147484746" r:id="rId16"/>
    <p:sldLayoutId id="214748474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5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35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www.unmc.edu/rural-health/workforce/index.html" TargetMode="Externa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unmc.edu/alliance/"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www.cdc.gov/onelab"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www.cdc.gov/onelab"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aphl.org/careerpathway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hyperlink" Target="https://sso.ascp.org/Register/PreRegister?returnUrl=/issue/wsfed?wa%3dwsignin1.0%26wtrealm%3dhttp://identityserver.ascp.org"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mls.chp.vcu.edu/about-us/featured-news/unique-collaboration-between-vcu-virginias-public-health-and-environmental-laboratory-aims-to-train-future-scientist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5540" y="2320290"/>
            <a:ext cx="8476967" cy="2499361"/>
          </a:xfrm>
        </p:spPr>
        <p:txBody>
          <a:bodyPr anchor="ctr">
            <a:noAutofit/>
          </a:bodyPr>
          <a:lstStyle/>
          <a:p>
            <a:r>
              <a:rPr lang="en-US" sz="3600" dirty="0"/>
              <a:t>Partnerships Supporting Laboratory Training and Fellowships </a:t>
            </a:r>
            <a:br>
              <a:rPr lang="en-US" sz="4050" dirty="0"/>
            </a:br>
            <a:r>
              <a:rPr lang="en-US" sz="2400" b="0" dirty="0"/>
              <a:t>Dr. Angela Fritzinger, Dr. Karen Honeycutt, Dr. Kelly Winter </a:t>
            </a:r>
          </a:p>
        </p:txBody>
      </p:sp>
      <p:sp>
        <p:nvSpPr>
          <p:cNvPr id="3" name="Content Placeholder 2"/>
          <p:cNvSpPr>
            <a:spLocks noGrp="1"/>
          </p:cNvSpPr>
          <p:nvPr>
            <p:ph type="subTitle" idx="1"/>
          </p:nvPr>
        </p:nvSpPr>
        <p:spPr>
          <a:xfrm>
            <a:off x="2286000" y="5715000"/>
            <a:ext cx="7927522" cy="746760"/>
          </a:xfrm>
        </p:spPr>
        <p:txBody>
          <a:bodyPr>
            <a:noAutofit/>
          </a:bodyPr>
          <a:lstStyle/>
          <a:p>
            <a:r>
              <a:rPr lang="en-US" sz="1800" b="1" dirty="0">
                <a:latin typeface="Arial"/>
                <a:cs typeface="Arial"/>
              </a:rPr>
              <a:t>Building Bridges Across the Laboratory Community – April 24, 2024</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CE3B-89CC-B423-C107-CA5C3708AA5E}"/>
              </a:ext>
            </a:extLst>
          </p:cNvPr>
          <p:cNvSpPr>
            <a:spLocks noGrp="1"/>
          </p:cNvSpPr>
          <p:nvPr>
            <p:ph type="title"/>
          </p:nvPr>
        </p:nvSpPr>
        <p:spPr>
          <a:xfrm>
            <a:off x="757667" y="1152421"/>
            <a:ext cx="5338333" cy="1325563"/>
          </a:xfrm>
        </p:spPr>
        <p:txBody>
          <a:bodyPr/>
          <a:lstStyle/>
          <a:p>
            <a:r>
              <a:rPr lang="en-US" dirty="0"/>
              <a:t>For more information:</a:t>
            </a:r>
          </a:p>
        </p:txBody>
      </p:sp>
      <p:sp>
        <p:nvSpPr>
          <p:cNvPr id="3" name="Content Placeholder 2">
            <a:extLst>
              <a:ext uri="{FF2B5EF4-FFF2-40B4-BE49-F238E27FC236}">
                <a16:creationId xmlns:a16="http://schemas.microsoft.com/office/drawing/2014/main" id="{91E59C05-A949-93B1-206B-8B3DA324D720}"/>
              </a:ext>
            </a:extLst>
          </p:cNvPr>
          <p:cNvSpPr>
            <a:spLocks noGrp="1"/>
          </p:cNvSpPr>
          <p:nvPr>
            <p:ph idx="1"/>
          </p:nvPr>
        </p:nvSpPr>
        <p:spPr>
          <a:xfrm>
            <a:off x="757667" y="2550275"/>
            <a:ext cx="5482266" cy="3427831"/>
          </a:xfrm>
        </p:spPr>
        <p:txBody>
          <a:bodyPr>
            <a:normAutofit/>
          </a:bodyPr>
          <a:lstStyle/>
          <a:p>
            <a:pPr marL="0" indent="0">
              <a:lnSpc>
                <a:spcPct val="100000"/>
              </a:lnSpc>
              <a:spcBef>
                <a:spcPts val="0"/>
              </a:spcBef>
              <a:spcAft>
                <a:spcPts val="0"/>
              </a:spcAft>
              <a:buNone/>
            </a:pPr>
            <a:r>
              <a:rPr lang="en-US" sz="2400" dirty="0"/>
              <a:t>Angela E. Fritzinger, Ph.D.</a:t>
            </a:r>
          </a:p>
          <a:p>
            <a:pPr marL="0" indent="0">
              <a:lnSpc>
                <a:spcPct val="100000"/>
              </a:lnSpc>
              <a:spcBef>
                <a:spcPts val="0"/>
              </a:spcBef>
              <a:spcAft>
                <a:spcPts val="0"/>
              </a:spcAft>
              <a:buNone/>
            </a:pPr>
            <a:r>
              <a:rPr lang="en-US" sz="2400" dirty="0"/>
              <a:t>angela.fritzinger@dgs.virginia.gov</a:t>
            </a:r>
          </a:p>
          <a:p>
            <a:pPr marL="0" indent="0">
              <a:lnSpc>
                <a:spcPct val="100000"/>
              </a:lnSpc>
              <a:spcBef>
                <a:spcPts val="0"/>
              </a:spcBef>
              <a:spcAft>
                <a:spcPts val="0"/>
              </a:spcAft>
              <a:buNone/>
            </a:pPr>
            <a:r>
              <a:rPr lang="en-US" sz="2400" dirty="0"/>
              <a:t>757-235-1336</a:t>
            </a:r>
          </a:p>
          <a:p>
            <a:pPr marL="0" indent="0">
              <a:lnSpc>
                <a:spcPct val="100000"/>
              </a:lnSpc>
              <a:spcBef>
                <a:spcPts val="0"/>
              </a:spcBef>
              <a:spcAft>
                <a:spcPts val="0"/>
              </a:spcAft>
              <a:buNone/>
            </a:pPr>
            <a:endParaRPr lang="en-US" sz="2400" dirty="0"/>
          </a:p>
          <a:p>
            <a:pPr marL="0" indent="0">
              <a:lnSpc>
                <a:spcPct val="100000"/>
              </a:lnSpc>
              <a:spcBef>
                <a:spcPts val="0"/>
              </a:spcBef>
              <a:spcAft>
                <a:spcPts val="0"/>
              </a:spcAft>
              <a:buNone/>
            </a:pPr>
            <a:r>
              <a:rPr lang="en-US" sz="2400" dirty="0"/>
              <a:t>Denise M. Toney, Ph.D.</a:t>
            </a:r>
          </a:p>
          <a:p>
            <a:pPr marL="0" indent="0">
              <a:lnSpc>
                <a:spcPct val="100000"/>
              </a:lnSpc>
              <a:spcBef>
                <a:spcPts val="0"/>
              </a:spcBef>
              <a:spcAft>
                <a:spcPts val="0"/>
              </a:spcAft>
              <a:buNone/>
            </a:pPr>
            <a:r>
              <a:rPr lang="en-US" sz="2400" dirty="0"/>
              <a:t>denise.toney@dgs.virginia.gov</a:t>
            </a:r>
          </a:p>
          <a:p>
            <a:pPr marL="0" indent="0">
              <a:lnSpc>
                <a:spcPct val="100000"/>
              </a:lnSpc>
              <a:spcBef>
                <a:spcPts val="0"/>
              </a:spcBef>
              <a:spcAft>
                <a:spcPts val="0"/>
              </a:spcAft>
              <a:buNone/>
            </a:pPr>
            <a:r>
              <a:rPr lang="en-US" sz="2400" dirty="0"/>
              <a:t>804-648-4480 ext. 282</a:t>
            </a:r>
          </a:p>
          <a:p>
            <a:pPr marL="0" indent="0">
              <a:buNone/>
            </a:pPr>
            <a:r>
              <a:rPr lang="en-US" sz="2400" dirty="0"/>
              <a:t> </a:t>
            </a:r>
          </a:p>
        </p:txBody>
      </p:sp>
      <p:pic>
        <p:nvPicPr>
          <p:cNvPr id="12" name="Picture 11" descr="A logo with a flower and test tubes for DCLS">
            <a:extLst>
              <a:ext uri="{FF2B5EF4-FFF2-40B4-BE49-F238E27FC236}">
                <a16:creationId xmlns:a16="http://schemas.microsoft.com/office/drawing/2014/main" id="{E8528EBE-5286-A212-34A7-DA13D6DF8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275" y="1990725"/>
            <a:ext cx="3142100" cy="2705099"/>
          </a:xfrm>
          <a:prstGeom prst="rect">
            <a:avLst/>
          </a:prstGeom>
        </p:spPr>
      </p:pic>
    </p:spTree>
    <p:extLst>
      <p:ext uri="{BB962C8B-B14F-4D97-AF65-F5344CB8AC3E}">
        <p14:creationId xmlns:p14="http://schemas.microsoft.com/office/powerpoint/2010/main" val="165949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en in white lab coats looking at a notebook&#10;&#10;">
            <a:extLst>
              <a:ext uri="{FF2B5EF4-FFF2-40B4-BE49-F238E27FC236}">
                <a16:creationId xmlns:a16="http://schemas.microsoft.com/office/drawing/2014/main" id="{44BF1A4F-3F50-4203-02D1-DE69F671AC34}"/>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B9B2FA35-CED7-7121-FF80-5CB3FE7DEEF6}"/>
              </a:ext>
              <a:ext uri="{C183D7F6-B498-43B3-948B-1728B52AA6E4}">
                <adec:decorative xmlns:adec="http://schemas.microsoft.com/office/drawing/2017/decorative" val="1"/>
              </a:ext>
            </a:extLst>
          </p:cNvPr>
          <p:cNvSpPr/>
          <p:nvPr/>
        </p:nvSpPr>
        <p:spPr>
          <a:xfrm>
            <a:off x="0" y="1725769"/>
            <a:ext cx="2756079" cy="66811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4FC867F-B2D7-203C-BCBE-34DD32773A82}"/>
              </a:ext>
            </a:extLst>
          </p:cNvPr>
          <p:cNvSpPr txBox="1">
            <a:spLocks noGrp="1"/>
          </p:cNvSpPr>
          <p:nvPr>
            <p:ph type="title" idx="4294967295"/>
          </p:nvPr>
        </p:nvSpPr>
        <p:spPr>
          <a:xfrm>
            <a:off x="275977" y="2435429"/>
            <a:ext cx="11614067" cy="33658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Collaborations to Increase Educational Opportunities</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Dr. Karen Honeycutt, PhD, MEd, MASCP, MLS(ASCP)SM</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Associate Professor and Program Director,</a:t>
            </a:r>
            <a:b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b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University of Nebraska Medical Center MLS Program </a:t>
            </a:r>
          </a:p>
        </p:txBody>
      </p:sp>
      <p:sp>
        <p:nvSpPr>
          <p:cNvPr id="6" name="Rectangle 5">
            <a:extLst>
              <a:ext uri="{FF2B5EF4-FFF2-40B4-BE49-F238E27FC236}">
                <a16:creationId xmlns:a16="http://schemas.microsoft.com/office/drawing/2014/main" id="{8FED3860-7065-E2A1-D504-84BB7680126B}"/>
              </a:ext>
              <a:ext uri="{C183D7F6-B498-43B3-948B-1728B52AA6E4}">
                <adec:decorative xmlns:adec="http://schemas.microsoft.com/office/drawing/2017/decorative" val="1"/>
              </a:ext>
            </a:extLst>
          </p:cNvPr>
          <p:cNvSpPr/>
          <p:nvPr/>
        </p:nvSpPr>
        <p:spPr>
          <a:xfrm>
            <a:off x="9435901" y="5486399"/>
            <a:ext cx="2756079" cy="420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D57CAF-7DA4-8FA1-3E29-D09A4A78C1D8}"/>
              </a:ext>
              <a:ext uri="{C183D7F6-B498-43B3-948B-1728B52AA6E4}">
                <adec:decorative xmlns:adec="http://schemas.microsoft.com/office/drawing/2017/decorative" val="1"/>
              </a:ext>
            </a:extLst>
          </p:cNvPr>
          <p:cNvSpPr/>
          <p:nvPr/>
        </p:nvSpPr>
        <p:spPr>
          <a:xfrm>
            <a:off x="1017142" y="1979525"/>
            <a:ext cx="2610313" cy="162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8" name="Rectangle 7">
            <a:extLst>
              <a:ext uri="{FF2B5EF4-FFF2-40B4-BE49-F238E27FC236}">
                <a16:creationId xmlns:a16="http://schemas.microsoft.com/office/drawing/2014/main" id="{FA35556D-83DC-98F0-F7B1-A21B96929C94}"/>
              </a:ext>
              <a:ext uri="{C183D7F6-B498-43B3-948B-1728B52AA6E4}">
                <adec:decorative xmlns:adec="http://schemas.microsoft.com/office/drawing/2017/decorative" val="1"/>
              </a:ext>
            </a:extLst>
          </p:cNvPr>
          <p:cNvSpPr/>
          <p:nvPr/>
        </p:nvSpPr>
        <p:spPr>
          <a:xfrm>
            <a:off x="8157681" y="5640512"/>
            <a:ext cx="4034299" cy="125042"/>
          </a:xfrm>
          <a:prstGeom prst="rect">
            <a:avLst/>
          </a:prstGeom>
          <a:solidFill>
            <a:srgbClr val="4696D2"/>
          </a:solidFill>
          <a:ln>
            <a:solidFill>
              <a:srgbClr val="4696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6519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Decentralizing MLS Education to Rural Communities</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523663" y="2238218"/>
            <a:ext cx="5105400" cy="3839195"/>
          </a:xfrm>
        </p:spPr>
        <p:txBody>
          <a:bodyPr>
            <a:normAutofit/>
          </a:bodyPr>
          <a:lstStyle/>
          <a:p>
            <a:r>
              <a:rPr lang="en-US" dirty="0"/>
              <a:t>HRSA funding late 1980’s</a:t>
            </a:r>
          </a:p>
          <a:p>
            <a:r>
              <a:rPr lang="en-US" dirty="0"/>
              <a:t>11.5 weeks during summer Omaha/Kearney campus</a:t>
            </a:r>
          </a:p>
          <a:p>
            <a:r>
              <a:rPr lang="en-US" dirty="0"/>
              <a:t>9 months in clinical site community to continue education</a:t>
            </a:r>
          </a:p>
          <a:p>
            <a:r>
              <a:rPr lang="en-US" dirty="0"/>
              <a:t>14 NE clinical sites / 9 in rural communities</a:t>
            </a:r>
          </a:p>
        </p:txBody>
      </p:sp>
      <p:pic>
        <p:nvPicPr>
          <p:cNvPr id="4" name="Picture 3" descr="A map of the state of Nebraska with cities identified ">
            <a:extLst>
              <a:ext uri="{FF2B5EF4-FFF2-40B4-BE49-F238E27FC236}">
                <a16:creationId xmlns:a16="http://schemas.microsoft.com/office/drawing/2014/main" id="{BCF9F8A6-8362-B5B4-AC97-E778F1E2F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750" y="2028536"/>
            <a:ext cx="6377587" cy="3145629"/>
          </a:xfrm>
          <a:prstGeom prst="rect">
            <a:avLst/>
          </a:prstGeom>
        </p:spPr>
      </p:pic>
    </p:spTree>
    <p:extLst>
      <p:ext uri="{BB962C8B-B14F-4D97-AF65-F5344CB8AC3E}">
        <p14:creationId xmlns:p14="http://schemas.microsoft.com/office/powerpoint/2010/main" val="194440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Decentralizing MLS Education to Meet Workforce Needs Outside of NE</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523663" y="1683835"/>
            <a:ext cx="5105400" cy="4470222"/>
          </a:xfrm>
        </p:spPr>
        <p:txBody>
          <a:bodyPr>
            <a:normAutofit/>
          </a:bodyPr>
          <a:lstStyle/>
          <a:p>
            <a:r>
              <a:rPr lang="en-US" dirty="0"/>
              <a:t>Collaborating with other universities w/o MLS programs</a:t>
            </a:r>
          </a:p>
          <a:p>
            <a:r>
              <a:rPr lang="en-US" dirty="0"/>
              <a:t>Home university: </a:t>
            </a:r>
          </a:p>
          <a:p>
            <a:pPr lvl="1"/>
            <a:r>
              <a:rPr lang="en-US" dirty="0"/>
              <a:t>Recruit students &amp; clinical sites</a:t>
            </a:r>
          </a:p>
          <a:p>
            <a:pPr lvl="1"/>
            <a:r>
              <a:rPr lang="en-US" dirty="0"/>
              <a:t>Students pay resident tuition</a:t>
            </a:r>
          </a:p>
          <a:p>
            <a:pPr lvl="1"/>
            <a:r>
              <a:rPr lang="en-US" dirty="0"/>
              <a:t>Grants degree</a:t>
            </a:r>
          </a:p>
          <a:p>
            <a:r>
              <a:rPr lang="en-US" dirty="0"/>
              <a:t>UNMC provides professional education</a:t>
            </a:r>
          </a:p>
          <a:p>
            <a:pPr lvl="1"/>
            <a:r>
              <a:rPr lang="en-US" dirty="0"/>
              <a:t>National certification exam </a:t>
            </a:r>
          </a:p>
          <a:p>
            <a:endParaRPr lang="en-US" dirty="0"/>
          </a:p>
        </p:txBody>
      </p:sp>
      <p:pic>
        <p:nvPicPr>
          <p:cNvPr id="6" name="Picture 5" descr="A map of the state of Missouri, Kansas, South Carolina, and Nebraska">
            <a:extLst>
              <a:ext uri="{FF2B5EF4-FFF2-40B4-BE49-F238E27FC236}">
                <a16:creationId xmlns:a16="http://schemas.microsoft.com/office/drawing/2014/main" id="{8FB5489E-97FF-2097-99DE-72CF299745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21"/>
          <a:stretch/>
        </p:blipFill>
        <p:spPr>
          <a:xfrm>
            <a:off x="5440377" y="1609150"/>
            <a:ext cx="5421967" cy="5124977"/>
          </a:xfrm>
          <a:prstGeom prst="rect">
            <a:avLst/>
          </a:prstGeom>
        </p:spPr>
      </p:pic>
    </p:spTree>
    <p:extLst>
      <p:ext uri="{BB962C8B-B14F-4D97-AF65-F5344CB8AC3E}">
        <p14:creationId xmlns:p14="http://schemas.microsoft.com/office/powerpoint/2010/main" val="137355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NE Rural Health Opportunities Program</a:t>
            </a:r>
          </a:p>
        </p:txBody>
      </p:sp>
      <p:pic>
        <p:nvPicPr>
          <p:cNvPr id="8" name="Picture 7" descr="Logo for the University of Nebraska Medial Center">
            <a:extLst>
              <a:ext uri="{FF2B5EF4-FFF2-40B4-BE49-F238E27FC236}">
                <a16:creationId xmlns:a16="http://schemas.microsoft.com/office/drawing/2014/main" id="{6BC719B2-72FF-4D2F-37BA-C8206B1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626" y="458109"/>
            <a:ext cx="2941320" cy="655320"/>
          </a:xfrm>
          <a:prstGeom prst="rect">
            <a:avLst/>
          </a:prstGeom>
        </p:spPr>
      </p:pic>
      <p:pic>
        <p:nvPicPr>
          <p:cNvPr id="4" name="Content Placeholder 3" descr="A collage of images of people in medical uniforms and various professions in the field of allied health ">
            <a:extLst>
              <a:ext uri="{FF2B5EF4-FFF2-40B4-BE49-F238E27FC236}">
                <a16:creationId xmlns:a16="http://schemas.microsoft.com/office/drawing/2014/main" id="{AD1B5F0B-84CF-E44D-0874-48D6224491F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9313" y="1611632"/>
            <a:ext cx="9811867" cy="4203333"/>
          </a:xfrm>
        </p:spPr>
      </p:pic>
      <p:sp>
        <p:nvSpPr>
          <p:cNvPr id="9" name="TextBox 8">
            <a:extLst>
              <a:ext uri="{FF2B5EF4-FFF2-40B4-BE49-F238E27FC236}">
                <a16:creationId xmlns:a16="http://schemas.microsoft.com/office/drawing/2014/main" id="{25584093-7A42-F8DF-8E23-80B23C8583B2}"/>
              </a:ext>
            </a:extLst>
          </p:cNvPr>
          <p:cNvSpPr txBox="1"/>
          <p:nvPr/>
        </p:nvSpPr>
        <p:spPr>
          <a:xfrm>
            <a:off x="6799943" y="3775332"/>
            <a:ext cx="5268685" cy="2185214"/>
          </a:xfrm>
          <a:prstGeom prst="rect">
            <a:avLst/>
          </a:prstGeom>
          <a:noFill/>
        </p:spPr>
        <p:txBody>
          <a:bodyPr wrap="square" rtlCol="0">
            <a:spAutoFit/>
          </a:bodyPr>
          <a:lstStyle/>
          <a:p>
            <a:pPr marL="285750" indent="-285750">
              <a:buFont typeface="Arial" panose="020B0604020202020204" pitchFamily="34" charset="0"/>
              <a:buChar char="•"/>
            </a:pPr>
            <a:r>
              <a:rPr lang="en-US" sz="2000" dirty="0"/>
              <a:t>Rural HS students apply</a:t>
            </a:r>
          </a:p>
          <a:p>
            <a:pPr marL="285750" indent="-285750">
              <a:buFont typeface="Arial" panose="020B0604020202020204" pitchFamily="34" charset="0"/>
              <a:buChar char="•"/>
            </a:pPr>
            <a:r>
              <a:rPr lang="en-US" sz="2000" dirty="0"/>
              <a:t>Undergraduate state college – scholarship</a:t>
            </a:r>
          </a:p>
          <a:p>
            <a:pPr marL="285750" indent="-285750">
              <a:buFont typeface="Arial" panose="020B0604020202020204" pitchFamily="34" charset="0"/>
              <a:buChar char="•"/>
            </a:pPr>
            <a:r>
              <a:rPr lang="en-US" sz="2000" dirty="0"/>
              <a:t>Guaranteed spot UNMC professional program</a:t>
            </a:r>
          </a:p>
          <a:p>
            <a:pPr marL="285750" indent="-285750">
              <a:buFont typeface="Arial" panose="020B0604020202020204" pitchFamily="34" charset="0"/>
              <a:buChar char="•"/>
            </a:pPr>
            <a:r>
              <a:rPr lang="en-US" sz="2000" dirty="0"/>
              <a:t>Graduates agree to work in rural community</a:t>
            </a:r>
          </a:p>
          <a:p>
            <a:pPr marL="285750" indent="-285750">
              <a:buFont typeface="Arial" panose="020B0604020202020204" pitchFamily="34" charset="0"/>
              <a:buChar char="•"/>
            </a:pPr>
            <a:r>
              <a:rPr lang="en-US" sz="2000" dirty="0"/>
              <a:t>Funded by NE legislative directive</a:t>
            </a:r>
          </a:p>
          <a:p>
            <a:endParaRPr lang="en-US" dirty="0"/>
          </a:p>
          <a:p>
            <a:r>
              <a:rPr lang="en-US" dirty="0"/>
              <a:t> </a:t>
            </a:r>
          </a:p>
        </p:txBody>
      </p:sp>
      <p:sp>
        <p:nvSpPr>
          <p:cNvPr id="10" name="TextBox 9">
            <a:extLst>
              <a:ext uri="{FF2B5EF4-FFF2-40B4-BE49-F238E27FC236}">
                <a16:creationId xmlns:a16="http://schemas.microsoft.com/office/drawing/2014/main" id="{27B54DBC-2456-E260-6448-53674E57F2C0}"/>
              </a:ext>
            </a:extLst>
          </p:cNvPr>
          <p:cNvSpPr txBox="1"/>
          <p:nvPr/>
        </p:nvSpPr>
        <p:spPr>
          <a:xfrm>
            <a:off x="3878943" y="5814965"/>
            <a:ext cx="7474857" cy="400110"/>
          </a:xfrm>
          <a:prstGeom prst="rect">
            <a:avLst/>
          </a:prstGeom>
          <a:noFill/>
        </p:spPr>
        <p:txBody>
          <a:bodyPr wrap="square" rtlCol="0">
            <a:spAutoFit/>
          </a:bodyPr>
          <a:lstStyle/>
          <a:p>
            <a:r>
              <a:rPr lang="en-US" sz="2000" dirty="0">
                <a:hlinkClick r:id="rId5"/>
              </a:rPr>
              <a:t>https://www.unmc.edu/rural-health/workforce/index.html</a:t>
            </a:r>
            <a:endParaRPr lang="en-US" sz="2000" dirty="0"/>
          </a:p>
        </p:txBody>
      </p:sp>
    </p:spTree>
    <p:extLst>
      <p:ext uri="{BB962C8B-B14F-4D97-AF65-F5344CB8AC3E}">
        <p14:creationId xmlns:p14="http://schemas.microsoft.com/office/powerpoint/2010/main" val="397883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High School Collaborations – High School Alliance</a:t>
            </a:r>
          </a:p>
        </p:txBody>
      </p:sp>
      <p:pic>
        <p:nvPicPr>
          <p:cNvPr id="7" name="Content Placeholder 6" descr="A lab profession looking at the lab dish ">
            <a:extLst>
              <a:ext uri="{FF2B5EF4-FFF2-40B4-BE49-F238E27FC236}">
                <a16:creationId xmlns:a16="http://schemas.microsoft.com/office/drawing/2014/main" id="{F4E92987-27B6-0B7B-A3FD-AEFAD37DC1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791352"/>
            <a:ext cx="7474857" cy="3141473"/>
          </a:xfrm>
        </p:spPr>
      </p:pic>
      <p:sp>
        <p:nvSpPr>
          <p:cNvPr id="10" name="TextBox 9">
            <a:extLst>
              <a:ext uri="{FF2B5EF4-FFF2-40B4-BE49-F238E27FC236}">
                <a16:creationId xmlns:a16="http://schemas.microsoft.com/office/drawing/2014/main" id="{27B54DBC-2456-E260-6448-53674E57F2C0}"/>
              </a:ext>
            </a:extLst>
          </p:cNvPr>
          <p:cNvSpPr txBox="1"/>
          <p:nvPr/>
        </p:nvSpPr>
        <p:spPr>
          <a:xfrm>
            <a:off x="242796" y="5434142"/>
            <a:ext cx="7474857" cy="707886"/>
          </a:xfrm>
          <a:prstGeom prst="rect">
            <a:avLst/>
          </a:prstGeom>
          <a:noFill/>
        </p:spPr>
        <p:txBody>
          <a:bodyPr wrap="square" rtlCol="0">
            <a:spAutoFit/>
          </a:bodyPr>
          <a:lstStyle/>
          <a:p>
            <a:r>
              <a:rPr lang="en-US" sz="2000" dirty="0">
                <a:hlinkClick r:id="rId4"/>
              </a:rPr>
              <a:t>https://www.unmc.edu/alliance/</a:t>
            </a:r>
            <a:endParaRPr lang="en-US" sz="2000" dirty="0"/>
          </a:p>
          <a:p>
            <a:endParaRPr lang="en-US" sz="2000" dirty="0"/>
          </a:p>
        </p:txBody>
      </p:sp>
      <p:sp>
        <p:nvSpPr>
          <p:cNvPr id="9" name="TextBox 8">
            <a:extLst>
              <a:ext uri="{FF2B5EF4-FFF2-40B4-BE49-F238E27FC236}">
                <a16:creationId xmlns:a16="http://schemas.microsoft.com/office/drawing/2014/main" id="{25584093-7A42-F8DF-8E23-80B23C8583B2}"/>
              </a:ext>
            </a:extLst>
          </p:cNvPr>
          <p:cNvSpPr txBox="1"/>
          <p:nvPr/>
        </p:nvSpPr>
        <p:spPr>
          <a:xfrm>
            <a:off x="7717653" y="1950753"/>
            <a:ext cx="4474347" cy="4678204"/>
          </a:xfrm>
          <a:prstGeom prst="rect">
            <a:avLst/>
          </a:prstGeom>
          <a:noFill/>
        </p:spPr>
        <p:txBody>
          <a:bodyPr wrap="square" rtlCol="0">
            <a:spAutoFit/>
          </a:bodyPr>
          <a:lstStyle/>
          <a:p>
            <a:pPr marL="285750" indent="-285750">
              <a:buFont typeface="Arial" panose="020B0604020202020204" pitchFamily="34" charset="0"/>
              <a:buChar char="•"/>
            </a:pPr>
            <a:r>
              <a:rPr lang="en-US" sz="2000" dirty="0"/>
              <a:t>Collaborate with 12 local, public school districts; </a:t>
            </a:r>
          </a:p>
          <a:p>
            <a:pPr marL="285750" indent="-285750">
              <a:buFont typeface="Arial" panose="020B0604020202020204" pitchFamily="34" charset="0"/>
              <a:buChar char="•"/>
            </a:pPr>
            <a:r>
              <a:rPr lang="en-US" sz="2000" dirty="0"/>
              <a:t>90 HS students accepted each year</a:t>
            </a:r>
          </a:p>
          <a:p>
            <a:pPr marL="285750" indent="-285750">
              <a:buFont typeface="Arial" panose="020B0604020202020204" pitchFamily="34" charset="0"/>
              <a:buChar char="•"/>
            </a:pPr>
            <a:r>
              <a:rPr lang="en-US" sz="2000" dirty="0"/>
              <a:t>UNMC faculty teach semester courses on campus</a:t>
            </a:r>
          </a:p>
          <a:p>
            <a:pPr marL="742950" lvl="1" indent="-285750">
              <a:buFont typeface="Arial" panose="020B0604020202020204" pitchFamily="34" charset="0"/>
              <a:buChar char="•"/>
            </a:pPr>
            <a:r>
              <a:rPr lang="en-US" sz="2000" dirty="0"/>
              <a:t>MLS Infectious Disease</a:t>
            </a:r>
          </a:p>
          <a:p>
            <a:pPr marL="742950" lvl="1" indent="-285750">
              <a:buFont typeface="Arial" panose="020B0604020202020204" pitchFamily="34" charset="0"/>
              <a:buChar char="•"/>
            </a:pPr>
            <a:r>
              <a:rPr lang="en-US" sz="2000" dirty="0"/>
              <a:t>Clinical pathology</a:t>
            </a:r>
          </a:p>
          <a:p>
            <a:pPr marL="742950" lvl="1" indent="-285750">
              <a:buFont typeface="Arial" panose="020B0604020202020204" pitchFamily="34" charset="0"/>
              <a:buChar char="•"/>
            </a:pPr>
            <a:r>
              <a:rPr lang="en-US" sz="2000" dirty="0"/>
              <a:t>Anatomy (gross lab)</a:t>
            </a:r>
          </a:p>
          <a:p>
            <a:pPr marL="742950" lvl="1" indent="-285750">
              <a:buFont typeface="Arial" panose="020B0604020202020204" pitchFamily="34" charset="0"/>
              <a:buChar char="•"/>
            </a:pPr>
            <a:r>
              <a:rPr lang="en-US" sz="2000" dirty="0"/>
              <a:t>40-50% hands-on time</a:t>
            </a:r>
          </a:p>
          <a:p>
            <a:pPr marL="285750" indent="-285750">
              <a:buFont typeface="Arial" panose="020B0604020202020204" pitchFamily="34" charset="0"/>
              <a:buChar char="•"/>
            </a:pPr>
            <a:r>
              <a:rPr lang="en-US" sz="2000" dirty="0"/>
              <a:t>Courses count as electives (HS teacher)</a:t>
            </a:r>
          </a:p>
          <a:p>
            <a:pPr marL="285750" indent="-285750">
              <a:buFont typeface="Arial" panose="020B0604020202020204" pitchFamily="34" charset="0"/>
              <a:buChar char="•"/>
            </a:pPr>
            <a:r>
              <a:rPr lang="en-US" sz="2000" dirty="0"/>
              <a:t>Expose learners to health professions and interprofessional foundation </a:t>
            </a:r>
          </a:p>
          <a:p>
            <a:pPr marL="285750" indent="-285750">
              <a:buFont typeface="Arial" panose="020B0604020202020204" pitchFamily="34" charset="0"/>
              <a:buChar char="•"/>
            </a:pPr>
            <a:r>
              <a:rPr lang="en-US" sz="2000" dirty="0"/>
              <a:t>Extend to Kearney campus</a:t>
            </a:r>
            <a:endParaRPr lang="en-US" dirty="0"/>
          </a:p>
          <a:p>
            <a:r>
              <a:rPr lang="en-US" dirty="0"/>
              <a:t> </a:t>
            </a:r>
          </a:p>
        </p:txBody>
      </p:sp>
    </p:spTree>
    <p:extLst>
      <p:ext uri="{BB962C8B-B14F-4D97-AF65-F5344CB8AC3E}">
        <p14:creationId xmlns:p14="http://schemas.microsoft.com/office/powerpoint/2010/main" val="352609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p:txBody>
          <a:bodyPr/>
          <a:lstStyle/>
          <a:p>
            <a:r>
              <a:rPr lang="en-US" dirty="0"/>
              <a:t>Lessons Learned</a:t>
            </a:r>
            <a:r>
              <a:rPr lang="en-US" sz="800" dirty="0"/>
              <a:t>3</a:t>
            </a:r>
            <a:endParaRPr lang="en-US" dirty="0"/>
          </a:p>
        </p:txBody>
      </p:sp>
      <p:pic>
        <p:nvPicPr>
          <p:cNvPr id="3" name="Picture 2" descr="A red marker writing on a whiteboard the words lessons learned">
            <a:extLst>
              <a:ext uri="{FF2B5EF4-FFF2-40B4-BE49-F238E27FC236}">
                <a16:creationId xmlns:a16="http://schemas.microsoft.com/office/drawing/2014/main" id="{10EBBFAF-6FF1-8EF4-A323-20FD56C27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707" y="188040"/>
            <a:ext cx="3778727" cy="2151123"/>
          </a:xfrm>
          <a:prstGeom prst="rect">
            <a:avLst/>
          </a:prstGeom>
        </p:spPr>
      </p:pic>
      <p:sp>
        <p:nvSpPr>
          <p:cNvPr id="8" name="Content Placeholder 7">
            <a:extLst>
              <a:ext uri="{FF2B5EF4-FFF2-40B4-BE49-F238E27FC236}">
                <a16:creationId xmlns:a16="http://schemas.microsoft.com/office/drawing/2014/main" id="{7835CA69-7D25-154B-973F-A69396B6D19C}"/>
              </a:ext>
            </a:extLst>
          </p:cNvPr>
          <p:cNvSpPr>
            <a:spLocks noGrp="1"/>
          </p:cNvSpPr>
          <p:nvPr>
            <p:ph idx="1"/>
          </p:nvPr>
        </p:nvSpPr>
        <p:spPr>
          <a:xfrm>
            <a:off x="3386067" y="1488558"/>
            <a:ext cx="8579730" cy="4865190"/>
          </a:xfrm>
        </p:spPr>
        <p:txBody>
          <a:bodyPr>
            <a:normAutofit/>
          </a:bodyPr>
          <a:lstStyle/>
          <a:p>
            <a:r>
              <a:rPr lang="en-US" sz="2400" dirty="0"/>
              <a:t>Student recruitment opportunities don’t just happen; need to be proactive, planned and purposeful (patience)</a:t>
            </a:r>
          </a:p>
          <a:p>
            <a:r>
              <a:rPr lang="en-US" sz="2400" dirty="0"/>
              <a:t>Collaborations: respect relationships other programs have with clinical slots</a:t>
            </a:r>
          </a:p>
          <a:p>
            <a:r>
              <a:rPr lang="en-US" sz="2400" dirty="0"/>
              <a:t>Collaborations: focus is on increasing educational opportunities (not always favorable to program)</a:t>
            </a:r>
          </a:p>
          <a:p>
            <a:r>
              <a:rPr lang="en-US" sz="2400" dirty="0"/>
              <a:t>“Yes, and” mindset; be open to new ideas</a:t>
            </a:r>
          </a:p>
        </p:txBody>
      </p:sp>
    </p:spTree>
    <p:extLst>
      <p:ext uri="{BB962C8B-B14F-4D97-AF65-F5344CB8AC3E}">
        <p14:creationId xmlns:p14="http://schemas.microsoft.com/office/powerpoint/2010/main" val="1321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3D3F-9B82-28D3-50D4-CC083761673F}"/>
              </a:ext>
            </a:extLst>
          </p:cNvPr>
          <p:cNvSpPr>
            <a:spLocks noGrp="1"/>
          </p:cNvSpPr>
          <p:nvPr>
            <p:ph type="ctrTitle"/>
          </p:nvPr>
        </p:nvSpPr>
        <p:spPr>
          <a:xfrm>
            <a:off x="1440872" y="2827332"/>
            <a:ext cx="9603179" cy="2387600"/>
          </a:xfrm>
        </p:spPr>
        <p:txBody>
          <a:bodyPr>
            <a:normAutofit fontScale="90000"/>
          </a:bodyPr>
          <a:lstStyle/>
          <a:p>
            <a:pPr>
              <a:spcBef>
                <a:spcPts val="1200"/>
              </a:spcBef>
            </a:pPr>
            <a:r>
              <a:rPr lang="en-US" sz="5000" dirty="0"/>
              <a:t>OneLab Lessons Learned</a:t>
            </a:r>
            <a:br>
              <a:rPr lang="en-US" sz="1100" dirty="0"/>
            </a:br>
            <a:br>
              <a:rPr lang="en-US" sz="1100" dirty="0"/>
            </a:br>
            <a:r>
              <a:rPr lang="en-US" sz="3900" b="0" dirty="0"/>
              <a:t>Kelly Winter, PhD, MPH </a:t>
            </a:r>
            <a:br>
              <a:rPr lang="en-US" sz="1100" b="0" dirty="0"/>
            </a:br>
            <a:r>
              <a:rPr lang="en-US" sz="2700" b="0" dirty="0"/>
              <a:t>Chief, Training and Workforce Development Branch,</a:t>
            </a:r>
            <a:br>
              <a:rPr lang="en-US" sz="2700" b="0" dirty="0"/>
            </a:br>
            <a:r>
              <a:rPr lang="en-US" sz="2700" b="0" dirty="0"/>
              <a:t>Division of Laboratory Systems, Centers for Disease Control and Prevention</a:t>
            </a:r>
            <a:br>
              <a:rPr lang="en-US" sz="6000" b="0" dirty="0"/>
            </a:br>
            <a:endParaRPr lang="en-US" sz="2800" b="0" dirty="0"/>
          </a:p>
        </p:txBody>
      </p:sp>
    </p:spTree>
    <p:extLst>
      <p:ext uri="{BB962C8B-B14F-4D97-AF65-F5344CB8AC3E}">
        <p14:creationId xmlns:p14="http://schemas.microsoft.com/office/powerpoint/2010/main" val="341302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Link to OneLab webpage, www.cdc.gov/onelab">
            <a:extLst>
              <a:ext uri="{FF2B5EF4-FFF2-40B4-BE49-F238E27FC236}">
                <a16:creationId xmlns:a16="http://schemas.microsoft.com/office/drawing/2014/main" id="{01FEB0E6-4085-F997-C034-E7F4AEA7D9A3}"/>
              </a:ext>
            </a:extLst>
          </p:cNvPr>
          <p:cNvSpPr txBox="1">
            <a:spLocks noGrp="1"/>
          </p:cNvSpPr>
          <p:nvPr>
            <p:ph type="title" idx="4294967295"/>
          </p:nvPr>
        </p:nvSpPr>
        <p:spPr>
          <a:xfrm>
            <a:off x="838200" y="6020430"/>
            <a:ext cx="10515600" cy="3775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600"/>
              </a:spcAft>
              <a:buClr>
                <a:srgbClr val="4696D2"/>
              </a:buClr>
              <a:buSzPct val="80000"/>
              <a:buFont typeface="Arial" panose="020B0604020202020204" pitchFamily="34" charset="0"/>
              <a:buNone/>
              <a:tabLst/>
              <a:defRPr/>
            </a:pPr>
            <a:r>
              <a:rPr kumimoji="0" lang="en-US" sz="20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hlinkClick r:id="rId3"/>
              </a:rPr>
              <a:t>www.cdc.gov/onelab</a:t>
            </a:r>
            <a:endParaRPr kumimoji="0" lang="en-US" sz="2000" b="0"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endParaRPr>
          </a:p>
        </p:txBody>
      </p:sp>
      <p:pic>
        <p:nvPicPr>
          <p:cNvPr id="2" name="Picture 1" descr="Diagram listing the seven elements of CDC's OneLab Initiative">
            <a:extLst>
              <a:ext uri="{FF2B5EF4-FFF2-40B4-BE49-F238E27FC236}">
                <a16:creationId xmlns:a16="http://schemas.microsoft.com/office/drawing/2014/main" id="{BE723458-964D-B228-5E53-44D1C2231297}"/>
              </a:ext>
            </a:extLst>
          </p:cNvPr>
          <p:cNvPicPr>
            <a:picLocks noChangeAspect="1"/>
          </p:cNvPicPr>
          <p:nvPr/>
        </p:nvPicPr>
        <p:blipFill rotWithShape="1">
          <a:blip r:embed="rId4"/>
          <a:srcRect t="18469" b="14986"/>
          <a:stretch/>
        </p:blipFill>
        <p:spPr>
          <a:xfrm>
            <a:off x="0" y="1147195"/>
            <a:ext cx="12192001" cy="4563611"/>
          </a:xfrm>
          <a:prstGeom prst="rect">
            <a:avLst/>
          </a:prstGeom>
        </p:spPr>
      </p:pic>
    </p:spTree>
    <p:extLst>
      <p:ext uri="{BB962C8B-B14F-4D97-AF65-F5344CB8AC3E}">
        <p14:creationId xmlns:p14="http://schemas.microsoft.com/office/powerpoint/2010/main" val="21387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normAutofit/>
          </a:bodyPr>
          <a:lstStyle/>
          <a:p>
            <a:r>
              <a:rPr lang="en-US" sz="3600" dirty="0"/>
              <a:t>OneLab REACH</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normAutofit/>
          </a:bodyPr>
          <a:lstStyle/>
          <a:p>
            <a:pPr marL="0" indent="0">
              <a:buNone/>
            </a:pPr>
            <a:r>
              <a:rPr lang="en-US" dirty="0"/>
              <a:t>One-stop shop for free web-based</a:t>
            </a:r>
            <a:br>
              <a:rPr lang="en-US" dirty="0"/>
            </a:br>
            <a:r>
              <a:rPr lang="en-US" dirty="0"/>
              <a:t>laboratory training resources:</a:t>
            </a:r>
          </a:p>
          <a:p>
            <a:pPr lvl="1"/>
            <a:r>
              <a:rPr lang="en-US" dirty="0"/>
              <a:t>Live and recorded webinars</a:t>
            </a:r>
          </a:p>
          <a:p>
            <a:pPr lvl="1"/>
            <a:r>
              <a:rPr lang="en-US" dirty="0"/>
              <a:t>Printable and video job aids</a:t>
            </a:r>
          </a:p>
          <a:p>
            <a:pPr lvl="1"/>
            <a:r>
              <a:rPr lang="en-US" dirty="0"/>
              <a:t>Live Training of Trainers programs</a:t>
            </a:r>
          </a:p>
          <a:p>
            <a:pPr lvl="1"/>
            <a:r>
              <a:rPr lang="en-US" dirty="0"/>
              <a:t>On-demand eLearning courses</a:t>
            </a:r>
          </a:p>
          <a:p>
            <a:pPr lvl="1"/>
            <a:r>
              <a:rPr lang="en-US" dirty="0"/>
              <a:t>OneLab VR</a:t>
            </a:r>
          </a:p>
          <a:p>
            <a:pPr lvl="1"/>
            <a:r>
              <a:rPr lang="en-US" dirty="0"/>
              <a:t>Coming soon: mini lessons and interactive job aids</a:t>
            </a:r>
          </a:p>
          <a:p>
            <a:endParaRPr lang="en-US" dirty="0"/>
          </a:p>
          <a:p>
            <a:endParaRPr lang="en-US" dirty="0"/>
          </a:p>
        </p:txBody>
      </p:sp>
      <p:pic>
        <p:nvPicPr>
          <p:cNvPr id="3" name="Picture 4" descr="OneLab graphical user interface">
            <a:extLst>
              <a:ext uri="{FF2B5EF4-FFF2-40B4-BE49-F238E27FC236}">
                <a16:creationId xmlns:a16="http://schemas.microsoft.com/office/drawing/2014/main" id="{D4187698-C753-57F9-45FD-CCE593974801}"/>
              </a:ext>
            </a:extLst>
          </p:cNvPr>
          <p:cNvPicPr>
            <a:picLocks noChangeAspect="1"/>
          </p:cNvPicPr>
          <p:nvPr/>
        </p:nvPicPr>
        <p:blipFill>
          <a:blip r:embed="rId2"/>
          <a:stretch>
            <a:fillRect/>
          </a:stretch>
        </p:blipFill>
        <p:spPr>
          <a:xfrm>
            <a:off x="7477265" y="75501"/>
            <a:ext cx="3657600" cy="4746910"/>
          </a:xfrm>
          <a:prstGeom prst="rect">
            <a:avLst/>
          </a:prstGeom>
          <a:ln w="76200">
            <a:solidFill>
              <a:srgbClr val="4B4A4B"/>
            </a:solidFill>
            <a:miter lim="800000"/>
          </a:ln>
        </p:spPr>
      </p:pic>
      <p:pic>
        <p:nvPicPr>
          <p:cNvPr id="2" name="Picture 2" descr="Example of OneLab resource">
            <a:extLst>
              <a:ext uri="{FF2B5EF4-FFF2-40B4-BE49-F238E27FC236}">
                <a16:creationId xmlns:a16="http://schemas.microsoft.com/office/drawing/2014/main" id="{34B693F1-9039-51C2-C5A9-A3759A99CAE8}"/>
              </a:ext>
            </a:extLst>
          </p:cNvPr>
          <p:cNvPicPr>
            <a:picLocks noChangeAspect="1"/>
          </p:cNvPicPr>
          <p:nvPr/>
        </p:nvPicPr>
        <p:blipFill>
          <a:blip r:embed="rId3"/>
          <a:stretch>
            <a:fillRect/>
          </a:stretch>
        </p:blipFill>
        <p:spPr>
          <a:xfrm>
            <a:off x="6096000" y="2144181"/>
            <a:ext cx="3657600" cy="4621540"/>
          </a:xfrm>
          <a:prstGeom prst="rect">
            <a:avLst/>
          </a:prstGeom>
          <a:ln w="76200">
            <a:solidFill>
              <a:srgbClr val="4B4A4B"/>
            </a:solidFill>
            <a:miter lim="800000"/>
          </a:ln>
        </p:spPr>
      </p:pic>
    </p:spTree>
    <p:extLst>
      <p:ext uri="{BB962C8B-B14F-4D97-AF65-F5344CB8AC3E}">
        <p14:creationId xmlns:p14="http://schemas.microsoft.com/office/powerpoint/2010/main" val="224696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lstStyle/>
          <a:p>
            <a:r>
              <a:rPr lang="en-US" dirty="0"/>
              <a:t>Funding Statement</a:t>
            </a:r>
          </a:p>
        </p:txBody>
      </p:sp>
      <p:sp>
        <p:nvSpPr>
          <p:cNvPr id="3" name="Rectangle 2"/>
          <p:cNvSpPr/>
          <p:nvPr/>
        </p:nvSpPr>
        <p:spPr>
          <a:xfrm>
            <a:off x="2057400" y="2209801"/>
            <a:ext cx="7886700" cy="2931572"/>
          </a:xfrm>
          <a:prstGeom prst="rect">
            <a:avLst/>
          </a:prstGeom>
        </p:spPr>
        <p:txBody>
          <a:bodyPr wrap="square" lIns="68580" tIns="34290" rIns="68580" bIns="34290" anchor="t">
            <a:spAutoFit/>
          </a:bodyPr>
          <a:lstStyle/>
          <a:p>
            <a:pPr algn="ctr"/>
            <a:r>
              <a:rPr lang="en-US" sz="2800" i="1" dirty="0">
                <a:ea typeface="Calibri" panose="020F0502020204030204" pitchFamily="34" charset="0"/>
                <a:cs typeface="Arial" panose="020B0604020202020204" pitchFamily="34" charset="0"/>
              </a:rPr>
              <a:t>This resource was made possible by cooperative agreement </a:t>
            </a:r>
            <a:r>
              <a:rPr lang="en-US" sz="2800" i="1" dirty="0">
                <a:ea typeface="+mn-lt"/>
                <a:cs typeface="Arial" panose="020B0604020202020204" pitchFamily="34" charset="0"/>
              </a:rPr>
              <a:t>NU47OE000107</a:t>
            </a:r>
            <a:r>
              <a:rPr lang="en-US" sz="2800" i="1" dirty="0">
                <a:ea typeface="Calibri" panose="020F0502020204030204" pitchFamily="34" charset="0"/>
                <a:cs typeface="Arial" panose="020B0604020202020204" pitchFamily="34" charset="0"/>
              </a:rPr>
              <a:t> from Centers for Disease Control and Prevention (CDC). Its contents are solely the responsibility of the American Society for Clinical Pathology (ASCP) and do not necessarily represent the official views of CDC. </a:t>
            </a:r>
            <a:br>
              <a:rPr lang="en-US" sz="1800" i="1" dirty="0">
                <a:ea typeface="Calibri" panose="020F0502020204030204" pitchFamily="34" charset="0"/>
                <a:cs typeface="Arial" panose="020B0604020202020204" pitchFamily="34" charset="0"/>
              </a:rPr>
            </a:br>
            <a:endParaRPr lang="en-US" sz="1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a:xfrm>
            <a:off x="226203" y="2458816"/>
            <a:ext cx="2874993" cy="1940369"/>
          </a:xfrm>
        </p:spPr>
        <p:txBody>
          <a:bodyPr/>
          <a:lstStyle/>
          <a:p>
            <a:r>
              <a:rPr lang="en-US" dirty="0"/>
              <a:t>What a Difference</a:t>
            </a:r>
            <a:br>
              <a:rPr lang="en-US" dirty="0"/>
            </a:br>
            <a:r>
              <a:rPr lang="en-US" dirty="0"/>
              <a:t>a Year Makes</a:t>
            </a:r>
          </a:p>
        </p:txBody>
      </p:sp>
      <p:graphicFrame>
        <p:nvGraphicFramePr>
          <p:cNvPr id="4" name="Chart 3" descr="OneLab January 2023 vs. January 2024 Monthly Numbers Chart&#10;">
            <a:extLst>
              <a:ext uri="{FF2B5EF4-FFF2-40B4-BE49-F238E27FC236}">
                <a16:creationId xmlns:a16="http://schemas.microsoft.com/office/drawing/2014/main" id="{9A16F01E-15BA-A552-140A-8C1A29883FFD}"/>
              </a:ext>
            </a:extLst>
          </p:cNvPr>
          <p:cNvGraphicFramePr>
            <a:graphicFrameLocks noChangeAspect="1"/>
          </p:cNvGraphicFramePr>
          <p:nvPr>
            <p:extLst>
              <p:ext uri="{D42A27DB-BD31-4B8C-83A1-F6EECF244321}">
                <p14:modId xmlns:p14="http://schemas.microsoft.com/office/powerpoint/2010/main" val="1427219477"/>
              </p:ext>
            </p:extLst>
          </p:nvPr>
        </p:nvGraphicFramePr>
        <p:xfrm>
          <a:off x="3431096" y="1101628"/>
          <a:ext cx="8760903" cy="48932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1985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a:xfrm>
            <a:off x="838199" y="123873"/>
            <a:ext cx="10646327" cy="1325563"/>
          </a:xfrm>
        </p:spPr>
        <p:txBody>
          <a:bodyPr>
            <a:normAutofit/>
          </a:bodyPr>
          <a:lstStyle/>
          <a:p>
            <a:r>
              <a:rPr lang="en-US" sz="3500" dirty="0"/>
              <a:t>Membership has doubled in the past six months</a:t>
            </a:r>
          </a:p>
        </p:txBody>
      </p:sp>
      <p:sp>
        <p:nvSpPr>
          <p:cNvPr id="2" name="Title 6">
            <a:extLst>
              <a:ext uri="{FF2B5EF4-FFF2-40B4-BE49-F238E27FC236}">
                <a16:creationId xmlns:a16="http://schemas.microsoft.com/office/drawing/2014/main" id="{C6645F2E-7F9B-1776-358A-9D943F6961EB}"/>
              </a:ext>
            </a:extLst>
          </p:cNvPr>
          <p:cNvSpPr txBox="1">
            <a:spLocks/>
          </p:cNvSpPr>
          <p:nvPr/>
        </p:nvSpPr>
        <p:spPr>
          <a:xfrm>
            <a:off x="0" y="1776094"/>
            <a:ext cx="12192000" cy="391612"/>
          </a:xfrm>
          <a:prstGeom prst="rect">
            <a:avLst/>
          </a:prstGeom>
        </p:spPr>
        <p:txBody>
          <a:bodyPr/>
          <a:lst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a:lstStyle>
          <a:p>
            <a:pPr algn="ctr">
              <a:spcBef>
                <a:spcPts val="1200"/>
              </a:spcBef>
            </a:pPr>
            <a:r>
              <a:rPr lang="en-US" sz="2000" b="0" dirty="0">
                <a:solidFill>
                  <a:schemeClr val="tx1"/>
                </a:solidFill>
              </a:rPr>
              <a:t>OneLab now has </a:t>
            </a:r>
            <a:r>
              <a:rPr lang="en-US" sz="2000" dirty="0">
                <a:solidFill>
                  <a:srgbClr val="4696D2"/>
                </a:solidFill>
              </a:rPr>
              <a:t>24,000+ unique members</a:t>
            </a:r>
          </a:p>
        </p:txBody>
      </p:sp>
      <p:pic>
        <p:nvPicPr>
          <p:cNvPr id="16" name="Picture 15" descr="Logo for OneLab Resources">
            <a:extLst>
              <a:ext uri="{FF2B5EF4-FFF2-40B4-BE49-F238E27FC236}">
                <a16:creationId xmlns:a16="http://schemas.microsoft.com/office/drawing/2014/main" id="{3B3D8832-813C-054C-4D48-51095E381F65}"/>
              </a:ext>
            </a:extLst>
          </p:cNvPr>
          <p:cNvPicPr>
            <a:picLocks noChangeAspect="1"/>
          </p:cNvPicPr>
          <p:nvPr/>
        </p:nvPicPr>
        <p:blipFill>
          <a:blip r:embed="rId3"/>
          <a:stretch>
            <a:fillRect/>
          </a:stretch>
        </p:blipFill>
        <p:spPr>
          <a:xfrm>
            <a:off x="306085" y="2282278"/>
            <a:ext cx="2987805" cy="612281"/>
          </a:xfrm>
          <a:prstGeom prst="rect">
            <a:avLst/>
          </a:prstGeom>
        </p:spPr>
      </p:pic>
      <p:sp>
        <p:nvSpPr>
          <p:cNvPr id="14" name="TextBox 13">
            <a:extLst>
              <a:ext uri="{FF2B5EF4-FFF2-40B4-BE49-F238E27FC236}">
                <a16:creationId xmlns:a16="http://schemas.microsoft.com/office/drawing/2014/main" id="{AB604682-FB03-AE92-D32F-C867A9636245}"/>
              </a:ext>
            </a:extLst>
          </p:cNvPr>
          <p:cNvSpPr txBox="1"/>
          <p:nvPr/>
        </p:nvSpPr>
        <p:spPr>
          <a:xfrm>
            <a:off x="-72192" y="3070937"/>
            <a:ext cx="6312868" cy="2759730"/>
          </a:xfrm>
          <a:prstGeom prst="rect">
            <a:avLst/>
          </a:prstGeom>
          <a:noFill/>
        </p:spPr>
        <p:txBody>
          <a:bodyPr wrap="square">
            <a:spAutoFit/>
          </a:bodyPr>
          <a:lstStyle/>
          <a:p>
            <a:pPr marL="487668" marR="0" lvl="1" indent="-243834"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OneLab training materials – eLearning and VR courses, job aids, webinars, videos, etc. – have attracted over </a:t>
            </a:r>
            <a:r>
              <a:rPr kumimoji="0" lang="en-US" sz="2000" b="1" i="0" u="none" strike="noStrike" kern="1200" cap="none" spc="0" normalizeH="0" baseline="0" noProof="0" dirty="0">
                <a:ln>
                  <a:noFill/>
                </a:ln>
                <a:solidFill>
                  <a:srgbClr val="033952"/>
                </a:solidFill>
                <a:effectLst/>
                <a:uLnTx/>
                <a:uFillTx/>
                <a:latin typeface="Arial" panose="020B0604020202020204" pitchFamily="34" charset="0"/>
                <a:cs typeface="Arial" panose="020B0604020202020204" pitchFamily="34" charset="0"/>
              </a:rPr>
              <a:t>168,000 </a:t>
            </a:r>
            <a:r>
              <a:rPr lang="en-US" sz="2000" b="1" dirty="0">
                <a:solidFill>
                  <a:srgbClr val="033952"/>
                </a:solidFill>
                <a:latin typeface="Arial" panose="020B0604020202020204" pitchFamily="34" charset="0"/>
                <a:cs typeface="Arial" panose="020B0604020202020204" pitchFamily="34" charset="0"/>
              </a:rPr>
              <a:t>registrations</a:t>
            </a:r>
            <a:r>
              <a:rPr kumimoji="0" lang="en-US" sz="2000" b="1" i="0" u="none" strike="noStrike" kern="1200" cap="none" spc="0" normalizeH="0" baseline="0" noProof="0" dirty="0">
                <a:ln>
                  <a:noFill/>
                </a:ln>
                <a:solidFill>
                  <a:srgbClr val="4B4A4B"/>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in the first two quarters of FY24 – just 3,000 short of FY23 total in half the time</a:t>
            </a:r>
          </a:p>
          <a:p>
            <a:pPr marL="487668" marR="0" lvl="1" indent="-243834"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lang="en-US" sz="2000" dirty="0">
                <a:latin typeface="Arial" panose="020B0604020202020204" pitchFamily="34" charset="0"/>
                <a:cs typeface="Arial" panose="020B0604020202020204" pitchFamily="34" charset="0"/>
              </a:rPr>
              <a:t>Newest trainings: OneLab VR “Centrifuge Safety” practice scenario and </a:t>
            </a:r>
            <a:r>
              <a:rPr kumimoji="0" lang="en-US" sz="2000" b="0" i="0" u="none" strike="noStrike" kern="1200" cap="none" spc="0" normalizeH="0" baseline="0" noProof="0" dirty="0">
                <a:ln>
                  <a:noFill/>
                </a:ln>
                <a:effectLst/>
                <a:uLnTx/>
                <a:uFillTx/>
                <a:latin typeface="Arial" panose="020B0604020202020204" pitchFamily="34" charset="0"/>
                <a:ea typeface="Calibri"/>
                <a:cs typeface="Arial" panose="020B0604020202020204" pitchFamily="34" charset="0"/>
              </a:rPr>
              <a:t>“Fundamentals of Handling Compressed Gas Cylinders Safely” eLearning</a:t>
            </a:r>
          </a:p>
        </p:txBody>
      </p:sp>
      <p:grpSp>
        <p:nvGrpSpPr>
          <p:cNvPr id="6" name="Group 5" descr="Image on OneLab members ">
            <a:extLst>
              <a:ext uri="{FF2B5EF4-FFF2-40B4-BE49-F238E27FC236}">
                <a16:creationId xmlns:a16="http://schemas.microsoft.com/office/drawing/2014/main" id="{49FBB063-9683-82C5-D084-15A83F9FD52D}"/>
              </a:ext>
            </a:extLst>
          </p:cNvPr>
          <p:cNvGrpSpPr/>
          <p:nvPr/>
        </p:nvGrpSpPr>
        <p:grpSpPr>
          <a:xfrm>
            <a:off x="6494488" y="2694599"/>
            <a:ext cx="5661416" cy="2974581"/>
            <a:chOff x="6494488" y="2927033"/>
            <a:chExt cx="5661416" cy="2974581"/>
          </a:xfrm>
        </p:grpSpPr>
        <p:sp>
          <p:nvSpPr>
            <p:cNvPr id="7" name="TextBox 6">
              <a:extLst>
                <a:ext uri="{FF2B5EF4-FFF2-40B4-BE49-F238E27FC236}">
                  <a16:creationId xmlns:a16="http://schemas.microsoft.com/office/drawing/2014/main" id="{756850B9-C956-ADB1-41BC-19151E43B561}"/>
                </a:ext>
              </a:extLst>
            </p:cNvPr>
            <p:cNvSpPr txBox="1"/>
            <p:nvPr/>
          </p:nvSpPr>
          <p:spPr>
            <a:xfrm>
              <a:off x="8312797" y="4046174"/>
              <a:ext cx="3843107" cy="738664"/>
            </a:xfrm>
            <a:prstGeom prst="rect">
              <a:avLst/>
            </a:prstGeom>
            <a:noFill/>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pPr defTabSz="914377">
                <a:defRPr/>
              </a:pPr>
              <a:r>
                <a:rPr lang="en-US" sz="2000" b="1" dirty="0">
                  <a:solidFill>
                    <a:srgbClr val="0EB2B2"/>
                  </a:solidFill>
                  <a:latin typeface="Arial" panose="020B0604020202020204" pitchFamily="34" charset="0"/>
                  <a:cs typeface="Arial" panose="020B0604020202020204" pitchFamily="34" charset="0"/>
                </a:rPr>
                <a:t>10,900+ members </a:t>
              </a:r>
              <a:r>
                <a:rPr lang="en-US" sz="2000" dirty="0">
                  <a:latin typeface="Arial" panose="020B0604020202020204" pitchFamily="34" charset="0"/>
                  <a:cs typeface="Arial" panose="020B0604020202020204" pitchFamily="34" charset="0"/>
                </a:rPr>
                <a:t>with 4,900 new members since November</a:t>
              </a:r>
            </a:p>
          </p:txBody>
        </p:sp>
        <p:sp>
          <p:nvSpPr>
            <p:cNvPr id="8" name="TextBox 7">
              <a:extLst>
                <a:ext uri="{FF2B5EF4-FFF2-40B4-BE49-F238E27FC236}">
                  <a16:creationId xmlns:a16="http://schemas.microsoft.com/office/drawing/2014/main" id="{B4C0F101-91F5-240A-CB7B-7CD46138251B}"/>
                </a:ext>
              </a:extLst>
            </p:cNvPr>
            <p:cNvSpPr txBox="1"/>
            <p:nvPr/>
          </p:nvSpPr>
          <p:spPr>
            <a:xfrm>
              <a:off x="8312797" y="5162950"/>
              <a:ext cx="3843107" cy="738664"/>
            </a:xfrm>
            <a:prstGeom prst="rect">
              <a:avLst/>
            </a:prstGeom>
            <a:noFill/>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pPr defTabSz="914377">
                <a:defRPr/>
              </a:pPr>
              <a:r>
                <a:rPr lang="en-US" sz="2000" b="1" dirty="0">
                  <a:solidFill>
                    <a:srgbClr val="4970B2"/>
                  </a:solidFill>
                  <a:latin typeface="Arial" panose="020B0604020202020204" pitchFamily="34" charset="0"/>
                  <a:cs typeface="Arial" panose="020B0604020202020204" pitchFamily="34" charset="0"/>
                </a:rPr>
                <a:t>4,300+ members </a:t>
              </a:r>
              <a:r>
                <a:rPr lang="en-US" sz="2000" dirty="0">
                  <a:latin typeface="Arial" panose="020B0604020202020204" pitchFamily="34" charset="0"/>
                  <a:cs typeface="Arial" panose="020B0604020202020204" pitchFamily="34" charset="0"/>
                </a:rPr>
                <a:t>with 2,300 new members since November</a:t>
              </a:r>
            </a:p>
          </p:txBody>
        </p:sp>
        <p:sp>
          <p:nvSpPr>
            <p:cNvPr id="9" name="TextBox 8">
              <a:extLst>
                <a:ext uri="{FF2B5EF4-FFF2-40B4-BE49-F238E27FC236}">
                  <a16:creationId xmlns:a16="http://schemas.microsoft.com/office/drawing/2014/main" id="{D67840D5-F467-B184-C08D-9B487D01312A}"/>
                </a:ext>
              </a:extLst>
            </p:cNvPr>
            <p:cNvSpPr txBox="1"/>
            <p:nvPr/>
          </p:nvSpPr>
          <p:spPr>
            <a:xfrm>
              <a:off x="8312797" y="2927033"/>
              <a:ext cx="3742844" cy="738664"/>
            </a:xfrm>
            <a:prstGeom prst="rect">
              <a:avLst/>
            </a:prstGeom>
            <a:noFill/>
          </p:spPr>
          <p:txBody>
            <a:bodyPr rot="0" spcFirstLastPara="0" vertOverflow="overflow" horzOverflow="overflow" vert="horz" wrap="square" lIns="121920" tIns="60960" rIns="121920" bIns="60960" numCol="1" spcCol="0" rtlCol="0" fromWordArt="0" anchor="ctr" anchorCtr="0" forceAA="0" compatLnSpc="1">
              <a:prstTxWarp prst="textNoShape">
                <a:avLst/>
              </a:prstTxWarp>
              <a:spAutoFit/>
            </a:bodyPr>
            <a:lstStyle/>
            <a:p>
              <a:pPr defTabSz="914377">
                <a:defRPr/>
              </a:pPr>
              <a:r>
                <a:rPr lang="en-US" sz="2000" b="1" dirty="0">
                  <a:solidFill>
                    <a:srgbClr val="1A98D5"/>
                  </a:solidFill>
                  <a:latin typeface="Arial" panose="020B0604020202020204" pitchFamily="34" charset="0"/>
                  <a:cs typeface="Arial" panose="020B0604020202020204" pitchFamily="34" charset="0"/>
                </a:rPr>
                <a:t>22,600+ learners </a:t>
              </a:r>
              <a:r>
                <a:rPr lang="en-US" sz="2000" dirty="0">
                  <a:latin typeface="Arial" panose="020B0604020202020204" pitchFamily="34" charset="0"/>
                  <a:cs typeface="Arial" panose="020B0604020202020204" pitchFamily="34" charset="0"/>
                </a:rPr>
                <a:t>with 11,600 new learners since November</a:t>
              </a:r>
            </a:p>
          </p:txBody>
        </p:sp>
        <p:pic>
          <p:nvPicPr>
            <p:cNvPr id="10" name="Picture 9">
              <a:extLst>
                <a:ext uri="{FF2B5EF4-FFF2-40B4-BE49-F238E27FC236}">
                  <a16:creationId xmlns:a16="http://schemas.microsoft.com/office/drawing/2014/main" id="{52231AE7-E381-F966-F57B-C15A9B04E455}"/>
                </a:ext>
              </a:extLst>
            </p:cNvPr>
            <p:cNvPicPr>
              <a:picLocks noChangeAspect="1"/>
            </p:cNvPicPr>
            <p:nvPr/>
          </p:nvPicPr>
          <p:blipFill>
            <a:blip r:embed="rId4"/>
            <a:stretch>
              <a:fillRect/>
            </a:stretch>
          </p:blipFill>
          <p:spPr>
            <a:xfrm>
              <a:off x="6513326" y="5208128"/>
              <a:ext cx="1599015" cy="600193"/>
            </a:xfrm>
            <a:prstGeom prst="rect">
              <a:avLst/>
            </a:prstGeom>
          </p:spPr>
        </p:pic>
        <p:pic>
          <p:nvPicPr>
            <p:cNvPr id="11" name="Picture 10">
              <a:extLst>
                <a:ext uri="{FF2B5EF4-FFF2-40B4-BE49-F238E27FC236}">
                  <a16:creationId xmlns:a16="http://schemas.microsoft.com/office/drawing/2014/main" id="{CDE91967-D9DC-FF2F-7476-A1A0EB90AFDB}"/>
                </a:ext>
              </a:extLst>
            </p:cNvPr>
            <p:cNvPicPr>
              <a:picLocks noChangeAspect="1"/>
            </p:cNvPicPr>
            <p:nvPr/>
          </p:nvPicPr>
          <p:blipFill>
            <a:blip r:embed="rId5"/>
            <a:stretch>
              <a:fillRect/>
            </a:stretch>
          </p:blipFill>
          <p:spPr>
            <a:xfrm>
              <a:off x="6494488" y="4064382"/>
              <a:ext cx="1733323" cy="608605"/>
            </a:xfrm>
            <a:prstGeom prst="rect">
              <a:avLst/>
            </a:prstGeom>
          </p:spPr>
        </p:pic>
        <p:pic>
          <p:nvPicPr>
            <p:cNvPr id="12" name="Picture 11">
              <a:extLst>
                <a:ext uri="{FF2B5EF4-FFF2-40B4-BE49-F238E27FC236}">
                  <a16:creationId xmlns:a16="http://schemas.microsoft.com/office/drawing/2014/main" id="{7826ED2B-0D96-72E5-8560-14F793C34D01}"/>
                </a:ext>
              </a:extLst>
            </p:cNvPr>
            <p:cNvPicPr>
              <a:picLocks noChangeAspect="1"/>
            </p:cNvPicPr>
            <p:nvPr/>
          </p:nvPicPr>
          <p:blipFill>
            <a:blip r:embed="rId6"/>
            <a:stretch>
              <a:fillRect/>
            </a:stretch>
          </p:blipFill>
          <p:spPr>
            <a:xfrm>
              <a:off x="6494490" y="2996269"/>
              <a:ext cx="1752159" cy="600193"/>
            </a:xfrm>
            <a:prstGeom prst="rect">
              <a:avLst/>
            </a:prstGeom>
          </p:spPr>
        </p:pic>
      </p:grpSp>
      <p:cxnSp>
        <p:nvCxnSpPr>
          <p:cNvPr id="13" name="Straight Connector 12">
            <a:extLst>
              <a:ext uri="{FF2B5EF4-FFF2-40B4-BE49-F238E27FC236}">
                <a16:creationId xmlns:a16="http://schemas.microsoft.com/office/drawing/2014/main" id="{B1CB1EAA-F361-2C5E-9569-D5C5282183BB}"/>
              </a:ext>
              <a:ext uri="{C183D7F6-B498-43B3-948B-1728B52AA6E4}">
                <adec:decorative xmlns:adec="http://schemas.microsoft.com/office/drawing/2017/decorative" val="1"/>
              </a:ext>
            </a:extLst>
          </p:cNvPr>
          <p:cNvCxnSpPr>
            <a:cxnSpLocks/>
          </p:cNvCxnSpPr>
          <p:nvPr/>
        </p:nvCxnSpPr>
        <p:spPr>
          <a:xfrm flipV="1">
            <a:off x="6312867" y="2533355"/>
            <a:ext cx="0" cy="32232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37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a:extLst>
              <a:ext uri="{FF2B5EF4-FFF2-40B4-BE49-F238E27FC236}">
                <a16:creationId xmlns:a16="http://schemas.microsoft.com/office/drawing/2014/main" id="{8AC66B22-00D1-C5E4-4002-475050F9880F}"/>
              </a:ext>
            </a:extLst>
          </p:cNvPr>
          <p:cNvSpPr txBox="1">
            <a:spLocks noGrp="1"/>
          </p:cNvSpPr>
          <p:nvPr>
            <p:ph type="title" idx="4294967295"/>
          </p:nvPr>
        </p:nvSpPr>
        <p:spPr>
          <a:xfrm>
            <a:off x="0" y="334752"/>
            <a:ext cx="12192000" cy="10703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5408F"/>
                </a:solidFill>
                <a:effectLst/>
                <a:uLnTx/>
                <a:uFillTx/>
                <a:latin typeface="Arial" panose="020B0604020202020204" pitchFamily="34" charset="0"/>
                <a:ea typeface="+mj-ea"/>
                <a:cs typeface="Arial" panose="020B0604020202020204" pitchFamily="34" charset="0"/>
              </a:rPr>
              <a:t>Membership by State</a:t>
            </a:r>
          </a:p>
          <a:p>
            <a:pPr marL="0" marR="0" lvl="0" indent="0" algn="ctr" defTabSz="914400" rtl="0" eaLnBrk="1" fontAlgn="auto" latinLnBrk="0" hangingPunct="1">
              <a:lnSpc>
                <a:spcPct val="90000"/>
              </a:lnSpc>
              <a:spcBef>
                <a:spcPts val="800"/>
              </a:spcBef>
              <a:spcAft>
                <a:spcPts val="0"/>
              </a:spcAft>
              <a:buClrTx/>
              <a:buSzTx/>
              <a:buFontTx/>
              <a:buNone/>
              <a:tabLst/>
              <a:defRPr/>
            </a:pPr>
            <a:r>
              <a:rPr kumimoji="0" lang="en-US" sz="1600" b="0" i="0" u="none" strike="noStrike" kern="1200" cap="none" spc="0" normalizeH="0" baseline="0" noProof="0" dirty="0" err="1">
                <a:ln>
                  <a:noFill/>
                </a:ln>
                <a:solidFill>
                  <a:srgbClr val="25408F"/>
                </a:solidFill>
                <a:effectLst/>
                <a:uLnTx/>
                <a:uFillTx/>
                <a:latin typeface="Arial" panose="020B0604020202020204" pitchFamily="34" charset="0"/>
                <a:ea typeface="+mj-ea"/>
                <a:cs typeface="Arial" panose="020B0604020202020204" pitchFamily="34" charset="0"/>
              </a:rPr>
              <a:t>OneLab</a:t>
            </a:r>
            <a:r>
              <a:rPr kumimoji="0" lang="en-US" sz="1600" b="0" i="0" u="none" strike="noStrike" kern="1200" cap="none" spc="0" normalizeH="0" baseline="0" noProof="0" dirty="0">
                <a:ln>
                  <a:noFill/>
                </a:ln>
                <a:solidFill>
                  <a:srgbClr val="25408F"/>
                </a:solidFill>
                <a:effectLst/>
                <a:uLnTx/>
                <a:uFillTx/>
                <a:latin typeface="Arial" panose="020B0604020202020204" pitchFamily="34" charset="0"/>
                <a:ea typeface="+mj-ea"/>
                <a:cs typeface="Arial" panose="020B0604020202020204" pitchFamily="34" charset="0"/>
              </a:rPr>
              <a:t> includes representatives from 15,000+ laboratories and professional organizations</a:t>
            </a:r>
          </a:p>
        </p:txBody>
      </p:sp>
      <p:pic>
        <p:nvPicPr>
          <p:cNvPr id="2" name="Picture 1" descr="Map of Membership across the USA">
            <a:extLst>
              <a:ext uri="{FF2B5EF4-FFF2-40B4-BE49-F238E27FC236}">
                <a16:creationId xmlns:a16="http://schemas.microsoft.com/office/drawing/2014/main" id="{002C6AE9-AC29-D39E-308B-1A04E7CCC146}"/>
              </a:ext>
            </a:extLst>
          </p:cNvPr>
          <p:cNvPicPr>
            <a:picLocks noChangeAspect="1"/>
          </p:cNvPicPr>
          <p:nvPr/>
        </p:nvPicPr>
        <p:blipFill rotWithShape="1">
          <a:blip r:embed="rId3">
            <a:extLst>
              <a:ext uri="{28A0092B-C50C-407E-A947-70E740481C1C}">
                <a14:useLocalDpi xmlns:a14="http://schemas.microsoft.com/office/drawing/2010/main" val="0"/>
              </a:ext>
            </a:extLst>
          </a:blip>
          <a:srcRect b="702"/>
          <a:stretch/>
        </p:blipFill>
        <p:spPr>
          <a:xfrm>
            <a:off x="2133091" y="1405054"/>
            <a:ext cx="7925819" cy="5452946"/>
          </a:xfrm>
          <a:prstGeom prst="rect">
            <a:avLst/>
          </a:prstGeom>
        </p:spPr>
      </p:pic>
      <p:sp>
        <p:nvSpPr>
          <p:cNvPr id="3" name="TextBox 2">
            <a:extLst>
              <a:ext uri="{FF2B5EF4-FFF2-40B4-BE49-F238E27FC236}">
                <a16:creationId xmlns:a16="http://schemas.microsoft.com/office/drawing/2014/main" id="{EC4CB2F2-F407-EBAE-20A6-02945C65E238}"/>
              </a:ext>
            </a:extLst>
          </p:cNvPr>
          <p:cNvSpPr txBox="1"/>
          <p:nvPr/>
        </p:nvSpPr>
        <p:spPr>
          <a:xfrm>
            <a:off x="2430650" y="3514543"/>
            <a:ext cx="374544" cy="253916"/>
          </a:xfrm>
          <a:prstGeom prst="rect">
            <a:avLst/>
          </a:prstGeom>
          <a:solidFill>
            <a:srgbClr val="082E40"/>
          </a:solidFill>
          <a:ln>
            <a:noFill/>
          </a:ln>
        </p:spPr>
        <p:txBody>
          <a:bodyPr wrap="square" rtlCol="0">
            <a:spAutoFit/>
          </a:bodyPr>
          <a:lstStyle/>
          <a:p>
            <a:r>
              <a:rPr lang="en-US" sz="1050" dirty="0">
                <a:solidFill>
                  <a:schemeClr val="bg1"/>
                </a:solidFill>
              </a:rPr>
              <a:t>CA</a:t>
            </a:r>
          </a:p>
        </p:txBody>
      </p:sp>
      <p:grpSp>
        <p:nvGrpSpPr>
          <p:cNvPr id="13" name="Group 12" descr="Legend for the map">
            <a:extLst>
              <a:ext uri="{FF2B5EF4-FFF2-40B4-BE49-F238E27FC236}">
                <a16:creationId xmlns:a16="http://schemas.microsoft.com/office/drawing/2014/main" id="{81E044D1-5EF9-D611-C247-444A4504296B}"/>
              </a:ext>
            </a:extLst>
          </p:cNvPr>
          <p:cNvGrpSpPr/>
          <p:nvPr/>
        </p:nvGrpSpPr>
        <p:grpSpPr>
          <a:xfrm>
            <a:off x="9183119" y="4445756"/>
            <a:ext cx="1850571" cy="2099631"/>
            <a:chOff x="10009414" y="4408586"/>
            <a:chExt cx="1850571" cy="2099631"/>
          </a:xfrm>
        </p:grpSpPr>
        <p:sp>
          <p:nvSpPr>
            <p:cNvPr id="4" name="TextBox 3">
              <a:extLst>
                <a:ext uri="{FF2B5EF4-FFF2-40B4-BE49-F238E27FC236}">
                  <a16:creationId xmlns:a16="http://schemas.microsoft.com/office/drawing/2014/main" id="{240EF1D1-1A9A-7CA9-3590-40776694D711}"/>
                </a:ext>
              </a:extLst>
            </p:cNvPr>
            <p:cNvSpPr txBox="1"/>
            <p:nvPr/>
          </p:nvSpPr>
          <p:spPr>
            <a:xfrm>
              <a:off x="10009414" y="4408586"/>
              <a:ext cx="1850571" cy="2077492"/>
            </a:xfrm>
            <a:prstGeom prst="rect">
              <a:avLst/>
            </a:prstGeom>
            <a:solidFill>
              <a:schemeClr val="bg1"/>
            </a:solidFill>
            <a:ln>
              <a:solidFill>
                <a:schemeClr val="tx1"/>
              </a:solidFill>
            </a:ln>
          </p:spPr>
          <p:txBody>
            <a:bodyPr wrap="square" rtlCol="0">
              <a:spAutoFit/>
            </a:bodyPr>
            <a:lstStyle/>
            <a:p>
              <a:pPr algn="ctr"/>
              <a:r>
                <a:rPr lang="en-US" dirty="0"/>
                <a:t>Legend</a:t>
              </a:r>
            </a:p>
            <a:p>
              <a:endParaRPr lang="en-US" sz="1000" dirty="0"/>
            </a:p>
            <a:p>
              <a:pPr algn="r"/>
              <a:r>
                <a:rPr lang="en-US" sz="1000" dirty="0"/>
                <a:t>1-99 Members</a:t>
              </a:r>
            </a:p>
            <a:p>
              <a:pPr algn="r"/>
              <a:endParaRPr lang="en-US" sz="1000" dirty="0"/>
            </a:p>
            <a:p>
              <a:pPr algn="r"/>
              <a:endParaRPr lang="en-US" sz="1000" dirty="0"/>
            </a:p>
            <a:p>
              <a:pPr algn="r"/>
              <a:r>
                <a:rPr lang="en-US" sz="1000" dirty="0"/>
                <a:t>100-249 Members</a:t>
              </a:r>
            </a:p>
            <a:p>
              <a:pPr algn="r"/>
              <a:endParaRPr lang="en-US" sz="1000" dirty="0"/>
            </a:p>
            <a:p>
              <a:pPr algn="r"/>
              <a:endParaRPr lang="en-US" sz="1000" dirty="0"/>
            </a:p>
            <a:p>
              <a:pPr algn="r"/>
              <a:r>
                <a:rPr lang="en-US" sz="1000" dirty="0"/>
                <a:t>250-999 Members</a:t>
              </a:r>
            </a:p>
            <a:p>
              <a:pPr algn="r"/>
              <a:endParaRPr lang="en-US" sz="1000" dirty="0"/>
            </a:p>
            <a:p>
              <a:pPr algn="r"/>
              <a:endParaRPr lang="en-US" sz="1000" dirty="0"/>
            </a:p>
            <a:p>
              <a:pPr algn="r"/>
              <a:r>
                <a:rPr lang="en-US" sz="1000" dirty="0"/>
                <a:t>1000+ Members</a:t>
              </a:r>
            </a:p>
          </p:txBody>
        </p:sp>
        <p:pic>
          <p:nvPicPr>
            <p:cNvPr id="5" name="Graphic 4" descr="Badge New with solid fill">
              <a:extLst>
                <a:ext uri="{FF2B5EF4-FFF2-40B4-BE49-F238E27FC236}">
                  <a16:creationId xmlns:a16="http://schemas.microsoft.com/office/drawing/2014/main" id="{1FE9D1C0-13F0-88DF-CFF8-CF54267F554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9414" y="4767568"/>
              <a:ext cx="444626" cy="444626"/>
            </a:xfrm>
            <a:prstGeom prst="rect">
              <a:avLst/>
            </a:prstGeom>
          </p:spPr>
        </p:pic>
        <p:pic>
          <p:nvPicPr>
            <p:cNvPr id="6" name="Graphic 5" descr="Badge New with solid fill">
              <a:extLst>
                <a:ext uri="{FF2B5EF4-FFF2-40B4-BE49-F238E27FC236}">
                  <a16:creationId xmlns:a16="http://schemas.microsoft.com/office/drawing/2014/main" id="{4843AB58-F72A-BB1C-6049-ABC930EFDC1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09414" y="5188139"/>
              <a:ext cx="444626" cy="444626"/>
            </a:xfrm>
            <a:prstGeom prst="rect">
              <a:avLst/>
            </a:prstGeom>
          </p:spPr>
        </p:pic>
        <p:pic>
          <p:nvPicPr>
            <p:cNvPr id="7" name="Graphic 6" descr="Badge New with solid fill">
              <a:extLst>
                <a:ext uri="{FF2B5EF4-FFF2-40B4-BE49-F238E27FC236}">
                  <a16:creationId xmlns:a16="http://schemas.microsoft.com/office/drawing/2014/main" id="{CB592039-C67D-D63C-7EC2-FD36A8D7AC7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09414" y="5632765"/>
              <a:ext cx="444626" cy="444626"/>
            </a:xfrm>
            <a:prstGeom prst="rect">
              <a:avLst/>
            </a:prstGeom>
          </p:spPr>
        </p:pic>
        <p:pic>
          <p:nvPicPr>
            <p:cNvPr id="8" name="Graphic 7" descr="Badge New with solid fill">
              <a:extLst>
                <a:ext uri="{FF2B5EF4-FFF2-40B4-BE49-F238E27FC236}">
                  <a16:creationId xmlns:a16="http://schemas.microsoft.com/office/drawing/2014/main" id="{44100987-F206-2496-E477-73706FDB9B5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09414" y="6063591"/>
              <a:ext cx="444626" cy="444626"/>
            </a:xfrm>
            <a:prstGeom prst="rect">
              <a:avLst/>
            </a:prstGeom>
          </p:spPr>
        </p:pic>
      </p:grpSp>
    </p:spTree>
    <p:extLst>
      <p:ext uri="{BB962C8B-B14F-4D97-AF65-F5344CB8AC3E}">
        <p14:creationId xmlns:p14="http://schemas.microsoft.com/office/powerpoint/2010/main" val="128550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p:txBody>
          <a:bodyPr/>
          <a:lstStyle/>
          <a:p>
            <a:r>
              <a:rPr lang="en-US" dirty="0"/>
              <a:t>Lessons Learned</a:t>
            </a:r>
            <a:r>
              <a:rPr lang="en-US" sz="800" dirty="0"/>
              <a:t>2</a:t>
            </a:r>
            <a:endParaRPr lang="en-US" dirty="0"/>
          </a:p>
        </p:txBody>
      </p:sp>
      <p:sp>
        <p:nvSpPr>
          <p:cNvPr id="8" name="Content Placeholder 7">
            <a:extLst>
              <a:ext uri="{FF2B5EF4-FFF2-40B4-BE49-F238E27FC236}">
                <a16:creationId xmlns:a16="http://schemas.microsoft.com/office/drawing/2014/main" id="{7835CA69-7D25-154B-973F-A69396B6D19C}"/>
              </a:ext>
            </a:extLst>
          </p:cNvPr>
          <p:cNvSpPr>
            <a:spLocks noGrp="1"/>
          </p:cNvSpPr>
          <p:nvPr>
            <p:ph idx="1"/>
          </p:nvPr>
        </p:nvSpPr>
        <p:spPr/>
        <p:txBody>
          <a:bodyPr/>
          <a:lstStyle/>
          <a:p>
            <a:r>
              <a:rPr lang="en-US" sz="2400" dirty="0"/>
              <a:t>Take a “minimum viable product” (MVP) approach</a:t>
            </a:r>
          </a:p>
          <a:p>
            <a:r>
              <a:rPr lang="en-US" sz="2400" dirty="0"/>
              <a:t>Gather real-time feedback from learners</a:t>
            </a:r>
          </a:p>
          <a:p>
            <a:r>
              <a:rPr lang="en-US" sz="2400" dirty="0"/>
              <a:t>Webinars and job aids set the foundation</a:t>
            </a:r>
            <a:br>
              <a:rPr lang="en-US" sz="2400" dirty="0"/>
            </a:br>
            <a:r>
              <a:rPr lang="en-US" sz="2400" dirty="0"/>
              <a:t>for creating interactive online training</a:t>
            </a:r>
          </a:p>
          <a:p>
            <a:r>
              <a:rPr lang="en-US" sz="2400" dirty="0"/>
              <a:t>Partners’ contributions are essential – including in identifying additional partners</a:t>
            </a:r>
          </a:p>
          <a:p>
            <a:endParaRPr lang="en-US" dirty="0"/>
          </a:p>
        </p:txBody>
      </p:sp>
    </p:spTree>
    <p:extLst>
      <p:ext uri="{BB962C8B-B14F-4D97-AF65-F5344CB8AC3E}">
        <p14:creationId xmlns:p14="http://schemas.microsoft.com/office/powerpoint/2010/main" val="132774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7F1E7B-72D8-10DE-5FC4-5F90AE11A35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dirty="0" err="1"/>
              <a:t>OneLab</a:t>
            </a:r>
            <a:r>
              <a:rPr lang="en-US" sz="800" dirty="0"/>
              <a:t> Resources </a:t>
            </a:r>
          </a:p>
        </p:txBody>
      </p:sp>
      <p:pic>
        <p:nvPicPr>
          <p:cNvPr id="2" name="Picture 1" descr="Diagram listing the seven elements of CDC's OneLab Initiative">
            <a:extLst>
              <a:ext uri="{FF2B5EF4-FFF2-40B4-BE49-F238E27FC236}">
                <a16:creationId xmlns:a16="http://schemas.microsoft.com/office/drawing/2014/main" id="{BE723458-964D-B228-5E53-44D1C2231297}"/>
              </a:ext>
            </a:extLst>
          </p:cNvPr>
          <p:cNvPicPr>
            <a:picLocks noChangeAspect="1"/>
          </p:cNvPicPr>
          <p:nvPr/>
        </p:nvPicPr>
        <p:blipFill rotWithShape="1">
          <a:blip r:embed="rId3"/>
          <a:srcRect t="18469" b="14986"/>
          <a:stretch/>
        </p:blipFill>
        <p:spPr>
          <a:xfrm>
            <a:off x="0" y="1147195"/>
            <a:ext cx="12192001" cy="4563611"/>
          </a:xfrm>
          <a:prstGeom prst="rect">
            <a:avLst/>
          </a:prstGeom>
        </p:spPr>
      </p:pic>
      <p:sp>
        <p:nvSpPr>
          <p:cNvPr id="3" name="Content Placeholder 2" descr="Link to OneLab webpage, www.cdc.gov/onelab">
            <a:extLst>
              <a:ext uri="{FF2B5EF4-FFF2-40B4-BE49-F238E27FC236}">
                <a16:creationId xmlns:a16="http://schemas.microsoft.com/office/drawing/2014/main" id="{01FEB0E6-4085-F997-C034-E7F4AEA7D9A3}"/>
              </a:ext>
            </a:extLst>
          </p:cNvPr>
          <p:cNvSpPr txBox="1">
            <a:spLocks/>
          </p:cNvSpPr>
          <p:nvPr/>
        </p:nvSpPr>
        <p:spPr>
          <a:xfrm>
            <a:off x="838200" y="5998128"/>
            <a:ext cx="10515600" cy="377505"/>
          </a:xfrm>
          <a:prstGeom prst="rect">
            <a:avLst/>
          </a:prstGeom>
        </p:spPr>
        <p:txBody>
          <a:bodyPr/>
          <a:lst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hlinkClick r:id="rId4"/>
              </a:rPr>
              <a:t>www.cdc.gov/onelab</a:t>
            </a:r>
            <a:endParaRPr lang="en-US" sz="2000" dirty="0"/>
          </a:p>
        </p:txBody>
      </p:sp>
    </p:spTree>
    <p:extLst>
      <p:ext uri="{BB962C8B-B14F-4D97-AF65-F5344CB8AC3E}">
        <p14:creationId xmlns:p14="http://schemas.microsoft.com/office/powerpoint/2010/main" val="28984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a:xfrm>
            <a:off x="838199" y="123873"/>
            <a:ext cx="10839275" cy="1325563"/>
          </a:xfrm>
        </p:spPr>
        <p:txBody>
          <a:bodyPr>
            <a:normAutofit/>
          </a:bodyPr>
          <a:lstStyle/>
          <a:p>
            <a:r>
              <a:rPr lang="en-US" sz="3300" dirty="0"/>
              <a:t>Career Pathways in Public Health Laboratory Science</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lstStyle/>
          <a:p>
            <a:pPr marL="0" indent="0">
              <a:buNone/>
            </a:pPr>
            <a:r>
              <a:rPr lang="en-US" dirty="0"/>
              <a:t>CDC and APHL have partnered to offer experiential learning placements in state, local, and territorial public health laboratories</a:t>
            </a:r>
          </a:p>
          <a:p>
            <a:r>
              <a:rPr lang="en-US" b="1" dirty="0"/>
              <a:t>Fellowship (1-2 years): </a:t>
            </a:r>
            <a:r>
              <a:rPr lang="en-US" dirty="0"/>
              <a:t>prepares graduates of bachelor’s, master’s, and doctoral programs in laboratory-related fields to enter the workforce </a:t>
            </a:r>
          </a:p>
          <a:p>
            <a:r>
              <a:rPr lang="en-US" b="1" dirty="0"/>
              <a:t>Internship (12-16 weeks): </a:t>
            </a:r>
            <a:r>
              <a:rPr lang="en-US" dirty="0"/>
              <a:t>introduces students enrolled in associate’s, bachelor’s, and MPH programs to potential laboratory career paths</a:t>
            </a:r>
          </a:p>
          <a:p>
            <a:pPr marL="0" indent="0" algn="ctr">
              <a:spcBef>
                <a:spcPts val="2400"/>
              </a:spcBef>
              <a:buNone/>
            </a:pPr>
            <a:r>
              <a:rPr lang="en-US" sz="2000" dirty="0">
                <a:hlinkClick r:id="rId3"/>
              </a:rPr>
              <a:t>www.aphl.org/careerpathways</a:t>
            </a:r>
            <a:endParaRPr lang="en-US" sz="2000" dirty="0"/>
          </a:p>
          <a:p>
            <a:pPr marL="0" indent="0">
              <a:buNone/>
            </a:pPr>
            <a:endParaRPr lang="en-US" dirty="0"/>
          </a:p>
          <a:p>
            <a:endParaRPr lang="en-US" dirty="0"/>
          </a:p>
        </p:txBody>
      </p:sp>
    </p:spTree>
    <p:extLst>
      <p:ext uri="{BB962C8B-B14F-4D97-AF65-F5344CB8AC3E}">
        <p14:creationId xmlns:p14="http://schemas.microsoft.com/office/powerpoint/2010/main" val="37611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dirty="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1508166" y="2913924"/>
            <a:ext cx="8789537" cy="2743200"/>
          </a:xfrm>
        </p:spPr>
        <p:txBody>
          <a:bodyPr>
            <a:normAutofit fontScale="90000"/>
          </a:bodyPr>
          <a:lstStyle/>
          <a:p>
            <a:r>
              <a:rPr lang="en-US" sz="4000" dirty="0"/>
              <a:t>Next Month’s Webinar:</a:t>
            </a:r>
            <a:br>
              <a:rPr lang="en-US" sz="4000" dirty="0"/>
            </a:br>
            <a:br>
              <a:rPr lang="en-US" sz="4000" dirty="0"/>
            </a:br>
            <a:r>
              <a:rPr lang="en-US" sz="4000" dirty="0"/>
              <a:t>May 15th, 11 am – 12 pm CST</a:t>
            </a:r>
            <a:br>
              <a:rPr lang="en-US" sz="4000" dirty="0"/>
            </a:br>
            <a:br>
              <a:rPr lang="en-US" sz="4000" dirty="0"/>
            </a:br>
            <a:r>
              <a:rPr lang="en-US" sz="4000" dirty="0"/>
              <a:t>Twinning and Sharing Best Practices: Regional Partnerships</a:t>
            </a:r>
            <a:br>
              <a:rPr lang="en-US" sz="3000" dirty="0"/>
            </a:br>
            <a:endParaRPr lang="en-US" sz="3000" dirty="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A80C-9328-5A48-E796-2CC14F334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8DA07-3020-E638-D8F8-349C37147041}"/>
              </a:ext>
            </a:extLst>
          </p:cNvPr>
          <p:cNvSpPr>
            <a:spLocks noGrp="1"/>
          </p:cNvSpPr>
          <p:nvPr>
            <p:ph type="title"/>
          </p:nvPr>
        </p:nvSpPr>
        <p:spPr/>
        <p:txBody>
          <a:bodyPr/>
          <a:lstStyle/>
          <a:p>
            <a:pPr algn="ctr"/>
            <a:r>
              <a:rPr lang="en-US" dirty="0">
                <a:latin typeface="Arial"/>
                <a:cs typeface="Arial"/>
              </a:rPr>
              <a:t>CMLE Credit Claiming for Today's Webinar</a:t>
            </a:r>
            <a:endParaRPr lang="en-US" dirty="0"/>
          </a:p>
        </p:txBody>
      </p:sp>
      <p:sp>
        <p:nvSpPr>
          <p:cNvPr id="6" name="Content Placeholder 3">
            <a:extLst>
              <a:ext uri="{FF2B5EF4-FFF2-40B4-BE49-F238E27FC236}">
                <a16:creationId xmlns:a16="http://schemas.microsoft.com/office/drawing/2014/main" id="{360B9FD0-6107-E20B-61D6-069B4EAB0730}"/>
              </a:ext>
            </a:extLst>
          </p:cNvPr>
          <p:cNvSpPr>
            <a:spLocks noGrp="1"/>
          </p:cNvSpPr>
          <p:nvPr>
            <p:ph idx="1"/>
          </p:nvPr>
        </p:nvSpPr>
        <p:spPr/>
        <p:txBody>
          <a:bodyPr/>
          <a:lstStyle/>
          <a:p>
            <a:pPr marL="457200" indent="-457200">
              <a:buFont typeface="+mj-lt"/>
              <a:buAutoNum type="arabicPeriod"/>
            </a:pPr>
            <a:r>
              <a:rPr lang="en-US" sz="2000" dirty="0"/>
              <a:t>Claim 1 CMLE credit for this webinar from the ASCP Store</a:t>
            </a:r>
          </a:p>
          <a:p>
            <a:pPr marL="457200" indent="-457200">
              <a:buFont typeface="+mj-lt"/>
              <a:buAutoNum type="arabicPeriod"/>
            </a:pPr>
            <a:r>
              <a:rPr lang="en-US" sz="2000" dirty="0"/>
              <a:t>Instructions will be emailed to live attendees tomorrow 4/25 (via Zoom)</a:t>
            </a:r>
          </a:p>
          <a:p>
            <a:pPr marL="457200" indent="-457200">
              <a:buFont typeface="+mj-lt"/>
              <a:buAutoNum type="arabicPeriod"/>
            </a:pPr>
            <a:r>
              <a:rPr lang="en-US" sz="2000" dirty="0"/>
              <a:t>Credit claiming is only available within 1-month of the webinar date</a:t>
            </a:r>
          </a:p>
          <a:p>
            <a:pPr marL="457200" indent="-457200">
              <a:buFont typeface="+mj-lt"/>
              <a:buAutoNum type="arabicPeriod"/>
            </a:pPr>
            <a:endParaRPr lang="en-US" dirty="0">
              <a:hlinkClick r:id="rId2"/>
            </a:endParaRPr>
          </a:p>
          <a:p>
            <a:pPr marL="0" indent="0">
              <a:buNone/>
            </a:pPr>
            <a:endParaRPr lang="en-US" dirty="0"/>
          </a:p>
        </p:txBody>
      </p:sp>
    </p:spTree>
    <p:extLst>
      <p:ext uri="{BB962C8B-B14F-4D97-AF65-F5344CB8AC3E}">
        <p14:creationId xmlns:p14="http://schemas.microsoft.com/office/powerpoint/2010/main" val="226122804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CF1E4-DF4D-4667-E358-53C5815B4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0D2C5-DE3E-B50D-F80B-030DF4741DB8}"/>
              </a:ext>
            </a:extLst>
          </p:cNvPr>
          <p:cNvSpPr>
            <a:spLocks noGrp="1"/>
          </p:cNvSpPr>
          <p:nvPr>
            <p:ph type="title"/>
          </p:nvPr>
        </p:nvSpPr>
        <p:spPr/>
        <p:txBody>
          <a:bodyPr>
            <a:noAutofit/>
          </a:bodyPr>
          <a:lstStyle/>
          <a:p>
            <a:pPr algn="ctr"/>
            <a:r>
              <a:rPr lang="en-US" dirty="0">
                <a:latin typeface="Arial"/>
                <a:cs typeface="Calibri"/>
              </a:rPr>
              <a:t>Dr. Alvin Ring Empowerment Scholarship for </a:t>
            </a:r>
            <a:br>
              <a:rPr lang="en-US" dirty="0">
                <a:latin typeface="Arial"/>
                <a:cs typeface="Calibri"/>
              </a:rPr>
            </a:br>
            <a:r>
              <a:rPr lang="en-US" dirty="0">
                <a:latin typeface="Arial"/>
                <a:cs typeface="Calibri"/>
              </a:rPr>
              <a:t>Laboratory Professionals </a:t>
            </a:r>
            <a:br>
              <a:rPr lang="en-US" dirty="0">
                <a:latin typeface="Arial"/>
                <a:cs typeface="Calibri"/>
              </a:rPr>
            </a:br>
            <a:r>
              <a:rPr lang="en-US" i="1" dirty="0">
                <a:latin typeface="Arial"/>
                <a:cs typeface="Calibri"/>
              </a:rPr>
              <a:t>Apply Today!</a:t>
            </a:r>
            <a:r>
              <a:rPr lang="en-US" dirty="0">
                <a:latin typeface="Arial"/>
                <a:cs typeface="Calibri"/>
              </a:rPr>
              <a:t> </a:t>
            </a:r>
            <a:endParaRPr lang="en-US" dirty="0">
              <a:latin typeface="Arial"/>
            </a:endParaRPr>
          </a:p>
        </p:txBody>
      </p:sp>
      <p:sp>
        <p:nvSpPr>
          <p:cNvPr id="5" name="Content Placeholder 4">
            <a:extLst>
              <a:ext uri="{FF2B5EF4-FFF2-40B4-BE49-F238E27FC236}">
                <a16:creationId xmlns:a16="http://schemas.microsoft.com/office/drawing/2014/main" id="{5F891B1B-49F7-81CC-5720-898FDEDD23D4}"/>
              </a:ext>
            </a:extLst>
          </p:cNvPr>
          <p:cNvSpPr>
            <a:spLocks noGrp="1"/>
          </p:cNvSpPr>
          <p:nvPr>
            <p:ph idx="1"/>
          </p:nvPr>
        </p:nvSpPr>
        <p:spPr>
          <a:xfrm>
            <a:off x="838200" y="1762125"/>
            <a:ext cx="10515600" cy="4169561"/>
          </a:xfrm>
        </p:spPr>
        <p:txBody>
          <a:bodyPr vert="horz" lIns="91440" tIns="45720" rIns="91440" bIns="45720" rtlCol="0" anchor="t">
            <a:noAutofit/>
          </a:bodyPr>
          <a:lstStyle/>
          <a:p>
            <a:r>
              <a:rPr lang="en-US" sz="2000" i="1" dirty="0">
                <a:latin typeface="Arial"/>
                <a:cs typeface="Arial"/>
              </a:rPr>
              <a:t>Application Window: Feb 26 – May 31 2024</a:t>
            </a:r>
          </a:p>
          <a:p>
            <a:r>
              <a:rPr lang="en-US" sz="2000" i="1" dirty="0">
                <a:latin typeface="Arial"/>
                <a:cs typeface="Arial"/>
              </a:rPr>
              <a:t>Financial aid for higher education or specialization in the medical laboratory sciences </a:t>
            </a:r>
          </a:p>
          <a:p>
            <a:r>
              <a:rPr lang="en-US" sz="2000" i="1" dirty="0">
                <a:latin typeface="Arial"/>
                <a:cs typeface="Arial"/>
              </a:rPr>
              <a:t>Target candidates: </a:t>
            </a:r>
          </a:p>
          <a:p>
            <a:pPr lvl="1"/>
            <a:r>
              <a:rPr lang="en-US" sz="2000" i="1" dirty="0">
                <a:latin typeface="Arial"/>
                <a:cs typeface="Arial"/>
              </a:rPr>
              <a:t>From underrepresented groups and/or underserved areas</a:t>
            </a:r>
          </a:p>
          <a:p>
            <a:pPr lvl="1"/>
            <a:r>
              <a:rPr kumimoji="0" lang="en-US" sz="2000" b="0" i="1" u="none" strike="noStrike" kern="1200" cap="none" spc="0" normalizeH="0" baseline="0" noProof="0" dirty="0">
                <a:ln>
                  <a:noFill/>
                </a:ln>
                <a:solidFill>
                  <a:prstClr val="black">
                    <a:lumMod val="95000"/>
                    <a:lumOff val="5000"/>
                  </a:prstClr>
                </a:solidFill>
                <a:effectLst/>
                <a:uLnTx/>
                <a:uFillTx/>
                <a:latin typeface="Arial"/>
                <a:cs typeface="Arial"/>
              </a:rPr>
              <a:t>Wide range of educational levels considered: </a:t>
            </a:r>
            <a:r>
              <a:rPr kumimoji="0" lang="en-US" sz="2000" b="1" i="1" u="sng" strike="noStrike" kern="1200" cap="none" spc="0" normalizeH="0" baseline="0" noProof="0" dirty="0">
                <a:ln>
                  <a:noFill/>
                </a:ln>
                <a:solidFill>
                  <a:srgbClr val="00A493"/>
                </a:solidFill>
                <a:effectLst/>
                <a:uLnTx/>
                <a:uFillTx/>
                <a:latin typeface="Arial"/>
                <a:cs typeface="Arial"/>
              </a:rPr>
              <a:t>high school seniors</a:t>
            </a:r>
            <a:r>
              <a:rPr kumimoji="0" lang="en-US" sz="2000" b="1" i="1" u="none" strike="noStrike" kern="1200" cap="none" spc="0" normalizeH="0" baseline="0" noProof="0" dirty="0">
                <a:ln>
                  <a:noFill/>
                </a:ln>
                <a:solidFill>
                  <a:srgbClr val="00A493"/>
                </a:solidFill>
                <a:effectLst/>
                <a:uLnTx/>
                <a:uFillTx/>
                <a:latin typeface="Arial"/>
                <a:cs typeface="Arial"/>
              </a:rPr>
              <a:t> </a:t>
            </a:r>
            <a:r>
              <a:rPr kumimoji="0" lang="en-US" sz="2000" b="0" i="1" u="none" strike="noStrike" kern="1200" cap="none" spc="0" normalizeH="0" baseline="0" noProof="0" dirty="0">
                <a:ln>
                  <a:noFill/>
                </a:ln>
                <a:solidFill>
                  <a:prstClr val="black">
                    <a:lumMod val="95000"/>
                    <a:lumOff val="5000"/>
                  </a:prstClr>
                </a:solidFill>
                <a:effectLst/>
                <a:uLnTx/>
                <a:uFillTx/>
                <a:latin typeface="Arial"/>
                <a:cs typeface="Arial"/>
              </a:rPr>
              <a:t>to in-service laboratorians</a:t>
            </a:r>
          </a:p>
          <a:p>
            <a:pPr marL="228600" marR="0" lvl="0" indent="-228600" algn="l" defTabSz="914400" rtl="0" eaLnBrk="1" fontAlgn="auto" latinLnBrk="0" hangingPunct="1">
              <a:lnSpc>
                <a:spcPct val="110000"/>
              </a:lnSpc>
              <a:spcBef>
                <a:spcPts val="600"/>
              </a:spcBef>
              <a:spcAft>
                <a:spcPts val="600"/>
              </a:spcAft>
              <a:buClr>
                <a:srgbClr val="4696D2"/>
              </a:buClr>
              <a:buSzPct val="80000"/>
              <a:buFont typeface="Arial" panose="020B0604020202020204" pitchFamily="34" charset="0"/>
              <a:buChar char="•"/>
              <a:tabLst/>
              <a:defRPr/>
            </a:pPr>
            <a:r>
              <a:rPr kumimoji="0" lang="en-US" sz="2400" b="0" i="1" u="none" strike="noStrike" kern="1200" cap="none" spc="0" normalizeH="0" baseline="0" noProof="0" dirty="0">
                <a:ln>
                  <a:noFill/>
                </a:ln>
                <a:solidFill>
                  <a:prstClr val="black">
                    <a:lumMod val="95000"/>
                    <a:lumOff val="5000"/>
                  </a:prstClr>
                </a:solidFill>
                <a:effectLst/>
                <a:uLnTx/>
                <a:uFillTx/>
                <a:latin typeface="Arial"/>
                <a:ea typeface="+mn-ea"/>
                <a:cs typeface="Arial"/>
              </a:rPr>
              <a:t>Scholarship range: $1000 - $5000</a:t>
            </a:r>
          </a:p>
          <a:p>
            <a:pPr marL="228600" marR="0" lvl="0" indent="-228600" algn="l" defTabSz="914400" rtl="0" eaLnBrk="1" fontAlgn="auto" latinLnBrk="0" hangingPunct="1">
              <a:lnSpc>
                <a:spcPct val="110000"/>
              </a:lnSpc>
              <a:spcBef>
                <a:spcPts val="600"/>
              </a:spcBef>
              <a:spcAft>
                <a:spcPts val="600"/>
              </a:spcAft>
              <a:buClr>
                <a:srgbClr val="4696D2"/>
              </a:buClr>
              <a:buSzPct val="80000"/>
              <a:buFont typeface="Arial" panose="020B0604020202020204" pitchFamily="34" charset="0"/>
              <a:buChar char="•"/>
              <a:tabLst/>
              <a:defRPr/>
            </a:pPr>
            <a:r>
              <a:rPr kumimoji="0" lang="en-US" sz="2400" b="1" i="1" u="none" strike="noStrike" kern="1200" cap="none" spc="0" normalizeH="0" baseline="0" noProof="0" dirty="0">
                <a:ln>
                  <a:noFill/>
                </a:ln>
                <a:solidFill>
                  <a:srgbClr val="00A493"/>
                </a:solidFill>
                <a:effectLst/>
                <a:uLnTx/>
                <a:uFillTx/>
                <a:latin typeface="Arial"/>
                <a:ea typeface="+mn-ea"/>
                <a:cs typeface="Arial"/>
              </a:rPr>
              <a:t>Help address the laboratory</a:t>
            </a:r>
            <a:r>
              <a:rPr kumimoji="0" lang="en-US" sz="2400" b="1" i="1" u="none" strike="noStrike" kern="1200" cap="none" spc="0" normalizeH="0" noProof="0" dirty="0">
                <a:ln>
                  <a:noFill/>
                </a:ln>
                <a:solidFill>
                  <a:srgbClr val="00A493"/>
                </a:solidFill>
                <a:effectLst/>
                <a:uLnTx/>
                <a:uFillTx/>
                <a:latin typeface="Arial"/>
                <a:ea typeface="+mn-ea"/>
                <a:cs typeface="Arial"/>
              </a:rPr>
              <a:t> </a:t>
            </a:r>
            <a:r>
              <a:rPr kumimoji="0" lang="en-US" sz="2400" b="1" i="1" u="none" strike="noStrike" kern="1200" cap="none" spc="0" normalizeH="0" baseline="0" noProof="0" dirty="0">
                <a:ln>
                  <a:noFill/>
                </a:ln>
                <a:solidFill>
                  <a:srgbClr val="00A493"/>
                </a:solidFill>
                <a:effectLst/>
                <a:uLnTx/>
                <a:uFillTx/>
                <a:latin typeface="Arial"/>
                <a:ea typeface="+mn-ea"/>
                <a:cs typeface="Arial"/>
              </a:rPr>
              <a:t>workforce shortage! </a:t>
            </a:r>
          </a:p>
        </p:txBody>
      </p:sp>
      <p:sp>
        <p:nvSpPr>
          <p:cNvPr id="6" name="Rectangle 5"/>
          <p:cNvSpPr/>
          <p:nvPr/>
        </p:nvSpPr>
        <p:spPr>
          <a:xfrm>
            <a:off x="8752114" y="5747020"/>
            <a:ext cx="3648891" cy="369332"/>
          </a:xfrm>
          <a:prstGeom prst="rect">
            <a:avLst/>
          </a:prstGeom>
        </p:spPr>
        <p:txBody>
          <a:bodyPr wrap="square">
            <a:spAutoFit/>
          </a:bodyPr>
          <a:lstStyle/>
          <a:p>
            <a:r>
              <a:rPr lang="en-US" b="1" dirty="0">
                <a:solidFill>
                  <a:schemeClr val="accent1">
                    <a:lumMod val="50000"/>
                  </a:schemeClr>
                </a:solidFill>
              </a:rPr>
              <a:t>Info at: SupportCDCOneLab.org</a:t>
            </a:r>
          </a:p>
        </p:txBody>
      </p:sp>
    </p:spTree>
    <p:extLst>
      <p:ext uri="{BB962C8B-B14F-4D97-AF65-F5344CB8AC3E}">
        <p14:creationId xmlns:p14="http://schemas.microsoft.com/office/powerpoint/2010/main" val="418352708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normAutofit/>
          </a:bodyPr>
          <a:lstStyle/>
          <a:p>
            <a:pPr marL="342900" indent="-342900">
              <a:buFont typeface="+mj-lt"/>
              <a:buAutoNum type="arabicPeriod"/>
            </a:pPr>
            <a:r>
              <a:rPr lang="en-US" dirty="0"/>
              <a:t>Introduction of Subject Matter Experts &amp; Case Study</a:t>
            </a:r>
          </a:p>
          <a:p>
            <a:pPr marL="685800" lvl="1" indent="-342900">
              <a:buFont typeface="+mj-lt"/>
              <a:buAutoNum type="arabicPeriod"/>
            </a:pPr>
            <a:r>
              <a:rPr lang="en-US" dirty="0"/>
              <a:t>Case Study 1: Public Health Laboratory Sciences Concentration: </a:t>
            </a:r>
            <a:br>
              <a:rPr lang="en-US" dirty="0"/>
            </a:br>
            <a:r>
              <a:rPr lang="en-US" dirty="0"/>
              <a:t>	           Public Health Laboratory – Academic University Collaboration</a:t>
            </a:r>
            <a:endParaRPr lang="en-US" dirty="0">
              <a:solidFill>
                <a:schemeClr val="tx1"/>
              </a:solidFill>
            </a:endParaRPr>
          </a:p>
          <a:p>
            <a:pPr marL="685800" lvl="1" indent="-342900">
              <a:buFont typeface="+mj-lt"/>
              <a:buAutoNum type="arabicPeriod"/>
            </a:pPr>
            <a:r>
              <a:rPr lang="en-US" dirty="0">
                <a:solidFill>
                  <a:schemeClr val="tx1"/>
                </a:solidFill>
              </a:rPr>
              <a:t>Case Study 2: Collaborations to Increase Educational Opportunities</a:t>
            </a:r>
          </a:p>
          <a:p>
            <a:pPr marL="685800" lvl="1" indent="-342900">
              <a:buFont typeface="+mj-lt"/>
              <a:buAutoNum type="arabicPeriod"/>
            </a:pPr>
            <a:r>
              <a:rPr lang="en-US" dirty="0">
                <a:solidFill>
                  <a:schemeClr val="tx1"/>
                </a:solidFill>
              </a:rPr>
              <a:t>Case Study 3: </a:t>
            </a:r>
            <a:r>
              <a:rPr lang="en-US" dirty="0" err="1">
                <a:solidFill>
                  <a:schemeClr val="tx1"/>
                </a:solidFill>
              </a:rPr>
              <a:t>OneLab</a:t>
            </a:r>
            <a:r>
              <a:rPr lang="en-US" dirty="0">
                <a:solidFill>
                  <a:schemeClr val="tx1"/>
                </a:solidFill>
              </a:rPr>
              <a:t> Lessons Learned</a:t>
            </a:r>
          </a:p>
          <a:p>
            <a:pPr marL="685800" lvl="1" indent="-342900">
              <a:buFont typeface="+mj-lt"/>
              <a:buAutoNum type="arabicPeriod"/>
            </a:pPr>
            <a:r>
              <a:rPr lang="en-US" dirty="0"/>
              <a:t>Q &amp; A Session</a:t>
            </a:r>
          </a:p>
          <a:p>
            <a:pPr marL="342900" indent="-342900">
              <a:buFont typeface="+mj-lt"/>
              <a:buAutoNum type="arabicPeriod"/>
            </a:pPr>
            <a:r>
              <a:rPr lang="en-US" dirty="0"/>
              <a:t>Session Wrap-Up</a:t>
            </a:r>
          </a:p>
          <a:p>
            <a:pPr marL="685800" lvl="1" indent="-342900">
              <a:buFont typeface="+mj-lt"/>
              <a:buAutoNum type="arabicPeriod"/>
            </a:pPr>
            <a:r>
              <a:rPr lang="en-US" dirty="0"/>
              <a:t>Next month’s webinar</a:t>
            </a:r>
          </a:p>
          <a:p>
            <a:pPr marL="685800" lvl="1" indent="-342900">
              <a:buFont typeface="+mj-lt"/>
              <a:buAutoNum type="arabicPeriod"/>
            </a:pPr>
            <a:r>
              <a:rPr lang="en-US" dirty="0"/>
              <a:t>CMLE Credit Claiming</a:t>
            </a:r>
          </a:p>
          <a:p>
            <a:pPr marL="685800" lvl="1" indent="-342900">
              <a:buFont typeface="+mj-lt"/>
              <a:buAutoNum type="arabicPeriod"/>
            </a:pPr>
            <a:r>
              <a:rPr lang="en-US" dirty="0"/>
              <a:t>Resources</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dirty="0"/>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524000" y="3675126"/>
            <a:ext cx="9144000" cy="1937766"/>
          </a:xfrm>
        </p:spPr>
        <p:txBody>
          <a:bodyPr vert="horz" lIns="91440" tIns="45720" rIns="91440" bIns="45720" rtlCol="0" anchor="ctr">
            <a:noAutofit/>
          </a:bodyPr>
          <a:lstStyle/>
          <a:p>
            <a:r>
              <a:rPr lang="en-US" sz="4000" i="1" dirty="0">
                <a:latin typeface="Arial"/>
                <a:cs typeface="Calibri"/>
              </a:rPr>
              <a:t>Partnerships Supporting Laboratory Training and Fellowships</a:t>
            </a:r>
            <a:endParaRPr lang="en-US" sz="1600" dirty="0">
              <a:latin typeface="Arial"/>
              <a:cs typeface="Calibri"/>
            </a:endParaRP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271327" cy="646331"/>
          </a:xfrm>
          <a:prstGeom prst="rect">
            <a:avLst/>
          </a:prstGeom>
          <a:noFill/>
        </p:spPr>
        <p:txBody>
          <a:bodyPr wrap="none" rtlCol="0">
            <a:spAutoFit/>
          </a:bodyPr>
          <a:lstStyle/>
          <a:p>
            <a:r>
              <a:rPr lang="en-US" b="1">
                <a:solidFill>
                  <a:srgbClr val="00A493"/>
                </a:solidFill>
              </a:rPr>
              <a:t>More info at: </a:t>
            </a:r>
            <a:br>
              <a:rPr lang="en-US" b="1">
                <a:solidFill>
                  <a:srgbClr val="00A493"/>
                </a:solidFill>
              </a:rPr>
            </a:br>
            <a:r>
              <a:rPr lang="en-US" b="1">
                <a:solidFill>
                  <a:srgbClr val="00A493"/>
                </a:solidFill>
              </a:rPr>
              <a:t>supportcdconelab.org</a:t>
            </a:r>
            <a:endParaRPr lang="en-US" b="1" dirty="0">
              <a:solidFill>
                <a:srgbClr val="00A493"/>
              </a:solidFill>
            </a:endParaRP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3D3F-9B82-28D3-50D4-CC083761673F}"/>
              </a:ext>
            </a:extLst>
          </p:cNvPr>
          <p:cNvSpPr>
            <a:spLocks noGrp="1"/>
          </p:cNvSpPr>
          <p:nvPr>
            <p:ph type="ctrTitle"/>
          </p:nvPr>
        </p:nvSpPr>
        <p:spPr>
          <a:xfrm>
            <a:off x="0" y="2816866"/>
            <a:ext cx="12326112" cy="2387600"/>
          </a:xfrm>
        </p:spPr>
        <p:txBody>
          <a:bodyPr>
            <a:noAutofit/>
          </a:bodyPr>
          <a:lstStyle/>
          <a:p>
            <a:br>
              <a:rPr lang="en-US" sz="4500" dirty="0"/>
            </a:br>
            <a:r>
              <a:rPr lang="en-US" sz="4500" dirty="0"/>
              <a:t>Public Health Laboratory Sciences Concentration</a:t>
            </a:r>
            <a:br>
              <a:rPr lang="en-US" sz="4500" dirty="0"/>
            </a:br>
            <a:r>
              <a:rPr lang="en-US" sz="2800" i="1" dirty="0"/>
              <a:t>Public Health Laboratory – Academic University Collaboration</a:t>
            </a:r>
            <a:br>
              <a:rPr lang="en-US" sz="2800" i="1" dirty="0"/>
            </a:br>
            <a:br>
              <a:rPr lang="en-US" sz="2800" i="1" dirty="0"/>
            </a:br>
            <a:r>
              <a:rPr lang="en-US" sz="3500" b="0" dirty="0"/>
              <a:t>Angela E. Fritzinger, Ph.D.</a:t>
            </a:r>
            <a:br>
              <a:rPr lang="en-US" sz="3500" b="0" dirty="0"/>
            </a:br>
            <a:r>
              <a:rPr lang="en-US" sz="2400" b="0" dirty="0"/>
              <a:t>Division of Consolidated Laboratory Services Richmond, VA</a:t>
            </a:r>
            <a:br>
              <a:rPr lang="en-US" sz="3500" b="0" dirty="0"/>
            </a:br>
            <a:endParaRPr lang="en-US" sz="3000" b="0" dirty="0"/>
          </a:p>
        </p:txBody>
      </p:sp>
    </p:spTree>
    <p:extLst>
      <p:ext uri="{BB962C8B-B14F-4D97-AF65-F5344CB8AC3E}">
        <p14:creationId xmlns:p14="http://schemas.microsoft.com/office/powerpoint/2010/main" val="18696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VISION &amp; KEY PRIORITIES</a:t>
            </a:r>
          </a:p>
        </p:txBody>
      </p:sp>
      <p:sp>
        <p:nvSpPr>
          <p:cNvPr id="7" name="TextBox 6">
            <a:extLst>
              <a:ext uri="{FF2B5EF4-FFF2-40B4-BE49-F238E27FC236}">
                <a16:creationId xmlns:a16="http://schemas.microsoft.com/office/drawing/2014/main" id="{F774E046-2E4A-7CCE-7E18-EA4A7092BB10}"/>
              </a:ext>
            </a:extLst>
          </p:cNvPr>
          <p:cNvSpPr txBox="1"/>
          <p:nvPr/>
        </p:nvSpPr>
        <p:spPr>
          <a:xfrm>
            <a:off x="826008" y="1582561"/>
            <a:ext cx="11083988" cy="800219"/>
          </a:xfrm>
          <a:prstGeom prst="rect">
            <a:avLst/>
          </a:prstGeom>
          <a:noFill/>
        </p:spPr>
        <p:txBody>
          <a:bodyPr wrap="square" rtlCol="0">
            <a:spAutoFit/>
          </a:bodyPr>
          <a:lstStyle/>
          <a:p>
            <a:r>
              <a:rPr lang="en-US" sz="2400" b="1" dirty="0">
                <a:solidFill>
                  <a:srgbClr val="4696D2"/>
                </a:solidFill>
                <a:latin typeface="Arial" panose="020B0604020202020204" pitchFamily="34" charset="0"/>
                <a:cs typeface="Arial" panose="020B0604020202020204" pitchFamily="34" charset="0"/>
              </a:rPr>
              <a:t>Vision: </a:t>
            </a:r>
            <a:r>
              <a:rPr lang="en-US" sz="2200" dirty="0">
                <a:ea typeface="Calibri" panose="020F0502020204030204" pitchFamily="34" charset="0"/>
                <a:cs typeface="Calibri" panose="020F0502020204030204" pitchFamily="34" charset="0"/>
              </a:rPr>
              <a:t>B</a:t>
            </a:r>
            <a:r>
              <a:rPr lang="en-US" sz="2200" dirty="0"/>
              <a:t>ridge Virginia Commonwealth University’s Master’s Degree Program in Clinical Laboratory Sciences with the Public Health Laboratory’s Scientific Workforce Need</a:t>
            </a:r>
          </a:p>
        </p:txBody>
      </p:sp>
      <p:pic>
        <p:nvPicPr>
          <p:cNvPr id="9" name="Picture 8" descr="Logo for DLS">
            <a:extLst>
              <a:ext uri="{FF2B5EF4-FFF2-40B4-BE49-F238E27FC236}">
                <a16:creationId xmlns:a16="http://schemas.microsoft.com/office/drawing/2014/main" id="{12E9BDCE-FA66-C576-FAD6-83405A3272C4}"/>
              </a:ext>
            </a:extLst>
          </p:cNvPr>
          <p:cNvPicPr>
            <a:picLocks noChangeAspect="1"/>
          </p:cNvPicPr>
          <p:nvPr/>
        </p:nvPicPr>
        <p:blipFill>
          <a:blip r:embed="rId2"/>
          <a:stretch>
            <a:fillRect/>
          </a:stretch>
        </p:blipFill>
        <p:spPr>
          <a:xfrm>
            <a:off x="124644" y="2625704"/>
            <a:ext cx="732784" cy="2111575"/>
          </a:xfrm>
          <a:prstGeom prst="rect">
            <a:avLst/>
          </a:prstGeom>
        </p:spPr>
      </p:pic>
      <p:sp>
        <p:nvSpPr>
          <p:cNvPr id="2" name="Text Placeholder 1">
            <a:extLst>
              <a:ext uri="{FF2B5EF4-FFF2-40B4-BE49-F238E27FC236}">
                <a16:creationId xmlns:a16="http://schemas.microsoft.com/office/drawing/2014/main" id="{94C3EC4F-21C7-718D-C559-A5C2E4F0B245}"/>
              </a:ext>
            </a:extLst>
          </p:cNvPr>
          <p:cNvSpPr>
            <a:spLocks noGrp="1"/>
          </p:cNvSpPr>
          <p:nvPr>
            <p:ph type="body" idx="1"/>
          </p:nvPr>
        </p:nvSpPr>
        <p:spPr>
          <a:xfrm>
            <a:off x="839789" y="2534603"/>
            <a:ext cx="4573460" cy="823912"/>
          </a:xfrm>
        </p:spPr>
        <p:txBody>
          <a:bodyPr>
            <a:normAutofit lnSpcReduction="10000"/>
          </a:bodyPr>
          <a:lstStyle/>
          <a:p>
            <a:pPr algn="ctr"/>
            <a:r>
              <a:rPr lang="en-US" dirty="0"/>
              <a:t>Division of Consolidated Laboratory Services (DCLS)</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sz="half" idx="2"/>
          </p:nvPr>
        </p:nvSpPr>
        <p:spPr>
          <a:xfrm>
            <a:off x="839789" y="3358515"/>
            <a:ext cx="4683187" cy="3261741"/>
          </a:xfrm>
        </p:spPr>
        <p:txBody>
          <a:bodyPr>
            <a:normAutofit/>
          </a:bodyPr>
          <a:lstStyle/>
          <a:p>
            <a:r>
              <a:rPr lang="en-US" dirty="0"/>
              <a:t>Create a talent pipeline of qualified laboratory scientists eligible for public health laboratory scientist positions at DCLS </a:t>
            </a:r>
          </a:p>
          <a:p>
            <a:r>
              <a:rPr lang="en-US" dirty="0"/>
              <a:t>Address critical gaps in DCLS workforce</a:t>
            </a:r>
          </a:p>
          <a:p>
            <a:r>
              <a:rPr lang="en-US" dirty="0"/>
              <a:t>Create opportunities for career advancement within DCLS</a:t>
            </a:r>
          </a:p>
        </p:txBody>
      </p:sp>
      <p:sp>
        <p:nvSpPr>
          <p:cNvPr id="4" name="Text Placeholder 3">
            <a:extLst>
              <a:ext uri="{FF2B5EF4-FFF2-40B4-BE49-F238E27FC236}">
                <a16:creationId xmlns:a16="http://schemas.microsoft.com/office/drawing/2014/main" id="{827A1E01-CC77-3458-5B9A-E0E38487D595}"/>
              </a:ext>
            </a:extLst>
          </p:cNvPr>
          <p:cNvSpPr>
            <a:spLocks noGrp="1"/>
          </p:cNvSpPr>
          <p:nvPr>
            <p:ph type="body" sz="quarter" idx="3"/>
          </p:nvPr>
        </p:nvSpPr>
        <p:spPr>
          <a:xfrm>
            <a:off x="6368002" y="2534603"/>
            <a:ext cx="4396803" cy="823912"/>
          </a:xfrm>
        </p:spPr>
        <p:txBody>
          <a:bodyPr>
            <a:normAutofit lnSpcReduction="10000"/>
          </a:bodyPr>
          <a:lstStyle/>
          <a:p>
            <a:pPr algn="ctr"/>
            <a:r>
              <a:rPr lang="en-US" dirty="0"/>
              <a:t>Virginia Commonwealth University (VCU)</a:t>
            </a:r>
          </a:p>
        </p:txBody>
      </p:sp>
      <p:sp>
        <p:nvSpPr>
          <p:cNvPr id="6" name="Content Placeholder 5">
            <a:extLst>
              <a:ext uri="{FF2B5EF4-FFF2-40B4-BE49-F238E27FC236}">
                <a16:creationId xmlns:a16="http://schemas.microsoft.com/office/drawing/2014/main" id="{8C04ACCF-A78B-76DF-2DDB-143EF5BE1C32}"/>
              </a:ext>
            </a:extLst>
          </p:cNvPr>
          <p:cNvSpPr>
            <a:spLocks noGrp="1"/>
          </p:cNvSpPr>
          <p:nvPr>
            <p:ph sz="quarter" idx="4"/>
          </p:nvPr>
        </p:nvSpPr>
        <p:spPr>
          <a:xfrm>
            <a:off x="6172200" y="3358515"/>
            <a:ext cx="4788408" cy="3261741"/>
          </a:xfrm>
        </p:spPr>
        <p:txBody>
          <a:bodyPr>
            <a:normAutofit/>
          </a:bodyPr>
          <a:lstStyle/>
          <a:p>
            <a:r>
              <a:rPr lang="en-US" dirty="0"/>
              <a:t>Offer opportunities to expand the Clinical Laboratory Science Program at VCU to include a concentration in public health laboratory science</a:t>
            </a:r>
          </a:p>
          <a:p>
            <a:r>
              <a:rPr lang="en-US" dirty="0"/>
              <a:t>Incorporate health services outside of routine, clinical laboratory services</a:t>
            </a:r>
          </a:p>
          <a:p>
            <a:r>
              <a:rPr lang="en-US" dirty="0"/>
              <a:t>Enhance practical laboratory experience beyond the traditional, clinical laboratory</a:t>
            </a:r>
          </a:p>
        </p:txBody>
      </p:sp>
      <p:grpSp>
        <p:nvGrpSpPr>
          <p:cNvPr id="20" name="Group 19" descr="Logo for Virginia Commonwealth University">
            <a:extLst>
              <a:ext uri="{FF2B5EF4-FFF2-40B4-BE49-F238E27FC236}">
                <a16:creationId xmlns:a16="http://schemas.microsoft.com/office/drawing/2014/main" id="{48972B56-4320-446B-19E9-00B8289A7201}"/>
              </a:ext>
            </a:extLst>
          </p:cNvPr>
          <p:cNvGrpSpPr/>
          <p:nvPr/>
        </p:nvGrpSpPr>
        <p:grpSpPr>
          <a:xfrm>
            <a:off x="10960606" y="2625704"/>
            <a:ext cx="1106750" cy="1867814"/>
            <a:chOff x="10960606" y="2625704"/>
            <a:chExt cx="1106750" cy="1867814"/>
          </a:xfrm>
        </p:grpSpPr>
        <p:pic>
          <p:nvPicPr>
            <p:cNvPr id="1026" name="Picture 2" descr="Virginia Commonwealth University Logo PNG vector in SVG, PDF, AI, CDR ...">
              <a:extLst>
                <a:ext uri="{FF2B5EF4-FFF2-40B4-BE49-F238E27FC236}">
                  <a16:creationId xmlns:a16="http://schemas.microsoft.com/office/drawing/2014/main" id="{AF2F09DF-A13D-6AC8-3C23-3C5F27DBF0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0607" y="2625704"/>
              <a:ext cx="1106749" cy="8307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D36D9D0-48F3-62B7-04FD-2389A93DAA30}"/>
                </a:ext>
              </a:extLst>
            </p:cNvPr>
            <p:cNvPicPr>
              <a:picLocks noChangeAspect="1"/>
            </p:cNvPicPr>
            <p:nvPr/>
          </p:nvPicPr>
          <p:blipFill>
            <a:blip r:embed="rId4"/>
            <a:stretch>
              <a:fillRect/>
            </a:stretch>
          </p:blipFill>
          <p:spPr>
            <a:xfrm>
              <a:off x="10960607" y="3354672"/>
              <a:ext cx="1106749" cy="398537"/>
            </a:xfrm>
            <a:prstGeom prst="rect">
              <a:avLst/>
            </a:prstGeom>
          </p:spPr>
        </p:pic>
        <p:pic>
          <p:nvPicPr>
            <p:cNvPr id="19" name="Picture 18">
              <a:extLst>
                <a:ext uri="{FF2B5EF4-FFF2-40B4-BE49-F238E27FC236}">
                  <a16:creationId xmlns:a16="http://schemas.microsoft.com/office/drawing/2014/main" id="{4205142D-0537-BE43-BE4C-892CCA624288}"/>
                </a:ext>
              </a:extLst>
            </p:cNvPr>
            <p:cNvPicPr>
              <a:picLocks noChangeAspect="1"/>
            </p:cNvPicPr>
            <p:nvPr/>
          </p:nvPicPr>
          <p:blipFill>
            <a:blip r:embed="rId5"/>
            <a:stretch>
              <a:fillRect/>
            </a:stretch>
          </p:blipFill>
          <p:spPr>
            <a:xfrm>
              <a:off x="10960606" y="3760051"/>
              <a:ext cx="1106749" cy="733467"/>
            </a:xfrm>
            <a:prstGeom prst="rect">
              <a:avLst/>
            </a:prstGeom>
          </p:spPr>
        </p:pic>
      </p:grpSp>
    </p:spTree>
    <p:extLst>
      <p:ext uri="{BB962C8B-B14F-4D97-AF65-F5344CB8AC3E}">
        <p14:creationId xmlns:p14="http://schemas.microsoft.com/office/powerpoint/2010/main" val="32950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6F2DED-A7FC-8FE3-4933-9CAAA7267702}"/>
              </a:ext>
              <a:ext uri="{C183D7F6-B498-43B3-948B-1728B52AA6E4}">
                <adec:decorative xmlns:adec="http://schemas.microsoft.com/office/drawing/2017/decorative" val="1"/>
              </a:ext>
            </a:extLst>
          </p:cNvPr>
          <p:cNvSpPr/>
          <p:nvPr/>
        </p:nvSpPr>
        <p:spPr>
          <a:xfrm>
            <a:off x="7179733" y="3937000"/>
            <a:ext cx="4953000" cy="292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a:xfrm>
            <a:off x="275723" y="236995"/>
            <a:ext cx="6671813" cy="1167046"/>
          </a:xfrm>
        </p:spPr>
        <p:txBody>
          <a:bodyPr>
            <a:normAutofit fontScale="90000"/>
          </a:bodyPr>
          <a:lstStyle/>
          <a:p>
            <a:r>
              <a:rPr lang="en-US" dirty="0"/>
              <a:t>PUBLIC HEALTH LABORATORY SCIENCE (PHLS) CONCENTRATION CURRICULUM</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a:xfrm>
            <a:off x="660401" y="1859492"/>
            <a:ext cx="6671813" cy="4059140"/>
          </a:xfrm>
        </p:spPr>
        <p:txBody>
          <a:bodyPr>
            <a:normAutofit/>
          </a:bodyPr>
          <a:lstStyle/>
          <a:p>
            <a:pPr marL="0" indent="0">
              <a:buNone/>
            </a:pPr>
            <a:r>
              <a:rPr lang="en-US" sz="1600" b="1" dirty="0"/>
              <a:t>3 Courses:</a:t>
            </a:r>
          </a:p>
          <a:p>
            <a:r>
              <a:rPr lang="en-US" sz="1600" dirty="0"/>
              <a:t>Fundamentals of Public Health, Epidemiology, and Laboratory Surveillance</a:t>
            </a:r>
          </a:p>
          <a:p>
            <a:r>
              <a:rPr lang="en-US" sz="1600" dirty="0"/>
              <a:t>Laboratory Techniques and Emergency Response and Preparedness</a:t>
            </a:r>
          </a:p>
          <a:p>
            <a:r>
              <a:rPr lang="en-US" sz="1600" dirty="0"/>
              <a:t>Quality and Ethics</a:t>
            </a:r>
          </a:p>
          <a:p>
            <a:pPr marL="0" indent="0">
              <a:buNone/>
            </a:pPr>
            <a:r>
              <a:rPr lang="en-US" sz="1600" b="1" dirty="0"/>
              <a:t>1 Practicum (4 areas available):</a:t>
            </a:r>
          </a:p>
          <a:p>
            <a:r>
              <a:rPr lang="en-US" sz="1600" dirty="0"/>
              <a:t>Public Health Food Microbiology</a:t>
            </a:r>
          </a:p>
          <a:p>
            <a:r>
              <a:rPr lang="en-US" sz="1600" dirty="0"/>
              <a:t>Newborn Screening</a:t>
            </a:r>
          </a:p>
          <a:p>
            <a:r>
              <a:rPr lang="en-US" sz="1600" dirty="0"/>
              <a:t>Public Health Molecular Laboratory and Characterization</a:t>
            </a:r>
          </a:p>
          <a:p>
            <a:r>
              <a:rPr lang="en-US" sz="1600" dirty="0"/>
              <a:t>Public Health Molecular Laboratory and Whole Genome Sequencing</a:t>
            </a:r>
          </a:p>
        </p:txBody>
      </p:sp>
      <p:pic>
        <p:nvPicPr>
          <p:cNvPr id="11" name="Picture 10" descr="images of tasks being performed in a lab">
            <a:extLst>
              <a:ext uri="{FF2B5EF4-FFF2-40B4-BE49-F238E27FC236}">
                <a16:creationId xmlns:a16="http://schemas.microsoft.com/office/drawing/2014/main" id="{81F56261-1238-5B0F-BF95-1DCAE5C104DF}"/>
              </a:ext>
            </a:extLst>
          </p:cNvPr>
          <p:cNvPicPr>
            <a:picLocks noChangeAspect="1"/>
          </p:cNvPicPr>
          <p:nvPr/>
        </p:nvPicPr>
        <p:blipFill>
          <a:blip r:embed="rId2"/>
          <a:stretch>
            <a:fillRect/>
          </a:stretch>
        </p:blipFill>
        <p:spPr>
          <a:xfrm>
            <a:off x="7489420" y="0"/>
            <a:ext cx="4426857" cy="4233333"/>
          </a:xfrm>
          <a:prstGeom prst="rect">
            <a:avLst/>
          </a:prstGeom>
        </p:spPr>
      </p:pic>
    </p:spTree>
    <p:extLst>
      <p:ext uri="{BB962C8B-B14F-4D97-AF65-F5344CB8AC3E}">
        <p14:creationId xmlns:p14="http://schemas.microsoft.com/office/powerpoint/2010/main" val="224452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C0C16B-3BEC-264A-A3F2-134033A22760}"/>
              </a:ext>
            </a:extLst>
          </p:cNvPr>
          <p:cNvSpPr>
            <a:spLocks noGrp="1"/>
          </p:cNvSpPr>
          <p:nvPr>
            <p:ph type="title"/>
          </p:nvPr>
        </p:nvSpPr>
        <p:spPr/>
        <p:txBody>
          <a:bodyPr/>
          <a:lstStyle/>
          <a:p>
            <a:r>
              <a:rPr lang="en-US" dirty="0"/>
              <a:t>DEVELOPMENT</a:t>
            </a:r>
          </a:p>
        </p:txBody>
      </p:sp>
      <p:sp>
        <p:nvSpPr>
          <p:cNvPr id="6" name="Content Placeholder 5">
            <a:extLst>
              <a:ext uri="{FF2B5EF4-FFF2-40B4-BE49-F238E27FC236}">
                <a16:creationId xmlns:a16="http://schemas.microsoft.com/office/drawing/2014/main" id="{6861C2EE-2107-8947-8261-6A9CAB11D38C}"/>
              </a:ext>
            </a:extLst>
          </p:cNvPr>
          <p:cNvSpPr>
            <a:spLocks noGrp="1"/>
          </p:cNvSpPr>
          <p:nvPr>
            <p:ph idx="1"/>
          </p:nvPr>
        </p:nvSpPr>
        <p:spPr>
          <a:xfrm>
            <a:off x="838200" y="1825625"/>
            <a:ext cx="5818632" cy="3914538"/>
          </a:xfrm>
        </p:spPr>
        <p:txBody>
          <a:bodyPr>
            <a:normAutofit lnSpcReduction="10000"/>
          </a:bodyPr>
          <a:lstStyle/>
          <a:p>
            <a:r>
              <a:rPr lang="en-US" dirty="0"/>
              <a:t>Curriculum: completely asynchronous (Canvas)</a:t>
            </a:r>
          </a:p>
          <a:p>
            <a:r>
              <a:rPr lang="en-US" dirty="0"/>
              <a:t>Identified pre-existing, publicly-available material for most domains:</a:t>
            </a:r>
          </a:p>
          <a:p>
            <a:pPr lvl="1"/>
            <a:r>
              <a:rPr lang="en-US" dirty="0"/>
              <a:t>Association of Public Health Laboratories (APHL) Learning Portal</a:t>
            </a:r>
          </a:p>
          <a:p>
            <a:pPr lvl="1"/>
            <a:r>
              <a:rPr lang="en-US" dirty="0"/>
              <a:t>Centers for Disease Control and Prevention TRAIN</a:t>
            </a:r>
          </a:p>
          <a:p>
            <a:pPr lvl="1"/>
            <a:r>
              <a:rPr lang="en-US" dirty="0"/>
              <a:t>TRAIN Virginia</a:t>
            </a:r>
          </a:p>
          <a:p>
            <a:pPr lvl="1"/>
            <a:r>
              <a:rPr lang="en-US" dirty="0"/>
              <a:t>University of Albany, State University of New York, Center for Public Health Continuing Education</a:t>
            </a:r>
          </a:p>
          <a:p>
            <a:r>
              <a:rPr lang="en-US" dirty="0"/>
              <a:t>Created content for other domains:</a:t>
            </a:r>
          </a:p>
          <a:p>
            <a:pPr lvl="1"/>
            <a:r>
              <a:rPr lang="en-US" dirty="0"/>
              <a:t>DCLS developed and branded</a:t>
            </a:r>
          </a:p>
        </p:txBody>
      </p:sp>
      <p:pic>
        <p:nvPicPr>
          <p:cNvPr id="9" name="Picture 8" descr="image of the VCU Canvas Portal">
            <a:extLst>
              <a:ext uri="{FF2B5EF4-FFF2-40B4-BE49-F238E27FC236}">
                <a16:creationId xmlns:a16="http://schemas.microsoft.com/office/drawing/2014/main" id="{279332AE-22C1-29A4-C107-E08CF6FAAA75}"/>
              </a:ext>
            </a:extLst>
          </p:cNvPr>
          <p:cNvPicPr>
            <a:picLocks noChangeAspect="1"/>
          </p:cNvPicPr>
          <p:nvPr/>
        </p:nvPicPr>
        <p:blipFill>
          <a:blip r:embed="rId2"/>
          <a:stretch>
            <a:fillRect/>
          </a:stretch>
        </p:blipFill>
        <p:spPr>
          <a:xfrm>
            <a:off x="6790944" y="1666815"/>
            <a:ext cx="5266944" cy="2591944"/>
          </a:xfrm>
          <a:prstGeom prst="rect">
            <a:avLst/>
          </a:prstGeom>
        </p:spPr>
      </p:pic>
      <p:pic>
        <p:nvPicPr>
          <p:cNvPr id="10" name="Picture 9" descr="APHL Logo">
            <a:extLst>
              <a:ext uri="{FF2B5EF4-FFF2-40B4-BE49-F238E27FC236}">
                <a16:creationId xmlns:a16="http://schemas.microsoft.com/office/drawing/2014/main" id="{8994D243-3B1B-92D9-912F-71CD5C2E16B5}"/>
              </a:ext>
            </a:extLst>
          </p:cNvPr>
          <p:cNvPicPr>
            <a:picLocks noChangeAspect="1"/>
          </p:cNvPicPr>
          <p:nvPr/>
        </p:nvPicPr>
        <p:blipFill>
          <a:blip r:embed="rId3"/>
          <a:stretch>
            <a:fillRect/>
          </a:stretch>
        </p:blipFill>
        <p:spPr>
          <a:xfrm>
            <a:off x="8130760" y="4485243"/>
            <a:ext cx="1478280" cy="1478280"/>
          </a:xfrm>
          <a:prstGeom prst="rect">
            <a:avLst/>
          </a:prstGeom>
        </p:spPr>
      </p:pic>
      <p:pic>
        <p:nvPicPr>
          <p:cNvPr id="11" name="Picture 10" descr="CDC Train Logo">
            <a:extLst>
              <a:ext uri="{FF2B5EF4-FFF2-40B4-BE49-F238E27FC236}">
                <a16:creationId xmlns:a16="http://schemas.microsoft.com/office/drawing/2014/main" id="{A1EABD4B-ECE0-58B7-CE61-3EA05887BCCB}"/>
              </a:ext>
            </a:extLst>
          </p:cNvPr>
          <p:cNvPicPr>
            <a:picLocks noChangeAspect="1"/>
          </p:cNvPicPr>
          <p:nvPr/>
        </p:nvPicPr>
        <p:blipFill>
          <a:blip r:embed="rId4"/>
          <a:stretch>
            <a:fillRect/>
          </a:stretch>
        </p:blipFill>
        <p:spPr>
          <a:xfrm>
            <a:off x="9676638" y="4718900"/>
            <a:ext cx="2381250" cy="1285875"/>
          </a:xfrm>
          <a:prstGeom prst="rect">
            <a:avLst/>
          </a:prstGeom>
        </p:spPr>
      </p:pic>
      <p:pic>
        <p:nvPicPr>
          <p:cNvPr id="13" name="Picture 12" descr="train Virginia Logo">
            <a:extLst>
              <a:ext uri="{FF2B5EF4-FFF2-40B4-BE49-F238E27FC236}">
                <a16:creationId xmlns:a16="http://schemas.microsoft.com/office/drawing/2014/main" id="{C90F9CE1-1401-DA16-35D9-C4B4525D3A89}"/>
              </a:ext>
            </a:extLst>
          </p:cNvPr>
          <p:cNvPicPr>
            <a:picLocks noChangeAspect="1"/>
          </p:cNvPicPr>
          <p:nvPr/>
        </p:nvPicPr>
        <p:blipFill>
          <a:blip r:embed="rId5"/>
          <a:stretch>
            <a:fillRect/>
          </a:stretch>
        </p:blipFill>
        <p:spPr>
          <a:xfrm>
            <a:off x="4796294" y="6015958"/>
            <a:ext cx="2889977" cy="582657"/>
          </a:xfrm>
          <a:prstGeom prst="rect">
            <a:avLst/>
          </a:prstGeom>
        </p:spPr>
      </p:pic>
      <p:pic>
        <p:nvPicPr>
          <p:cNvPr id="15" name="Picture 14" descr="Center for Public Health Continuing Education Logo">
            <a:extLst>
              <a:ext uri="{FF2B5EF4-FFF2-40B4-BE49-F238E27FC236}">
                <a16:creationId xmlns:a16="http://schemas.microsoft.com/office/drawing/2014/main" id="{24F269E4-831D-A6BE-CF76-1661A01B3FAD}"/>
              </a:ext>
            </a:extLst>
          </p:cNvPr>
          <p:cNvPicPr>
            <a:picLocks noChangeAspect="1"/>
          </p:cNvPicPr>
          <p:nvPr/>
        </p:nvPicPr>
        <p:blipFill>
          <a:blip r:embed="rId6"/>
          <a:stretch>
            <a:fillRect/>
          </a:stretch>
        </p:blipFill>
        <p:spPr>
          <a:xfrm>
            <a:off x="8063161" y="5880448"/>
            <a:ext cx="3994727" cy="853679"/>
          </a:xfrm>
          <a:prstGeom prst="rect">
            <a:avLst/>
          </a:prstGeom>
        </p:spPr>
      </p:pic>
    </p:spTree>
    <p:extLst>
      <p:ext uri="{BB962C8B-B14F-4D97-AF65-F5344CB8AC3E}">
        <p14:creationId xmlns:p14="http://schemas.microsoft.com/office/powerpoint/2010/main" val="307795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a:xfrm>
            <a:off x="323739" y="5140352"/>
            <a:ext cx="2874993" cy="1325563"/>
          </a:xfrm>
        </p:spPr>
        <p:txBody>
          <a:bodyPr/>
          <a:lstStyle/>
          <a:p>
            <a:r>
              <a:rPr lang="en-US" dirty="0"/>
              <a:t>THE LAUNCH</a:t>
            </a:r>
          </a:p>
        </p:txBody>
      </p:sp>
      <p:pic>
        <p:nvPicPr>
          <p:cNvPr id="4" name="Picture 3" descr="image of an newspaper article">
            <a:extLst>
              <a:ext uri="{FF2B5EF4-FFF2-40B4-BE49-F238E27FC236}">
                <a16:creationId xmlns:a16="http://schemas.microsoft.com/office/drawing/2014/main" id="{6B39D298-D64E-AA43-6059-62B717178AF5}"/>
              </a:ext>
            </a:extLst>
          </p:cNvPr>
          <p:cNvPicPr>
            <a:picLocks noChangeAspect="1"/>
          </p:cNvPicPr>
          <p:nvPr/>
        </p:nvPicPr>
        <p:blipFill>
          <a:blip r:embed="rId2"/>
          <a:stretch>
            <a:fillRect/>
          </a:stretch>
        </p:blipFill>
        <p:spPr>
          <a:xfrm>
            <a:off x="78780" y="27401"/>
            <a:ext cx="8613157" cy="3693703"/>
          </a:xfrm>
          <a:prstGeom prst="rect">
            <a:avLst/>
          </a:prstGeom>
        </p:spPr>
      </p:pic>
      <p:sp>
        <p:nvSpPr>
          <p:cNvPr id="8" name="Content Placeholder 7">
            <a:extLst>
              <a:ext uri="{FF2B5EF4-FFF2-40B4-BE49-F238E27FC236}">
                <a16:creationId xmlns:a16="http://schemas.microsoft.com/office/drawing/2014/main" id="{7835CA69-7D25-154B-973F-A69396B6D19C}"/>
              </a:ext>
            </a:extLst>
          </p:cNvPr>
          <p:cNvSpPr>
            <a:spLocks noGrp="1"/>
          </p:cNvSpPr>
          <p:nvPr>
            <p:ph idx="1"/>
          </p:nvPr>
        </p:nvSpPr>
        <p:spPr>
          <a:xfrm>
            <a:off x="4303025" y="3238162"/>
            <a:ext cx="7097619" cy="3427808"/>
          </a:xfrm>
        </p:spPr>
        <p:txBody>
          <a:bodyPr/>
          <a:lstStyle/>
          <a:p>
            <a:r>
              <a:rPr lang="en-US" dirty="0"/>
              <a:t>Fall 2023: Fundamentals in Public Health, Epidemiology, and Laboratory Surveillance</a:t>
            </a:r>
          </a:p>
          <a:p>
            <a:r>
              <a:rPr lang="en-US" dirty="0"/>
              <a:t>Spring 2024: Laboratory Techniques and Emergency Response and Preparedness / Quality and Ethics</a:t>
            </a:r>
          </a:p>
          <a:p>
            <a:r>
              <a:rPr lang="en-US" dirty="0"/>
              <a:t>APHL provided scholarship funding to support the tuition costs associated with the PHLS Concentration at VCU</a:t>
            </a:r>
          </a:p>
        </p:txBody>
      </p:sp>
      <p:sp>
        <p:nvSpPr>
          <p:cNvPr id="5" name="TextBox 4">
            <a:extLst>
              <a:ext uri="{FF2B5EF4-FFF2-40B4-BE49-F238E27FC236}">
                <a16:creationId xmlns:a16="http://schemas.microsoft.com/office/drawing/2014/main" id="{0DB07A0C-3E4A-EEC2-3AFC-B1BF135AE113}"/>
              </a:ext>
            </a:extLst>
          </p:cNvPr>
          <p:cNvSpPr txBox="1"/>
          <p:nvPr/>
        </p:nvSpPr>
        <p:spPr>
          <a:xfrm>
            <a:off x="6937248" y="6465915"/>
            <a:ext cx="5205984" cy="400110"/>
          </a:xfrm>
          <a:prstGeom prst="rect">
            <a:avLst/>
          </a:prstGeom>
          <a:noFill/>
        </p:spPr>
        <p:txBody>
          <a:bodyPr wrap="square">
            <a:spAutoFit/>
          </a:bodyPr>
          <a:lstStyle/>
          <a:p>
            <a:pPr marL="0" indent="0">
              <a:buNone/>
            </a:pPr>
            <a:r>
              <a:rPr lang="en-US" sz="1000" dirty="0">
                <a:hlinkClick r:id="rId3">
                  <a:extLst>
                    <a:ext uri="{A12FA001-AC4F-418D-AE19-62706E023703}">
                      <ahyp:hlinkClr xmlns:ahyp="http://schemas.microsoft.com/office/drawing/2018/hyperlinkcolor" val="tx"/>
                    </a:ext>
                  </a:extLst>
                </a:hlinkClick>
              </a:rPr>
              <a:t>https://mls.chp.vcu.edu/about-us/featured-news/unique-collaboration-between-vcu-virginias-public-health-and-environmental-laboratory-aims-to-train-future-scientists-.html</a:t>
            </a:r>
            <a:endParaRPr lang="en-US" sz="1000" dirty="0"/>
          </a:p>
        </p:txBody>
      </p:sp>
    </p:spTree>
    <p:extLst>
      <p:ext uri="{BB962C8B-B14F-4D97-AF65-F5344CB8AC3E}">
        <p14:creationId xmlns:p14="http://schemas.microsoft.com/office/powerpoint/2010/main" val="26838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C3FA0-AF85-5E46-A36C-15834766D7A7}"/>
              </a:ext>
            </a:extLst>
          </p:cNvPr>
          <p:cNvSpPr>
            <a:spLocks noGrp="1"/>
          </p:cNvSpPr>
          <p:nvPr>
            <p:ph type="title"/>
          </p:nvPr>
        </p:nvSpPr>
        <p:spPr>
          <a:xfrm>
            <a:off x="757667" y="166106"/>
            <a:ext cx="4923765" cy="1325563"/>
          </a:xfrm>
        </p:spPr>
        <p:txBody>
          <a:bodyPr/>
          <a:lstStyle/>
          <a:p>
            <a:r>
              <a:rPr lang="en-US" dirty="0"/>
              <a:t>Lessons Learned</a:t>
            </a:r>
          </a:p>
        </p:txBody>
      </p:sp>
      <p:sp>
        <p:nvSpPr>
          <p:cNvPr id="5" name="Content Placeholder 4">
            <a:extLst>
              <a:ext uri="{FF2B5EF4-FFF2-40B4-BE49-F238E27FC236}">
                <a16:creationId xmlns:a16="http://schemas.microsoft.com/office/drawing/2014/main" id="{B0B2724F-3B54-3647-9F8C-FB97AF367BED}"/>
              </a:ext>
            </a:extLst>
          </p:cNvPr>
          <p:cNvSpPr>
            <a:spLocks noGrp="1"/>
          </p:cNvSpPr>
          <p:nvPr>
            <p:ph idx="1"/>
          </p:nvPr>
        </p:nvSpPr>
        <p:spPr>
          <a:xfrm>
            <a:off x="757667" y="1294544"/>
            <a:ext cx="5560940" cy="5126805"/>
          </a:xfrm>
        </p:spPr>
        <p:txBody>
          <a:bodyPr>
            <a:normAutofit/>
          </a:bodyPr>
          <a:lstStyle/>
          <a:p>
            <a:r>
              <a:rPr lang="en-US" dirty="0"/>
              <a:t>Leverage existing partnerships with similar goals</a:t>
            </a:r>
          </a:p>
          <a:p>
            <a:pPr lvl="1"/>
            <a:r>
              <a:rPr lang="en-US" dirty="0"/>
              <a:t>Network</a:t>
            </a:r>
          </a:p>
          <a:p>
            <a:pPr lvl="1"/>
            <a:r>
              <a:rPr lang="en-US" dirty="0"/>
              <a:t>Share your ideas</a:t>
            </a:r>
          </a:p>
          <a:p>
            <a:pPr lvl="1"/>
            <a:r>
              <a:rPr lang="en-US" dirty="0"/>
              <a:t>Learn about partners’ goals</a:t>
            </a:r>
          </a:p>
          <a:p>
            <a:r>
              <a:rPr lang="en-US" dirty="0"/>
              <a:t>Facilitate communication between partners and/or be willing to serve as a liaison</a:t>
            </a:r>
          </a:p>
          <a:p>
            <a:r>
              <a:rPr lang="en-US" dirty="0"/>
              <a:t>Anticipate obstacles and have a backup plan</a:t>
            </a:r>
          </a:p>
          <a:p>
            <a:r>
              <a:rPr lang="en-US" dirty="0"/>
              <a:t>Be flexible and willing to start small</a:t>
            </a:r>
          </a:p>
          <a:p>
            <a:endParaRPr lang="en-US" dirty="0"/>
          </a:p>
          <a:p>
            <a:endParaRPr lang="en-US" dirty="0"/>
          </a:p>
          <a:p>
            <a:endParaRPr lang="en-US" dirty="0"/>
          </a:p>
          <a:p>
            <a:endParaRPr lang="en-US" dirty="0"/>
          </a:p>
        </p:txBody>
      </p:sp>
      <p:pic>
        <p:nvPicPr>
          <p:cNvPr id="3" name="Picture 2" descr="People chatting on white sofa">
            <a:extLst>
              <a:ext uri="{FF2B5EF4-FFF2-40B4-BE49-F238E27FC236}">
                <a16:creationId xmlns:a16="http://schemas.microsoft.com/office/drawing/2014/main" id="{48D3F87D-7860-A595-074F-4B9107A810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552" y="1554118"/>
            <a:ext cx="5624092" cy="3749763"/>
          </a:xfrm>
          <a:prstGeom prst="rect">
            <a:avLst/>
          </a:prstGeom>
        </p:spPr>
      </p:pic>
    </p:spTree>
    <p:extLst>
      <p:ext uri="{BB962C8B-B14F-4D97-AF65-F5344CB8AC3E}">
        <p14:creationId xmlns:p14="http://schemas.microsoft.com/office/powerpoint/2010/main" val="286304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06C323-2260-4F5C-A4E4-76E86AEA9B57}">
  <ds:schemaRefs>
    <ds:schemaRef ds:uri="http://purl.org/dc/terms/"/>
    <ds:schemaRef ds:uri="http://schemas.microsoft.com/office/2006/documentManagement/types"/>
    <ds:schemaRef ds:uri="http://schemas.openxmlformats.org/package/2006/metadata/core-properties"/>
    <ds:schemaRef ds:uri="6ba615c7-e36f-41d7-bc8f-37344f0ff168"/>
    <ds:schemaRef ds:uri="http://purl.org/dc/elements/1.1/"/>
    <ds:schemaRef ds:uri="http://schemas.microsoft.com/office/2006/metadata/properties"/>
    <ds:schemaRef ds:uri="http://schemas.microsoft.com/office/infopath/2007/PartnerControls"/>
    <ds:schemaRef ds:uri="e3c4afd0-9773-4f1f-9ff3-4da1b4bc66ab"/>
    <ds:schemaRef ds:uri="http://www.w3.org/XML/1998/namespace"/>
    <ds:schemaRef ds:uri="http://purl.org/dc/dcmitype/"/>
  </ds:schemaRefs>
</ds:datastoreItem>
</file>

<file path=customXml/itemProps2.xml><?xml version="1.0" encoding="utf-8"?>
<ds:datastoreItem xmlns:ds="http://schemas.openxmlformats.org/officeDocument/2006/customXml" ds:itemID="{9064F4EB-54C7-466E-98B4-52C724332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a615c7-e36f-41d7-bc8f-37344f0ff168"/>
    <ds:schemaRef ds:uri="e3c4afd0-9773-4f1f-9ff3-4da1b4bc66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FE95EB-1D52-410E-A524-0B047EC84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20945</TotalTime>
  <Words>1947</Words>
  <Application>Microsoft Office PowerPoint</Application>
  <PresentationFormat>Widescreen</PresentationFormat>
  <Paragraphs>192</Paragraphs>
  <Slides>30</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23-210340-MT_Executive_Board Meeting_Volunteer Program [54]  -  Read-Only</vt:lpstr>
      <vt:lpstr>Partnerships Supporting Laboratory Training and Fellowships  Dr. Angela Fritzinger, Dr. Karen Honeycutt, Dr. Kelly Winter </vt:lpstr>
      <vt:lpstr>Funding Statement</vt:lpstr>
      <vt:lpstr>Format of Today’s Session</vt:lpstr>
      <vt:lpstr> Public Health Laboratory Sciences Concentration Public Health Laboratory – Academic University Collaboration  Angela E. Fritzinger, Ph.D. Division of Consolidated Laboratory Services Richmond, VA </vt:lpstr>
      <vt:lpstr>VISION &amp; KEY PRIORITIES</vt:lpstr>
      <vt:lpstr>PUBLIC HEALTH LABORATORY SCIENCE (PHLS) CONCENTRATION CURRICULUM</vt:lpstr>
      <vt:lpstr>DEVELOPMENT</vt:lpstr>
      <vt:lpstr>THE LAUNCH</vt:lpstr>
      <vt:lpstr>Lessons Learned</vt:lpstr>
      <vt:lpstr>For more information:</vt:lpstr>
      <vt:lpstr>Collaborations to Increase Educational Opportunities   Dr. Karen Honeycutt, PhD, MEd, MASCP, MLS(ASCP)SM  Associate Professor and Program Director, University of Nebraska Medical Center MLS Program </vt:lpstr>
      <vt:lpstr>Decentralizing MLS Education to Rural Communities</vt:lpstr>
      <vt:lpstr>Decentralizing MLS Education to Meet Workforce Needs Outside of NE</vt:lpstr>
      <vt:lpstr>NE Rural Health Opportunities Program</vt:lpstr>
      <vt:lpstr>High School Collaborations – High School Alliance</vt:lpstr>
      <vt:lpstr>Lessons Learned3</vt:lpstr>
      <vt:lpstr>OneLab Lessons Learned  Kelly Winter, PhD, MPH  Chief, Training and Workforce Development Branch, Division of Laboratory Systems, Centers for Disease Control and Prevention </vt:lpstr>
      <vt:lpstr>www.cdc.gov/onelab</vt:lpstr>
      <vt:lpstr>OneLab REACH</vt:lpstr>
      <vt:lpstr>What a Difference a Year Makes</vt:lpstr>
      <vt:lpstr>Membership has doubled in the past six months</vt:lpstr>
      <vt:lpstr>Membership by State OneLab includes representatives from 15,000+ laboratories and professional organizations</vt:lpstr>
      <vt:lpstr>Lessons Learned2</vt:lpstr>
      <vt:lpstr>OneLab Resources </vt:lpstr>
      <vt:lpstr>Career Pathways in Public Health Laboratory Science</vt:lpstr>
      <vt:lpstr>Q&amp;A</vt:lpstr>
      <vt:lpstr>Next Month’s Webinar:  May 15th, 11 am – 12 pm CST  Twinning and Sharing Best Practices: Regional Partnerships </vt:lpstr>
      <vt:lpstr>CMLE Credit Claiming for Today's Webinar</vt:lpstr>
      <vt:lpstr>Dr. Alvin Ring Empowerment Scholarship for  Laboratory Professionals  Apply Today! </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Powell Baker</dc:creator>
  <cp:lastModifiedBy>Jackson, Danielle</cp:lastModifiedBy>
  <cp:revision>38</cp:revision>
  <dcterms:created xsi:type="dcterms:W3CDTF">2021-06-20T22:31:28Z</dcterms:created>
  <dcterms:modified xsi:type="dcterms:W3CDTF">2024-05-08T13:28:16Z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0x0101007D5958EDDD3C4C4E934E9A36D0521BFC</vt:lpwstr>
  </property>
  <property fmtid="{D5CDD505-2E9C-101B-9397-08002B2CF9AE}" pid="3" name="_dlc_DocIdItemGuid">
    <vt:lpwstr>56672be4-acaf-4bde-8631-d4bcf66a18f0</vt:lpwstr>
  </property>
  <property fmtid="{D5CDD505-2E9C-101B-9397-08002B2CF9AE}" pid="4" name="MediaServiceImageTags">
    <vt:lpwstr/>
  </property>
</Properties>
</file>