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62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9144000"/>
  <p:embeddedFontLst>
    <p:embeddedFont>
      <p:font typeface="Tahoma"/>
      <p:regular r:id="rId36"/>
      <p:bold r:id="rId37"/>
    </p:embeddedFont>
    <p:embeddedFont>
      <p:font typeface="Helvetica Neue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i0dvdMntXnqgJ8pk3Xizg8k7fK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italic.fntdata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font" Target="fonts/HelveticaNeueLight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Tahoma-bold.fntdata"/><Relationship Id="rId14" Type="http://schemas.openxmlformats.org/officeDocument/2006/relationships/slide" Target="slides/slide7.xml"/><Relationship Id="rId36" Type="http://schemas.openxmlformats.org/officeDocument/2006/relationships/font" Target="fonts/Tahoma-regular.fntdata"/><Relationship Id="rId17" Type="http://schemas.openxmlformats.org/officeDocument/2006/relationships/slide" Target="slides/slide10.xml"/><Relationship Id="rId39" Type="http://schemas.openxmlformats.org/officeDocument/2006/relationships/font" Target="fonts/HelveticaNeueLight-bold.fntdata"/><Relationship Id="rId16" Type="http://schemas.openxmlformats.org/officeDocument/2006/relationships/slide" Target="slides/slide9.xml"/><Relationship Id="rId38" Type="http://schemas.openxmlformats.org/officeDocument/2006/relationships/font" Target="fonts/HelveticaNeueLight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/>
          <p:nvPr/>
        </p:nvSpPr>
        <p:spPr>
          <a:xfrm>
            <a:off x="1141711" y="3962400"/>
            <a:ext cx="9905532" cy="9144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op border design" id="109" name="Google Shape;109;p35"/>
          <p:cNvGrpSpPr/>
          <p:nvPr/>
        </p:nvGrpSpPr>
        <p:grpSpPr>
          <a:xfrm>
            <a:off x="1281" y="0"/>
            <a:ext cx="12192127" cy="429768"/>
            <a:chOff x="1279" y="0"/>
            <a:chExt cx="12188952" cy="429768"/>
          </a:xfrm>
        </p:grpSpPr>
        <p:sp>
          <p:nvSpPr>
            <p:cNvPr id="110" name="Google Shape;110;p35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5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Bottom border design" id="113" name="Google Shape;113;p35"/>
          <p:cNvGrpSpPr/>
          <p:nvPr/>
        </p:nvGrpSpPr>
        <p:grpSpPr>
          <a:xfrm>
            <a:off x="2" y="6080760"/>
            <a:ext cx="12193407" cy="777240"/>
            <a:chOff x="0" y="6080760"/>
            <a:chExt cx="12190231" cy="777240"/>
          </a:xfrm>
        </p:grpSpPr>
        <p:sp>
          <p:nvSpPr>
            <p:cNvPr id="114" name="Google Shape;114;p35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5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5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5"/>
          <p:cNvSpPr txBox="1"/>
          <p:nvPr>
            <p:ph type="ctrTitle"/>
          </p:nvPr>
        </p:nvSpPr>
        <p:spPr>
          <a:xfrm>
            <a:off x="1522810" y="4090280"/>
            <a:ext cx="9146380" cy="701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" type="subTitle"/>
          </p:nvPr>
        </p:nvSpPr>
        <p:spPr>
          <a:xfrm>
            <a:off x="1522810" y="5029200"/>
            <a:ext cx="8231743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rder design" id="123" name="Google Shape;123;p36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cap="flat" cmpd="sng" w="1016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6"/>
          <p:cNvSpPr txBox="1"/>
          <p:nvPr>
            <p:ph type="title"/>
          </p:nvPr>
        </p:nvSpPr>
        <p:spPr>
          <a:xfrm>
            <a:off x="7925278" y="1371600"/>
            <a:ext cx="312501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  <a:defRPr b="1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" type="body"/>
          </p:nvPr>
        </p:nvSpPr>
        <p:spPr>
          <a:xfrm>
            <a:off x="1492320" y="1293495"/>
            <a:ext cx="557929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Char char="▪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Char char="–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9pPr>
          </a:lstStyle>
          <a:p/>
        </p:txBody>
      </p:sp>
      <p:sp>
        <p:nvSpPr>
          <p:cNvPr id="126" name="Google Shape;126;p36"/>
          <p:cNvSpPr txBox="1"/>
          <p:nvPr>
            <p:ph idx="2" type="body"/>
          </p:nvPr>
        </p:nvSpPr>
        <p:spPr>
          <a:xfrm>
            <a:off x="7925278" y="3536832"/>
            <a:ext cx="3125015" cy="1797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27" name="Google Shape;127;p36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" type="body"/>
          </p:nvPr>
        </p:nvSpPr>
        <p:spPr>
          <a:xfrm>
            <a:off x="379511" y="1432560"/>
            <a:ext cx="11128099" cy="458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0"/>
          <p:cNvSpPr/>
          <p:nvPr/>
        </p:nvSpPr>
        <p:spPr>
          <a:xfrm>
            <a:off x="1141711" y="1600200"/>
            <a:ext cx="9905532" cy="32766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op border design" id="138" name="Google Shape;138;p50"/>
          <p:cNvGrpSpPr/>
          <p:nvPr/>
        </p:nvGrpSpPr>
        <p:grpSpPr>
          <a:xfrm>
            <a:off x="1281" y="0"/>
            <a:ext cx="12192127" cy="429768"/>
            <a:chOff x="1279" y="0"/>
            <a:chExt cx="12188952" cy="429768"/>
          </a:xfrm>
        </p:grpSpPr>
        <p:sp>
          <p:nvSpPr>
            <p:cNvPr id="139" name="Google Shape;139;p50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0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0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Bottom border design" id="142" name="Google Shape;142;p50"/>
          <p:cNvGrpSpPr/>
          <p:nvPr/>
        </p:nvGrpSpPr>
        <p:grpSpPr>
          <a:xfrm>
            <a:off x="2" y="6080760"/>
            <a:ext cx="12193407" cy="777240"/>
            <a:chOff x="0" y="6080760"/>
            <a:chExt cx="12190231" cy="777240"/>
          </a:xfrm>
        </p:grpSpPr>
        <p:sp>
          <p:nvSpPr>
            <p:cNvPr id="143" name="Google Shape;143;p50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0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0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50"/>
          <p:cNvSpPr txBox="1"/>
          <p:nvPr>
            <p:ph type="ctrTitle"/>
          </p:nvPr>
        </p:nvSpPr>
        <p:spPr>
          <a:xfrm>
            <a:off x="1522811" y="1905000"/>
            <a:ext cx="9146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49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0"/>
          <p:cNvSpPr txBox="1"/>
          <p:nvPr>
            <p:ph idx="1" type="subTitle"/>
          </p:nvPr>
        </p:nvSpPr>
        <p:spPr>
          <a:xfrm>
            <a:off x="1522810" y="5029200"/>
            <a:ext cx="8231743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8" name="Google Shape;148;p50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0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0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1"/>
          <p:cNvSpPr txBox="1"/>
          <p:nvPr>
            <p:ph type="title"/>
          </p:nvPr>
        </p:nvSpPr>
        <p:spPr>
          <a:xfrm>
            <a:off x="1522810" y="1905000"/>
            <a:ext cx="914638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4050"/>
              <a:buFont typeface="Arial"/>
              <a:buNone/>
              <a:defRPr b="0"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1"/>
          <p:cNvSpPr txBox="1"/>
          <p:nvPr>
            <p:ph idx="1" type="body"/>
          </p:nvPr>
        </p:nvSpPr>
        <p:spPr>
          <a:xfrm>
            <a:off x="1522810" y="4876800"/>
            <a:ext cx="82317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4" name="Google Shape;154;p51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1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1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2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2"/>
          <p:cNvSpPr txBox="1"/>
          <p:nvPr>
            <p:ph idx="1" type="body"/>
          </p:nvPr>
        </p:nvSpPr>
        <p:spPr>
          <a:xfrm>
            <a:off x="379511" y="1447801"/>
            <a:ext cx="5580019" cy="45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–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Char char="▪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160" name="Google Shape;160;p52"/>
          <p:cNvSpPr txBox="1"/>
          <p:nvPr>
            <p:ph idx="2" type="body"/>
          </p:nvPr>
        </p:nvSpPr>
        <p:spPr>
          <a:xfrm>
            <a:off x="6232473" y="1447801"/>
            <a:ext cx="5275137" cy="45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–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Char char="▪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161" name="Google Shape;161;p52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2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2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3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3"/>
          <p:cNvSpPr txBox="1"/>
          <p:nvPr>
            <p:ph idx="1" type="body"/>
          </p:nvPr>
        </p:nvSpPr>
        <p:spPr>
          <a:xfrm>
            <a:off x="1522810" y="1828803"/>
            <a:ext cx="4420751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7" name="Google Shape;167;p53"/>
          <p:cNvSpPr txBox="1"/>
          <p:nvPr>
            <p:ph idx="2" type="body"/>
          </p:nvPr>
        </p:nvSpPr>
        <p:spPr>
          <a:xfrm>
            <a:off x="1522810" y="2590801"/>
            <a:ext cx="4420751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Char char="▪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Char char="–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9pPr>
          </a:lstStyle>
          <a:p/>
        </p:txBody>
      </p:sp>
      <p:sp>
        <p:nvSpPr>
          <p:cNvPr id="168" name="Google Shape;168;p53"/>
          <p:cNvSpPr txBox="1"/>
          <p:nvPr>
            <p:ph idx="3" type="body"/>
          </p:nvPr>
        </p:nvSpPr>
        <p:spPr>
          <a:xfrm>
            <a:off x="6248442" y="1828803"/>
            <a:ext cx="4420751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53"/>
          <p:cNvSpPr txBox="1"/>
          <p:nvPr>
            <p:ph idx="4" type="body"/>
          </p:nvPr>
        </p:nvSpPr>
        <p:spPr>
          <a:xfrm>
            <a:off x="6248442" y="2590801"/>
            <a:ext cx="4420751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500"/>
              <a:buChar char="▪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Char char="–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–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50"/>
              <a:buChar char="▪"/>
              <a:defRPr sz="1050"/>
            </a:lvl9pPr>
          </a:lstStyle>
          <a:p/>
        </p:txBody>
      </p:sp>
      <p:sp>
        <p:nvSpPr>
          <p:cNvPr id="170" name="Google Shape;170;p53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3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3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4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4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4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4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55"/>
          <p:cNvGrpSpPr/>
          <p:nvPr/>
        </p:nvGrpSpPr>
        <p:grpSpPr>
          <a:xfrm>
            <a:off x="2" y="6309360"/>
            <a:ext cx="12193407" cy="548640"/>
            <a:chOff x="0" y="6309360"/>
            <a:chExt cx="12190231" cy="548640"/>
          </a:xfrm>
        </p:grpSpPr>
        <p:sp>
          <p:nvSpPr>
            <p:cNvPr id="180" name="Google Shape;180;p55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5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5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5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5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5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rder design" id="187" name="Google Shape;187;p56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cap="flat" cmpd="sng" w="1016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6"/>
          <p:cNvSpPr txBox="1"/>
          <p:nvPr>
            <p:ph type="title"/>
          </p:nvPr>
        </p:nvSpPr>
        <p:spPr>
          <a:xfrm>
            <a:off x="7925278" y="1371600"/>
            <a:ext cx="312501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89" name="Google Shape;189;p56"/>
          <p:cNvSpPr/>
          <p:nvPr>
            <p:ph idx="2" type="pic"/>
          </p:nvPr>
        </p:nvSpPr>
        <p:spPr>
          <a:xfrm>
            <a:off x="1400856" y="1202055"/>
            <a:ext cx="5762221" cy="42062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0" name="Google Shape;190;p56"/>
          <p:cNvSpPr txBox="1"/>
          <p:nvPr>
            <p:ph idx="1" type="body"/>
          </p:nvPr>
        </p:nvSpPr>
        <p:spPr>
          <a:xfrm>
            <a:off x="7925278" y="3536832"/>
            <a:ext cx="3125015" cy="1797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91" name="Google Shape;191;p56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6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6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7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7"/>
          <p:cNvSpPr txBox="1"/>
          <p:nvPr>
            <p:ph idx="1" type="body"/>
          </p:nvPr>
        </p:nvSpPr>
        <p:spPr>
          <a:xfrm rot="5400000">
            <a:off x="3649941" y="-1837869"/>
            <a:ext cx="4587240" cy="11128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048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9pPr>
          </a:lstStyle>
          <a:p/>
        </p:txBody>
      </p:sp>
      <p:sp>
        <p:nvSpPr>
          <p:cNvPr id="197" name="Google Shape;197;p57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7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7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8"/>
          <p:cNvSpPr txBox="1"/>
          <p:nvPr>
            <p:ph type="title"/>
          </p:nvPr>
        </p:nvSpPr>
        <p:spPr>
          <a:xfrm rot="5400000">
            <a:off x="7363531" y="2743050"/>
            <a:ext cx="54102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8"/>
          <p:cNvSpPr txBox="1"/>
          <p:nvPr>
            <p:ph idx="1" type="body"/>
          </p:nvPr>
        </p:nvSpPr>
        <p:spPr>
          <a:xfrm rot="5400000">
            <a:off x="2666810" y="-534401"/>
            <a:ext cx="5410200" cy="769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048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▪"/>
              <a:defRPr/>
            </a:lvl9pPr>
          </a:lstStyle>
          <a:p/>
        </p:txBody>
      </p:sp>
      <p:sp>
        <p:nvSpPr>
          <p:cNvPr id="203" name="Google Shape;203;p58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8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8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4" name="Google Shape;224;p5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6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6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6" name="Google Shape;236;p6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2" name="Google Shape;242;p6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3" name="Google Shape;243;p6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9" name="Google Shape;249;p6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0" name="Google Shape;250;p6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1" name="Google Shape;251;p6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2" name="Google Shape;252;p6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8" name="Google Shape;258;p6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9" name="Google Shape;259;p6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6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6" name="Google Shape;266;p6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6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6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4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Bottom border design" id="94" name="Google Shape;94;p34"/>
          <p:cNvGrpSpPr/>
          <p:nvPr/>
        </p:nvGrpSpPr>
        <p:grpSpPr>
          <a:xfrm>
            <a:off x="2" y="6309360"/>
            <a:ext cx="12193407" cy="548640"/>
            <a:chOff x="0" y="6309360"/>
            <a:chExt cx="12190231" cy="548640"/>
          </a:xfrm>
        </p:grpSpPr>
        <p:sp>
          <p:nvSpPr>
            <p:cNvPr id="95" name="Google Shape;95;p34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4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4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op border design" id="98" name="Google Shape;98;p34"/>
          <p:cNvGrpSpPr/>
          <p:nvPr/>
        </p:nvGrpSpPr>
        <p:grpSpPr>
          <a:xfrm>
            <a:off x="1281" y="0"/>
            <a:ext cx="12192127" cy="320040"/>
            <a:chOff x="1279" y="0"/>
            <a:chExt cx="12188952" cy="320040"/>
          </a:xfrm>
        </p:grpSpPr>
        <p:sp>
          <p:nvSpPr>
            <p:cNvPr id="99" name="Google Shape;99;p34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4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4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4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25B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34"/>
          <p:cNvSpPr txBox="1"/>
          <p:nvPr>
            <p:ph idx="1" type="body"/>
          </p:nvPr>
        </p:nvSpPr>
        <p:spPr>
          <a:xfrm>
            <a:off x="379511" y="1432560"/>
            <a:ext cx="11128099" cy="458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6.bin"/><Relationship Id="rId6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8.vml"/><Relationship Id="rId4" Type="http://schemas.openxmlformats.org/officeDocument/2006/relationships/image" Target="../media/image14.jp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8.bin"/><Relationship Id="rId7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image" Target="../media/image26.png"/><Relationship Id="rId5" Type="http://schemas.openxmlformats.org/officeDocument/2006/relationships/image" Target="../media/image29.jpg"/><Relationship Id="rId6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png"/><Relationship Id="rId7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9.jp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1524000" y="854758"/>
            <a:ext cx="9144000" cy="5145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2120504" y="1593057"/>
            <a:ext cx="7950994" cy="3414712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 txBox="1"/>
          <p:nvPr>
            <p:ph type="ctrTitle"/>
          </p:nvPr>
        </p:nvSpPr>
        <p:spPr>
          <a:xfrm>
            <a:off x="2286001" y="1828804"/>
            <a:ext cx="7229178" cy="16787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Medical Laboratory Scientist (MLS)</a:t>
            </a:r>
            <a:endParaRPr/>
          </a:p>
        </p:txBody>
      </p:sp>
      <p:cxnSp>
        <p:nvCxnSpPr>
          <p:cNvPr id="288" name="Google Shape;288;p1"/>
          <p:cNvCxnSpPr/>
          <p:nvPr/>
        </p:nvCxnSpPr>
        <p:spPr>
          <a:xfrm>
            <a:off x="4038600" y="3685775"/>
            <a:ext cx="4114800" cy="0"/>
          </a:xfrm>
          <a:prstGeom prst="straightConnector1">
            <a:avLst/>
          </a:prstGeom>
          <a:noFill/>
          <a:ln cap="flat" cmpd="sng" w="22225">
            <a:solidFill>
              <a:schemeClr val="l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"/>
          <p:cNvSpPr txBox="1"/>
          <p:nvPr>
            <p:ph idx="4294967295" type="title"/>
          </p:nvPr>
        </p:nvSpPr>
        <p:spPr>
          <a:xfrm>
            <a:off x="2209800" y="457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career in the medical laboratory is your answer!</a:t>
            </a:r>
            <a:endParaRPr b="0"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descr="Pictures of someone teaching, someone pointing to a screen, someone working in a lab" id="364" name="Google Shape;364;p10"/>
          <p:cNvGraphicFramePr/>
          <p:nvPr/>
        </p:nvGraphicFramePr>
        <p:xfrm>
          <a:off x="2743200" y="2438400"/>
          <a:ext cx="6553200" cy="2667000"/>
        </p:xfrm>
        <a:graphic>
          <a:graphicData uri="http://schemas.openxmlformats.org/presentationml/2006/ole">
            <mc:AlternateContent>
              <mc:Choice Requires="v">
                <p:oleObj r:id="rId4" imgH="2667000" imgW="6553200" progId="MSPhotoEd.3" spid="_x0000_s1">
                  <p:embed/>
                </p:oleObj>
              </mc:Choice>
              <mc:Fallback>
                <p:oleObj r:id="rId5" imgH="2667000" imgW="6553200" progId="MSPhotoEd.3">
                  <p:embed/>
                  <p:pic>
                    <p:nvPicPr>
                      <p:cNvPr id="364" name="Google Shape;364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43200" y="2438400"/>
                        <a:ext cx="6553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words in a text box: Medical Laboratory Science is a dynamic, exciting profession that continually changes as new medical knowledge and medical technologies  are discovered.&#10;" id="369" name="Google Shape;369;p11"/>
          <p:cNvSpPr txBox="1"/>
          <p:nvPr>
            <p:ph idx="4294967295" type="title"/>
          </p:nvPr>
        </p:nvSpPr>
        <p:spPr>
          <a:xfrm>
            <a:off x="7010400" y="1219200"/>
            <a:ext cx="4392168" cy="193899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Laboratory Science is a dynamic, exciting profession that continually changes as new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knowledge and medical technologies  are discovered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70" name="Google Shape;370;p11"/>
          <p:cNvSpPr txBox="1"/>
          <p:nvPr/>
        </p:nvSpPr>
        <p:spPr>
          <a:xfrm>
            <a:off x="2270125" y="5984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wo People in a lab talking and learning " id="371" name="Google Shape;3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28600"/>
            <a:ext cx="40386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"/>
          <p:cNvSpPr txBox="1"/>
          <p:nvPr>
            <p:ph idx="4294967295"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Talk….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Positions are now available in the medical laboratory 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Education, preparation and training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look at a typical medical  laboratory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path and options.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descr="Clip art photo of a man standing at a podium " id="378" name="Google Shape;378;p12"/>
          <p:cNvGraphicFramePr/>
          <p:nvPr/>
        </p:nvGraphicFramePr>
        <p:xfrm>
          <a:off x="8458200" y="304800"/>
          <a:ext cx="914400" cy="1855788"/>
        </p:xfrm>
        <a:graphic>
          <a:graphicData uri="http://schemas.openxmlformats.org/presentationml/2006/ole">
            <mc:AlternateContent>
              <mc:Choice Requires="v">
                <p:oleObj r:id="rId4" imgH="1855788" imgW="914400" progId="MS_ClipArt_Gallery.5" spid="_x0000_s1">
                  <p:embed/>
                </p:oleObj>
              </mc:Choice>
              <mc:Fallback>
                <p:oleObj r:id="rId5" imgH="1855788" imgW="914400" progId="MS_ClipArt_Gallery.5">
                  <p:embed/>
                  <p:pic>
                    <p:nvPicPr>
                      <p:cNvPr id="378" name="Google Shape;378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458200" y="304800"/>
                        <a:ext cx="914400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4142164" y="900814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4144437" y="633165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634621" y="636723"/>
            <a:ext cx="4000062" cy="5257799"/>
          </a:xfrm>
          <a:custGeom>
            <a:rect b="b" l="l" r="r" t="t"/>
            <a:pathLst>
              <a:path extrusionOk="0" h="5257799" w="4634682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 txBox="1"/>
          <p:nvPr>
            <p:ph idx="4294967295"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MLS</a:t>
            </a:r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934872" y="982272"/>
            <a:ext cx="3388419" cy="456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Medical Laboratory Scientist  (MLS)..</a:t>
            </a: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Also known as a Medical Technologist …or Clinical Laboratory Science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Needs a </a:t>
            </a:r>
            <a:r>
              <a:rPr b="1" i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Four</a:t>
            </a: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year Bachelor of Science Degree.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Works in all areas of the medical laboratory: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         Microbiology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         Blood banking and transfusion medicine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         Clinical chemistry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         Hematology  </a:t>
            </a:r>
            <a:endParaRPr/>
          </a:p>
          <a:p>
            <a:pPr indent="-228600" lvl="1" marL="7429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i="0" lang="en-US" sz="19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         Molecular diagnostics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 Uses microscopes, electronic/robotic equipment and instruments, and  computers.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FFF"/>
              </a:buClr>
              <a:buSzPts val="1900"/>
              <a:buFont typeface="Arial"/>
              <a:buChar char="•"/>
            </a:pPr>
            <a:r>
              <a:rPr b="1" lang="en-US" sz="1900" u="non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rPr>
              <a:t>Must provide accurate and reliable results to doctors. </a:t>
            </a:r>
            <a:endParaRPr b="0" sz="1900" u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/>
          <p:nvPr>
            <p:ph idx="4294967295"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Choose to Become a Medical Laboratory Scientist …?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tests are extremely valuable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Contribute up to 80% of all medical decisions made                                                                              by doctors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medicine could not function without    laboratory test results.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for laboratory professionals has exceeded the supply to date nationally !!!!!!</a:t>
            </a:r>
            <a:endParaRPr/>
          </a:p>
        </p:txBody>
      </p:sp>
      <p:graphicFrame>
        <p:nvGraphicFramePr>
          <p:cNvPr descr="Photo of a doctor checking a patients chart " id="397" name="Google Shape;397;p14"/>
          <p:cNvGraphicFramePr/>
          <p:nvPr/>
        </p:nvGraphicFramePr>
        <p:xfrm>
          <a:off x="8686801" y="5040313"/>
          <a:ext cx="1096963" cy="1638300"/>
        </p:xfrm>
        <a:graphic>
          <a:graphicData uri="http://schemas.openxmlformats.org/presentationml/2006/ole">
            <mc:AlternateContent>
              <mc:Choice Requires="v">
                <p:oleObj r:id="rId4" imgH="1638300" imgW="1096963" progId="MS_ClipArt_Gallery.5" spid="_x0000_s1">
                  <p:embed/>
                </p:oleObj>
              </mc:Choice>
              <mc:Fallback>
                <p:oleObj r:id="rId5" imgH="1638300" imgW="1096963" progId="MS_ClipArt_Gallery.5">
                  <p:embed/>
                  <p:pic>
                    <p:nvPicPr>
                      <p:cNvPr id="397" name="Google Shape;397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686801" y="5040313"/>
                        <a:ext cx="1096963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 txBox="1"/>
          <p:nvPr>
            <p:ph idx="4294967295" type="title"/>
          </p:nvPr>
        </p:nvSpPr>
        <p:spPr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Education, Training, Preparation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2209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School: Solid skills in Math and Sciences; successful College: completion of  </a:t>
            </a: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Health Science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courses in</a:t>
            </a: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chemistry, biology, computer Science, &amp; math.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(A,B, and + grades may be acceptable)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 State Dominguez Hills (CSUDH) and Cal State LA program: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Combo of classes and </a:t>
            </a:r>
            <a:r>
              <a:rPr b="1" i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training</a:t>
            </a:r>
            <a:r>
              <a:rPr b="1"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2 years general studies and science courses,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2 years in the MLS program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 year internship in 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actual hospital laboratory !     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descr="Clip art of three books " id="404" name="Google Shape;404;p15"/>
          <p:cNvGraphicFramePr/>
          <p:nvPr/>
        </p:nvGraphicFramePr>
        <p:xfrm>
          <a:off x="8305800" y="5181600"/>
          <a:ext cx="1581150" cy="1379538"/>
        </p:xfrm>
        <a:graphic>
          <a:graphicData uri="http://schemas.openxmlformats.org/presentationml/2006/ole">
            <mc:AlternateContent>
              <mc:Choice Requires="v">
                <p:oleObj r:id="rId4" imgH="1379538" imgW="1581150" progId="MS_ClipArt_Gallery.5" spid="_x0000_s1">
                  <p:embed/>
                </p:oleObj>
              </mc:Choice>
              <mc:Fallback>
                <p:oleObj r:id="rId5" imgH="1379538" imgW="1581150" progId="MS_ClipArt_Gallery.5">
                  <p:embed/>
                  <p:pic>
                    <p:nvPicPr>
                      <p:cNvPr id="404" name="Google Shape;404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305800" y="5181600"/>
                        <a:ext cx="158115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/>
          <p:nvPr>
            <p:ph idx="4294967295" type="title"/>
          </p:nvPr>
        </p:nvSpPr>
        <p:spPr>
          <a:xfrm>
            <a:off x="2209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Education, Training, Preparation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cont...</a:t>
            </a: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1828800" y="11430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life” training directly prepares you for the job.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Certification Exam is available though the American Society of Clinical Pathologists (ASCP) Board of Certification (BOC)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are permitted to use these initials after your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name:  MLS(BOC)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Licensure may be required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Masters Degree in Specialties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graduates continue on to graduate or professional ( medical, dental, physician assistant) schools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descr="Clipart of a graduation cap and diploma " id="411" name="Google Shape;411;p16"/>
          <p:cNvGraphicFramePr/>
          <p:nvPr/>
        </p:nvGraphicFramePr>
        <p:xfrm>
          <a:off x="9982200" y="3075432"/>
          <a:ext cx="1770063" cy="2209800"/>
        </p:xfrm>
        <a:graphic>
          <a:graphicData uri="http://schemas.openxmlformats.org/presentationml/2006/ole">
            <mc:AlternateContent>
              <mc:Choice Requires="v">
                <p:oleObj r:id="rId4" imgH="2209800" imgW="1770063" progId="MS_ClipArt_Gallery.5" spid="_x0000_s1">
                  <p:embed/>
                </p:oleObj>
              </mc:Choice>
              <mc:Fallback>
                <p:oleObj r:id="rId5" imgH="2209800" imgW="1770063" progId="MS_ClipArt_Gallery.5">
                  <p:embed/>
                  <p:pic>
                    <p:nvPicPr>
                      <p:cNvPr id="411" name="Google Shape;411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982200" y="3075432"/>
                        <a:ext cx="177006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/>
          <p:nvPr>
            <p:ph idx="4294967295" type="title"/>
          </p:nvPr>
        </p:nvSpPr>
        <p:spPr>
          <a:xfrm>
            <a:off x="1905000" y="304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Have What it Takes?</a:t>
            </a:r>
            <a:endParaRPr b="1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17"/>
          <p:cNvSpPr/>
          <p:nvPr/>
        </p:nvSpPr>
        <p:spPr>
          <a:xfrm>
            <a:off x="1752600" y="11430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solvers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Enjoy challenge and high levels of responsibility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Enjoy working in laboratories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accuracy and reliability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many tasks at the same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standards and demand quality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to help others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"/>
          <p:cNvSpPr txBox="1"/>
          <p:nvPr>
            <p:ph idx="4294967295" type="title"/>
          </p:nvPr>
        </p:nvSpPr>
        <p:spPr>
          <a:xfrm>
            <a:off x="1828800" y="228600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Open Laboratory Configuration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hoto of a lab" id="423" name="Google Shape;4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066800"/>
            <a:ext cx="8077200" cy="55626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"/>
          <p:cNvSpPr txBox="1"/>
          <p:nvPr>
            <p:ph idx="4294967295" type="title"/>
          </p:nvPr>
        </p:nvSpPr>
        <p:spPr>
          <a:xfrm>
            <a:off x="2819400" y="533400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of the Medical Laboratory</a:t>
            </a:r>
            <a:endParaRPr b="1" i="0" sz="3600" u="none" cap="none" strike="noStrike">
              <a:solidFill>
                <a:srgbClr val="99003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9"/>
          <p:cNvSpPr txBox="1"/>
          <p:nvPr/>
        </p:nvSpPr>
        <p:spPr>
          <a:xfrm>
            <a:off x="2209800" y="1524000"/>
            <a:ext cx="8153400" cy="4635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746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7465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(Discipline-Specific)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Microbiology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Blood Banking &amp; Transfusion Medicine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Clinical Chemistry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Hematology/Coagulation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Immunology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Urinalysis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Point of Care Testing</a:t>
            </a:r>
            <a:endParaRPr/>
          </a:p>
          <a:p>
            <a:pPr indent="-152400" lvl="0" marL="37465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mo"/>
              <a:buChar char="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Molecular diagnostics and Esoteric Testing</a:t>
            </a:r>
            <a:endParaRPr b="1" sz="2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of a Hospital building" id="294" name="Google Shape;294;p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2" l="4561" r="10700" t="0"/>
          <a:stretch/>
        </p:blipFill>
        <p:spPr>
          <a:xfrm>
            <a:off x="5657692" y="1250105"/>
            <a:ext cx="5010308" cy="427202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"/>
          <p:cNvSpPr/>
          <p:nvPr/>
        </p:nvSpPr>
        <p:spPr>
          <a:xfrm>
            <a:off x="1524002" y="1250105"/>
            <a:ext cx="5850331" cy="4272015"/>
          </a:xfrm>
          <a:custGeom>
            <a:rect b="b" l="l" r="r" t="t"/>
            <a:pathLst>
              <a:path extrusionOk="0" h="5696020" w="7800441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"/>
          <p:cNvSpPr txBox="1"/>
          <p:nvPr>
            <p:ph type="title"/>
          </p:nvPr>
        </p:nvSpPr>
        <p:spPr>
          <a:xfrm>
            <a:off x="2154936" y="1543052"/>
            <a:ext cx="3833908" cy="821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Who are we?</a:t>
            </a:r>
            <a:endParaRPr/>
          </a:p>
        </p:txBody>
      </p:sp>
      <p:sp>
        <p:nvSpPr>
          <p:cNvPr id="297" name="Google Shape;297;p2"/>
          <p:cNvSpPr txBox="1"/>
          <p:nvPr>
            <p:ph idx="1" type="body"/>
          </p:nvPr>
        </p:nvSpPr>
        <p:spPr>
          <a:xfrm>
            <a:off x="1604868" y="2228850"/>
            <a:ext cx="3833908" cy="3036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158638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512-bed, nonprofit Medical Center located in Torrance, CA 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# 1 Hospital in the South Bay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# 5 in Los Angeles 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# 11 in California </a:t>
            </a:r>
            <a:endParaRPr/>
          </a:p>
          <a:p>
            <a:pPr indent="-158638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90,000 ED visits annually</a:t>
            </a:r>
            <a:endParaRPr/>
          </a:p>
          <a:p>
            <a:pPr indent="-158638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Department of Pathology and Clinical Lab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Approximately 200 employees (5 Pathologists, 8 Managers )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12 million tests Annually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8 outreach draw stations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Blood Donor Facility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First Leading Lab in the Nations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Six-Sigma VP Certification</a:t>
            </a:r>
            <a:endParaRPr/>
          </a:p>
          <a:p>
            <a:pPr indent="-158638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en-US" sz="1350">
                <a:solidFill>
                  <a:srgbClr val="FFFFFF"/>
                </a:solidFill>
              </a:rPr>
              <a:t>Accredited by JC  and AABB  </a:t>
            </a:r>
            <a:endParaRPr/>
          </a:p>
          <a:p>
            <a:pPr indent="-9220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  <a:p>
            <a:pPr indent="-122999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825">
              <a:solidFill>
                <a:srgbClr val="FFFFFF"/>
              </a:solidFill>
            </a:endParaRPr>
          </a:p>
          <a:p>
            <a:pPr indent="-12299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82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"/>
          <p:cNvSpPr txBox="1"/>
          <p:nvPr>
            <p:ph idx="4294967295" type="title"/>
          </p:nvPr>
        </p:nvSpPr>
        <p:spPr>
          <a:xfrm>
            <a:off x="5299074" y="615950"/>
            <a:ext cx="603034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MICROBIOLOGY is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Bacteriology, mycology, parasitology, virology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omen looking through microscopes" id="435" name="Google Shape;4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1" y="228600"/>
            <a:ext cx="2816225" cy="351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descr="Women working in the lab" id="436" name="Google Shape;436;p20"/>
          <p:cNvGraphicFramePr/>
          <p:nvPr/>
        </p:nvGraphicFramePr>
        <p:xfrm>
          <a:off x="4724400" y="2438400"/>
          <a:ext cx="5943600" cy="4191000"/>
        </p:xfrm>
        <a:graphic>
          <a:graphicData uri="http://schemas.openxmlformats.org/presentationml/2006/ole">
            <mc:AlternateContent>
              <mc:Choice Requires="v">
                <p:oleObj r:id="rId5" imgH="4191000" imgW="5943600" progId="MS_ClipArt_Gallery.5" spid="_x0000_s1">
                  <p:embed/>
                </p:oleObj>
              </mc:Choice>
              <mc:Fallback>
                <p:oleObj r:id="rId6" imgH="4191000" imgW="5943600" progId="MS_ClipArt_Gallery.5">
                  <p:embed/>
                  <p:pic>
                    <p:nvPicPr>
                      <p:cNvPr id="436" name="Google Shape;436;p2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724400" y="2438400"/>
                        <a:ext cx="5943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1"/>
          <p:cNvSpPr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alibri"/>
              </a:rPr>
              <a:t>Bacteriology</a:t>
            </a:r>
          </a:p>
        </p:txBody>
      </p:sp>
      <p:sp>
        <p:nvSpPr>
          <p:cNvPr id="443" name="Google Shape;443;p21"/>
          <p:cNvSpPr/>
          <p:nvPr/>
        </p:nvSpPr>
        <p:spPr>
          <a:xfrm flipH="1">
            <a:off x="530529" y="1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1"/>
          <p:cNvSpPr/>
          <p:nvPr/>
        </p:nvSpPr>
        <p:spPr>
          <a:xfrm flipH="1">
            <a:off x="4349052" y="0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1"/>
          <p:cNvSpPr/>
          <p:nvPr/>
        </p:nvSpPr>
        <p:spPr>
          <a:xfrm flipH="1">
            <a:off x="0" y="2916245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1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1"/>
          <p:cNvSpPr/>
          <p:nvPr/>
        </p:nvSpPr>
        <p:spPr>
          <a:xfrm flipH="1">
            <a:off x="3697761" y="5717906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tri dish in hand" id="448" name="Google Shape;448;p21"/>
          <p:cNvPicPr preferRelativeResize="0"/>
          <p:nvPr/>
        </p:nvPicPr>
        <p:blipFill rotWithShape="1">
          <a:blip r:embed="rId3">
            <a:alphaModFix/>
          </a:blip>
          <a:srcRect b="-2" l="0" r="-2" t="0"/>
          <a:stretch/>
        </p:blipFill>
        <p:spPr>
          <a:xfrm>
            <a:off x="631840" y="598720"/>
            <a:ext cx="5178249" cy="5178249"/>
          </a:xfrm>
          <a:custGeom>
            <a:rect b="b" l="l" r="r" t="t"/>
            <a:pathLst>
              <a:path extrusionOk="0" h="3741748" w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49" name="Google Shape;449;p21"/>
          <p:cNvSpPr/>
          <p:nvPr/>
        </p:nvSpPr>
        <p:spPr>
          <a:xfrm flipH="1">
            <a:off x="4520513" y="6258756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2"/>
          <p:cNvSpPr/>
          <p:nvPr/>
        </p:nvSpPr>
        <p:spPr>
          <a:xfrm flipH="1">
            <a:off x="891583" y="775849"/>
            <a:ext cx="2987899" cy="2987899"/>
          </a:xfrm>
          <a:prstGeom prst="arc">
            <a:avLst>
              <a:gd fmla="val 14441841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2"/>
          <p:cNvSpPr/>
          <p:nvPr/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2"/>
          <p:cNvSpPr txBox="1"/>
          <p:nvPr>
            <p:ph type="title"/>
          </p:nvPr>
        </p:nvSpPr>
        <p:spPr>
          <a:xfrm>
            <a:off x="838200" y="647593"/>
            <a:ext cx="4467792" cy="30605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Parasitology</a:t>
            </a:r>
            <a:endParaRPr/>
          </a:p>
        </p:txBody>
      </p:sp>
      <p:pic>
        <p:nvPicPr>
          <p:cNvPr descr="slide of bacteria" id="458" name="Google Shape;4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775" y="1374798"/>
            <a:ext cx="4172100" cy="4108404"/>
          </a:xfrm>
          <a:custGeom>
            <a:rect b="b" l="l" r="r" t="t"/>
            <a:pathLst>
              <a:path extrusionOk="0" h="4470400" w="4273177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chemeClr val="dk1"/>
                </a:solidFill>
                <a:latin typeface="Calibri"/>
              </a:rPr>
              <a:t>Mycology</a:t>
            </a:r>
          </a:p>
        </p:txBody>
      </p:sp>
      <p:pic>
        <p:nvPicPr>
          <p:cNvPr descr="Slide of bacteria" id="465" name="Google Shape;465;p23"/>
          <p:cNvPicPr preferRelativeResize="0"/>
          <p:nvPr/>
        </p:nvPicPr>
        <p:blipFill rotWithShape="1">
          <a:blip r:embed="rId3">
            <a:alphaModFix/>
          </a:blip>
          <a:srcRect b="0" l="8690" r="16308" t="0"/>
          <a:stretch/>
        </p:blipFill>
        <p:spPr>
          <a:xfrm>
            <a:off x="6374920" y="758514"/>
            <a:ext cx="5122238" cy="5122238"/>
          </a:xfrm>
          <a:custGeom>
            <a:rect b="b" l="l" r="r" t="t"/>
            <a:pathLst>
              <a:path extrusionOk="0" h="2663168" w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66" name="Google Shape;466;p23"/>
          <p:cNvSpPr/>
          <p:nvPr/>
        </p:nvSpPr>
        <p:spPr>
          <a:xfrm flipH="1" rot="10389197">
            <a:off x="6261882" y="687822"/>
            <a:ext cx="5471147" cy="5471147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3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3"/>
          <p:cNvSpPr txBox="1"/>
          <p:nvPr/>
        </p:nvSpPr>
        <p:spPr>
          <a:xfrm>
            <a:off x="1812925" y="65182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23"/>
          <p:cNvSpPr/>
          <p:nvPr/>
        </p:nvSpPr>
        <p:spPr>
          <a:xfrm>
            <a:off x="1981200" y="6278563"/>
            <a:ext cx="401638" cy="430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798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2011"/>
                </a:lnTo>
                <a:lnTo>
                  <a:pt x="93750" y="10201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4246"/>
                </a:lnTo>
                <a:lnTo>
                  <a:pt x="88125" y="23240"/>
                </a:lnTo>
                <a:lnTo>
                  <a:pt x="76875" y="23240"/>
                </a:lnTo>
                <a:lnTo>
                  <a:pt x="76875" y="33743"/>
                </a:lnTo>
                <a:close/>
              </a:path>
              <a:path extrusionOk="0" fill="darkenLess" h="120000" w="120000">
                <a:moveTo>
                  <a:pt x="88125" y="44246"/>
                </a:moveTo>
                <a:lnTo>
                  <a:pt x="88125" y="23240"/>
                </a:lnTo>
                <a:lnTo>
                  <a:pt x="76875" y="23240"/>
                </a:lnTo>
                <a:lnTo>
                  <a:pt x="76875" y="33743"/>
                </a:lnTo>
                <a:close/>
                <a:moveTo>
                  <a:pt x="26250" y="60000"/>
                </a:moveTo>
                <a:lnTo>
                  <a:pt x="26250" y="102011"/>
                </a:lnTo>
                <a:lnTo>
                  <a:pt x="54375" y="102011"/>
                </a:lnTo>
                <a:lnTo>
                  <a:pt x="54375" y="81006"/>
                </a:lnTo>
                <a:lnTo>
                  <a:pt x="65625" y="81006"/>
                </a:lnTo>
                <a:lnTo>
                  <a:pt x="65625" y="102011"/>
                </a:lnTo>
                <a:lnTo>
                  <a:pt x="93750" y="102011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798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006"/>
                </a:moveTo>
                <a:lnTo>
                  <a:pt x="65625" y="81006"/>
                </a:lnTo>
                <a:lnTo>
                  <a:pt x="65625" y="102011"/>
                </a:lnTo>
                <a:lnTo>
                  <a:pt x="54375" y="102011"/>
                </a:lnTo>
                <a:close/>
              </a:path>
              <a:path extrusionOk="0" fill="none" h="120000" w="120000">
                <a:moveTo>
                  <a:pt x="60000" y="17989"/>
                </a:moveTo>
                <a:lnTo>
                  <a:pt x="76875" y="33743"/>
                </a:lnTo>
                <a:lnTo>
                  <a:pt x="76875" y="23240"/>
                </a:lnTo>
                <a:lnTo>
                  <a:pt x="88125" y="23240"/>
                </a:lnTo>
                <a:lnTo>
                  <a:pt x="88125" y="4424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2011"/>
                </a:lnTo>
                <a:lnTo>
                  <a:pt x="26250" y="10201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3743"/>
                </a:moveTo>
                <a:lnTo>
                  <a:pt x="88125" y="4424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2011"/>
                </a:moveTo>
                <a:lnTo>
                  <a:pt x="54375" y="81006"/>
                </a:lnTo>
                <a:lnTo>
                  <a:pt x="65625" y="81006"/>
                </a:lnTo>
                <a:lnTo>
                  <a:pt x="65625" y="102011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23"/>
          <p:cNvSpPr txBox="1"/>
          <p:nvPr/>
        </p:nvSpPr>
        <p:spPr>
          <a:xfrm>
            <a:off x="10058400" y="60960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23">
            <a:hlinkClick action="ppaction://hlinkshowjump?jump=nextslide"/>
          </p:cNvPr>
          <p:cNvSpPr/>
          <p:nvPr/>
        </p:nvSpPr>
        <p:spPr>
          <a:xfrm>
            <a:off x="9906000" y="6096000"/>
            <a:ext cx="381000" cy="45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2500"/>
                </a:lnTo>
                <a:lnTo>
                  <a:pt x="15000" y="975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22500"/>
                </a:lnTo>
                <a:lnTo>
                  <a:pt x="15000" y="975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97500"/>
                </a:lnTo>
                <a:lnTo>
                  <a:pt x="15000" y="225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7017235" y="0"/>
            <a:ext cx="789032" cy="6865831"/>
          </a:xfrm>
          <a:custGeom>
            <a:rect b="b" l="l" r="r" t="t"/>
            <a:pathLst>
              <a:path extrusionOk="0" h="6865831" w="789032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7017236" y="887217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8129872" y="1062401"/>
            <a:ext cx="3262028" cy="27338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alibri"/>
              </a:rPr>
              <a:t>Clinical Chemistry</a:t>
            </a:r>
          </a:p>
        </p:txBody>
      </p:sp>
      <p:pic>
        <p:nvPicPr>
          <p:cNvPr descr="Photo of staff in lab" id="481" name="Google Shape;4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913362"/>
            <a:ext cx="6686077" cy="4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4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7017235" y="0"/>
            <a:ext cx="789032" cy="6865831"/>
          </a:xfrm>
          <a:custGeom>
            <a:rect b="b" l="l" r="r" t="t"/>
            <a:pathLst>
              <a:path extrusionOk="0" h="6865831" w="789032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7017236" y="887217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8129872" y="1062401"/>
            <a:ext cx="3262028" cy="27338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alibri"/>
              </a:rPr>
              <a:t>Hematology</a:t>
            </a:r>
          </a:p>
        </p:txBody>
      </p:sp>
      <p:pic>
        <p:nvPicPr>
          <p:cNvPr descr="neutrophil cells shown big" id="492" name="Google Shape;492;p25"/>
          <p:cNvPicPr preferRelativeResize="0"/>
          <p:nvPr/>
        </p:nvPicPr>
        <p:blipFill rotWithShape="1">
          <a:blip r:embed="rId3">
            <a:alphaModFix/>
          </a:blip>
          <a:srcRect b="15294" l="0" r="5984" t="0"/>
          <a:stretch/>
        </p:blipFill>
        <p:spPr>
          <a:xfrm>
            <a:off x="643467" y="1014411"/>
            <a:ext cx="6686077" cy="461187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5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6"/>
          <p:cNvSpPr/>
          <p:nvPr/>
        </p:nvSpPr>
        <p:spPr>
          <a:xfrm>
            <a:off x="7017235" y="0"/>
            <a:ext cx="789032" cy="6865831"/>
          </a:xfrm>
          <a:custGeom>
            <a:rect b="b" l="l" r="r" t="t"/>
            <a:pathLst>
              <a:path extrusionOk="0" h="6865831" w="789032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7017236" y="887217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8129872" y="1062401"/>
            <a:ext cx="3262028" cy="27338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alibri"/>
              </a:rPr>
              <a:t>Blood Bank</a:t>
            </a:r>
          </a:p>
        </p:txBody>
      </p:sp>
      <p:pic>
        <p:nvPicPr>
          <p:cNvPr descr="Photo of lab and test tubes" id="503" name="Google Shape;5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8" y="927423"/>
            <a:ext cx="3194558" cy="4785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Types | New York Blood Center" id="504" name="Google Shape;50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0088" y="4280425"/>
            <a:ext cx="30384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Challenges Facing Today's Blood Banks &amp; Laboratories | Clinical Lab  Products" id="505" name="Google Shape;50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8285" y="2673028"/>
            <a:ext cx="3210378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fusion Medicine &amp; Blood Banking | Department of Pathology | School of  Medicine | University of California, Irvine" id="506" name="Google Shape;50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4105" y="927423"/>
            <a:ext cx="3194558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6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673912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7"/>
          <p:cNvSpPr txBox="1"/>
          <p:nvPr>
            <p:ph idx="4294967295" type="title"/>
          </p:nvPr>
        </p:nvSpPr>
        <p:spPr>
          <a:xfrm>
            <a:off x="6739128" y="2664886"/>
            <a:ext cx="4818888" cy="355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……. a challenging, rewarding, way to help people.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"/>
          <p:cNvSpPr txBox="1"/>
          <p:nvPr>
            <p:ph idx="4294967295" type="title"/>
          </p:nvPr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Finally...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530352" y="1981200"/>
            <a:ext cx="548944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we are behind the scenes….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the Heroes of the Health Care Team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Solving Today’s Medical Mysteries.</a:t>
            </a:r>
            <a:endParaRPr/>
          </a:p>
        </p:txBody>
      </p:sp>
      <p:graphicFrame>
        <p:nvGraphicFramePr>
          <p:cNvPr descr="bacteria" id="521" name="Google Shape;521;p28"/>
          <p:cNvGraphicFramePr/>
          <p:nvPr/>
        </p:nvGraphicFramePr>
        <p:xfrm>
          <a:off x="6477000" y="1989138"/>
          <a:ext cx="2992438" cy="4114800"/>
        </p:xfrm>
        <a:graphic>
          <a:graphicData uri="http://schemas.openxmlformats.org/presentationml/2006/ole">
            <mc:AlternateContent>
              <mc:Choice Requires="v">
                <p:oleObj r:id="rId4" imgH="4114800" imgW="2992438" progId="MS_ClipArt_Gallery.5" spid="_x0000_s1">
                  <p:embed/>
                </p:oleObj>
              </mc:Choice>
              <mc:Fallback>
                <p:oleObj r:id="rId5" imgH="4114800" imgW="2992438" progId="MS_ClipArt_Gallery.5">
                  <p:embed/>
                  <p:pic>
                    <p:nvPicPr>
                      <p:cNvPr id="521" name="Google Shape;521;p2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477000" y="1989138"/>
                        <a:ext cx="29924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bacteria " id="522" name="Google Shape;52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4200" y="2438400"/>
            <a:ext cx="18288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 txBox="1"/>
          <p:nvPr>
            <p:ph type="ctrTitle"/>
          </p:nvPr>
        </p:nvSpPr>
        <p:spPr>
          <a:xfrm>
            <a:off x="2438402" y="3924960"/>
            <a:ext cx="7315199" cy="525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Department of Pathology and Clinical Laboratory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Photo of a Certificate" id="303" name="Google Shape;303;p3"/>
          <p:cNvPicPr preferRelativeResize="0"/>
          <p:nvPr/>
        </p:nvPicPr>
        <p:blipFill rotWithShape="1">
          <a:blip r:embed="rId3">
            <a:alphaModFix/>
          </a:blip>
          <a:srcRect b="9310" l="0" r="5" t="8718"/>
          <a:stretch/>
        </p:blipFill>
        <p:spPr>
          <a:xfrm>
            <a:off x="2012157" y="1346599"/>
            <a:ext cx="2120504" cy="1070372"/>
          </a:xfrm>
          <a:custGeom>
            <a:rect b="b" l="l" r="r" t="t"/>
            <a:pathLst>
              <a:path extrusionOk="0" h="2285234" w="3913632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hoto of adults in white coats" id="304" name="Google Shape;3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2157" y="2472930"/>
            <a:ext cx="2120504" cy="1315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 of a cake that was designed for the lab" id="305" name="Google Shape;305;p3"/>
          <p:cNvPicPr preferRelativeResize="0"/>
          <p:nvPr/>
        </p:nvPicPr>
        <p:blipFill rotWithShape="1">
          <a:blip r:embed="rId5">
            <a:alphaModFix/>
          </a:blip>
          <a:srcRect b="-2" l="11177" r="12979" t="0"/>
          <a:stretch/>
        </p:blipFill>
        <p:spPr>
          <a:xfrm>
            <a:off x="4188621" y="1346599"/>
            <a:ext cx="1781175" cy="2441972"/>
          </a:xfrm>
          <a:custGeom>
            <a:rect b="b" l="l" r="r" t="t"/>
            <a:pathLst>
              <a:path extrusionOk="0" h="4569668" w="356463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hoto of the hospital " id="306" name="Google Shape;306;p3"/>
          <p:cNvPicPr preferRelativeResize="0"/>
          <p:nvPr/>
        </p:nvPicPr>
        <p:blipFill rotWithShape="1">
          <a:blip r:embed="rId6">
            <a:alphaModFix/>
          </a:blip>
          <a:srcRect b="-1" l="16002" r="23640" t="0"/>
          <a:stretch/>
        </p:blipFill>
        <p:spPr>
          <a:xfrm>
            <a:off x="6025753" y="1346599"/>
            <a:ext cx="2128838" cy="2441972"/>
          </a:xfrm>
          <a:custGeom>
            <a:rect b="b" l="l" r="r" t="t"/>
            <a:pathLst>
              <a:path extrusionOk="0" h="3618965" w="3273238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Design logo" id="307" name="Google Shape;307;p3"/>
          <p:cNvPicPr preferRelativeResize="0"/>
          <p:nvPr/>
        </p:nvPicPr>
        <p:blipFill rotWithShape="1">
          <a:blip r:embed="rId7">
            <a:alphaModFix/>
          </a:blip>
          <a:srcRect b="2" l="37215" r="24545" t="0"/>
          <a:stretch/>
        </p:blipFill>
        <p:spPr>
          <a:xfrm>
            <a:off x="8209349" y="1528949"/>
            <a:ext cx="2253813" cy="2260945"/>
          </a:xfrm>
          <a:custGeom>
            <a:rect b="b" l="l" r="r" t="t"/>
            <a:pathLst>
              <a:path extrusionOk="0" h="2852928" w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/>
          <p:nvPr>
            <p:ph type="title"/>
          </p:nvPr>
        </p:nvSpPr>
        <p:spPr>
          <a:xfrm>
            <a:off x="7925278" y="1371600"/>
            <a:ext cx="312501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2400"/>
              <a:buFont typeface="Arial"/>
              <a:buNone/>
            </a:pPr>
            <a:r>
              <a:rPr lang="en-US"/>
              <a:t>Did You Know?</a:t>
            </a:r>
            <a:endParaRPr/>
          </a:p>
        </p:txBody>
      </p:sp>
      <p:sp>
        <p:nvSpPr>
          <p:cNvPr id="313" name="Google Shape;313;p4"/>
          <p:cNvSpPr txBox="1"/>
          <p:nvPr>
            <p:ph idx="2" type="body"/>
          </p:nvPr>
        </p:nvSpPr>
        <p:spPr>
          <a:xfrm>
            <a:off x="8081396" y="3519686"/>
            <a:ext cx="2286568" cy="2401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grpSp>
        <p:nvGrpSpPr>
          <p:cNvPr id="314" name="Google Shape;314;p4"/>
          <p:cNvGrpSpPr/>
          <p:nvPr/>
        </p:nvGrpSpPr>
        <p:grpSpPr>
          <a:xfrm>
            <a:off x="1492320" y="1295309"/>
            <a:ext cx="5579293" cy="4019730"/>
            <a:chOff x="0" y="1814"/>
            <a:chExt cx="5579293" cy="4019730"/>
          </a:xfrm>
        </p:grpSpPr>
        <p:sp>
          <p:nvSpPr>
            <p:cNvPr id="315" name="Google Shape;315;p4"/>
            <p:cNvSpPr/>
            <p:nvPr/>
          </p:nvSpPr>
          <p:spPr>
            <a:xfrm>
              <a:off x="0" y="2428310"/>
              <a:ext cx="5579293" cy="1593234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 txBox="1"/>
            <p:nvPr/>
          </p:nvSpPr>
          <p:spPr>
            <a:xfrm>
              <a:off x="0" y="2428310"/>
              <a:ext cx="5579293" cy="1593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There is currently a shortage of the MLS in the U.S.  The American Society of Clinical Pathologists Board of Registry found vacancy rates for the MLS at between 16-20% by 2024 depending on the job type and location.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 rot="10800000">
              <a:off x="0" y="1814"/>
              <a:ext cx="5579293" cy="2450395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accent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 txBox="1"/>
            <p:nvPr/>
          </p:nvSpPr>
          <p:spPr>
            <a:xfrm>
              <a:off x="0" y="1814"/>
              <a:ext cx="5579293" cy="1592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is estimated that 70 - 80% of all physician decisions are based on laboratory tests performed by the Medical Laboratory Scientist (MLS).   In fact, two-thirds of a patient’s medical records are laboratory tests.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ree Vector | Did you know facts" id="319" name="Google Shape;3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1396" y="3550618"/>
            <a:ext cx="2286568" cy="23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"/>
          <p:cNvSpPr/>
          <p:nvPr/>
        </p:nvSpPr>
        <p:spPr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5"/>
          <p:cNvSpPr txBox="1"/>
          <p:nvPr>
            <p:ph type="title"/>
          </p:nvPr>
        </p:nvSpPr>
        <p:spPr>
          <a:xfrm>
            <a:off x="379511" y="609600"/>
            <a:ext cx="1112809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</a:pPr>
            <a:r>
              <a:rPr lang="en-US" sz="3200"/>
              <a:t>National Shortages</a:t>
            </a:r>
            <a:endParaRPr/>
          </a:p>
        </p:txBody>
      </p:sp>
      <p:graphicFrame>
        <p:nvGraphicFramePr>
          <p:cNvPr descr="Photo of chemicals in bickers " id="326" name="Google Shape;326;p5"/>
          <p:cNvGraphicFramePr/>
          <p:nvPr/>
        </p:nvGraphicFramePr>
        <p:xfrm>
          <a:off x="1752600" y="1600201"/>
          <a:ext cx="3238500" cy="4314825"/>
        </p:xfrm>
        <a:graphic>
          <a:graphicData uri="http://schemas.openxmlformats.org/presentationml/2006/ole">
            <mc:AlternateContent>
              <mc:Choice Requires="v">
                <p:oleObj r:id="rId4" imgH="4314825" imgW="3238500" progId="MS_ClipArt_Gallery.5" spid="_x0000_s1">
                  <p:embed/>
                </p:oleObj>
              </mc:Choice>
              <mc:Fallback>
                <p:oleObj r:id="rId5" imgH="4314825" imgW="3238500" progId="MS_ClipArt_Gallery.5">
                  <p:embed/>
                  <p:pic>
                    <p:nvPicPr>
                      <p:cNvPr id="326" name="Google Shape;326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752600" y="1600201"/>
                        <a:ext cx="3238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Google Shape;327;p5"/>
          <p:cNvSpPr txBox="1"/>
          <p:nvPr/>
        </p:nvSpPr>
        <p:spPr>
          <a:xfrm>
            <a:off x="5105401" y="2327276"/>
            <a:ext cx="558641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there is a national shortage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properly trained  medical laboratory personnel.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many opportunities in this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exciting and fulfilling career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starting Salary in Los Angeles 100 K Annually</a:t>
            </a:r>
            <a:endParaRPr b="0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/>
          <p:nvPr>
            <p:ph idx="4294967295"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Clinical Laboratory News</a:t>
            </a:r>
            <a:endParaRPr/>
          </a:p>
        </p:txBody>
      </p:sp>
      <p:pic>
        <p:nvPicPr>
          <p:cNvPr descr="Person in a lab pipetting in a dish " id="333" name="Google Shape;333;p6"/>
          <p:cNvPicPr preferRelativeResize="0"/>
          <p:nvPr/>
        </p:nvPicPr>
        <p:blipFill rotWithShape="1">
          <a:blip r:embed="rId3">
            <a:alphaModFix/>
          </a:blip>
          <a:srcRect b="0" l="0" r="1" t="19536"/>
          <a:stretch/>
        </p:blipFill>
        <p:spPr>
          <a:xfrm>
            <a:off x="20" y="9"/>
            <a:ext cx="7279893" cy="3895335"/>
          </a:xfrm>
          <a:custGeom>
            <a:rect b="b" l="l" r="r" t="t"/>
            <a:pathLst>
              <a:path extrusionOk="0" h="3895335" w="7279913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People in a lab working " id="334" name="Google Shape;334;p6"/>
          <p:cNvPicPr preferRelativeResize="0"/>
          <p:nvPr/>
        </p:nvPicPr>
        <p:blipFill rotWithShape="1">
          <a:blip r:embed="rId4">
            <a:alphaModFix/>
          </a:blip>
          <a:srcRect b="4" l="4635" r="4" t="0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in a lab working wearing a mask" id="335" name="Google Shape;335;p6"/>
          <p:cNvPicPr preferRelativeResize="0"/>
          <p:nvPr/>
        </p:nvPicPr>
        <p:blipFill rotWithShape="1">
          <a:blip r:embed="rId5">
            <a:alphaModFix/>
          </a:blip>
          <a:srcRect b="1618" l="0" r="0" t="0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oks to be an article in a newspaper or newsletter " id="336" name="Google Shape;336;p6"/>
          <p:cNvPicPr preferRelativeResize="0"/>
          <p:nvPr/>
        </p:nvPicPr>
        <p:blipFill rotWithShape="1">
          <a:blip r:embed="rId6">
            <a:alphaModFix/>
          </a:blip>
          <a:srcRect b="11083" l="0" r="-3" t="763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"/>
          <p:cNvSpPr/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"/>
          <p:cNvSpPr/>
          <p:nvPr/>
        </p:nvSpPr>
        <p:spPr>
          <a:xfrm>
            <a:off x="1680392" y="827316"/>
            <a:ext cx="848424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“Overall, the wages for all medical laboratory positions are 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upswing. The percentage median wage increases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collectively greater than in any other time in the 12-year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period. Vacancy rates are concurrently continuing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accelerate for 8 of the 10 positions. Difficulty in filling shifts,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coupled with more staff turnover, presents a challenge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directors and managers.”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7"/>
          <p:cNvSpPr txBox="1"/>
          <p:nvPr>
            <p:ph idx="4294967295" type="title"/>
          </p:nvPr>
        </p:nvSpPr>
        <p:spPr>
          <a:xfrm>
            <a:off x="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&amp; Conclusions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 txBox="1"/>
          <p:nvPr>
            <p:ph idx="4294967295" type="title"/>
          </p:nvPr>
        </p:nvSpPr>
        <p:spPr>
          <a:xfrm>
            <a:off x="306977" y="762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Bureau of Labor Statistics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"/>
          <p:cNvSpPr/>
          <p:nvPr/>
        </p:nvSpPr>
        <p:spPr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53,000 new jobs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40,000 vacancies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5257800" y="1981200"/>
            <a:ext cx="472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93,000 positions to be filled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9,000 openings per year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4,990 graduates/year</a:t>
            </a:r>
            <a:endParaRPr/>
          </a:p>
        </p:txBody>
      </p:sp>
      <p:pic>
        <p:nvPicPr>
          <p:cNvPr descr="Picture of a logo: that reads Clinical Laboratory Scientist " id="351" name="Google Shape;3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505200"/>
            <a:ext cx="8382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"/>
          <p:cNvSpPr txBox="1"/>
          <p:nvPr>
            <p:ph idx="4294967295" type="title"/>
          </p:nvPr>
        </p:nvSpPr>
        <p:spPr>
          <a:xfrm>
            <a:off x="609600" y="762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Listen! Would you like to know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you can help </a:t>
            </a:r>
            <a:r>
              <a:rPr b="1" i="1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doctors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diagnose and treat disease?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you can have an exciting and  rewarding career helping others?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you can join a growing field with flexibility and job security?</a:t>
            </a:r>
            <a:endParaRPr/>
          </a:p>
        </p:txBody>
      </p:sp>
      <p:graphicFrame>
        <p:nvGraphicFramePr>
          <p:cNvPr id="358" name="Google Shape;358;p9"/>
          <p:cNvGraphicFramePr/>
          <p:nvPr/>
        </p:nvGraphicFramePr>
        <p:xfrm>
          <a:off x="8382000" y="5029200"/>
          <a:ext cx="1371600" cy="1455738"/>
        </p:xfrm>
        <a:graphic>
          <a:graphicData uri="http://schemas.openxmlformats.org/presentationml/2006/ole">
            <mc:AlternateContent>
              <mc:Choice Requires="v">
                <p:oleObj r:id="rId4" imgH="1455738" imgW="1371600" progId="MS_ClipArt_Gallery.5" spid="_x0000_s1">
                  <p:embed/>
                </p:oleObj>
              </mc:Choice>
              <mc:Fallback>
                <p:oleObj r:id="rId5" imgH="1455738" imgW="1371600" progId="MS_ClipArt_Gallery.5">
                  <p:embed/>
                  <p:pic>
                    <p:nvPicPr>
                      <p:cNvPr id="358" name="Google Shape;358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382000" y="5029200"/>
                        <a:ext cx="13716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Striped Border 16x9">
  <a:themeElements>
    <a:clrScheme name="StripedBorder_16x9">
      <a:dk1>
        <a:srgbClr val="404040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daniellej</dc:creator>
</cp:coreProperties>
</file>