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4744" r:id="rId5"/>
    <p:sldMasterId id="2147483673" r:id="rId6"/>
  </p:sldMasterIdLst>
  <p:notesMasterIdLst>
    <p:notesMasterId r:id="rId51"/>
  </p:notesMasterIdLst>
  <p:handoutMasterIdLst>
    <p:handoutMasterId r:id="rId52"/>
  </p:handoutMasterIdLst>
  <p:sldIdLst>
    <p:sldId id="2147377190" r:id="rId7"/>
    <p:sldId id="2147377191" r:id="rId8"/>
    <p:sldId id="2147377192" r:id="rId9"/>
    <p:sldId id="1779" r:id="rId10"/>
    <p:sldId id="1711" r:id="rId11"/>
    <p:sldId id="1997" r:id="rId12"/>
    <p:sldId id="1771" r:id="rId13"/>
    <p:sldId id="1777" r:id="rId14"/>
    <p:sldId id="1810" r:id="rId15"/>
    <p:sldId id="1925" r:id="rId16"/>
    <p:sldId id="2147377189" r:id="rId17"/>
    <p:sldId id="2020" r:id="rId18"/>
    <p:sldId id="2147377187" r:id="rId19"/>
    <p:sldId id="2010" r:id="rId20"/>
    <p:sldId id="2147377188" r:id="rId21"/>
    <p:sldId id="1809" r:id="rId22"/>
    <p:sldId id="1849" r:id="rId23"/>
    <p:sldId id="2147377208" r:id="rId24"/>
    <p:sldId id="2147377209" r:id="rId25"/>
    <p:sldId id="2147377210" r:id="rId26"/>
    <p:sldId id="2147377211" r:id="rId27"/>
    <p:sldId id="2147377212" r:id="rId28"/>
    <p:sldId id="2147377213" r:id="rId29"/>
    <p:sldId id="2147377214" r:id="rId30"/>
    <p:sldId id="2147377215" r:id="rId31"/>
    <p:sldId id="2147377216" r:id="rId32"/>
    <p:sldId id="2147377217" r:id="rId33"/>
    <p:sldId id="2147377218" r:id="rId34"/>
    <p:sldId id="2147377219" r:id="rId35"/>
    <p:sldId id="2147377199" r:id="rId36"/>
    <p:sldId id="2147377200" r:id="rId37"/>
    <p:sldId id="2147377201" r:id="rId38"/>
    <p:sldId id="2147377202" r:id="rId39"/>
    <p:sldId id="2147377203" r:id="rId40"/>
    <p:sldId id="2147377204" r:id="rId41"/>
    <p:sldId id="2147377205" r:id="rId42"/>
    <p:sldId id="2147377206" r:id="rId43"/>
    <p:sldId id="2147377207" r:id="rId44"/>
    <p:sldId id="2147377194" r:id="rId45"/>
    <p:sldId id="2147377193" r:id="rId46"/>
    <p:sldId id="2147377195" r:id="rId47"/>
    <p:sldId id="2147377196" r:id="rId48"/>
    <p:sldId id="2147377197" r:id="rId49"/>
    <p:sldId id="2147377198" r:id="rId5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3A5832-6885-D87A-AA9B-94D1F6B1AA79}" name="Albrecht, Kristy | APHL" initials="AA" userId="S::kristy.albrecht@aphl.org::1e0ed40a-3c96-4805-b7a7-d1dcf40e0208" providerId="AD"/>
  <p188:author id="{3C062942-145B-DF55-8A42-CF7B19ACBEDF}" name="Madeline Rooney | APHL" initials="MR" userId="Madeline Rooney | APHL" providerId="None"/>
  <p188:author id="{38FDC787-D200-9AD4-DACE-27BC9920F720}" name="Rooney, Madeline | APHL" initials="RA" userId="S::madeline.rooney@aphl.org::44439590-5e49-4cb1-8117-34e596d443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yer, Ben | APHL" initials="MB|A" lastIdx="1" clrIdx="0">
    <p:extLst>
      <p:ext uri="{19B8F6BF-5375-455C-9EA6-DF929625EA0E}">
        <p15:presenceInfo xmlns:p15="http://schemas.microsoft.com/office/powerpoint/2012/main" userId="S::Ben.Moyer@aphl.org::da4be8bd-7c48-4e94-9f92-0eddcb9385ee" providerId="AD"/>
      </p:ext>
    </p:extLst>
  </p:cmAuthor>
  <p:cmAuthor id="2" name="Forman, Michelle | APHL" initials="FM|A" lastIdx="22" clrIdx="1">
    <p:extLst>
      <p:ext uri="{19B8F6BF-5375-455C-9EA6-DF929625EA0E}">
        <p15:presenceInfo xmlns:p15="http://schemas.microsoft.com/office/powerpoint/2012/main" userId="S-1-5-21-376835676-564275060-233764494-4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F"/>
    <a:srgbClr val="B42E34"/>
    <a:srgbClr val="00B4AF"/>
    <a:srgbClr val="000000"/>
    <a:srgbClr val="0073A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3" autoAdjust="0"/>
    <p:restoredTop sz="86467" autoAdjust="0"/>
  </p:normalViewPr>
  <p:slideViewPr>
    <p:cSldViewPr snapToGrid="0">
      <p:cViewPr varScale="1">
        <p:scale>
          <a:sx n="50" d="100"/>
          <a:sy n="50" d="100"/>
        </p:scale>
        <p:origin x="-40" y="172"/>
      </p:cViewPr>
      <p:guideLst/>
    </p:cSldViewPr>
  </p:slideViewPr>
  <p:outlineViewPr>
    <p:cViewPr>
      <p:scale>
        <a:sx n="33" d="100"/>
        <a:sy n="33" d="100"/>
      </p:scale>
      <p:origin x="0" y="-3410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F4CC6-ED55-4434-8143-67F78C687EEF}"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A04A3E54-DB60-4CEA-9EF3-F70AF0B692FA}">
      <dgm:prSet/>
      <dgm:spPr/>
      <dgm:t>
        <a:bodyPr/>
        <a:lstStyle/>
        <a:p>
          <a:pPr>
            <a:lnSpc>
              <a:spcPct val="100000"/>
            </a:lnSpc>
            <a:defRPr cap="all"/>
          </a:pPr>
          <a:r>
            <a:rPr lang="en-US"/>
            <a:t>Knowledge</a:t>
          </a:r>
        </a:p>
      </dgm:t>
    </dgm:pt>
    <dgm:pt modelId="{A6392CE7-222E-41CB-9504-5F90628D88AA}" type="parTrans" cxnId="{F61E52DE-EA2B-4E65-A7A6-68D36256B860}">
      <dgm:prSet/>
      <dgm:spPr/>
      <dgm:t>
        <a:bodyPr/>
        <a:lstStyle/>
        <a:p>
          <a:endParaRPr lang="en-US"/>
        </a:p>
      </dgm:t>
    </dgm:pt>
    <dgm:pt modelId="{AB02F7FA-C0DB-4A90-809B-A797D8634E63}" type="sibTrans" cxnId="{F61E52DE-EA2B-4E65-A7A6-68D36256B860}">
      <dgm:prSet/>
      <dgm:spPr/>
      <dgm:t>
        <a:bodyPr/>
        <a:lstStyle/>
        <a:p>
          <a:endParaRPr lang="en-US"/>
        </a:p>
      </dgm:t>
    </dgm:pt>
    <dgm:pt modelId="{8F5832E8-94A4-4E26-8C46-6159ABF404A4}">
      <dgm:prSet/>
      <dgm:spPr/>
      <dgm:t>
        <a:bodyPr/>
        <a:lstStyle/>
        <a:p>
          <a:pPr>
            <a:lnSpc>
              <a:spcPct val="100000"/>
            </a:lnSpc>
            <a:defRPr cap="all"/>
          </a:pPr>
          <a:r>
            <a:rPr lang="en-US"/>
            <a:t>Understanding </a:t>
          </a:r>
        </a:p>
      </dgm:t>
    </dgm:pt>
    <dgm:pt modelId="{6DDD00FF-F395-4DEB-BCAE-FDA8BBDCD499}" type="parTrans" cxnId="{DD0AAE4B-E089-4022-B9D9-18A8DEDC3096}">
      <dgm:prSet/>
      <dgm:spPr/>
      <dgm:t>
        <a:bodyPr/>
        <a:lstStyle/>
        <a:p>
          <a:endParaRPr lang="en-US"/>
        </a:p>
      </dgm:t>
    </dgm:pt>
    <dgm:pt modelId="{40E8588D-9C36-4C1D-9E3F-3C4FE59DFA55}" type="sibTrans" cxnId="{DD0AAE4B-E089-4022-B9D9-18A8DEDC3096}">
      <dgm:prSet/>
      <dgm:spPr/>
      <dgm:t>
        <a:bodyPr/>
        <a:lstStyle/>
        <a:p>
          <a:endParaRPr lang="en-US"/>
        </a:p>
      </dgm:t>
    </dgm:pt>
    <dgm:pt modelId="{768C5C96-D89F-4343-97F7-080F9C0229F9}">
      <dgm:prSet/>
      <dgm:spPr/>
      <dgm:t>
        <a:bodyPr/>
        <a:lstStyle/>
        <a:p>
          <a:pPr>
            <a:lnSpc>
              <a:spcPct val="100000"/>
            </a:lnSpc>
            <a:defRPr cap="all"/>
          </a:pPr>
          <a:r>
            <a:rPr lang="en-US"/>
            <a:t>Practice</a:t>
          </a:r>
        </a:p>
      </dgm:t>
    </dgm:pt>
    <dgm:pt modelId="{ADE3B490-9F4E-4908-983C-0A12227342A3}" type="parTrans" cxnId="{167E42D3-2E7B-480B-9EF4-643CE2D3265C}">
      <dgm:prSet/>
      <dgm:spPr/>
      <dgm:t>
        <a:bodyPr/>
        <a:lstStyle/>
        <a:p>
          <a:endParaRPr lang="en-US"/>
        </a:p>
      </dgm:t>
    </dgm:pt>
    <dgm:pt modelId="{7CB1DE4B-BCAA-4565-A3C4-159A3CD00972}" type="sibTrans" cxnId="{167E42D3-2E7B-480B-9EF4-643CE2D3265C}">
      <dgm:prSet/>
      <dgm:spPr/>
      <dgm:t>
        <a:bodyPr/>
        <a:lstStyle/>
        <a:p>
          <a:endParaRPr lang="en-US"/>
        </a:p>
      </dgm:t>
    </dgm:pt>
    <dgm:pt modelId="{E547CD98-ACA6-489B-8FED-35FBDD9B4989}" type="pres">
      <dgm:prSet presAssocID="{780F4CC6-ED55-4434-8143-67F78C687EEF}" presName="root" presStyleCnt="0">
        <dgm:presLayoutVars>
          <dgm:dir/>
          <dgm:resizeHandles val="exact"/>
        </dgm:presLayoutVars>
      </dgm:prSet>
      <dgm:spPr/>
    </dgm:pt>
    <dgm:pt modelId="{D8484F0B-16D6-4EDC-8380-82812935BF7A}" type="pres">
      <dgm:prSet presAssocID="{A04A3E54-DB60-4CEA-9EF3-F70AF0B692FA}" presName="compNode" presStyleCnt="0"/>
      <dgm:spPr/>
    </dgm:pt>
    <dgm:pt modelId="{39461F07-26A5-4DE4-9D90-6210FFB053F8}" type="pres">
      <dgm:prSet presAssocID="{A04A3E54-DB60-4CEA-9EF3-F70AF0B692FA}" presName="iconBgRect" presStyleLbl="bgShp" presStyleIdx="0" presStyleCnt="3"/>
      <dgm:spPr/>
    </dgm:pt>
    <dgm:pt modelId="{F7A1E8D4-8D38-4037-BB7B-D6AD4A34F194}" type="pres">
      <dgm:prSet presAssocID="{A04A3E54-DB60-4CEA-9EF3-F70AF0B692FA}"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126C83FE-D958-4024-9DEE-55D406A72BC5}" type="pres">
      <dgm:prSet presAssocID="{A04A3E54-DB60-4CEA-9EF3-F70AF0B692FA}" presName="spaceRect" presStyleCnt="0"/>
      <dgm:spPr/>
    </dgm:pt>
    <dgm:pt modelId="{A582FF5E-A649-466A-8D44-55FB6EF72E3B}" type="pres">
      <dgm:prSet presAssocID="{A04A3E54-DB60-4CEA-9EF3-F70AF0B692FA}" presName="textRect" presStyleLbl="revTx" presStyleIdx="0" presStyleCnt="3">
        <dgm:presLayoutVars>
          <dgm:chMax val="1"/>
          <dgm:chPref val="1"/>
        </dgm:presLayoutVars>
      </dgm:prSet>
      <dgm:spPr/>
    </dgm:pt>
    <dgm:pt modelId="{1626CF47-1A7F-4F1A-93D0-682759ACB2FC}" type="pres">
      <dgm:prSet presAssocID="{AB02F7FA-C0DB-4A90-809B-A797D8634E63}" presName="sibTrans" presStyleCnt="0"/>
      <dgm:spPr/>
    </dgm:pt>
    <dgm:pt modelId="{F05B93E1-F806-4641-A9F0-A2126C06D963}" type="pres">
      <dgm:prSet presAssocID="{8F5832E8-94A4-4E26-8C46-6159ABF404A4}" presName="compNode" presStyleCnt="0"/>
      <dgm:spPr/>
    </dgm:pt>
    <dgm:pt modelId="{8F28B0AB-D60B-40D7-8A18-2E15CAA31919}" type="pres">
      <dgm:prSet presAssocID="{8F5832E8-94A4-4E26-8C46-6159ABF404A4}" presName="iconBgRect" presStyleLbl="bgShp" presStyleIdx="1" presStyleCnt="3"/>
      <dgm:spPr/>
    </dgm:pt>
    <dgm:pt modelId="{272F3184-6850-4024-AEB3-4394349A664C}" type="pres">
      <dgm:prSet presAssocID="{8F5832E8-94A4-4E26-8C46-6159ABF404A4}"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AF9D75F6-0F46-4398-8F62-784FE90ACEE1}" type="pres">
      <dgm:prSet presAssocID="{8F5832E8-94A4-4E26-8C46-6159ABF404A4}" presName="spaceRect" presStyleCnt="0"/>
      <dgm:spPr/>
    </dgm:pt>
    <dgm:pt modelId="{6F4C4719-2CE9-4FFB-81C9-83985633B903}" type="pres">
      <dgm:prSet presAssocID="{8F5832E8-94A4-4E26-8C46-6159ABF404A4}" presName="textRect" presStyleLbl="revTx" presStyleIdx="1" presStyleCnt="3">
        <dgm:presLayoutVars>
          <dgm:chMax val="1"/>
          <dgm:chPref val="1"/>
        </dgm:presLayoutVars>
      </dgm:prSet>
      <dgm:spPr/>
    </dgm:pt>
    <dgm:pt modelId="{656BD4B6-D413-4C79-97BB-9DAE71F0712E}" type="pres">
      <dgm:prSet presAssocID="{40E8588D-9C36-4C1D-9E3F-3C4FE59DFA55}" presName="sibTrans" presStyleCnt="0"/>
      <dgm:spPr/>
    </dgm:pt>
    <dgm:pt modelId="{8BC4180B-4713-4507-85F4-C9394C58CA16}" type="pres">
      <dgm:prSet presAssocID="{768C5C96-D89F-4343-97F7-080F9C0229F9}" presName="compNode" presStyleCnt="0"/>
      <dgm:spPr/>
    </dgm:pt>
    <dgm:pt modelId="{3576B949-F0CF-4956-8C47-2862A3175F5A}" type="pres">
      <dgm:prSet presAssocID="{768C5C96-D89F-4343-97F7-080F9C0229F9}" presName="iconBgRect" presStyleLbl="bgShp" presStyleIdx="2" presStyleCnt="3"/>
      <dgm:spPr/>
    </dgm:pt>
    <dgm:pt modelId="{1BE08BFA-5C22-4BCE-8CD1-3103529F7BED}" type="pres">
      <dgm:prSet presAssocID="{768C5C96-D89F-4343-97F7-080F9C0229F9}" presName="iconRect" presStyleLbl="node1" presStyleIdx="2" presStyleCnt="3"/>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13DFD953-E2B6-4812-8986-4A9D119BF908}" type="pres">
      <dgm:prSet presAssocID="{768C5C96-D89F-4343-97F7-080F9C0229F9}" presName="spaceRect" presStyleCnt="0"/>
      <dgm:spPr/>
    </dgm:pt>
    <dgm:pt modelId="{2497975B-CB5A-4DF9-A9E9-5D190E9C50C1}" type="pres">
      <dgm:prSet presAssocID="{768C5C96-D89F-4343-97F7-080F9C0229F9}" presName="textRect" presStyleLbl="revTx" presStyleIdx="2" presStyleCnt="3">
        <dgm:presLayoutVars>
          <dgm:chMax val="1"/>
          <dgm:chPref val="1"/>
        </dgm:presLayoutVars>
      </dgm:prSet>
      <dgm:spPr/>
    </dgm:pt>
  </dgm:ptLst>
  <dgm:cxnLst>
    <dgm:cxn modelId="{BA96460A-E56D-4434-96A1-46EC3B3A74BE}" type="presOf" srcId="{8F5832E8-94A4-4E26-8C46-6159ABF404A4}" destId="{6F4C4719-2CE9-4FFB-81C9-83985633B903}" srcOrd="0" destOrd="0" presId="urn:microsoft.com/office/officeart/2018/5/layout/IconCircleLabelList"/>
    <dgm:cxn modelId="{AF065613-C165-4399-8B7D-7C6BC061ED0F}" type="presOf" srcId="{A04A3E54-DB60-4CEA-9EF3-F70AF0B692FA}" destId="{A582FF5E-A649-466A-8D44-55FB6EF72E3B}" srcOrd="0" destOrd="0" presId="urn:microsoft.com/office/officeart/2018/5/layout/IconCircleLabelList"/>
    <dgm:cxn modelId="{704CCA23-51E0-498A-8EE1-6C622AA3CCEB}" type="presOf" srcId="{780F4CC6-ED55-4434-8143-67F78C687EEF}" destId="{E547CD98-ACA6-489B-8FED-35FBDD9B4989}" srcOrd="0" destOrd="0" presId="urn:microsoft.com/office/officeart/2018/5/layout/IconCircleLabelList"/>
    <dgm:cxn modelId="{B140D62E-10E1-4FE1-81CE-5976B4340977}" type="presOf" srcId="{768C5C96-D89F-4343-97F7-080F9C0229F9}" destId="{2497975B-CB5A-4DF9-A9E9-5D190E9C50C1}" srcOrd="0" destOrd="0" presId="urn:microsoft.com/office/officeart/2018/5/layout/IconCircleLabelList"/>
    <dgm:cxn modelId="{DD0AAE4B-E089-4022-B9D9-18A8DEDC3096}" srcId="{780F4CC6-ED55-4434-8143-67F78C687EEF}" destId="{8F5832E8-94A4-4E26-8C46-6159ABF404A4}" srcOrd="1" destOrd="0" parTransId="{6DDD00FF-F395-4DEB-BCAE-FDA8BBDCD499}" sibTransId="{40E8588D-9C36-4C1D-9E3F-3C4FE59DFA55}"/>
    <dgm:cxn modelId="{167E42D3-2E7B-480B-9EF4-643CE2D3265C}" srcId="{780F4CC6-ED55-4434-8143-67F78C687EEF}" destId="{768C5C96-D89F-4343-97F7-080F9C0229F9}" srcOrd="2" destOrd="0" parTransId="{ADE3B490-9F4E-4908-983C-0A12227342A3}" sibTransId="{7CB1DE4B-BCAA-4565-A3C4-159A3CD00972}"/>
    <dgm:cxn modelId="{F61E52DE-EA2B-4E65-A7A6-68D36256B860}" srcId="{780F4CC6-ED55-4434-8143-67F78C687EEF}" destId="{A04A3E54-DB60-4CEA-9EF3-F70AF0B692FA}" srcOrd="0" destOrd="0" parTransId="{A6392CE7-222E-41CB-9504-5F90628D88AA}" sibTransId="{AB02F7FA-C0DB-4A90-809B-A797D8634E63}"/>
    <dgm:cxn modelId="{3FCB5AF5-EDC0-4E7F-B9FD-4D6A78C7EECF}" type="presParOf" srcId="{E547CD98-ACA6-489B-8FED-35FBDD9B4989}" destId="{D8484F0B-16D6-4EDC-8380-82812935BF7A}" srcOrd="0" destOrd="0" presId="urn:microsoft.com/office/officeart/2018/5/layout/IconCircleLabelList"/>
    <dgm:cxn modelId="{0DB1A227-FB6A-48F5-927A-5F71B19AA3BF}" type="presParOf" srcId="{D8484F0B-16D6-4EDC-8380-82812935BF7A}" destId="{39461F07-26A5-4DE4-9D90-6210FFB053F8}" srcOrd="0" destOrd="0" presId="urn:microsoft.com/office/officeart/2018/5/layout/IconCircleLabelList"/>
    <dgm:cxn modelId="{33D29985-BBF4-4206-9E85-708AF8E77646}" type="presParOf" srcId="{D8484F0B-16D6-4EDC-8380-82812935BF7A}" destId="{F7A1E8D4-8D38-4037-BB7B-D6AD4A34F194}" srcOrd="1" destOrd="0" presId="urn:microsoft.com/office/officeart/2018/5/layout/IconCircleLabelList"/>
    <dgm:cxn modelId="{8F17BACE-CE5E-4383-AB22-01401BEE406F}" type="presParOf" srcId="{D8484F0B-16D6-4EDC-8380-82812935BF7A}" destId="{126C83FE-D958-4024-9DEE-55D406A72BC5}" srcOrd="2" destOrd="0" presId="urn:microsoft.com/office/officeart/2018/5/layout/IconCircleLabelList"/>
    <dgm:cxn modelId="{39E02FC7-5567-49BA-A09F-AB7D3EDD57AA}" type="presParOf" srcId="{D8484F0B-16D6-4EDC-8380-82812935BF7A}" destId="{A582FF5E-A649-466A-8D44-55FB6EF72E3B}" srcOrd="3" destOrd="0" presId="urn:microsoft.com/office/officeart/2018/5/layout/IconCircleLabelList"/>
    <dgm:cxn modelId="{DD8A3895-4671-45D1-8772-6CBBD184FE39}" type="presParOf" srcId="{E547CD98-ACA6-489B-8FED-35FBDD9B4989}" destId="{1626CF47-1A7F-4F1A-93D0-682759ACB2FC}" srcOrd="1" destOrd="0" presId="urn:microsoft.com/office/officeart/2018/5/layout/IconCircleLabelList"/>
    <dgm:cxn modelId="{8604CA82-BFED-4706-99B0-52027FDC863F}" type="presParOf" srcId="{E547CD98-ACA6-489B-8FED-35FBDD9B4989}" destId="{F05B93E1-F806-4641-A9F0-A2126C06D963}" srcOrd="2" destOrd="0" presId="urn:microsoft.com/office/officeart/2018/5/layout/IconCircleLabelList"/>
    <dgm:cxn modelId="{EEB01A0D-4D7E-4866-B9D6-11BB47346258}" type="presParOf" srcId="{F05B93E1-F806-4641-A9F0-A2126C06D963}" destId="{8F28B0AB-D60B-40D7-8A18-2E15CAA31919}" srcOrd="0" destOrd="0" presId="urn:microsoft.com/office/officeart/2018/5/layout/IconCircleLabelList"/>
    <dgm:cxn modelId="{004D98A9-0509-428C-A701-6DB8B49E3D28}" type="presParOf" srcId="{F05B93E1-F806-4641-A9F0-A2126C06D963}" destId="{272F3184-6850-4024-AEB3-4394349A664C}" srcOrd="1" destOrd="0" presId="urn:microsoft.com/office/officeart/2018/5/layout/IconCircleLabelList"/>
    <dgm:cxn modelId="{4F4FD756-E26D-4173-9534-B2A35FBBDF72}" type="presParOf" srcId="{F05B93E1-F806-4641-A9F0-A2126C06D963}" destId="{AF9D75F6-0F46-4398-8F62-784FE90ACEE1}" srcOrd="2" destOrd="0" presId="urn:microsoft.com/office/officeart/2018/5/layout/IconCircleLabelList"/>
    <dgm:cxn modelId="{3BC542C2-EAD4-4F04-B343-A3DF8EFED260}" type="presParOf" srcId="{F05B93E1-F806-4641-A9F0-A2126C06D963}" destId="{6F4C4719-2CE9-4FFB-81C9-83985633B903}" srcOrd="3" destOrd="0" presId="urn:microsoft.com/office/officeart/2018/5/layout/IconCircleLabelList"/>
    <dgm:cxn modelId="{F6C22226-66B1-4D7D-A97D-03F6B2538B2A}" type="presParOf" srcId="{E547CD98-ACA6-489B-8FED-35FBDD9B4989}" destId="{656BD4B6-D413-4C79-97BB-9DAE71F0712E}" srcOrd="3" destOrd="0" presId="urn:microsoft.com/office/officeart/2018/5/layout/IconCircleLabelList"/>
    <dgm:cxn modelId="{6286FBAD-8C8B-4123-88CD-90319D4B6E39}" type="presParOf" srcId="{E547CD98-ACA6-489B-8FED-35FBDD9B4989}" destId="{8BC4180B-4713-4507-85F4-C9394C58CA16}" srcOrd="4" destOrd="0" presId="urn:microsoft.com/office/officeart/2018/5/layout/IconCircleLabelList"/>
    <dgm:cxn modelId="{F29F891F-F7EB-4EE6-9CEF-FAFDDE13BF35}" type="presParOf" srcId="{8BC4180B-4713-4507-85F4-C9394C58CA16}" destId="{3576B949-F0CF-4956-8C47-2862A3175F5A}" srcOrd="0" destOrd="0" presId="urn:microsoft.com/office/officeart/2018/5/layout/IconCircleLabelList"/>
    <dgm:cxn modelId="{26AB325C-9A5E-46EA-8CD7-978D286A9293}" type="presParOf" srcId="{8BC4180B-4713-4507-85F4-C9394C58CA16}" destId="{1BE08BFA-5C22-4BCE-8CD1-3103529F7BED}" srcOrd="1" destOrd="0" presId="urn:microsoft.com/office/officeart/2018/5/layout/IconCircleLabelList"/>
    <dgm:cxn modelId="{83C66636-0A8A-4BB8-92C8-E23A4F48FB28}" type="presParOf" srcId="{8BC4180B-4713-4507-85F4-C9394C58CA16}" destId="{13DFD953-E2B6-4812-8986-4A9D119BF908}" srcOrd="2" destOrd="0" presId="urn:microsoft.com/office/officeart/2018/5/layout/IconCircleLabelList"/>
    <dgm:cxn modelId="{E418945E-30E3-400B-AE35-89B387E2A963}" type="presParOf" srcId="{8BC4180B-4713-4507-85F4-C9394C58CA16}" destId="{2497975B-CB5A-4DF9-A9E9-5D190E9C50C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F03F6B-DF35-4553-A0D0-ECE668135D1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9C43AD4-F41E-4A75-991C-D859351B4C00}">
      <dgm:prSet/>
      <dgm:spPr/>
      <dgm:t>
        <a:bodyPr/>
        <a:lstStyle/>
        <a:p>
          <a:pPr>
            <a:lnSpc>
              <a:spcPct val="100000"/>
            </a:lnSpc>
          </a:pPr>
          <a:r>
            <a:rPr lang="en-US"/>
            <a:t>Plan</a:t>
          </a:r>
        </a:p>
      </dgm:t>
    </dgm:pt>
    <dgm:pt modelId="{345B288C-62F9-4FC6-8FCB-2F5E48C68D6F}" type="parTrans" cxnId="{D06ABF74-9CE2-48EC-AB7D-6C67E46651A7}">
      <dgm:prSet/>
      <dgm:spPr/>
      <dgm:t>
        <a:bodyPr/>
        <a:lstStyle/>
        <a:p>
          <a:endParaRPr lang="en-US"/>
        </a:p>
      </dgm:t>
    </dgm:pt>
    <dgm:pt modelId="{62937AB7-F6FA-4480-985E-625B4BB1D9DE}" type="sibTrans" cxnId="{D06ABF74-9CE2-48EC-AB7D-6C67E46651A7}">
      <dgm:prSet/>
      <dgm:spPr/>
      <dgm:t>
        <a:bodyPr/>
        <a:lstStyle/>
        <a:p>
          <a:endParaRPr lang="en-US"/>
        </a:p>
      </dgm:t>
    </dgm:pt>
    <dgm:pt modelId="{9C114DEE-7115-4741-9CB0-F1059491E064}">
      <dgm:prSet/>
      <dgm:spPr/>
      <dgm:t>
        <a:bodyPr/>
        <a:lstStyle/>
        <a:p>
          <a:pPr>
            <a:lnSpc>
              <a:spcPct val="100000"/>
            </a:lnSpc>
          </a:pPr>
          <a:r>
            <a:rPr lang="en-US"/>
            <a:t>Do</a:t>
          </a:r>
        </a:p>
      </dgm:t>
    </dgm:pt>
    <dgm:pt modelId="{64EEEB01-6FE2-407B-99A2-29405E3FFCAE}" type="parTrans" cxnId="{FF49F2FA-1FB4-4105-9853-341EE46F3748}">
      <dgm:prSet/>
      <dgm:spPr/>
      <dgm:t>
        <a:bodyPr/>
        <a:lstStyle/>
        <a:p>
          <a:endParaRPr lang="en-US"/>
        </a:p>
      </dgm:t>
    </dgm:pt>
    <dgm:pt modelId="{3CD847D7-5738-4E04-BDC3-54486300E77B}" type="sibTrans" cxnId="{FF49F2FA-1FB4-4105-9853-341EE46F3748}">
      <dgm:prSet/>
      <dgm:spPr/>
      <dgm:t>
        <a:bodyPr/>
        <a:lstStyle/>
        <a:p>
          <a:endParaRPr lang="en-US"/>
        </a:p>
      </dgm:t>
    </dgm:pt>
    <dgm:pt modelId="{863E5EB9-A637-4FF1-9EC7-E854C8DC7C3F}">
      <dgm:prSet/>
      <dgm:spPr/>
      <dgm:t>
        <a:bodyPr/>
        <a:lstStyle/>
        <a:p>
          <a:pPr>
            <a:lnSpc>
              <a:spcPct val="100000"/>
            </a:lnSpc>
          </a:pPr>
          <a:r>
            <a:rPr lang="en-US"/>
            <a:t>Study</a:t>
          </a:r>
        </a:p>
      </dgm:t>
    </dgm:pt>
    <dgm:pt modelId="{D0B97C59-F27C-42E8-AF7B-FD64EF60B6C1}" type="parTrans" cxnId="{BE37C990-240A-482B-9025-1AC1C8CB0846}">
      <dgm:prSet/>
      <dgm:spPr/>
      <dgm:t>
        <a:bodyPr/>
        <a:lstStyle/>
        <a:p>
          <a:endParaRPr lang="en-US"/>
        </a:p>
      </dgm:t>
    </dgm:pt>
    <dgm:pt modelId="{675E7D49-6E7F-4B1C-A934-AC53624245A0}" type="sibTrans" cxnId="{BE37C990-240A-482B-9025-1AC1C8CB0846}">
      <dgm:prSet/>
      <dgm:spPr/>
      <dgm:t>
        <a:bodyPr/>
        <a:lstStyle/>
        <a:p>
          <a:endParaRPr lang="en-US"/>
        </a:p>
      </dgm:t>
    </dgm:pt>
    <dgm:pt modelId="{2933A3DF-D8A0-4791-83D3-557C2F4BB8A9}">
      <dgm:prSet/>
      <dgm:spPr/>
      <dgm:t>
        <a:bodyPr/>
        <a:lstStyle/>
        <a:p>
          <a:pPr>
            <a:lnSpc>
              <a:spcPct val="100000"/>
            </a:lnSpc>
          </a:pPr>
          <a:r>
            <a:rPr lang="en-US"/>
            <a:t>Act</a:t>
          </a:r>
        </a:p>
      </dgm:t>
    </dgm:pt>
    <dgm:pt modelId="{3C5BBE57-F457-45ED-95A6-279EFA378AEF}" type="parTrans" cxnId="{F4E0584D-A8B5-41EB-AD3E-ABCC0D1F1F84}">
      <dgm:prSet/>
      <dgm:spPr/>
      <dgm:t>
        <a:bodyPr/>
        <a:lstStyle/>
        <a:p>
          <a:endParaRPr lang="en-US"/>
        </a:p>
      </dgm:t>
    </dgm:pt>
    <dgm:pt modelId="{6A1611D2-0375-4021-AAFF-28411BDE7AB7}" type="sibTrans" cxnId="{F4E0584D-A8B5-41EB-AD3E-ABCC0D1F1F84}">
      <dgm:prSet/>
      <dgm:spPr/>
      <dgm:t>
        <a:bodyPr/>
        <a:lstStyle/>
        <a:p>
          <a:endParaRPr lang="en-US"/>
        </a:p>
      </dgm:t>
    </dgm:pt>
    <dgm:pt modelId="{DBD01C79-D8AD-4B85-872F-49B7C6971046}" type="pres">
      <dgm:prSet presAssocID="{17F03F6B-DF35-4553-A0D0-ECE668135D12}" presName="root" presStyleCnt="0">
        <dgm:presLayoutVars>
          <dgm:dir/>
          <dgm:resizeHandles val="exact"/>
        </dgm:presLayoutVars>
      </dgm:prSet>
      <dgm:spPr/>
    </dgm:pt>
    <dgm:pt modelId="{25E1CB83-8156-48B0-B1B6-17F49209EB0D}" type="pres">
      <dgm:prSet presAssocID="{79C43AD4-F41E-4A75-991C-D859351B4C00}" presName="compNode" presStyleCnt="0"/>
      <dgm:spPr/>
    </dgm:pt>
    <dgm:pt modelId="{DC80602A-52DC-428E-BF5F-C4C2B955E515}" type="pres">
      <dgm:prSet presAssocID="{79C43AD4-F41E-4A75-991C-D859351B4C00}"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st"/>
        </a:ext>
      </dgm:extLst>
    </dgm:pt>
    <dgm:pt modelId="{9B67F5F5-91D1-469D-94DC-1F50C783D671}" type="pres">
      <dgm:prSet presAssocID="{79C43AD4-F41E-4A75-991C-D859351B4C00}" presName="spaceRect" presStyleCnt="0"/>
      <dgm:spPr/>
    </dgm:pt>
    <dgm:pt modelId="{4971FA84-B7EA-4165-8E8A-E2FD268D27AE}" type="pres">
      <dgm:prSet presAssocID="{79C43AD4-F41E-4A75-991C-D859351B4C00}" presName="textRect" presStyleLbl="revTx" presStyleIdx="0" presStyleCnt="4">
        <dgm:presLayoutVars>
          <dgm:chMax val="1"/>
          <dgm:chPref val="1"/>
        </dgm:presLayoutVars>
      </dgm:prSet>
      <dgm:spPr/>
    </dgm:pt>
    <dgm:pt modelId="{DD28680F-1D1A-4734-B1F7-203EFD3CEE2A}" type="pres">
      <dgm:prSet presAssocID="{62937AB7-F6FA-4480-985E-625B4BB1D9DE}" presName="sibTrans" presStyleCnt="0"/>
      <dgm:spPr/>
    </dgm:pt>
    <dgm:pt modelId="{0E4CE1AD-59A7-4673-B12B-9D4999857238}" type="pres">
      <dgm:prSet presAssocID="{9C114DEE-7115-4741-9CB0-F1059491E064}" presName="compNode" presStyleCnt="0"/>
      <dgm:spPr/>
    </dgm:pt>
    <dgm:pt modelId="{876EAB3C-43D8-4AFD-B3C0-11F72CB0714E}" type="pres">
      <dgm:prSet presAssocID="{9C114DEE-7115-4741-9CB0-F1059491E06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DC7981D1-CF1C-43CC-9503-0D3E888C7EA9}" type="pres">
      <dgm:prSet presAssocID="{9C114DEE-7115-4741-9CB0-F1059491E064}" presName="spaceRect" presStyleCnt="0"/>
      <dgm:spPr/>
    </dgm:pt>
    <dgm:pt modelId="{02B77AC4-EB70-48A3-8C07-A8A44C4E45F8}" type="pres">
      <dgm:prSet presAssocID="{9C114DEE-7115-4741-9CB0-F1059491E064}" presName="textRect" presStyleLbl="revTx" presStyleIdx="1" presStyleCnt="4">
        <dgm:presLayoutVars>
          <dgm:chMax val="1"/>
          <dgm:chPref val="1"/>
        </dgm:presLayoutVars>
      </dgm:prSet>
      <dgm:spPr/>
    </dgm:pt>
    <dgm:pt modelId="{07DAFB4E-C1BD-45DD-A8B6-282253ADD097}" type="pres">
      <dgm:prSet presAssocID="{3CD847D7-5738-4E04-BDC3-54486300E77B}" presName="sibTrans" presStyleCnt="0"/>
      <dgm:spPr/>
    </dgm:pt>
    <dgm:pt modelId="{49AEA582-C2E2-45B8-BC23-9A3AF4C77811}" type="pres">
      <dgm:prSet presAssocID="{863E5EB9-A637-4FF1-9EC7-E854C8DC7C3F}" presName="compNode" presStyleCnt="0"/>
      <dgm:spPr/>
    </dgm:pt>
    <dgm:pt modelId="{4302344B-B25C-4636-A833-4A52AF955BBB}" type="pres">
      <dgm:prSet presAssocID="{863E5EB9-A637-4FF1-9EC7-E854C8DC7C3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F1659F57-483F-44CC-84DA-5EA65EC132E9}" type="pres">
      <dgm:prSet presAssocID="{863E5EB9-A637-4FF1-9EC7-E854C8DC7C3F}" presName="spaceRect" presStyleCnt="0"/>
      <dgm:spPr/>
    </dgm:pt>
    <dgm:pt modelId="{7FF7E49F-1F13-4548-8598-573310F56575}" type="pres">
      <dgm:prSet presAssocID="{863E5EB9-A637-4FF1-9EC7-E854C8DC7C3F}" presName="textRect" presStyleLbl="revTx" presStyleIdx="2" presStyleCnt="4">
        <dgm:presLayoutVars>
          <dgm:chMax val="1"/>
          <dgm:chPref val="1"/>
        </dgm:presLayoutVars>
      </dgm:prSet>
      <dgm:spPr/>
    </dgm:pt>
    <dgm:pt modelId="{305EAF35-1E51-4AD4-A0D7-12DA049AE6B7}" type="pres">
      <dgm:prSet presAssocID="{675E7D49-6E7F-4B1C-A934-AC53624245A0}" presName="sibTrans" presStyleCnt="0"/>
      <dgm:spPr/>
    </dgm:pt>
    <dgm:pt modelId="{F98C1725-5DA0-499A-AA9D-E3DA033D0B97}" type="pres">
      <dgm:prSet presAssocID="{2933A3DF-D8A0-4791-83D3-557C2F4BB8A9}" presName="compNode" presStyleCnt="0"/>
      <dgm:spPr/>
    </dgm:pt>
    <dgm:pt modelId="{F8B9DC79-063E-47A1-9E2F-8F44F176619C}" type="pres">
      <dgm:prSet presAssocID="{2933A3DF-D8A0-4791-83D3-557C2F4BB8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eatre"/>
        </a:ext>
      </dgm:extLst>
    </dgm:pt>
    <dgm:pt modelId="{65433CF9-3CB5-43FC-A032-5148471577B6}" type="pres">
      <dgm:prSet presAssocID="{2933A3DF-D8A0-4791-83D3-557C2F4BB8A9}" presName="spaceRect" presStyleCnt="0"/>
      <dgm:spPr/>
    </dgm:pt>
    <dgm:pt modelId="{E0555035-8E53-4238-BBD3-8CEC9D78B43B}" type="pres">
      <dgm:prSet presAssocID="{2933A3DF-D8A0-4791-83D3-557C2F4BB8A9}" presName="textRect" presStyleLbl="revTx" presStyleIdx="3" presStyleCnt="4">
        <dgm:presLayoutVars>
          <dgm:chMax val="1"/>
          <dgm:chPref val="1"/>
        </dgm:presLayoutVars>
      </dgm:prSet>
      <dgm:spPr/>
    </dgm:pt>
  </dgm:ptLst>
  <dgm:cxnLst>
    <dgm:cxn modelId="{953B0A6A-31B5-4487-A773-2965EAE31983}" type="presOf" srcId="{863E5EB9-A637-4FF1-9EC7-E854C8DC7C3F}" destId="{7FF7E49F-1F13-4548-8598-573310F56575}" srcOrd="0" destOrd="0" presId="urn:microsoft.com/office/officeart/2018/2/layout/IconLabelList"/>
    <dgm:cxn modelId="{414E204B-9883-4441-A61A-49E9C52AD643}" type="presOf" srcId="{9C114DEE-7115-4741-9CB0-F1059491E064}" destId="{02B77AC4-EB70-48A3-8C07-A8A44C4E45F8}" srcOrd="0" destOrd="0" presId="urn:microsoft.com/office/officeart/2018/2/layout/IconLabelList"/>
    <dgm:cxn modelId="{F4E0584D-A8B5-41EB-AD3E-ABCC0D1F1F84}" srcId="{17F03F6B-DF35-4553-A0D0-ECE668135D12}" destId="{2933A3DF-D8A0-4791-83D3-557C2F4BB8A9}" srcOrd="3" destOrd="0" parTransId="{3C5BBE57-F457-45ED-95A6-279EFA378AEF}" sibTransId="{6A1611D2-0375-4021-AAFF-28411BDE7AB7}"/>
    <dgm:cxn modelId="{D06ABF74-9CE2-48EC-AB7D-6C67E46651A7}" srcId="{17F03F6B-DF35-4553-A0D0-ECE668135D12}" destId="{79C43AD4-F41E-4A75-991C-D859351B4C00}" srcOrd="0" destOrd="0" parTransId="{345B288C-62F9-4FC6-8FCB-2F5E48C68D6F}" sibTransId="{62937AB7-F6FA-4480-985E-625B4BB1D9DE}"/>
    <dgm:cxn modelId="{7AB00090-E655-40D5-89EC-75C2F915B35B}" type="presOf" srcId="{2933A3DF-D8A0-4791-83D3-557C2F4BB8A9}" destId="{E0555035-8E53-4238-BBD3-8CEC9D78B43B}" srcOrd="0" destOrd="0" presId="urn:microsoft.com/office/officeart/2018/2/layout/IconLabelList"/>
    <dgm:cxn modelId="{BE37C990-240A-482B-9025-1AC1C8CB0846}" srcId="{17F03F6B-DF35-4553-A0D0-ECE668135D12}" destId="{863E5EB9-A637-4FF1-9EC7-E854C8DC7C3F}" srcOrd="2" destOrd="0" parTransId="{D0B97C59-F27C-42E8-AF7B-FD64EF60B6C1}" sibTransId="{675E7D49-6E7F-4B1C-A934-AC53624245A0}"/>
    <dgm:cxn modelId="{20D4C4CB-2C41-43FB-A9CC-7A7DD8D8D983}" type="presOf" srcId="{17F03F6B-DF35-4553-A0D0-ECE668135D12}" destId="{DBD01C79-D8AD-4B85-872F-49B7C6971046}" srcOrd="0" destOrd="0" presId="urn:microsoft.com/office/officeart/2018/2/layout/IconLabelList"/>
    <dgm:cxn modelId="{8727D9DD-A9ED-4909-9B4B-8FB46944C211}" type="presOf" srcId="{79C43AD4-F41E-4A75-991C-D859351B4C00}" destId="{4971FA84-B7EA-4165-8E8A-E2FD268D27AE}" srcOrd="0" destOrd="0" presId="urn:microsoft.com/office/officeart/2018/2/layout/IconLabelList"/>
    <dgm:cxn modelId="{FF49F2FA-1FB4-4105-9853-341EE46F3748}" srcId="{17F03F6B-DF35-4553-A0D0-ECE668135D12}" destId="{9C114DEE-7115-4741-9CB0-F1059491E064}" srcOrd="1" destOrd="0" parTransId="{64EEEB01-6FE2-407B-99A2-29405E3FFCAE}" sibTransId="{3CD847D7-5738-4E04-BDC3-54486300E77B}"/>
    <dgm:cxn modelId="{4F5527DA-3BEE-4134-92EA-A1D3004931D8}" type="presParOf" srcId="{DBD01C79-D8AD-4B85-872F-49B7C6971046}" destId="{25E1CB83-8156-48B0-B1B6-17F49209EB0D}" srcOrd="0" destOrd="0" presId="urn:microsoft.com/office/officeart/2018/2/layout/IconLabelList"/>
    <dgm:cxn modelId="{FA8A409F-926A-40BE-8BF0-C6779644BC16}" type="presParOf" srcId="{25E1CB83-8156-48B0-B1B6-17F49209EB0D}" destId="{DC80602A-52DC-428E-BF5F-C4C2B955E515}" srcOrd="0" destOrd="0" presId="urn:microsoft.com/office/officeart/2018/2/layout/IconLabelList"/>
    <dgm:cxn modelId="{BFFAC1FE-11B0-4F34-AAA6-DCBFED40ED2E}" type="presParOf" srcId="{25E1CB83-8156-48B0-B1B6-17F49209EB0D}" destId="{9B67F5F5-91D1-469D-94DC-1F50C783D671}" srcOrd="1" destOrd="0" presId="urn:microsoft.com/office/officeart/2018/2/layout/IconLabelList"/>
    <dgm:cxn modelId="{4F9CA588-D0FA-44C1-923B-BF554192C405}" type="presParOf" srcId="{25E1CB83-8156-48B0-B1B6-17F49209EB0D}" destId="{4971FA84-B7EA-4165-8E8A-E2FD268D27AE}" srcOrd="2" destOrd="0" presId="urn:microsoft.com/office/officeart/2018/2/layout/IconLabelList"/>
    <dgm:cxn modelId="{A852B028-8379-4FBD-9928-0DEA59291254}" type="presParOf" srcId="{DBD01C79-D8AD-4B85-872F-49B7C6971046}" destId="{DD28680F-1D1A-4734-B1F7-203EFD3CEE2A}" srcOrd="1" destOrd="0" presId="urn:microsoft.com/office/officeart/2018/2/layout/IconLabelList"/>
    <dgm:cxn modelId="{2138569D-23C2-4E79-9584-FF58B936EE77}" type="presParOf" srcId="{DBD01C79-D8AD-4B85-872F-49B7C6971046}" destId="{0E4CE1AD-59A7-4673-B12B-9D4999857238}" srcOrd="2" destOrd="0" presId="urn:microsoft.com/office/officeart/2018/2/layout/IconLabelList"/>
    <dgm:cxn modelId="{078E0F79-9CC0-4256-8149-6745F05029DF}" type="presParOf" srcId="{0E4CE1AD-59A7-4673-B12B-9D4999857238}" destId="{876EAB3C-43D8-4AFD-B3C0-11F72CB0714E}" srcOrd="0" destOrd="0" presId="urn:microsoft.com/office/officeart/2018/2/layout/IconLabelList"/>
    <dgm:cxn modelId="{E43F67A3-4D92-4D94-87E8-479E56770D92}" type="presParOf" srcId="{0E4CE1AD-59A7-4673-B12B-9D4999857238}" destId="{DC7981D1-CF1C-43CC-9503-0D3E888C7EA9}" srcOrd="1" destOrd="0" presId="urn:microsoft.com/office/officeart/2018/2/layout/IconLabelList"/>
    <dgm:cxn modelId="{A68D84B9-C38A-4836-A5E8-C3B100CEDC21}" type="presParOf" srcId="{0E4CE1AD-59A7-4673-B12B-9D4999857238}" destId="{02B77AC4-EB70-48A3-8C07-A8A44C4E45F8}" srcOrd="2" destOrd="0" presId="urn:microsoft.com/office/officeart/2018/2/layout/IconLabelList"/>
    <dgm:cxn modelId="{00E2AFC5-B4DA-415B-B6F5-65AD6C577DA2}" type="presParOf" srcId="{DBD01C79-D8AD-4B85-872F-49B7C6971046}" destId="{07DAFB4E-C1BD-45DD-A8B6-282253ADD097}" srcOrd="3" destOrd="0" presId="urn:microsoft.com/office/officeart/2018/2/layout/IconLabelList"/>
    <dgm:cxn modelId="{CF98C048-0829-4A4C-8F28-1B69F5360926}" type="presParOf" srcId="{DBD01C79-D8AD-4B85-872F-49B7C6971046}" destId="{49AEA582-C2E2-45B8-BC23-9A3AF4C77811}" srcOrd="4" destOrd="0" presId="urn:microsoft.com/office/officeart/2018/2/layout/IconLabelList"/>
    <dgm:cxn modelId="{FCAB821C-8B51-40BB-A5F0-4D264171FC88}" type="presParOf" srcId="{49AEA582-C2E2-45B8-BC23-9A3AF4C77811}" destId="{4302344B-B25C-4636-A833-4A52AF955BBB}" srcOrd="0" destOrd="0" presId="urn:microsoft.com/office/officeart/2018/2/layout/IconLabelList"/>
    <dgm:cxn modelId="{65E6BD9E-315C-45A6-B011-42DB26267B82}" type="presParOf" srcId="{49AEA582-C2E2-45B8-BC23-9A3AF4C77811}" destId="{F1659F57-483F-44CC-84DA-5EA65EC132E9}" srcOrd="1" destOrd="0" presId="urn:microsoft.com/office/officeart/2018/2/layout/IconLabelList"/>
    <dgm:cxn modelId="{2206B489-7CE2-4782-A8C1-26210D387B33}" type="presParOf" srcId="{49AEA582-C2E2-45B8-BC23-9A3AF4C77811}" destId="{7FF7E49F-1F13-4548-8598-573310F56575}" srcOrd="2" destOrd="0" presId="urn:microsoft.com/office/officeart/2018/2/layout/IconLabelList"/>
    <dgm:cxn modelId="{6D936046-0D9E-4CFA-B75B-18C23B57F99D}" type="presParOf" srcId="{DBD01C79-D8AD-4B85-872F-49B7C6971046}" destId="{305EAF35-1E51-4AD4-A0D7-12DA049AE6B7}" srcOrd="5" destOrd="0" presId="urn:microsoft.com/office/officeart/2018/2/layout/IconLabelList"/>
    <dgm:cxn modelId="{87A35411-A559-4396-8471-A586397688DB}" type="presParOf" srcId="{DBD01C79-D8AD-4B85-872F-49B7C6971046}" destId="{F98C1725-5DA0-499A-AA9D-E3DA033D0B97}" srcOrd="6" destOrd="0" presId="urn:microsoft.com/office/officeart/2018/2/layout/IconLabelList"/>
    <dgm:cxn modelId="{9AAE51FB-8E79-4F29-9A57-6E377B3F1DDD}" type="presParOf" srcId="{F98C1725-5DA0-499A-AA9D-E3DA033D0B97}" destId="{F8B9DC79-063E-47A1-9E2F-8F44F176619C}" srcOrd="0" destOrd="0" presId="urn:microsoft.com/office/officeart/2018/2/layout/IconLabelList"/>
    <dgm:cxn modelId="{F8AF1F29-2721-423B-B8A4-1E6F9958D2D3}" type="presParOf" srcId="{F98C1725-5DA0-499A-AA9D-E3DA033D0B97}" destId="{65433CF9-3CB5-43FC-A032-5148471577B6}" srcOrd="1" destOrd="0" presId="urn:microsoft.com/office/officeart/2018/2/layout/IconLabelList"/>
    <dgm:cxn modelId="{02014F2E-FE7C-47D1-9D80-A28DC8E21574}" type="presParOf" srcId="{F98C1725-5DA0-499A-AA9D-E3DA033D0B97}" destId="{E0555035-8E53-4238-BBD3-8CEC9D78B43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FCD238-A5BB-45A6-98D7-BBDA903070F0}"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5DF86DD-1C2C-4A0F-983A-FF479ADE4893}">
      <dgm:prSet/>
      <dgm:spPr/>
      <dgm:t>
        <a:bodyPr/>
        <a:lstStyle/>
        <a:p>
          <a:pPr>
            <a:lnSpc>
              <a:spcPct val="100000"/>
            </a:lnSpc>
            <a:defRPr b="1"/>
          </a:pPr>
          <a:r>
            <a:rPr lang="en-US"/>
            <a:t>Initial brainstorming </a:t>
          </a:r>
        </a:p>
      </dgm:t>
    </dgm:pt>
    <dgm:pt modelId="{F6DC00E6-B2E5-4C96-9397-76274B2CB040}" type="parTrans" cxnId="{09DA57F0-DE7A-4B29-902B-B3A977819912}">
      <dgm:prSet/>
      <dgm:spPr/>
      <dgm:t>
        <a:bodyPr/>
        <a:lstStyle/>
        <a:p>
          <a:endParaRPr lang="en-US"/>
        </a:p>
      </dgm:t>
    </dgm:pt>
    <dgm:pt modelId="{FC106254-90B5-497F-B87C-BB6CEBB64D67}" type="sibTrans" cxnId="{09DA57F0-DE7A-4B29-902B-B3A977819912}">
      <dgm:prSet/>
      <dgm:spPr/>
      <dgm:t>
        <a:bodyPr/>
        <a:lstStyle/>
        <a:p>
          <a:endParaRPr lang="en-US"/>
        </a:p>
      </dgm:t>
    </dgm:pt>
    <dgm:pt modelId="{2F579846-B98B-4D72-B34C-29D765B21203}">
      <dgm:prSet/>
      <dgm:spPr/>
      <dgm:t>
        <a:bodyPr/>
        <a:lstStyle/>
        <a:p>
          <a:pPr>
            <a:lnSpc>
              <a:spcPct val="100000"/>
            </a:lnSpc>
          </a:pPr>
          <a:r>
            <a:rPr lang="en-US"/>
            <a:t>Members interested in the topic</a:t>
          </a:r>
        </a:p>
      </dgm:t>
    </dgm:pt>
    <dgm:pt modelId="{BA4329C5-262E-4FAF-A499-29E06ADC663C}" type="parTrans" cxnId="{813E2991-18F9-4585-AE22-D2504C3A6039}">
      <dgm:prSet/>
      <dgm:spPr/>
      <dgm:t>
        <a:bodyPr/>
        <a:lstStyle/>
        <a:p>
          <a:endParaRPr lang="en-US"/>
        </a:p>
      </dgm:t>
    </dgm:pt>
    <dgm:pt modelId="{A1CC3877-E473-4C1E-A057-70D87AAE40C2}" type="sibTrans" cxnId="{813E2991-18F9-4585-AE22-D2504C3A6039}">
      <dgm:prSet/>
      <dgm:spPr/>
      <dgm:t>
        <a:bodyPr/>
        <a:lstStyle/>
        <a:p>
          <a:endParaRPr lang="en-US"/>
        </a:p>
      </dgm:t>
    </dgm:pt>
    <dgm:pt modelId="{BC444BC3-4575-4C6F-886F-8AEBEA80B907}">
      <dgm:prSet/>
      <dgm:spPr/>
      <dgm:t>
        <a:bodyPr/>
        <a:lstStyle/>
        <a:p>
          <a:pPr>
            <a:lnSpc>
              <a:spcPct val="100000"/>
            </a:lnSpc>
            <a:defRPr b="1"/>
          </a:pPr>
          <a:r>
            <a:rPr lang="en-US"/>
            <a:t>DEIA survey</a:t>
          </a:r>
        </a:p>
      </dgm:t>
    </dgm:pt>
    <dgm:pt modelId="{C8E7D424-33EC-4F12-805A-25AE7BBFD668}" type="parTrans" cxnId="{33507EF3-6369-4FC1-BD77-4F44BE88EAB4}">
      <dgm:prSet/>
      <dgm:spPr/>
      <dgm:t>
        <a:bodyPr/>
        <a:lstStyle/>
        <a:p>
          <a:endParaRPr lang="en-US"/>
        </a:p>
      </dgm:t>
    </dgm:pt>
    <dgm:pt modelId="{FC997F97-8A7D-483D-A91A-DF78B1A2F3DF}" type="sibTrans" cxnId="{33507EF3-6369-4FC1-BD77-4F44BE88EAB4}">
      <dgm:prSet/>
      <dgm:spPr/>
      <dgm:t>
        <a:bodyPr/>
        <a:lstStyle/>
        <a:p>
          <a:endParaRPr lang="en-US"/>
        </a:p>
      </dgm:t>
    </dgm:pt>
    <dgm:pt modelId="{8D6A887A-3448-4BED-9537-A1A80F7015B4}">
      <dgm:prSet/>
      <dgm:spPr/>
      <dgm:t>
        <a:bodyPr/>
        <a:lstStyle/>
        <a:p>
          <a:pPr>
            <a:lnSpc>
              <a:spcPct val="100000"/>
            </a:lnSpc>
          </a:pPr>
          <a:r>
            <a:rPr lang="en-US"/>
            <a:t>Capitalized on the power of the Quality Systems and Analytics Group @ APHL</a:t>
          </a:r>
        </a:p>
      </dgm:t>
    </dgm:pt>
    <dgm:pt modelId="{A23E7EEB-C5A9-4E8B-AE96-1773375F4CC3}" type="parTrans" cxnId="{D1CAF296-15EF-47C6-B677-B69C5E7EAE7D}">
      <dgm:prSet/>
      <dgm:spPr/>
      <dgm:t>
        <a:bodyPr/>
        <a:lstStyle/>
        <a:p>
          <a:endParaRPr lang="en-US"/>
        </a:p>
      </dgm:t>
    </dgm:pt>
    <dgm:pt modelId="{E7D00193-D92C-46B9-8A1A-B22CF6EC5133}" type="sibTrans" cxnId="{D1CAF296-15EF-47C6-B677-B69C5E7EAE7D}">
      <dgm:prSet/>
      <dgm:spPr/>
      <dgm:t>
        <a:bodyPr/>
        <a:lstStyle/>
        <a:p>
          <a:endParaRPr lang="en-US"/>
        </a:p>
      </dgm:t>
    </dgm:pt>
    <dgm:pt modelId="{ADC6C894-C6FF-493D-A2DD-592D3ECB30B6}">
      <dgm:prSet/>
      <dgm:spPr/>
      <dgm:t>
        <a:bodyPr/>
        <a:lstStyle/>
        <a:p>
          <a:pPr>
            <a:lnSpc>
              <a:spcPct val="100000"/>
            </a:lnSpc>
            <a:defRPr b="1"/>
          </a:pPr>
          <a:r>
            <a:rPr lang="en-US"/>
            <a:t>Book club</a:t>
          </a:r>
        </a:p>
      </dgm:t>
    </dgm:pt>
    <dgm:pt modelId="{08908AFD-6434-4E7A-9BE2-3C5FCD6DCCBE}" type="parTrans" cxnId="{8AAF4111-3ACE-4405-8A00-3A55C0083EDB}">
      <dgm:prSet/>
      <dgm:spPr/>
      <dgm:t>
        <a:bodyPr/>
        <a:lstStyle/>
        <a:p>
          <a:endParaRPr lang="en-US"/>
        </a:p>
      </dgm:t>
    </dgm:pt>
    <dgm:pt modelId="{7306EA32-54F9-4ED2-86B3-D8D05FD15759}" type="sibTrans" cxnId="{8AAF4111-3ACE-4405-8A00-3A55C0083EDB}">
      <dgm:prSet/>
      <dgm:spPr/>
      <dgm:t>
        <a:bodyPr/>
        <a:lstStyle/>
        <a:p>
          <a:endParaRPr lang="en-US"/>
        </a:p>
      </dgm:t>
    </dgm:pt>
    <dgm:pt modelId="{9A8AB74B-33AF-4C13-8879-B19B02786EB9}">
      <dgm:prSet/>
      <dgm:spPr/>
      <dgm:t>
        <a:bodyPr/>
        <a:lstStyle/>
        <a:p>
          <a:pPr>
            <a:lnSpc>
              <a:spcPct val="100000"/>
            </a:lnSpc>
          </a:pPr>
          <a:r>
            <a:rPr lang="en-US"/>
            <a:t>Offered to all member laboratories with engagement ranging from a handful to well over 50</a:t>
          </a:r>
        </a:p>
      </dgm:t>
    </dgm:pt>
    <dgm:pt modelId="{1220B08E-3435-46A0-9A7E-3A04107AC0CC}" type="parTrans" cxnId="{05C4559B-60FC-4708-92B3-1BE8D2E3DC52}">
      <dgm:prSet/>
      <dgm:spPr/>
      <dgm:t>
        <a:bodyPr/>
        <a:lstStyle/>
        <a:p>
          <a:endParaRPr lang="en-US"/>
        </a:p>
      </dgm:t>
    </dgm:pt>
    <dgm:pt modelId="{98F66B9E-D606-453E-82F4-182C75881F41}" type="sibTrans" cxnId="{05C4559B-60FC-4708-92B3-1BE8D2E3DC52}">
      <dgm:prSet/>
      <dgm:spPr/>
      <dgm:t>
        <a:bodyPr/>
        <a:lstStyle/>
        <a:p>
          <a:endParaRPr lang="en-US"/>
        </a:p>
      </dgm:t>
    </dgm:pt>
    <dgm:pt modelId="{4FC28E11-B01C-4D2D-9905-10D36AC06D72}">
      <dgm:prSet/>
      <dgm:spPr/>
      <dgm:t>
        <a:bodyPr/>
        <a:lstStyle/>
        <a:p>
          <a:pPr>
            <a:lnSpc>
              <a:spcPct val="100000"/>
            </a:lnSpc>
            <a:defRPr b="1"/>
          </a:pPr>
          <a:r>
            <a:rPr lang="en-US"/>
            <a:t>Gathering Place: All are Welcome</a:t>
          </a:r>
        </a:p>
      </dgm:t>
    </dgm:pt>
    <dgm:pt modelId="{D6D52AEE-F3CB-4034-B84B-4982B45D6752}" type="parTrans" cxnId="{C47C558D-ACAA-4620-BA6D-13BAFD567890}">
      <dgm:prSet/>
      <dgm:spPr/>
      <dgm:t>
        <a:bodyPr/>
        <a:lstStyle/>
        <a:p>
          <a:endParaRPr lang="en-US"/>
        </a:p>
      </dgm:t>
    </dgm:pt>
    <dgm:pt modelId="{8DE307BC-E310-4BDF-ADE8-2E1E16E62DD1}" type="sibTrans" cxnId="{C47C558D-ACAA-4620-BA6D-13BAFD567890}">
      <dgm:prSet/>
      <dgm:spPr/>
      <dgm:t>
        <a:bodyPr/>
        <a:lstStyle/>
        <a:p>
          <a:endParaRPr lang="en-US"/>
        </a:p>
      </dgm:t>
    </dgm:pt>
    <dgm:pt modelId="{14484DF9-7262-4484-91A3-2999102ABB22}">
      <dgm:prSet/>
      <dgm:spPr/>
      <dgm:t>
        <a:bodyPr/>
        <a:lstStyle/>
        <a:p>
          <a:pPr>
            <a:lnSpc>
              <a:spcPct val="100000"/>
            </a:lnSpc>
          </a:pPr>
          <a:r>
            <a:rPr lang="en-US"/>
            <a:t>Collaborative community where all members can engage on topics related to DEIA</a:t>
          </a:r>
        </a:p>
      </dgm:t>
    </dgm:pt>
    <dgm:pt modelId="{83808F7C-A580-4AA3-B4A5-6529683097B6}" type="parTrans" cxnId="{9750A291-A386-4658-84F2-FD12765055A0}">
      <dgm:prSet/>
      <dgm:spPr/>
      <dgm:t>
        <a:bodyPr/>
        <a:lstStyle/>
        <a:p>
          <a:endParaRPr lang="en-US"/>
        </a:p>
      </dgm:t>
    </dgm:pt>
    <dgm:pt modelId="{0284CA56-ED53-4876-93CE-721A672A97CA}" type="sibTrans" cxnId="{9750A291-A386-4658-84F2-FD12765055A0}">
      <dgm:prSet/>
      <dgm:spPr/>
      <dgm:t>
        <a:bodyPr/>
        <a:lstStyle/>
        <a:p>
          <a:endParaRPr lang="en-US"/>
        </a:p>
      </dgm:t>
    </dgm:pt>
    <dgm:pt modelId="{694D6E4E-8C2A-4738-8E74-C356F5036FDF}" type="pres">
      <dgm:prSet presAssocID="{AFFCD238-A5BB-45A6-98D7-BBDA903070F0}" presName="root" presStyleCnt="0">
        <dgm:presLayoutVars>
          <dgm:dir/>
          <dgm:resizeHandles val="exact"/>
        </dgm:presLayoutVars>
      </dgm:prSet>
      <dgm:spPr/>
    </dgm:pt>
    <dgm:pt modelId="{BD15261D-C1AD-490A-B969-B58026088AA3}" type="pres">
      <dgm:prSet presAssocID="{05DF86DD-1C2C-4A0F-983A-FF479ADE4893}" presName="compNode" presStyleCnt="0"/>
      <dgm:spPr/>
    </dgm:pt>
    <dgm:pt modelId="{01AED1AC-D223-46AD-BA72-A3E550A0730C}" type="pres">
      <dgm:prSet presAssocID="{05DF86DD-1C2C-4A0F-983A-FF479ADE48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101F6ABE-4435-4634-AEAC-FAB54983C3ED}" type="pres">
      <dgm:prSet presAssocID="{05DF86DD-1C2C-4A0F-983A-FF479ADE4893}" presName="iconSpace" presStyleCnt="0"/>
      <dgm:spPr/>
    </dgm:pt>
    <dgm:pt modelId="{EC23A552-9A02-484B-8B6A-D68AF18EBAB4}" type="pres">
      <dgm:prSet presAssocID="{05DF86DD-1C2C-4A0F-983A-FF479ADE4893}" presName="parTx" presStyleLbl="revTx" presStyleIdx="0" presStyleCnt="8">
        <dgm:presLayoutVars>
          <dgm:chMax val="0"/>
          <dgm:chPref val="0"/>
        </dgm:presLayoutVars>
      </dgm:prSet>
      <dgm:spPr/>
    </dgm:pt>
    <dgm:pt modelId="{EA942EC2-8BF2-4E9D-B111-C0AF60245E2F}" type="pres">
      <dgm:prSet presAssocID="{05DF86DD-1C2C-4A0F-983A-FF479ADE4893}" presName="txSpace" presStyleCnt="0"/>
      <dgm:spPr/>
    </dgm:pt>
    <dgm:pt modelId="{5FF57A85-031F-4BB1-889A-AFDDB9C76559}" type="pres">
      <dgm:prSet presAssocID="{05DF86DD-1C2C-4A0F-983A-FF479ADE4893}" presName="desTx" presStyleLbl="revTx" presStyleIdx="1" presStyleCnt="8">
        <dgm:presLayoutVars/>
      </dgm:prSet>
      <dgm:spPr/>
    </dgm:pt>
    <dgm:pt modelId="{FE95E7B2-95B6-4122-9756-4DB3FD928085}" type="pres">
      <dgm:prSet presAssocID="{FC106254-90B5-497F-B87C-BB6CEBB64D67}" presName="sibTrans" presStyleCnt="0"/>
      <dgm:spPr/>
    </dgm:pt>
    <dgm:pt modelId="{BF144736-DC01-4A92-9FA3-EC52B65442C3}" type="pres">
      <dgm:prSet presAssocID="{BC444BC3-4575-4C6F-886F-8AEBEA80B907}" presName="compNode" presStyleCnt="0"/>
      <dgm:spPr/>
    </dgm:pt>
    <dgm:pt modelId="{ADD2B8B8-2D86-4DAA-891D-009115250FEA}" type="pres">
      <dgm:prSet presAssocID="{BC444BC3-4575-4C6F-886F-8AEBEA80B90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DCB354E4-2F4D-461C-9BA0-1C4EE2CC435B}" type="pres">
      <dgm:prSet presAssocID="{BC444BC3-4575-4C6F-886F-8AEBEA80B907}" presName="iconSpace" presStyleCnt="0"/>
      <dgm:spPr/>
    </dgm:pt>
    <dgm:pt modelId="{E91DCEBD-1247-4061-92D3-3AA9D89AB614}" type="pres">
      <dgm:prSet presAssocID="{BC444BC3-4575-4C6F-886F-8AEBEA80B907}" presName="parTx" presStyleLbl="revTx" presStyleIdx="2" presStyleCnt="8">
        <dgm:presLayoutVars>
          <dgm:chMax val="0"/>
          <dgm:chPref val="0"/>
        </dgm:presLayoutVars>
      </dgm:prSet>
      <dgm:spPr/>
    </dgm:pt>
    <dgm:pt modelId="{E88D07C4-4CE5-4C28-9222-CCA169FA53B9}" type="pres">
      <dgm:prSet presAssocID="{BC444BC3-4575-4C6F-886F-8AEBEA80B907}" presName="txSpace" presStyleCnt="0"/>
      <dgm:spPr/>
    </dgm:pt>
    <dgm:pt modelId="{86F6D8B5-F461-4654-9CDB-125173A1C90D}" type="pres">
      <dgm:prSet presAssocID="{BC444BC3-4575-4C6F-886F-8AEBEA80B907}" presName="desTx" presStyleLbl="revTx" presStyleIdx="3" presStyleCnt="8">
        <dgm:presLayoutVars/>
      </dgm:prSet>
      <dgm:spPr/>
    </dgm:pt>
    <dgm:pt modelId="{1D3B9E18-89F5-461E-9B46-662B3F3AB2C1}" type="pres">
      <dgm:prSet presAssocID="{FC997F97-8A7D-483D-A91A-DF78B1A2F3DF}" presName="sibTrans" presStyleCnt="0"/>
      <dgm:spPr/>
    </dgm:pt>
    <dgm:pt modelId="{7502750D-87F5-4CDE-89D8-B04BA8C22ABE}" type="pres">
      <dgm:prSet presAssocID="{ADC6C894-C6FF-493D-A2DD-592D3ECB30B6}" presName="compNode" presStyleCnt="0"/>
      <dgm:spPr/>
    </dgm:pt>
    <dgm:pt modelId="{4F8A09BD-50E7-4567-8131-9171F3F04237}" type="pres">
      <dgm:prSet presAssocID="{ADC6C894-C6FF-493D-A2DD-592D3ECB30B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B27763C-0F42-46A6-8578-F822866F2EF4}" type="pres">
      <dgm:prSet presAssocID="{ADC6C894-C6FF-493D-A2DD-592D3ECB30B6}" presName="iconSpace" presStyleCnt="0"/>
      <dgm:spPr/>
    </dgm:pt>
    <dgm:pt modelId="{FFB1DD13-6CB7-4152-8B5C-D21BC42C0ADC}" type="pres">
      <dgm:prSet presAssocID="{ADC6C894-C6FF-493D-A2DD-592D3ECB30B6}" presName="parTx" presStyleLbl="revTx" presStyleIdx="4" presStyleCnt="8">
        <dgm:presLayoutVars>
          <dgm:chMax val="0"/>
          <dgm:chPref val="0"/>
        </dgm:presLayoutVars>
      </dgm:prSet>
      <dgm:spPr/>
    </dgm:pt>
    <dgm:pt modelId="{8DE4A0FF-67ED-4DB2-80BC-4C5144360465}" type="pres">
      <dgm:prSet presAssocID="{ADC6C894-C6FF-493D-A2DD-592D3ECB30B6}" presName="txSpace" presStyleCnt="0"/>
      <dgm:spPr/>
    </dgm:pt>
    <dgm:pt modelId="{5B172830-D114-4B5E-9ABC-EF503D27BC62}" type="pres">
      <dgm:prSet presAssocID="{ADC6C894-C6FF-493D-A2DD-592D3ECB30B6}" presName="desTx" presStyleLbl="revTx" presStyleIdx="5" presStyleCnt="8">
        <dgm:presLayoutVars/>
      </dgm:prSet>
      <dgm:spPr/>
    </dgm:pt>
    <dgm:pt modelId="{7F8288EC-6333-4DF1-9EB3-E76EAB59A740}" type="pres">
      <dgm:prSet presAssocID="{7306EA32-54F9-4ED2-86B3-D8D05FD15759}" presName="sibTrans" presStyleCnt="0"/>
      <dgm:spPr/>
    </dgm:pt>
    <dgm:pt modelId="{26643B2C-6DF1-49BB-8FBE-970E29217971}" type="pres">
      <dgm:prSet presAssocID="{4FC28E11-B01C-4D2D-9905-10D36AC06D72}" presName="compNode" presStyleCnt="0"/>
      <dgm:spPr/>
    </dgm:pt>
    <dgm:pt modelId="{60F6A71F-0925-4FBF-8121-FE12579A6FFB}" type="pres">
      <dgm:prSet presAssocID="{4FC28E11-B01C-4D2D-9905-10D36AC06D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ABD91F9D-63FC-4B41-94BF-09CA2C8DD49D}" type="pres">
      <dgm:prSet presAssocID="{4FC28E11-B01C-4D2D-9905-10D36AC06D72}" presName="iconSpace" presStyleCnt="0"/>
      <dgm:spPr/>
    </dgm:pt>
    <dgm:pt modelId="{84CED823-A771-4423-A3B6-0AC3E248B823}" type="pres">
      <dgm:prSet presAssocID="{4FC28E11-B01C-4D2D-9905-10D36AC06D72}" presName="parTx" presStyleLbl="revTx" presStyleIdx="6" presStyleCnt="8">
        <dgm:presLayoutVars>
          <dgm:chMax val="0"/>
          <dgm:chPref val="0"/>
        </dgm:presLayoutVars>
      </dgm:prSet>
      <dgm:spPr/>
    </dgm:pt>
    <dgm:pt modelId="{CF78E409-FC04-460E-A060-7CD9EDE0BCE5}" type="pres">
      <dgm:prSet presAssocID="{4FC28E11-B01C-4D2D-9905-10D36AC06D72}" presName="txSpace" presStyleCnt="0"/>
      <dgm:spPr/>
    </dgm:pt>
    <dgm:pt modelId="{463130CB-2A4E-4C67-A7D8-4029F20BCE76}" type="pres">
      <dgm:prSet presAssocID="{4FC28E11-B01C-4D2D-9905-10D36AC06D72}" presName="desTx" presStyleLbl="revTx" presStyleIdx="7" presStyleCnt="8">
        <dgm:presLayoutVars/>
      </dgm:prSet>
      <dgm:spPr/>
    </dgm:pt>
  </dgm:ptLst>
  <dgm:cxnLst>
    <dgm:cxn modelId="{8AAF4111-3ACE-4405-8A00-3A55C0083EDB}" srcId="{AFFCD238-A5BB-45A6-98D7-BBDA903070F0}" destId="{ADC6C894-C6FF-493D-A2DD-592D3ECB30B6}" srcOrd="2" destOrd="0" parTransId="{08908AFD-6434-4E7A-9BE2-3C5FCD6DCCBE}" sibTransId="{7306EA32-54F9-4ED2-86B3-D8D05FD15759}"/>
    <dgm:cxn modelId="{582DEF1E-0EAA-4716-A627-AC96CC6691F4}" type="presOf" srcId="{14484DF9-7262-4484-91A3-2999102ABB22}" destId="{463130CB-2A4E-4C67-A7D8-4029F20BCE76}" srcOrd="0" destOrd="0" presId="urn:microsoft.com/office/officeart/2018/5/layout/CenteredIconLabelDescriptionList"/>
    <dgm:cxn modelId="{F72C6940-F180-496F-AA50-3E5E0C3D060B}" type="presOf" srcId="{8D6A887A-3448-4BED-9537-A1A80F7015B4}" destId="{86F6D8B5-F461-4654-9CDB-125173A1C90D}" srcOrd="0" destOrd="0" presId="urn:microsoft.com/office/officeart/2018/5/layout/CenteredIconLabelDescriptionList"/>
    <dgm:cxn modelId="{15837445-01F3-4941-BE2E-C2AA15BE9A83}" type="presOf" srcId="{2F579846-B98B-4D72-B34C-29D765B21203}" destId="{5FF57A85-031F-4BB1-889A-AFDDB9C76559}" srcOrd="0" destOrd="0" presId="urn:microsoft.com/office/officeart/2018/5/layout/CenteredIconLabelDescriptionList"/>
    <dgm:cxn modelId="{1BEBD76E-7689-4929-916E-8F077AEAD2FC}" type="presOf" srcId="{ADC6C894-C6FF-493D-A2DD-592D3ECB30B6}" destId="{FFB1DD13-6CB7-4152-8B5C-D21BC42C0ADC}" srcOrd="0" destOrd="0" presId="urn:microsoft.com/office/officeart/2018/5/layout/CenteredIconLabelDescriptionList"/>
    <dgm:cxn modelId="{E81AA852-EBB8-41C0-A879-6A766EA23F81}" type="presOf" srcId="{AFFCD238-A5BB-45A6-98D7-BBDA903070F0}" destId="{694D6E4E-8C2A-4738-8E74-C356F5036FDF}" srcOrd="0" destOrd="0" presId="urn:microsoft.com/office/officeart/2018/5/layout/CenteredIconLabelDescriptionList"/>
    <dgm:cxn modelId="{4AFE2F75-B119-4DFD-8DE2-86512D1ED82F}" type="presOf" srcId="{BC444BC3-4575-4C6F-886F-8AEBEA80B907}" destId="{E91DCEBD-1247-4061-92D3-3AA9D89AB614}" srcOrd="0" destOrd="0" presId="urn:microsoft.com/office/officeart/2018/5/layout/CenteredIconLabelDescriptionList"/>
    <dgm:cxn modelId="{C47C558D-ACAA-4620-BA6D-13BAFD567890}" srcId="{AFFCD238-A5BB-45A6-98D7-BBDA903070F0}" destId="{4FC28E11-B01C-4D2D-9905-10D36AC06D72}" srcOrd="3" destOrd="0" parTransId="{D6D52AEE-F3CB-4034-B84B-4982B45D6752}" sibTransId="{8DE307BC-E310-4BDF-ADE8-2E1E16E62DD1}"/>
    <dgm:cxn modelId="{813E2991-18F9-4585-AE22-D2504C3A6039}" srcId="{05DF86DD-1C2C-4A0F-983A-FF479ADE4893}" destId="{2F579846-B98B-4D72-B34C-29D765B21203}" srcOrd="0" destOrd="0" parTransId="{BA4329C5-262E-4FAF-A499-29E06ADC663C}" sibTransId="{A1CC3877-E473-4C1E-A057-70D87AAE40C2}"/>
    <dgm:cxn modelId="{9750A291-A386-4658-84F2-FD12765055A0}" srcId="{4FC28E11-B01C-4D2D-9905-10D36AC06D72}" destId="{14484DF9-7262-4484-91A3-2999102ABB22}" srcOrd="0" destOrd="0" parTransId="{83808F7C-A580-4AA3-B4A5-6529683097B6}" sibTransId="{0284CA56-ED53-4876-93CE-721A672A97CA}"/>
    <dgm:cxn modelId="{EE23BB94-BD1E-48D4-8561-087204D4803D}" type="presOf" srcId="{4FC28E11-B01C-4D2D-9905-10D36AC06D72}" destId="{84CED823-A771-4423-A3B6-0AC3E248B823}" srcOrd="0" destOrd="0" presId="urn:microsoft.com/office/officeart/2018/5/layout/CenteredIconLabelDescriptionList"/>
    <dgm:cxn modelId="{D1CAF296-15EF-47C6-B677-B69C5E7EAE7D}" srcId="{BC444BC3-4575-4C6F-886F-8AEBEA80B907}" destId="{8D6A887A-3448-4BED-9537-A1A80F7015B4}" srcOrd="0" destOrd="0" parTransId="{A23E7EEB-C5A9-4E8B-AE96-1773375F4CC3}" sibTransId="{E7D00193-D92C-46B9-8A1A-B22CF6EC5133}"/>
    <dgm:cxn modelId="{05C4559B-60FC-4708-92B3-1BE8D2E3DC52}" srcId="{ADC6C894-C6FF-493D-A2DD-592D3ECB30B6}" destId="{9A8AB74B-33AF-4C13-8879-B19B02786EB9}" srcOrd="0" destOrd="0" parTransId="{1220B08E-3435-46A0-9A7E-3A04107AC0CC}" sibTransId="{98F66B9E-D606-453E-82F4-182C75881F41}"/>
    <dgm:cxn modelId="{27C676C7-45C6-4F02-975E-A55602012BA3}" type="presOf" srcId="{05DF86DD-1C2C-4A0F-983A-FF479ADE4893}" destId="{EC23A552-9A02-484B-8B6A-D68AF18EBAB4}" srcOrd="0" destOrd="0" presId="urn:microsoft.com/office/officeart/2018/5/layout/CenteredIconLabelDescriptionList"/>
    <dgm:cxn modelId="{7C01C1E7-2015-4B8C-9A68-39077E6CB08B}" type="presOf" srcId="{9A8AB74B-33AF-4C13-8879-B19B02786EB9}" destId="{5B172830-D114-4B5E-9ABC-EF503D27BC62}" srcOrd="0" destOrd="0" presId="urn:microsoft.com/office/officeart/2018/5/layout/CenteredIconLabelDescriptionList"/>
    <dgm:cxn modelId="{09DA57F0-DE7A-4B29-902B-B3A977819912}" srcId="{AFFCD238-A5BB-45A6-98D7-BBDA903070F0}" destId="{05DF86DD-1C2C-4A0F-983A-FF479ADE4893}" srcOrd="0" destOrd="0" parTransId="{F6DC00E6-B2E5-4C96-9397-76274B2CB040}" sibTransId="{FC106254-90B5-497F-B87C-BB6CEBB64D67}"/>
    <dgm:cxn modelId="{33507EF3-6369-4FC1-BD77-4F44BE88EAB4}" srcId="{AFFCD238-A5BB-45A6-98D7-BBDA903070F0}" destId="{BC444BC3-4575-4C6F-886F-8AEBEA80B907}" srcOrd="1" destOrd="0" parTransId="{C8E7D424-33EC-4F12-805A-25AE7BBFD668}" sibTransId="{FC997F97-8A7D-483D-A91A-DF78B1A2F3DF}"/>
    <dgm:cxn modelId="{381530DB-968B-4E77-A12F-5E1716E7C713}" type="presParOf" srcId="{694D6E4E-8C2A-4738-8E74-C356F5036FDF}" destId="{BD15261D-C1AD-490A-B969-B58026088AA3}" srcOrd="0" destOrd="0" presId="urn:microsoft.com/office/officeart/2018/5/layout/CenteredIconLabelDescriptionList"/>
    <dgm:cxn modelId="{ED5C557B-4238-4669-880D-255D8F4E9249}" type="presParOf" srcId="{BD15261D-C1AD-490A-B969-B58026088AA3}" destId="{01AED1AC-D223-46AD-BA72-A3E550A0730C}" srcOrd="0" destOrd="0" presId="urn:microsoft.com/office/officeart/2018/5/layout/CenteredIconLabelDescriptionList"/>
    <dgm:cxn modelId="{3D43D58A-AE0F-426E-BE52-C761CA400E42}" type="presParOf" srcId="{BD15261D-C1AD-490A-B969-B58026088AA3}" destId="{101F6ABE-4435-4634-AEAC-FAB54983C3ED}" srcOrd="1" destOrd="0" presId="urn:microsoft.com/office/officeart/2018/5/layout/CenteredIconLabelDescriptionList"/>
    <dgm:cxn modelId="{E153E00E-42D4-4665-9E43-C6E72894B5AA}" type="presParOf" srcId="{BD15261D-C1AD-490A-B969-B58026088AA3}" destId="{EC23A552-9A02-484B-8B6A-D68AF18EBAB4}" srcOrd="2" destOrd="0" presId="urn:microsoft.com/office/officeart/2018/5/layout/CenteredIconLabelDescriptionList"/>
    <dgm:cxn modelId="{2C00AAA3-2E34-4360-8BD7-F4DA1AC170CA}" type="presParOf" srcId="{BD15261D-C1AD-490A-B969-B58026088AA3}" destId="{EA942EC2-8BF2-4E9D-B111-C0AF60245E2F}" srcOrd="3" destOrd="0" presId="urn:microsoft.com/office/officeart/2018/5/layout/CenteredIconLabelDescriptionList"/>
    <dgm:cxn modelId="{3E9B72A9-4F35-466E-8060-C156152D2590}" type="presParOf" srcId="{BD15261D-C1AD-490A-B969-B58026088AA3}" destId="{5FF57A85-031F-4BB1-889A-AFDDB9C76559}" srcOrd="4" destOrd="0" presId="urn:microsoft.com/office/officeart/2018/5/layout/CenteredIconLabelDescriptionList"/>
    <dgm:cxn modelId="{3F3C04D1-F5EC-4B5B-8C11-B5309FF56E69}" type="presParOf" srcId="{694D6E4E-8C2A-4738-8E74-C356F5036FDF}" destId="{FE95E7B2-95B6-4122-9756-4DB3FD928085}" srcOrd="1" destOrd="0" presId="urn:microsoft.com/office/officeart/2018/5/layout/CenteredIconLabelDescriptionList"/>
    <dgm:cxn modelId="{291F429F-6777-43A3-BBFB-96634BC78474}" type="presParOf" srcId="{694D6E4E-8C2A-4738-8E74-C356F5036FDF}" destId="{BF144736-DC01-4A92-9FA3-EC52B65442C3}" srcOrd="2" destOrd="0" presId="urn:microsoft.com/office/officeart/2018/5/layout/CenteredIconLabelDescriptionList"/>
    <dgm:cxn modelId="{898EC4A3-0C0D-4F40-A28D-5A06D5ED497A}" type="presParOf" srcId="{BF144736-DC01-4A92-9FA3-EC52B65442C3}" destId="{ADD2B8B8-2D86-4DAA-891D-009115250FEA}" srcOrd="0" destOrd="0" presId="urn:microsoft.com/office/officeart/2018/5/layout/CenteredIconLabelDescriptionList"/>
    <dgm:cxn modelId="{24FE6EE6-AFAC-41DB-8935-18190101C512}" type="presParOf" srcId="{BF144736-DC01-4A92-9FA3-EC52B65442C3}" destId="{DCB354E4-2F4D-461C-9BA0-1C4EE2CC435B}" srcOrd="1" destOrd="0" presId="urn:microsoft.com/office/officeart/2018/5/layout/CenteredIconLabelDescriptionList"/>
    <dgm:cxn modelId="{6C06C7B3-B40C-447B-A394-C6D867FEFC94}" type="presParOf" srcId="{BF144736-DC01-4A92-9FA3-EC52B65442C3}" destId="{E91DCEBD-1247-4061-92D3-3AA9D89AB614}" srcOrd="2" destOrd="0" presId="urn:microsoft.com/office/officeart/2018/5/layout/CenteredIconLabelDescriptionList"/>
    <dgm:cxn modelId="{4FEA6FA1-C175-4452-81BC-EF1C5B9A6917}" type="presParOf" srcId="{BF144736-DC01-4A92-9FA3-EC52B65442C3}" destId="{E88D07C4-4CE5-4C28-9222-CCA169FA53B9}" srcOrd="3" destOrd="0" presId="urn:microsoft.com/office/officeart/2018/5/layout/CenteredIconLabelDescriptionList"/>
    <dgm:cxn modelId="{B52B0BAE-EACF-4625-9311-C1747BAC38C6}" type="presParOf" srcId="{BF144736-DC01-4A92-9FA3-EC52B65442C3}" destId="{86F6D8B5-F461-4654-9CDB-125173A1C90D}" srcOrd="4" destOrd="0" presId="urn:microsoft.com/office/officeart/2018/5/layout/CenteredIconLabelDescriptionList"/>
    <dgm:cxn modelId="{045ACCFD-F200-4BF8-8629-343A781643A9}" type="presParOf" srcId="{694D6E4E-8C2A-4738-8E74-C356F5036FDF}" destId="{1D3B9E18-89F5-461E-9B46-662B3F3AB2C1}" srcOrd="3" destOrd="0" presId="urn:microsoft.com/office/officeart/2018/5/layout/CenteredIconLabelDescriptionList"/>
    <dgm:cxn modelId="{5B76FDDB-4D5B-4974-821E-744226B4312A}" type="presParOf" srcId="{694D6E4E-8C2A-4738-8E74-C356F5036FDF}" destId="{7502750D-87F5-4CDE-89D8-B04BA8C22ABE}" srcOrd="4" destOrd="0" presId="urn:microsoft.com/office/officeart/2018/5/layout/CenteredIconLabelDescriptionList"/>
    <dgm:cxn modelId="{9C68CACC-F088-4603-82A3-5A04F4A0947B}" type="presParOf" srcId="{7502750D-87F5-4CDE-89D8-B04BA8C22ABE}" destId="{4F8A09BD-50E7-4567-8131-9171F3F04237}" srcOrd="0" destOrd="0" presId="urn:microsoft.com/office/officeart/2018/5/layout/CenteredIconLabelDescriptionList"/>
    <dgm:cxn modelId="{159C0A94-5D04-4E3C-913F-00FC79CF8E65}" type="presParOf" srcId="{7502750D-87F5-4CDE-89D8-B04BA8C22ABE}" destId="{1B27763C-0F42-46A6-8578-F822866F2EF4}" srcOrd="1" destOrd="0" presId="urn:microsoft.com/office/officeart/2018/5/layout/CenteredIconLabelDescriptionList"/>
    <dgm:cxn modelId="{04CCA88B-0579-4BDA-87AF-61A93D7A779D}" type="presParOf" srcId="{7502750D-87F5-4CDE-89D8-B04BA8C22ABE}" destId="{FFB1DD13-6CB7-4152-8B5C-D21BC42C0ADC}" srcOrd="2" destOrd="0" presId="urn:microsoft.com/office/officeart/2018/5/layout/CenteredIconLabelDescriptionList"/>
    <dgm:cxn modelId="{5CE84ABA-D84B-4D87-8F72-A94DB3AD26BB}" type="presParOf" srcId="{7502750D-87F5-4CDE-89D8-B04BA8C22ABE}" destId="{8DE4A0FF-67ED-4DB2-80BC-4C5144360465}" srcOrd="3" destOrd="0" presId="urn:microsoft.com/office/officeart/2018/5/layout/CenteredIconLabelDescriptionList"/>
    <dgm:cxn modelId="{000731DE-6986-4DBE-9106-FED110023B1A}" type="presParOf" srcId="{7502750D-87F5-4CDE-89D8-B04BA8C22ABE}" destId="{5B172830-D114-4B5E-9ABC-EF503D27BC62}" srcOrd="4" destOrd="0" presId="urn:microsoft.com/office/officeart/2018/5/layout/CenteredIconLabelDescriptionList"/>
    <dgm:cxn modelId="{8768C142-653D-41C7-8649-1C389F9EB8E9}" type="presParOf" srcId="{694D6E4E-8C2A-4738-8E74-C356F5036FDF}" destId="{7F8288EC-6333-4DF1-9EB3-E76EAB59A740}" srcOrd="5" destOrd="0" presId="urn:microsoft.com/office/officeart/2018/5/layout/CenteredIconLabelDescriptionList"/>
    <dgm:cxn modelId="{B2B1A794-B469-46BC-A8EE-1F695FAB533A}" type="presParOf" srcId="{694D6E4E-8C2A-4738-8E74-C356F5036FDF}" destId="{26643B2C-6DF1-49BB-8FBE-970E29217971}" srcOrd="6" destOrd="0" presId="urn:microsoft.com/office/officeart/2018/5/layout/CenteredIconLabelDescriptionList"/>
    <dgm:cxn modelId="{15270FCC-B606-47A4-9B32-EA2DF71F80A0}" type="presParOf" srcId="{26643B2C-6DF1-49BB-8FBE-970E29217971}" destId="{60F6A71F-0925-4FBF-8121-FE12579A6FFB}" srcOrd="0" destOrd="0" presId="urn:microsoft.com/office/officeart/2018/5/layout/CenteredIconLabelDescriptionList"/>
    <dgm:cxn modelId="{03E3EBC7-E10B-49F8-83E0-A2BEFB8A41B4}" type="presParOf" srcId="{26643B2C-6DF1-49BB-8FBE-970E29217971}" destId="{ABD91F9D-63FC-4B41-94BF-09CA2C8DD49D}" srcOrd="1" destOrd="0" presId="urn:microsoft.com/office/officeart/2018/5/layout/CenteredIconLabelDescriptionList"/>
    <dgm:cxn modelId="{6B43E020-0D3B-45F9-AB10-8E2CE84A8ABF}" type="presParOf" srcId="{26643B2C-6DF1-49BB-8FBE-970E29217971}" destId="{84CED823-A771-4423-A3B6-0AC3E248B823}" srcOrd="2" destOrd="0" presId="urn:microsoft.com/office/officeart/2018/5/layout/CenteredIconLabelDescriptionList"/>
    <dgm:cxn modelId="{FE8A4E5D-A513-44C2-9B4F-EFF7304554E1}" type="presParOf" srcId="{26643B2C-6DF1-49BB-8FBE-970E29217971}" destId="{CF78E409-FC04-460E-A060-7CD9EDE0BCE5}" srcOrd="3" destOrd="0" presId="urn:microsoft.com/office/officeart/2018/5/layout/CenteredIconLabelDescriptionList"/>
    <dgm:cxn modelId="{5B1FC882-6893-479E-BFD3-F6CAC39155C1}" type="presParOf" srcId="{26643B2C-6DF1-49BB-8FBE-970E29217971}" destId="{463130CB-2A4E-4C67-A7D8-4029F20BCE7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276D42-E5E2-494E-BBFA-748A68A8370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19CE6E3-AF96-4ACD-9149-95F4C64F5827}">
      <dgm:prSet/>
      <dgm:spPr/>
      <dgm:t>
        <a:bodyPr/>
        <a:lstStyle/>
        <a:p>
          <a:r>
            <a:rPr lang="en-US" i="1" dirty="0"/>
            <a:t>Strengths: </a:t>
          </a:r>
          <a:endParaRPr lang="en-US" dirty="0"/>
        </a:p>
      </dgm:t>
    </dgm:pt>
    <dgm:pt modelId="{5FF2B2AF-272C-4630-8BBA-245F8E442831}" type="parTrans" cxnId="{27494481-262D-40E0-AC76-5FEB67A645DE}">
      <dgm:prSet/>
      <dgm:spPr/>
      <dgm:t>
        <a:bodyPr/>
        <a:lstStyle/>
        <a:p>
          <a:endParaRPr lang="en-US"/>
        </a:p>
      </dgm:t>
    </dgm:pt>
    <dgm:pt modelId="{D7139FA9-1E3B-4CFB-B326-8D0AD3DF3C71}" type="sibTrans" cxnId="{27494481-262D-40E0-AC76-5FEB67A645DE}">
      <dgm:prSet/>
      <dgm:spPr/>
      <dgm:t>
        <a:bodyPr/>
        <a:lstStyle/>
        <a:p>
          <a:endParaRPr lang="en-US"/>
        </a:p>
      </dgm:t>
    </dgm:pt>
    <dgm:pt modelId="{A490E92B-AA51-4C8D-B699-BE3942646E29}">
      <dgm:prSet/>
      <dgm:spPr/>
      <dgm:t>
        <a:bodyPr/>
        <a:lstStyle/>
        <a:p>
          <a:r>
            <a:rPr lang="en-US" i="1"/>
            <a:t>“I am so glad that APHL created a space to have these conversations.”</a:t>
          </a:r>
          <a:endParaRPr lang="en-US"/>
        </a:p>
      </dgm:t>
    </dgm:pt>
    <dgm:pt modelId="{F1E38A09-F55D-4F85-97AD-44BDE394C6B1}" type="parTrans" cxnId="{4A2DA645-471D-4886-883E-9DB8FF02D820}">
      <dgm:prSet/>
      <dgm:spPr/>
      <dgm:t>
        <a:bodyPr/>
        <a:lstStyle/>
        <a:p>
          <a:endParaRPr lang="en-US"/>
        </a:p>
      </dgm:t>
    </dgm:pt>
    <dgm:pt modelId="{219E2A1E-B7B7-4B43-AA34-1BF3CEE51BF7}" type="sibTrans" cxnId="{4A2DA645-471D-4886-883E-9DB8FF02D820}">
      <dgm:prSet/>
      <dgm:spPr/>
      <dgm:t>
        <a:bodyPr/>
        <a:lstStyle/>
        <a:p>
          <a:endParaRPr lang="en-US"/>
        </a:p>
      </dgm:t>
    </dgm:pt>
    <dgm:pt modelId="{E76EEDFD-AB24-43B5-BCB4-F286547582E8}">
      <dgm:prSet/>
      <dgm:spPr/>
      <dgm:t>
        <a:bodyPr/>
        <a:lstStyle/>
        <a:p>
          <a:r>
            <a:rPr lang="en-US"/>
            <a:t>“I appreciate the way you address tough topics with kindness.”</a:t>
          </a:r>
        </a:p>
      </dgm:t>
    </dgm:pt>
    <dgm:pt modelId="{620AF6EF-1945-4BB2-BBB2-4D955A4B75C9}" type="parTrans" cxnId="{6F38C284-1C2F-4231-9C7D-867F23DB22D9}">
      <dgm:prSet/>
      <dgm:spPr/>
      <dgm:t>
        <a:bodyPr/>
        <a:lstStyle/>
        <a:p>
          <a:endParaRPr lang="en-US"/>
        </a:p>
      </dgm:t>
    </dgm:pt>
    <dgm:pt modelId="{4A4C67CC-BC0B-4F0D-B0AC-99E2D04A316D}" type="sibTrans" cxnId="{6F38C284-1C2F-4231-9C7D-867F23DB22D9}">
      <dgm:prSet/>
      <dgm:spPr/>
      <dgm:t>
        <a:bodyPr/>
        <a:lstStyle/>
        <a:p>
          <a:endParaRPr lang="en-US"/>
        </a:p>
      </dgm:t>
    </dgm:pt>
    <dgm:pt modelId="{24ABEF82-C5F7-495A-8404-C7318AFA2A08}">
      <dgm:prSet/>
      <dgm:spPr/>
      <dgm:t>
        <a:bodyPr/>
        <a:lstStyle/>
        <a:p>
          <a:r>
            <a:rPr lang="en-US"/>
            <a:t>“That was a great book.”</a:t>
          </a:r>
        </a:p>
      </dgm:t>
    </dgm:pt>
    <dgm:pt modelId="{4CD86801-E528-4408-8198-45B48151C39A}" type="parTrans" cxnId="{51F93752-7ABA-4863-8F34-1C5F7DC13669}">
      <dgm:prSet/>
      <dgm:spPr/>
      <dgm:t>
        <a:bodyPr/>
        <a:lstStyle/>
        <a:p>
          <a:endParaRPr lang="en-US"/>
        </a:p>
      </dgm:t>
    </dgm:pt>
    <dgm:pt modelId="{208307AF-FB52-40CE-ACA6-1531EED831E7}" type="sibTrans" cxnId="{51F93752-7ABA-4863-8F34-1C5F7DC13669}">
      <dgm:prSet/>
      <dgm:spPr/>
      <dgm:t>
        <a:bodyPr/>
        <a:lstStyle/>
        <a:p>
          <a:endParaRPr lang="en-US"/>
        </a:p>
      </dgm:t>
    </dgm:pt>
    <dgm:pt modelId="{80EE5090-4765-4094-A9D1-409B94E9604B}">
      <dgm:prSet/>
      <dgm:spPr/>
      <dgm:t>
        <a:bodyPr/>
        <a:lstStyle/>
        <a:p>
          <a:r>
            <a:rPr lang="en-US"/>
            <a:t>“I want to create culture-based resource groups.”</a:t>
          </a:r>
        </a:p>
      </dgm:t>
    </dgm:pt>
    <dgm:pt modelId="{CC8E0297-1532-432C-BFC2-F141360FCF90}" type="parTrans" cxnId="{A34653D1-0213-4B06-B5E5-0083554364E5}">
      <dgm:prSet/>
      <dgm:spPr/>
      <dgm:t>
        <a:bodyPr/>
        <a:lstStyle/>
        <a:p>
          <a:endParaRPr lang="en-US"/>
        </a:p>
      </dgm:t>
    </dgm:pt>
    <dgm:pt modelId="{6D07C745-BAEE-48F6-BE93-664FF3B68837}" type="sibTrans" cxnId="{A34653D1-0213-4B06-B5E5-0083554364E5}">
      <dgm:prSet/>
      <dgm:spPr/>
      <dgm:t>
        <a:bodyPr/>
        <a:lstStyle/>
        <a:p>
          <a:endParaRPr lang="en-US"/>
        </a:p>
      </dgm:t>
    </dgm:pt>
    <dgm:pt modelId="{C98C45B5-CA11-4D9B-9E7B-7F6DD2AC459A}">
      <dgm:prSet/>
      <dgm:spPr/>
      <dgm:t>
        <a:bodyPr/>
        <a:lstStyle/>
        <a:p>
          <a:r>
            <a:rPr lang="en-US" i="1" dirty="0"/>
            <a:t>Opportunities</a:t>
          </a:r>
          <a:r>
            <a:rPr lang="en-US" dirty="0"/>
            <a:t>: </a:t>
          </a:r>
        </a:p>
      </dgm:t>
    </dgm:pt>
    <dgm:pt modelId="{E60308D3-03EC-4C06-8017-83D591AFEBC6}" type="parTrans" cxnId="{03CD186B-7779-4E20-9564-F06418BDA8F9}">
      <dgm:prSet/>
      <dgm:spPr/>
      <dgm:t>
        <a:bodyPr/>
        <a:lstStyle/>
        <a:p>
          <a:endParaRPr lang="en-US"/>
        </a:p>
      </dgm:t>
    </dgm:pt>
    <dgm:pt modelId="{682C3D38-871C-4C61-A0E1-FF285E17EA77}" type="sibTrans" cxnId="{03CD186B-7779-4E20-9564-F06418BDA8F9}">
      <dgm:prSet/>
      <dgm:spPr/>
      <dgm:t>
        <a:bodyPr/>
        <a:lstStyle/>
        <a:p>
          <a:endParaRPr lang="en-US"/>
        </a:p>
      </dgm:t>
    </dgm:pt>
    <dgm:pt modelId="{257FB962-D272-4082-8BC2-32A38B59F196}">
      <dgm:prSet/>
      <dgm:spPr/>
      <dgm:t>
        <a:bodyPr/>
        <a:lstStyle/>
        <a:p>
          <a:r>
            <a:rPr lang="en-US" i="1"/>
            <a:t>“APHL needs to focus less on DEI and more on the real work of public health.”</a:t>
          </a:r>
          <a:endParaRPr lang="en-US"/>
        </a:p>
      </dgm:t>
    </dgm:pt>
    <dgm:pt modelId="{35451C58-C1EE-48EF-BD35-836E539F65A3}" type="parTrans" cxnId="{56C6E6F6-0200-4022-ADBE-4AD7BF74F483}">
      <dgm:prSet/>
      <dgm:spPr/>
      <dgm:t>
        <a:bodyPr/>
        <a:lstStyle/>
        <a:p>
          <a:endParaRPr lang="en-US"/>
        </a:p>
      </dgm:t>
    </dgm:pt>
    <dgm:pt modelId="{0D6CD367-A80D-4856-A08F-36A2F8A403A4}" type="sibTrans" cxnId="{56C6E6F6-0200-4022-ADBE-4AD7BF74F483}">
      <dgm:prSet/>
      <dgm:spPr/>
      <dgm:t>
        <a:bodyPr/>
        <a:lstStyle/>
        <a:p>
          <a:endParaRPr lang="en-US"/>
        </a:p>
      </dgm:t>
    </dgm:pt>
    <dgm:pt modelId="{1A285248-64F5-4539-A206-9B6883E85A2C}">
      <dgm:prSet/>
      <dgm:spPr/>
      <dgm:t>
        <a:bodyPr/>
        <a:lstStyle/>
        <a:p>
          <a:r>
            <a:rPr lang="en-US" i="1"/>
            <a:t>“People ignore me because of my accent.”</a:t>
          </a:r>
          <a:endParaRPr lang="en-US"/>
        </a:p>
      </dgm:t>
    </dgm:pt>
    <dgm:pt modelId="{0CD7CEA7-8C87-4352-AA71-7D32696B639D}" type="parTrans" cxnId="{5DBED6F7-77F9-4F8C-A389-221381C54709}">
      <dgm:prSet/>
      <dgm:spPr/>
      <dgm:t>
        <a:bodyPr/>
        <a:lstStyle/>
        <a:p>
          <a:endParaRPr lang="en-US"/>
        </a:p>
      </dgm:t>
    </dgm:pt>
    <dgm:pt modelId="{E6E70686-00EF-4107-8FEC-ABED58173206}" type="sibTrans" cxnId="{5DBED6F7-77F9-4F8C-A389-221381C54709}">
      <dgm:prSet/>
      <dgm:spPr/>
      <dgm:t>
        <a:bodyPr/>
        <a:lstStyle/>
        <a:p>
          <a:endParaRPr lang="en-US"/>
        </a:p>
      </dgm:t>
    </dgm:pt>
    <dgm:pt modelId="{24FE672F-64AF-4BBA-BE73-AC24CDB8CEB9}">
      <dgm:prSet/>
      <dgm:spPr/>
      <dgm:t>
        <a:bodyPr/>
        <a:lstStyle/>
        <a:p>
          <a:r>
            <a:rPr lang="en-US" i="1"/>
            <a:t>“I was passed over for a promotion and I think it has something to do with my race.”</a:t>
          </a:r>
          <a:endParaRPr lang="en-US"/>
        </a:p>
      </dgm:t>
    </dgm:pt>
    <dgm:pt modelId="{DC27B85E-3F90-4053-BDFD-3B2F071C4E14}" type="parTrans" cxnId="{4873F90E-42D0-41BC-8420-FA9FC800395E}">
      <dgm:prSet/>
      <dgm:spPr/>
      <dgm:t>
        <a:bodyPr/>
        <a:lstStyle/>
        <a:p>
          <a:endParaRPr lang="en-US"/>
        </a:p>
      </dgm:t>
    </dgm:pt>
    <dgm:pt modelId="{1CF923C5-F6D3-4D8C-BFD3-B19A0556B651}" type="sibTrans" cxnId="{4873F90E-42D0-41BC-8420-FA9FC800395E}">
      <dgm:prSet/>
      <dgm:spPr/>
      <dgm:t>
        <a:bodyPr/>
        <a:lstStyle/>
        <a:p>
          <a:endParaRPr lang="en-US"/>
        </a:p>
      </dgm:t>
    </dgm:pt>
    <dgm:pt modelId="{F7FB3F73-FC95-4FB0-BD0B-77AF329FAAFF}">
      <dgm:prSet/>
      <dgm:spPr/>
      <dgm:t>
        <a:bodyPr/>
        <a:lstStyle/>
        <a:p>
          <a:r>
            <a:rPr lang="en-US" i="1"/>
            <a:t>“I want to have these conversations, but don’t know how.”</a:t>
          </a:r>
          <a:endParaRPr lang="en-US"/>
        </a:p>
      </dgm:t>
    </dgm:pt>
    <dgm:pt modelId="{E7F6C495-2326-4F15-92C4-A764D6689E5D}" type="parTrans" cxnId="{29F7A58C-0F4D-43CF-95BF-1FB0E5FBC1AD}">
      <dgm:prSet/>
      <dgm:spPr/>
      <dgm:t>
        <a:bodyPr/>
        <a:lstStyle/>
        <a:p>
          <a:endParaRPr lang="en-US"/>
        </a:p>
      </dgm:t>
    </dgm:pt>
    <dgm:pt modelId="{3D46B90A-50F1-4BA8-969A-2677D8B9B14C}" type="sibTrans" cxnId="{29F7A58C-0F4D-43CF-95BF-1FB0E5FBC1AD}">
      <dgm:prSet/>
      <dgm:spPr/>
      <dgm:t>
        <a:bodyPr/>
        <a:lstStyle/>
        <a:p>
          <a:endParaRPr lang="en-US"/>
        </a:p>
      </dgm:t>
    </dgm:pt>
    <dgm:pt modelId="{59DD13FF-B770-4144-B21C-87D26925AC87}" type="pres">
      <dgm:prSet presAssocID="{07276D42-E5E2-494E-BBFA-748A68A8370C}" presName="linear" presStyleCnt="0">
        <dgm:presLayoutVars>
          <dgm:animLvl val="lvl"/>
          <dgm:resizeHandles val="exact"/>
        </dgm:presLayoutVars>
      </dgm:prSet>
      <dgm:spPr/>
    </dgm:pt>
    <dgm:pt modelId="{66B1AD6A-4D8F-4980-8FD6-CEAECD51E7F8}" type="pres">
      <dgm:prSet presAssocID="{E19CE6E3-AF96-4ACD-9149-95F4C64F5827}" presName="parentText" presStyleLbl="node1" presStyleIdx="0" presStyleCnt="2">
        <dgm:presLayoutVars>
          <dgm:chMax val="0"/>
          <dgm:bulletEnabled val="1"/>
        </dgm:presLayoutVars>
      </dgm:prSet>
      <dgm:spPr/>
    </dgm:pt>
    <dgm:pt modelId="{F639E68B-A943-4043-B944-C4908CF718A8}" type="pres">
      <dgm:prSet presAssocID="{E19CE6E3-AF96-4ACD-9149-95F4C64F5827}" presName="childText" presStyleLbl="revTx" presStyleIdx="0" presStyleCnt="2">
        <dgm:presLayoutVars>
          <dgm:bulletEnabled val="1"/>
        </dgm:presLayoutVars>
      </dgm:prSet>
      <dgm:spPr/>
    </dgm:pt>
    <dgm:pt modelId="{8CEC1CA8-2174-4BB3-B14B-374FC20A3CA1}" type="pres">
      <dgm:prSet presAssocID="{C98C45B5-CA11-4D9B-9E7B-7F6DD2AC459A}" presName="parentText" presStyleLbl="node1" presStyleIdx="1" presStyleCnt="2">
        <dgm:presLayoutVars>
          <dgm:chMax val="0"/>
          <dgm:bulletEnabled val="1"/>
        </dgm:presLayoutVars>
      </dgm:prSet>
      <dgm:spPr/>
    </dgm:pt>
    <dgm:pt modelId="{F4756879-D26E-4398-B937-7E5BEDE9CBD3}" type="pres">
      <dgm:prSet presAssocID="{C98C45B5-CA11-4D9B-9E7B-7F6DD2AC459A}" presName="childText" presStyleLbl="revTx" presStyleIdx="1" presStyleCnt="2">
        <dgm:presLayoutVars>
          <dgm:bulletEnabled val="1"/>
        </dgm:presLayoutVars>
      </dgm:prSet>
      <dgm:spPr/>
    </dgm:pt>
  </dgm:ptLst>
  <dgm:cxnLst>
    <dgm:cxn modelId="{66554208-3A3E-4DB8-B68C-ABCAD39ACFB8}" type="presOf" srcId="{A490E92B-AA51-4C8D-B699-BE3942646E29}" destId="{F639E68B-A943-4043-B944-C4908CF718A8}" srcOrd="0" destOrd="0" presId="urn:microsoft.com/office/officeart/2005/8/layout/vList2"/>
    <dgm:cxn modelId="{4873F90E-42D0-41BC-8420-FA9FC800395E}" srcId="{C98C45B5-CA11-4D9B-9E7B-7F6DD2AC459A}" destId="{24FE672F-64AF-4BBA-BE73-AC24CDB8CEB9}" srcOrd="2" destOrd="0" parTransId="{DC27B85E-3F90-4053-BDFD-3B2F071C4E14}" sibTransId="{1CF923C5-F6D3-4D8C-BFD3-B19A0556B651}"/>
    <dgm:cxn modelId="{4A2DA645-471D-4886-883E-9DB8FF02D820}" srcId="{E19CE6E3-AF96-4ACD-9149-95F4C64F5827}" destId="{A490E92B-AA51-4C8D-B699-BE3942646E29}" srcOrd="0" destOrd="0" parTransId="{F1E38A09-F55D-4F85-97AD-44BDE394C6B1}" sibTransId="{219E2A1E-B7B7-4B43-AA34-1BF3CEE51BF7}"/>
    <dgm:cxn modelId="{03CD186B-7779-4E20-9564-F06418BDA8F9}" srcId="{07276D42-E5E2-494E-BBFA-748A68A8370C}" destId="{C98C45B5-CA11-4D9B-9E7B-7F6DD2AC459A}" srcOrd="1" destOrd="0" parTransId="{E60308D3-03EC-4C06-8017-83D591AFEBC6}" sibTransId="{682C3D38-871C-4C61-A0E1-FF285E17EA77}"/>
    <dgm:cxn modelId="{3DA3CF6C-00BF-49C9-A19F-5793313D0B28}" type="presOf" srcId="{1A285248-64F5-4539-A206-9B6883E85A2C}" destId="{F4756879-D26E-4398-B937-7E5BEDE9CBD3}" srcOrd="0" destOrd="1" presId="urn:microsoft.com/office/officeart/2005/8/layout/vList2"/>
    <dgm:cxn modelId="{51F93752-7ABA-4863-8F34-1C5F7DC13669}" srcId="{E19CE6E3-AF96-4ACD-9149-95F4C64F5827}" destId="{24ABEF82-C5F7-495A-8404-C7318AFA2A08}" srcOrd="2" destOrd="0" parTransId="{4CD86801-E528-4408-8198-45B48151C39A}" sibTransId="{208307AF-FB52-40CE-ACA6-1531EED831E7}"/>
    <dgm:cxn modelId="{3557D179-736F-4237-A6AD-E7DB7930A9F6}" type="presOf" srcId="{C98C45B5-CA11-4D9B-9E7B-7F6DD2AC459A}" destId="{8CEC1CA8-2174-4BB3-B14B-374FC20A3CA1}" srcOrd="0" destOrd="0" presId="urn:microsoft.com/office/officeart/2005/8/layout/vList2"/>
    <dgm:cxn modelId="{27494481-262D-40E0-AC76-5FEB67A645DE}" srcId="{07276D42-E5E2-494E-BBFA-748A68A8370C}" destId="{E19CE6E3-AF96-4ACD-9149-95F4C64F5827}" srcOrd="0" destOrd="0" parTransId="{5FF2B2AF-272C-4630-8BBA-245F8E442831}" sibTransId="{D7139FA9-1E3B-4CFB-B326-8D0AD3DF3C71}"/>
    <dgm:cxn modelId="{6F38C284-1C2F-4231-9C7D-867F23DB22D9}" srcId="{E19CE6E3-AF96-4ACD-9149-95F4C64F5827}" destId="{E76EEDFD-AB24-43B5-BCB4-F286547582E8}" srcOrd="1" destOrd="0" parTransId="{620AF6EF-1945-4BB2-BBB2-4D955A4B75C9}" sibTransId="{4A4C67CC-BC0B-4F0D-B0AC-99E2D04A316D}"/>
    <dgm:cxn modelId="{B213888C-F04D-4CCB-A100-69C49280D54F}" type="presOf" srcId="{F7FB3F73-FC95-4FB0-BD0B-77AF329FAAFF}" destId="{F4756879-D26E-4398-B937-7E5BEDE9CBD3}" srcOrd="0" destOrd="3" presId="urn:microsoft.com/office/officeart/2005/8/layout/vList2"/>
    <dgm:cxn modelId="{29F7A58C-0F4D-43CF-95BF-1FB0E5FBC1AD}" srcId="{C98C45B5-CA11-4D9B-9E7B-7F6DD2AC459A}" destId="{F7FB3F73-FC95-4FB0-BD0B-77AF329FAAFF}" srcOrd="3" destOrd="0" parTransId="{E7F6C495-2326-4F15-92C4-A764D6689E5D}" sibTransId="{3D46B90A-50F1-4BA8-969A-2677D8B9B14C}"/>
    <dgm:cxn modelId="{AC6AAB96-8602-4A4B-B1DB-BB9A52F20D07}" type="presOf" srcId="{E76EEDFD-AB24-43B5-BCB4-F286547582E8}" destId="{F639E68B-A943-4043-B944-C4908CF718A8}" srcOrd="0" destOrd="1" presId="urn:microsoft.com/office/officeart/2005/8/layout/vList2"/>
    <dgm:cxn modelId="{FFBD0DA2-7FE0-4287-BD7F-CC314155E562}" type="presOf" srcId="{24FE672F-64AF-4BBA-BE73-AC24CDB8CEB9}" destId="{F4756879-D26E-4398-B937-7E5BEDE9CBD3}" srcOrd="0" destOrd="2" presId="urn:microsoft.com/office/officeart/2005/8/layout/vList2"/>
    <dgm:cxn modelId="{A34653D1-0213-4B06-B5E5-0083554364E5}" srcId="{E19CE6E3-AF96-4ACD-9149-95F4C64F5827}" destId="{80EE5090-4765-4094-A9D1-409B94E9604B}" srcOrd="3" destOrd="0" parTransId="{CC8E0297-1532-432C-BFC2-F141360FCF90}" sibTransId="{6D07C745-BAEE-48F6-BE93-664FF3B68837}"/>
    <dgm:cxn modelId="{210706DD-D770-4984-A121-43718A8A94C8}" type="presOf" srcId="{24ABEF82-C5F7-495A-8404-C7318AFA2A08}" destId="{F639E68B-A943-4043-B944-C4908CF718A8}" srcOrd="0" destOrd="2" presId="urn:microsoft.com/office/officeart/2005/8/layout/vList2"/>
    <dgm:cxn modelId="{09051ADF-B42F-4D40-A7E8-52F847BB6D3B}" type="presOf" srcId="{257FB962-D272-4082-8BC2-32A38B59F196}" destId="{F4756879-D26E-4398-B937-7E5BEDE9CBD3}" srcOrd="0" destOrd="0" presId="urn:microsoft.com/office/officeart/2005/8/layout/vList2"/>
    <dgm:cxn modelId="{47F5DEF0-943D-4CB6-804A-4A3E5E21B448}" type="presOf" srcId="{07276D42-E5E2-494E-BBFA-748A68A8370C}" destId="{59DD13FF-B770-4144-B21C-87D26925AC87}" srcOrd="0" destOrd="0" presId="urn:microsoft.com/office/officeart/2005/8/layout/vList2"/>
    <dgm:cxn modelId="{56C6E6F6-0200-4022-ADBE-4AD7BF74F483}" srcId="{C98C45B5-CA11-4D9B-9E7B-7F6DD2AC459A}" destId="{257FB962-D272-4082-8BC2-32A38B59F196}" srcOrd="0" destOrd="0" parTransId="{35451C58-C1EE-48EF-BD35-836E539F65A3}" sibTransId="{0D6CD367-A80D-4856-A08F-36A2F8A403A4}"/>
    <dgm:cxn modelId="{EAEB40F7-A33C-4F7E-8993-0C0294E04CC9}" type="presOf" srcId="{E19CE6E3-AF96-4ACD-9149-95F4C64F5827}" destId="{66B1AD6A-4D8F-4980-8FD6-CEAECD51E7F8}" srcOrd="0" destOrd="0" presId="urn:microsoft.com/office/officeart/2005/8/layout/vList2"/>
    <dgm:cxn modelId="{5DBED6F7-77F9-4F8C-A389-221381C54709}" srcId="{C98C45B5-CA11-4D9B-9E7B-7F6DD2AC459A}" destId="{1A285248-64F5-4539-A206-9B6883E85A2C}" srcOrd="1" destOrd="0" parTransId="{0CD7CEA7-8C87-4352-AA71-7D32696B639D}" sibTransId="{E6E70686-00EF-4107-8FEC-ABED58173206}"/>
    <dgm:cxn modelId="{B6CCD0FC-8728-45BE-803B-BC5B90F39448}" type="presOf" srcId="{80EE5090-4765-4094-A9D1-409B94E9604B}" destId="{F639E68B-A943-4043-B944-C4908CF718A8}" srcOrd="0" destOrd="3" presId="urn:microsoft.com/office/officeart/2005/8/layout/vList2"/>
    <dgm:cxn modelId="{7AF873BB-3DEA-4757-9145-C2CDDA121086}" type="presParOf" srcId="{59DD13FF-B770-4144-B21C-87D26925AC87}" destId="{66B1AD6A-4D8F-4980-8FD6-CEAECD51E7F8}" srcOrd="0" destOrd="0" presId="urn:microsoft.com/office/officeart/2005/8/layout/vList2"/>
    <dgm:cxn modelId="{49CC6C52-2645-4B79-A30E-76D93662ED62}" type="presParOf" srcId="{59DD13FF-B770-4144-B21C-87D26925AC87}" destId="{F639E68B-A943-4043-B944-C4908CF718A8}" srcOrd="1" destOrd="0" presId="urn:microsoft.com/office/officeart/2005/8/layout/vList2"/>
    <dgm:cxn modelId="{563FEBEC-FC3D-408B-83DE-961FED1D9902}" type="presParOf" srcId="{59DD13FF-B770-4144-B21C-87D26925AC87}" destId="{8CEC1CA8-2174-4BB3-B14B-374FC20A3CA1}" srcOrd="2" destOrd="0" presId="urn:microsoft.com/office/officeart/2005/8/layout/vList2"/>
    <dgm:cxn modelId="{2F9B9044-0440-4086-96C3-3521B6163573}" type="presParOf" srcId="{59DD13FF-B770-4144-B21C-87D26925AC87}" destId="{F4756879-D26E-4398-B937-7E5BEDE9CBD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61F07-26A5-4DE4-9D90-6210FFB053F8}">
      <dsp:nvSpPr>
        <dsp:cNvPr id="0" name=""/>
        <dsp:cNvSpPr/>
      </dsp:nvSpPr>
      <dsp:spPr>
        <a:xfrm>
          <a:off x="324840" y="1036054"/>
          <a:ext cx="1010074" cy="10100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A1E8D4-8D38-4037-BB7B-D6AD4A34F194}">
      <dsp:nvSpPr>
        <dsp:cNvPr id="0" name=""/>
        <dsp:cNvSpPr/>
      </dsp:nvSpPr>
      <dsp:spPr>
        <a:xfrm>
          <a:off x="540102" y="1251316"/>
          <a:ext cx="579550" cy="57955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2FF5E-A649-466A-8D44-55FB6EF72E3B}">
      <dsp:nvSpPr>
        <dsp:cNvPr id="0" name=""/>
        <dsp:cNvSpPr/>
      </dsp:nvSpPr>
      <dsp:spPr>
        <a:xfrm>
          <a:off x="1948" y="2360741"/>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Knowledge</a:t>
          </a:r>
        </a:p>
      </dsp:txBody>
      <dsp:txXfrm>
        <a:off x="1948" y="2360741"/>
        <a:ext cx="1655859" cy="662343"/>
      </dsp:txXfrm>
    </dsp:sp>
    <dsp:sp modelId="{8F28B0AB-D60B-40D7-8A18-2E15CAA31919}">
      <dsp:nvSpPr>
        <dsp:cNvPr id="0" name=""/>
        <dsp:cNvSpPr/>
      </dsp:nvSpPr>
      <dsp:spPr>
        <a:xfrm>
          <a:off x="2270475" y="1036054"/>
          <a:ext cx="1010074" cy="10100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2F3184-6850-4024-AEB3-4394349A664C}">
      <dsp:nvSpPr>
        <dsp:cNvPr id="0" name=""/>
        <dsp:cNvSpPr/>
      </dsp:nvSpPr>
      <dsp:spPr>
        <a:xfrm>
          <a:off x="2485737" y="1251316"/>
          <a:ext cx="579550" cy="57955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C4719-2CE9-4FFB-81C9-83985633B903}">
      <dsp:nvSpPr>
        <dsp:cNvPr id="0" name=""/>
        <dsp:cNvSpPr/>
      </dsp:nvSpPr>
      <dsp:spPr>
        <a:xfrm>
          <a:off x="1947582" y="2360741"/>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Understanding </a:t>
          </a:r>
        </a:p>
      </dsp:txBody>
      <dsp:txXfrm>
        <a:off x="1947582" y="2360741"/>
        <a:ext cx="1655859" cy="662343"/>
      </dsp:txXfrm>
    </dsp:sp>
    <dsp:sp modelId="{3576B949-F0CF-4956-8C47-2862A3175F5A}">
      <dsp:nvSpPr>
        <dsp:cNvPr id="0" name=""/>
        <dsp:cNvSpPr/>
      </dsp:nvSpPr>
      <dsp:spPr>
        <a:xfrm>
          <a:off x="4216110" y="1036054"/>
          <a:ext cx="1010074" cy="10100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08BFA-5C22-4BCE-8CD1-3103529F7BED}">
      <dsp:nvSpPr>
        <dsp:cNvPr id="0" name=""/>
        <dsp:cNvSpPr/>
      </dsp:nvSpPr>
      <dsp:spPr>
        <a:xfrm>
          <a:off x="4431371" y="1251316"/>
          <a:ext cx="579550" cy="57955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97975B-CB5A-4DF9-A9E9-5D190E9C50C1}">
      <dsp:nvSpPr>
        <dsp:cNvPr id="0" name=""/>
        <dsp:cNvSpPr/>
      </dsp:nvSpPr>
      <dsp:spPr>
        <a:xfrm>
          <a:off x="3893217" y="2360741"/>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Practice</a:t>
          </a:r>
        </a:p>
      </dsp:txBody>
      <dsp:txXfrm>
        <a:off x="3893217" y="2360741"/>
        <a:ext cx="1655859" cy="662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0602A-52DC-428E-BF5F-C4C2B955E515}">
      <dsp:nvSpPr>
        <dsp:cNvPr id="0" name=""/>
        <dsp:cNvSpPr/>
      </dsp:nvSpPr>
      <dsp:spPr>
        <a:xfrm>
          <a:off x="1349973" y="281168"/>
          <a:ext cx="785478" cy="78547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71FA84-B7EA-4165-8E8A-E2FD268D27AE}">
      <dsp:nvSpPr>
        <dsp:cNvPr id="0" name=""/>
        <dsp:cNvSpPr/>
      </dsp:nvSpPr>
      <dsp:spPr>
        <a:xfrm>
          <a:off x="869958" y="1337060"/>
          <a:ext cx="1745507" cy="69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Plan</a:t>
          </a:r>
        </a:p>
      </dsp:txBody>
      <dsp:txXfrm>
        <a:off x="869958" y="1337060"/>
        <a:ext cx="1745507" cy="698203"/>
      </dsp:txXfrm>
    </dsp:sp>
    <dsp:sp modelId="{876EAB3C-43D8-4AFD-B3C0-11F72CB0714E}">
      <dsp:nvSpPr>
        <dsp:cNvPr id="0" name=""/>
        <dsp:cNvSpPr/>
      </dsp:nvSpPr>
      <dsp:spPr>
        <a:xfrm>
          <a:off x="3400945" y="281168"/>
          <a:ext cx="785478" cy="7854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77AC4-EB70-48A3-8C07-A8A44C4E45F8}">
      <dsp:nvSpPr>
        <dsp:cNvPr id="0" name=""/>
        <dsp:cNvSpPr/>
      </dsp:nvSpPr>
      <dsp:spPr>
        <a:xfrm>
          <a:off x="2920930" y="1337060"/>
          <a:ext cx="1745507" cy="69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Do</a:t>
          </a:r>
        </a:p>
      </dsp:txBody>
      <dsp:txXfrm>
        <a:off x="2920930" y="1337060"/>
        <a:ext cx="1745507" cy="698203"/>
      </dsp:txXfrm>
    </dsp:sp>
    <dsp:sp modelId="{4302344B-B25C-4636-A833-4A52AF955BBB}">
      <dsp:nvSpPr>
        <dsp:cNvPr id="0" name=""/>
        <dsp:cNvSpPr/>
      </dsp:nvSpPr>
      <dsp:spPr>
        <a:xfrm>
          <a:off x="1349973" y="2471640"/>
          <a:ext cx="785478" cy="7854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7E49F-1F13-4548-8598-573310F56575}">
      <dsp:nvSpPr>
        <dsp:cNvPr id="0" name=""/>
        <dsp:cNvSpPr/>
      </dsp:nvSpPr>
      <dsp:spPr>
        <a:xfrm>
          <a:off x="869958" y="3527533"/>
          <a:ext cx="1745507" cy="69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Study</a:t>
          </a:r>
        </a:p>
      </dsp:txBody>
      <dsp:txXfrm>
        <a:off x="869958" y="3527533"/>
        <a:ext cx="1745507" cy="698203"/>
      </dsp:txXfrm>
    </dsp:sp>
    <dsp:sp modelId="{F8B9DC79-063E-47A1-9E2F-8F44F176619C}">
      <dsp:nvSpPr>
        <dsp:cNvPr id="0" name=""/>
        <dsp:cNvSpPr/>
      </dsp:nvSpPr>
      <dsp:spPr>
        <a:xfrm>
          <a:off x="3400945" y="2471640"/>
          <a:ext cx="785478" cy="7854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55035-8E53-4238-BBD3-8CEC9D78B43B}">
      <dsp:nvSpPr>
        <dsp:cNvPr id="0" name=""/>
        <dsp:cNvSpPr/>
      </dsp:nvSpPr>
      <dsp:spPr>
        <a:xfrm>
          <a:off x="2920930" y="3527533"/>
          <a:ext cx="1745507" cy="69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Act</a:t>
          </a:r>
        </a:p>
      </dsp:txBody>
      <dsp:txXfrm>
        <a:off x="2920930" y="3527533"/>
        <a:ext cx="1745507" cy="698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ED1AC-D223-46AD-BA72-A3E550A0730C}">
      <dsp:nvSpPr>
        <dsp:cNvPr id="0" name=""/>
        <dsp:cNvSpPr/>
      </dsp:nvSpPr>
      <dsp:spPr>
        <a:xfrm>
          <a:off x="823458" y="1228785"/>
          <a:ext cx="878554" cy="8785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23A552-9A02-484B-8B6A-D68AF18EBAB4}">
      <dsp:nvSpPr>
        <dsp:cNvPr id="0" name=""/>
        <dsp:cNvSpPr/>
      </dsp:nvSpPr>
      <dsp:spPr>
        <a:xfrm>
          <a:off x="7657" y="2193802"/>
          <a:ext cx="2510156" cy="37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Initial brainstorming </a:t>
          </a:r>
        </a:p>
      </dsp:txBody>
      <dsp:txXfrm>
        <a:off x="7657" y="2193802"/>
        <a:ext cx="2510156" cy="376523"/>
      </dsp:txXfrm>
    </dsp:sp>
    <dsp:sp modelId="{5FF57A85-031F-4BB1-889A-AFDDB9C76559}">
      <dsp:nvSpPr>
        <dsp:cNvPr id="0" name=""/>
        <dsp:cNvSpPr/>
      </dsp:nvSpPr>
      <dsp:spPr>
        <a:xfrm>
          <a:off x="7657" y="2610540"/>
          <a:ext cx="2510156" cy="62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Members interested in the topic</a:t>
          </a:r>
        </a:p>
      </dsp:txBody>
      <dsp:txXfrm>
        <a:off x="7657" y="2610540"/>
        <a:ext cx="2510156" cy="628985"/>
      </dsp:txXfrm>
    </dsp:sp>
    <dsp:sp modelId="{ADD2B8B8-2D86-4DAA-891D-009115250FEA}">
      <dsp:nvSpPr>
        <dsp:cNvPr id="0" name=""/>
        <dsp:cNvSpPr/>
      </dsp:nvSpPr>
      <dsp:spPr>
        <a:xfrm>
          <a:off x="3772892" y="1228785"/>
          <a:ext cx="878554" cy="8785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1DCEBD-1247-4061-92D3-3AA9D89AB614}">
      <dsp:nvSpPr>
        <dsp:cNvPr id="0" name=""/>
        <dsp:cNvSpPr/>
      </dsp:nvSpPr>
      <dsp:spPr>
        <a:xfrm>
          <a:off x="2957091" y="2193802"/>
          <a:ext cx="2510156" cy="37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DEIA survey</a:t>
          </a:r>
        </a:p>
      </dsp:txBody>
      <dsp:txXfrm>
        <a:off x="2957091" y="2193802"/>
        <a:ext cx="2510156" cy="376523"/>
      </dsp:txXfrm>
    </dsp:sp>
    <dsp:sp modelId="{86F6D8B5-F461-4654-9CDB-125173A1C90D}">
      <dsp:nvSpPr>
        <dsp:cNvPr id="0" name=""/>
        <dsp:cNvSpPr/>
      </dsp:nvSpPr>
      <dsp:spPr>
        <a:xfrm>
          <a:off x="2957091" y="2610540"/>
          <a:ext cx="2510156" cy="62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Capitalized on the power of the Quality Systems and Analytics Group @ APHL</a:t>
          </a:r>
        </a:p>
      </dsp:txBody>
      <dsp:txXfrm>
        <a:off x="2957091" y="2610540"/>
        <a:ext cx="2510156" cy="628985"/>
      </dsp:txXfrm>
    </dsp:sp>
    <dsp:sp modelId="{4F8A09BD-50E7-4567-8131-9171F3F04237}">
      <dsp:nvSpPr>
        <dsp:cNvPr id="0" name=""/>
        <dsp:cNvSpPr/>
      </dsp:nvSpPr>
      <dsp:spPr>
        <a:xfrm>
          <a:off x="6722325" y="1228785"/>
          <a:ext cx="878554" cy="8785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B1DD13-6CB7-4152-8B5C-D21BC42C0ADC}">
      <dsp:nvSpPr>
        <dsp:cNvPr id="0" name=""/>
        <dsp:cNvSpPr/>
      </dsp:nvSpPr>
      <dsp:spPr>
        <a:xfrm>
          <a:off x="5906525" y="2193802"/>
          <a:ext cx="2510156" cy="37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Book club</a:t>
          </a:r>
        </a:p>
      </dsp:txBody>
      <dsp:txXfrm>
        <a:off x="5906525" y="2193802"/>
        <a:ext cx="2510156" cy="376523"/>
      </dsp:txXfrm>
    </dsp:sp>
    <dsp:sp modelId="{5B172830-D114-4B5E-9ABC-EF503D27BC62}">
      <dsp:nvSpPr>
        <dsp:cNvPr id="0" name=""/>
        <dsp:cNvSpPr/>
      </dsp:nvSpPr>
      <dsp:spPr>
        <a:xfrm>
          <a:off x="5906525" y="2610540"/>
          <a:ext cx="2510156" cy="62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Offered to all member laboratories with engagement ranging from a handful to well over 50</a:t>
          </a:r>
        </a:p>
      </dsp:txBody>
      <dsp:txXfrm>
        <a:off x="5906525" y="2610540"/>
        <a:ext cx="2510156" cy="628985"/>
      </dsp:txXfrm>
    </dsp:sp>
    <dsp:sp modelId="{60F6A71F-0925-4FBF-8121-FE12579A6FFB}">
      <dsp:nvSpPr>
        <dsp:cNvPr id="0" name=""/>
        <dsp:cNvSpPr/>
      </dsp:nvSpPr>
      <dsp:spPr>
        <a:xfrm>
          <a:off x="9671759" y="1228785"/>
          <a:ext cx="878554" cy="8785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CED823-A771-4423-A3B6-0AC3E248B823}">
      <dsp:nvSpPr>
        <dsp:cNvPr id="0" name=""/>
        <dsp:cNvSpPr/>
      </dsp:nvSpPr>
      <dsp:spPr>
        <a:xfrm>
          <a:off x="8855958" y="2193802"/>
          <a:ext cx="2510156" cy="37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Gathering Place: All are Welcome</a:t>
          </a:r>
        </a:p>
      </dsp:txBody>
      <dsp:txXfrm>
        <a:off x="8855958" y="2193802"/>
        <a:ext cx="2510156" cy="376523"/>
      </dsp:txXfrm>
    </dsp:sp>
    <dsp:sp modelId="{463130CB-2A4E-4C67-A7D8-4029F20BCE76}">
      <dsp:nvSpPr>
        <dsp:cNvPr id="0" name=""/>
        <dsp:cNvSpPr/>
      </dsp:nvSpPr>
      <dsp:spPr>
        <a:xfrm>
          <a:off x="8855958" y="2610540"/>
          <a:ext cx="2510156" cy="62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Collaborative community where all members can engage on topics related to DEIA</a:t>
          </a:r>
        </a:p>
      </dsp:txBody>
      <dsp:txXfrm>
        <a:off x="8855958" y="2610540"/>
        <a:ext cx="2510156" cy="6289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1AD6A-4D8F-4980-8FD6-CEAECD51E7F8}">
      <dsp:nvSpPr>
        <dsp:cNvPr id="0" name=""/>
        <dsp:cNvSpPr/>
      </dsp:nvSpPr>
      <dsp:spPr>
        <a:xfrm>
          <a:off x="0" y="165829"/>
          <a:ext cx="6666833"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dirty="0"/>
            <a:t>Strengths: </a:t>
          </a:r>
          <a:endParaRPr lang="en-US" sz="2600" kern="1200" dirty="0"/>
        </a:p>
      </dsp:txBody>
      <dsp:txXfrm>
        <a:off x="30442" y="196271"/>
        <a:ext cx="6605949" cy="562726"/>
      </dsp:txXfrm>
    </dsp:sp>
    <dsp:sp modelId="{F639E68B-A943-4043-B944-C4908CF718A8}">
      <dsp:nvSpPr>
        <dsp:cNvPr id="0" name=""/>
        <dsp:cNvSpPr/>
      </dsp:nvSpPr>
      <dsp:spPr>
        <a:xfrm>
          <a:off x="0" y="789439"/>
          <a:ext cx="6666833"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i="1" kern="1200"/>
            <a:t>“I am so glad that APHL created a space to have these conversations.”</a:t>
          </a:r>
          <a:endParaRPr lang="en-US" sz="2000" kern="1200"/>
        </a:p>
        <a:p>
          <a:pPr marL="228600" lvl="1" indent="-228600" algn="l" defTabSz="889000">
            <a:lnSpc>
              <a:spcPct val="90000"/>
            </a:lnSpc>
            <a:spcBef>
              <a:spcPct val="0"/>
            </a:spcBef>
            <a:spcAft>
              <a:spcPct val="20000"/>
            </a:spcAft>
            <a:buChar char="•"/>
          </a:pPr>
          <a:r>
            <a:rPr lang="en-US" sz="2000" kern="1200"/>
            <a:t>“I appreciate the way you address tough topics with kindness.”</a:t>
          </a:r>
        </a:p>
        <a:p>
          <a:pPr marL="228600" lvl="1" indent="-228600" algn="l" defTabSz="889000">
            <a:lnSpc>
              <a:spcPct val="90000"/>
            </a:lnSpc>
            <a:spcBef>
              <a:spcPct val="0"/>
            </a:spcBef>
            <a:spcAft>
              <a:spcPct val="20000"/>
            </a:spcAft>
            <a:buChar char="•"/>
          </a:pPr>
          <a:r>
            <a:rPr lang="en-US" sz="2000" kern="1200"/>
            <a:t>“That was a great book.”</a:t>
          </a:r>
        </a:p>
        <a:p>
          <a:pPr marL="228600" lvl="1" indent="-228600" algn="l" defTabSz="889000">
            <a:lnSpc>
              <a:spcPct val="90000"/>
            </a:lnSpc>
            <a:spcBef>
              <a:spcPct val="0"/>
            </a:spcBef>
            <a:spcAft>
              <a:spcPct val="20000"/>
            </a:spcAft>
            <a:buChar char="•"/>
          </a:pPr>
          <a:r>
            <a:rPr lang="en-US" sz="2000" kern="1200"/>
            <a:t>“I want to create culture-based resource groups.”</a:t>
          </a:r>
        </a:p>
      </dsp:txBody>
      <dsp:txXfrm>
        <a:off x="0" y="789439"/>
        <a:ext cx="6666833" cy="1937520"/>
      </dsp:txXfrm>
    </dsp:sp>
    <dsp:sp modelId="{8CEC1CA8-2174-4BB3-B14B-374FC20A3CA1}">
      <dsp:nvSpPr>
        <dsp:cNvPr id="0" name=""/>
        <dsp:cNvSpPr/>
      </dsp:nvSpPr>
      <dsp:spPr>
        <a:xfrm>
          <a:off x="0" y="2726960"/>
          <a:ext cx="6666833" cy="62361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dirty="0"/>
            <a:t>Opportunities</a:t>
          </a:r>
          <a:r>
            <a:rPr lang="en-US" sz="2600" kern="1200" dirty="0"/>
            <a:t>: </a:t>
          </a:r>
        </a:p>
      </dsp:txBody>
      <dsp:txXfrm>
        <a:off x="30442" y="2757402"/>
        <a:ext cx="6605949" cy="562726"/>
      </dsp:txXfrm>
    </dsp:sp>
    <dsp:sp modelId="{F4756879-D26E-4398-B937-7E5BEDE9CBD3}">
      <dsp:nvSpPr>
        <dsp:cNvPr id="0" name=""/>
        <dsp:cNvSpPr/>
      </dsp:nvSpPr>
      <dsp:spPr>
        <a:xfrm>
          <a:off x="0" y="3350570"/>
          <a:ext cx="6666833"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i="1" kern="1200"/>
            <a:t>“APHL needs to focus less on DEI and more on the real work of public health.”</a:t>
          </a:r>
          <a:endParaRPr lang="en-US" sz="2000" kern="1200"/>
        </a:p>
        <a:p>
          <a:pPr marL="228600" lvl="1" indent="-228600" algn="l" defTabSz="889000">
            <a:lnSpc>
              <a:spcPct val="90000"/>
            </a:lnSpc>
            <a:spcBef>
              <a:spcPct val="0"/>
            </a:spcBef>
            <a:spcAft>
              <a:spcPct val="20000"/>
            </a:spcAft>
            <a:buChar char="•"/>
          </a:pPr>
          <a:r>
            <a:rPr lang="en-US" sz="2000" i="1" kern="1200"/>
            <a:t>“People ignore me because of my accent.”</a:t>
          </a:r>
          <a:endParaRPr lang="en-US" sz="2000" kern="1200"/>
        </a:p>
        <a:p>
          <a:pPr marL="228600" lvl="1" indent="-228600" algn="l" defTabSz="889000">
            <a:lnSpc>
              <a:spcPct val="90000"/>
            </a:lnSpc>
            <a:spcBef>
              <a:spcPct val="0"/>
            </a:spcBef>
            <a:spcAft>
              <a:spcPct val="20000"/>
            </a:spcAft>
            <a:buChar char="•"/>
          </a:pPr>
          <a:r>
            <a:rPr lang="en-US" sz="2000" i="1" kern="1200"/>
            <a:t>“I was passed over for a promotion and I think it has something to do with my race.”</a:t>
          </a:r>
          <a:endParaRPr lang="en-US" sz="2000" kern="1200"/>
        </a:p>
        <a:p>
          <a:pPr marL="228600" lvl="1" indent="-228600" algn="l" defTabSz="889000">
            <a:lnSpc>
              <a:spcPct val="90000"/>
            </a:lnSpc>
            <a:spcBef>
              <a:spcPct val="0"/>
            </a:spcBef>
            <a:spcAft>
              <a:spcPct val="20000"/>
            </a:spcAft>
            <a:buChar char="•"/>
          </a:pPr>
          <a:r>
            <a:rPr lang="en-US" sz="2000" i="1" kern="1200"/>
            <a:t>“I want to have these conversations, but don’t know how.”</a:t>
          </a:r>
          <a:endParaRPr lang="en-US" sz="2000" kern="1200"/>
        </a:p>
      </dsp:txBody>
      <dsp:txXfrm>
        <a:off x="0" y="3350570"/>
        <a:ext cx="6666833" cy="193752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7AEC48F-22AC-4DF1-B1B5-0DBA427F00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a:extLst>
              <a:ext uri="{FF2B5EF4-FFF2-40B4-BE49-F238E27FC236}">
                <a16:creationId xmlns:a16="http://schemas.microsoft.com/office/drawing/2014/main" id="{9993295E-E1B9-4613-9328-41E73FF1B7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487248-395E-43C7-BF4F-D00C5F5B2E35}" type="datetimeFigureOut">
              <a:rPr lang="en-US" smtClean="0"/>
              <a:t>3/28/2024</a:t>
            </a:fld>
            <a:endParaRPr lang="en-US"/>
          </a:p>
        </p:txBody>
      </p:sp>
      <p:sp>
        <p:nvSpPr>
          <p:cNvPr id="4" name="Symbol zastępczy stopki 3">
            <a:extLst>
              <a:ext uri="{FF2B5EF4-FFF2-40B4-BE49-F238E27FC236}">
                <a16:creationId xmlns:a16="http://schemas.microsoft.com/office/drawing/2014/main" id="{A42EDE4B-24E7-455B-B8A7-35C7CA8E1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ymbol zastępczy numeru slajdu 4">
            <a:extLst>
              <a:ext uri="{FF2B5EF4-FFF2-40B4-BE49-F238E27FC236}">
                <a16:creationId xmlns:a16="http://schemas.microsoft.com/office/drawing/2014/main" id="{5FF5185E-BE4E-46DA-A503-97787759F4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2E6D48-02F9-4C17-AFA9-EED1DA876E6E}" type="slidenum">
              <a:rPr lang="en-US" smtClean="0"/>
              <a:t>‹#›</a:t>
            </a:fld>
            <a:endParaRPr lang="en-US"/>
          </a:p>
        </p:txBody>
      </p:sp>
    </p:spTree>
    <p:extLst>
      <p:ext uri="{BB962C8B-B14F-4D97-AF65-F5344CB8AC3E}">
        <p14:creationId xmlns:p14="http://schemas.microsoft.com/office/powerpoint/2010/main" val="2072558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AD6A-ED84-4F8E-A912-F7C11544A729}" type="datetimeFigureOut">
              <a:rPr lang="en-US" smtClean="0"/>
              <a:t>3/28/2024</a:t>
            </a:fld>
            <a:endParaRPr lang="en-US"/>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30964-BF55-46F8-B0CF-231697E08BCE}" type="slidenum">
              <a:rPr lang="en-US" smtClean="0"/>
              <a:t>‹#›</a:t>
            </a:fld>
            <a:endParaRPr lang="en-US"/>
          </a:p>
        </p:txBody>
      </p:sp>
    </p:spTree>
    <p:extLst>
      <p:ext uri="{BB962C8B-B14F-4D97-AF65-F5344CB8AC3E}">
        <p14:creationId xmlns:p14="http://schemas.microsoft.com/office/powerpoint/2010/main" val="305726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DANA</a:t>
            </a:r>
          </a:p>
        </p:txBody>
      </p:sp>
      <p:sp>
        <p:nvSpPr>
          <p:cNvPr id="4" name="Slide Number Placeholder 3"/>
          <p:cNvSpPr>
            <a:spLocks noGrp="1"/>
          </p:cNvSpPr>
          <p:nvPr>
            <p:ph type="sldNum" sz="quarter" idx="10"/>
          </p:nvPr>
        </p:nvSpPr>
        <p:spPr/>
        <p:txBody>
          <a:bodyPr/>
          <a:lstStyle/>
          <a:p>
            <a:fld id="{6EC30964-BF55-46F8-B0CF-231697E08BCE}" type="slidenum">
              <a:rPr lang="en-US" smtClean="0"/>
              <a:t>4</a:t>
            </a:fld>
            <a:endParaRPr lang="en-US"/>
          </a:p>
        </p:txBody>
      </p:sp>
    </p:spTree>
    <p:extLst>
      <p:ext uri="{BB962C8B-B14F-4D97-AF65-F5344CB8AC3E}">
        <p14:creationId xmlns:p14="http://schemas.microsoft.com/office/powerpoint/2010/main" val="4146255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946A-0816-9FC2-6FBD-517F538ED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13F01-FD47-B776-A0CB-437C8F7CB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46824-21D7-0E23-3B6C-B6A700BCC521}"/>
              </a:ext>
            </a:extLst>
          </p:cNvPr>
          <p:cNvSpPr>
            <a:spLocks noGrp="1"/>
          </p:cNvSpPr>
          <p:nvPr>
            <p:ph type="body" idx="1"/>
          </p:nvPr>
        </p:nvSpPr>
        <p:spPr/>
        <p:txBody>
          <a:bodyPr/>
          <a:lstStyle/>
          <a:p>
            <a:r>
              <a:rPr lang="en-US" dirty="0"/>
              <a:t>DANA</a:t>
            </a:r>
          </a:p>
        </p:txBody>
      </p:sp>
      <p:sp>
        <p:nvSpPr>
          <p:cNvPr id="4" name="Slide Number Placeholder 3">
            <a:extLst>
              <a:ext uri="{FF2B5EF4-FFF2-40B4-BE49-F238E27FC236}">
                <a16:creationId xmlns:a16="http://schemas.microsoft.com/office/drawing/2014/main" id="{1FF1A919-42B6-FD44-A344-3499D8D4307D}"/>
              </a:ext>
            </a:extLst>
          </p:cNvPr>
          <p:cNvSpPr>
            <a:spLocks noGrp="1"/>
          </p:cNvSpPr>
          <p:nvPr>
            <p:ph type="sldNum" sz="quarter" idx="5"/>
          </p:nvPr>
        </p:nvSpPr>
        <p:spPr/>
        <p:txBody>
          <a:bodyPr/>
          <a:lstStyle/>
          <a:p>
            <a:fld id="{6EC30964-BF55-46F8-B0CF-231697E08BCE}" type="slidenum">
              <a:rPr lang="en-US" smtClean="0"/>
              <a:t>14</a:t>
            </a:fld>
            <a:endParaRPr lang="en-US"/>
          </a:p>
        </p:txBody>
      </p:sp>
    </p:spTree>
    <p:extLst>
      <p:ext uri="{BB962C8B-B14F-4D97-AF65-F5344CB8AC3E}">
        <p14:creationId xmlns:p14="http://schemas.microsoft.com/office/powerpoint/2010/main" val="343353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LADAN</a:t>
            </a:r>
          </a:p>
        </p:txBody>
      </p:sp>
      <p:sp>
        <p:nvSpPr>
          <p:cNvPr id="4" name="Slide Number Placeholder 3"/>
          <p:cNvSpPr>
            <a:spLocks noGrp="1"/>
          </p:cNvSpPr>
          <p:nvPr>
            <p:ph type="sldNum" sz="quarter" idx="5"/>
          </p:nvPr>
        </p:nvSpPr>
        <p:spPr/>
        <p:txBody>
          <a:bodyPr/>
          <a:lstStyle/>
          <a:p>
            <a:fld id="{6EC30964-BF55-46F8-B0CF-231697E08BCE}" type="slidenum">
              <a:rPr lang="en-US" smtClean="0"/>
              <a:t>16</a:t>
            </a:fld>
            <a:endParaRPr lang="en-US"/>
          </a:p>
        </p:txBody>
      </p:sp>
    </p:spTree>
    <p:extLst>
      <p:ext uri="{BB962C8B-B14F-4D97-AF65-F5344CB8AC3E}">
        <p14:creationId xmlns:p14="http://schemas.microsoft.com/office/powerpoint/2010/main" val="1771089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LADAN</a:t>
            </a:r>
          </a:p>
        </p:txBody>
      </p:sp>
      <p:sp>
        <p:nvSpPr>
          <p:cNvPr id="4" name="Slide Number Placeholder 3"/>
          <p:cNvSpPr>
            <a:spLocks noGrp="1"/>
          </p:cNvSpPr>
          <p:nvPr>
            <p:ph type="sldNum" sz="quarter" idx="5"/>
          </p:nvPr>
        </p:nvSpPr>
        <p:spPr/>
        <p:txBody>
          <a:bodyPr/>
          <a:lstStyle/>
          <a:p>
            <a:fld id="{6EC30964-BF55-46F8-B0CF-231697E08BCE}" type="slidenum">
              <a:rPr lang="en-US" smtClean="0"/>
              <a:t>17</a:t>
            </a:fld>
            <a:endParaRPr lang="en-US"/>
          </a:p>
        </p:txBody>
      </p:sp>
    </p:spTree>
    <p:extLst>
      <p:ext uri="{BB962C8B-B14F-4D97-AF65-F5344CB8AC3E}">
        <p14:creationId xmlns:p14="http://schemas.microsoft.com/office/powerpoint/2010/main" val="4034743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Slide1: </a:t>
            </a:r>
            <a:r>
              <a:rPr lang="en-US" baseline="0" dirty="0"/>
              <a:t> I would like to thank the organizers for granting me this time to share what the ACSP DEI Council has been up to. </a:t>
            </a:r>
            <a:endParaRPr lang="en-US" dirty="0"/>
          </a:p>
        </p:txBody>
      </p:sp>
      <p:sp>
        <p:nvSpPr>
          <p:cNvPr id="4" name="Slide Number Placeholder 3"/>
          <p:cNvSpPr>
            <a:spLocks noGrp="1"/>
          </p:cNvSpPr>
          <p:nvPr>
            <p:ph type="sldNum" sz="quarter" idx="10"/>
          </p:nvPr>
        </p:nvSpPr>
        <p:spPr/>
        <p:txBody>
          <a:bodyPr/>
          <a:lstStyle/>
          <a:p>
            <a:fld id="{2F6ED6AB-9FCF-244D-9A9F-9C4627A2AC9C}" type="slidenum">
              <a:rPr lang="en-US" smtClean="0"/>
              <a:pPr/>
              <a:t>18</a:t>
            </a:fld>
            <a:endParaRPr lang="en-US" dirty="0"/>
          </a:p>
        </p:txBody>
      </p:sp>
    </p:spTree>
    <p:extLst>
      <p:ext uri="{BB962C8B-B14F-4D97-AF65-F5344CB8AC3E}">
        <p14:creationId xmlns:p14="http://schemas.microsoft.com/office/powerpoint/2010/main" val="163382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000" i="0" dirty="0"/>
              <a:t>Slide3:</a:t>
            </a:r>
            <a:r>
              <a:rPr lang="en-US" sz="1000" i="0" baseline="0" dirty="0"/>
              <a:t> The mission for the ASCP DEI Committee is to foster a diverse and inclusive pathology and lab medicine field where everyone thrives. We promote leadership, awareness, and mentorship for an enriching and supportive environment, empowering labs to mirror their communities.</a:t>
            </a:r>
            <a:endParaRPr lang="en-US" sz="1000" i="0" dirty="0"/>
          </a:p>
        </p:txBody>
      </p:sp>
      <p:sp>
        <p:nvSpPr>
          <p:cNvPr id="4" name="Slide Number Placeholder 3"/>
          <p:cNvSpPr>
            <a:spLocks noGrp="1"/>
          </p:cNvSpPr>
          <p:nvPr>
            <p:ph type="sldNum" sz="quarter" idx="10"/>
          </p:nvPr>
        </p:nvSpPr>
        <p:spPr/>
        <p:txBody>
          <a:bodyPr/>
          <a:lstStyle/>
          <a:p>
            <a:fld id="{AD6DBB08-6288-4B0A-80D6-D21377EB5E6C}" type="slidenum">
              <a:rPr lang="en-US" smtClean="0"/>
              <a:t>19</a:t>
            </a:fld>
            <a:endParaRPr lang="en-US"/>
          </a:p>
        </p:txBody>
      </p:sp>
    </p:spTree>
    <p:extLst>
      <p:ext uri="{BB962C8B-B14F-4D97-AF65-F5344CB8AC3E}">
        <p14:creationId xmlns:p14="http://schemas.microsoft.com/office/powerpoint/2010/main" val="608363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Slide6: The</a:t>
            </a:r>
            <a:r>
              <a:rPr lang="en-US" baseline="0" dirty="0"/>
              <a:t> DEI Committee is composed of three working groups, on one education, one on workforce, and one on indigenous health. Each working group is tasked with brainstorming and formulating initiatives to propose to the committee at large prior to moving proposals along the chain of command.</a:t>
            </a:r>
            <a:endParaRPr lang="en-US" dirty="0"/>
          </a:p>
        </p:txBody>
      </p:sp>
      <p:sp>
        <p:nvSpPr>
          <p:cNvPr id="4" name="Slide Number Placeholder 3"/>
          <p:cNvSpPr>
            <a:spLocks noGrp="1"/>
          </p:cNvSpPr>
          <p:nvPr>
            <p:ph type="sldNum" sz="quarter" idx="10"/>
          </p:nvPr>
        </p:nvSpPr>
        <p:spPr/>
        <p:txBody>
          <a:bodyPr/>
          <a:lstStyle/>
          <a:p>
            <a:fld id="{2F6ED6AB-9FCF-244D-9A9F-9C4627A2AC9C}" type="slidenum">
              <a:rPr lang="en-US" smtClean="0"/>
              <a:pPr/>
              <a:t>20</a:t>
            </a:fld>
            <a:endParaRPr lang="en-US" dirty="0"/>
          </a:p>
        </p:txBody>
      </p:sp>
    </p:spTree>
    <p:extLst>
      <p:ext uri="{BB962C8B-B14F-4D97-AF65-F5344CB8AC3E}">
        <p14:creationId xmlns:p14="http://schemas.microsoft.com/office/powerpoint/2010/main" val="192725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Slide9: One of our initial efforts was to assess our membership demographics to identify gaps and needs. We found that minority representation among both pathologist members and laboratory professionals was lower compared to the general population. Additionally, women held fewer than 20% of leadership roles. This led us to investigate why our membership did not reflect broader communities and why women were underrepresented in leadership positions.</a:t>
            </a:r>
          </a:p>
        </p:txBody>
      </p:sp>
      <p:sp>
        <p:nvSpPr>
          <p:cNvPr id="4" name="Slide Number Placeholder 3"/>
          <p:cNvSpPr>
            <a:spLocks noGrp="1"/>
          </p:cNvSpPr>
          <p:nvPr>
            <p:ph type="sldNum" sz="quarter" idx="10"/>
          </p:nvPr>
        </p:nvSpPr>
        <p:spPr/>
        <p:txBody>
          <a:bodyPr/>
          <a:lstStyle/>
          <a:p>
            <a:fld id="{2F6ED6AB-9FCF-244D-9A9F-9C4627A2AC9C}" type="slidenum">
              <a:rPr lang="en-US" smtClean="0"/>
              <a:pPr/>
              <a:t>21</a:t>
            </a:fld>
            <a:endParaRPr lang="en-US" dirty="0"/>
          </a:p>
        </p:txBody>
      </p:sp>
    </p:spTree>
    <p:extLst>
      <p:ext uri="{BB962C8B-B14F-4D97-AF65-F5344CB8AC3E}">
        <p14:creationId xmlns:p14="http://schemas.microsoft.com/office/powerpoint/2010/main" val="481174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000" i="0" dirty="0"/>
              <a:t>Slide8:</a:t>
            </a:r>
            <a:r>
              <a:rPr lang="en-US" sz="1000" i="0" baseline="0" dirty="0"/>
              <a:t> First who are our target audiences? Well to main groups underrepresented minorities and our female constituents. </a:t>
            </a:r>
            <a:endParaRPr lang="en-US" sz="1000" i="0" dirty="0"/>
          </a:p>
        </p:txBody>
      </p:sp>
      <p:sp>
        <p:nvSpPr>
          <p:cNvPr id="4" name="Slide Number Placeholder 3"/>
          <p:cNvSpPr>
            <a:spLocks noGrp="1"/>
          </p:cNvSpPr>
          <p:nvPr>
            <p:ph type="sldNum" sz="quarter" idx="10"/>
          </p:nvPr>
        </p:nvSpPr>
        <p:spPr/>
        <p:txBody>
          <a:bodyPr/>
          <a:lstStyle/>
          <a:p>
            <a:fld id="{AD6DBB08-6288-4B0A-80D6-D21377EB5E6C}" type="slidenum">
              <a:rPr lang="en-US" smtClean="0"/>
              <a:t>22</a:t>
            </a:fld>
            <a:endParaRPr lang="en-US"/>
          </a:p>
        </p:txBody>
      </p:sp>
    </p:spTree>
    <p:extLst>
      <p:ext uri="{BB962C8B-B14F-4D97-AF65-F5344CB8AC3E}">
        <p14:creationId xmlns:p14="http://schemas.microsoft.com/office/powerpoint/2010/main" val="47978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1"/>
            <a:r>
              <a:rPr lang="en-US" sz="1200" b="0" i="0" kern="1200" dirty="0">
                <a:solidFill>
                  <a:schemeClr val="tx1"/>
                </a:solidFill>
                <a:effectLst/>
                <a:latin typeface="Arial Regular"/>
                <a:ea typeface="+mn-ea"/>
                <a:cs typeface="+mn-cs"/>
              </a:rPr>
              <a:t>Slide11:</a:t>
            </a:r>
            <a:r>
              <a:rPr lang="en-US" sz="1200" b="0" i="0" kern="1200" baseline="0" dirty="0">
                <a:solidFill>
                  <a:schemeClr val="tx1"/>
                </a:solidFill>
                <a:effectLst/>
                <a:latin typeface="Arial Regular"/>
                <a:ea typeface="+mn-ea"/>
                <a:cs typeface="+mn-cs"/>
              </a:rPr>
              <a:t> </a:t>
            </a:r>
            <a:r>
              <a:rPr lang="en-US" sz="1200" b="0" i="0" kern="1200" dirty="0">
                <a:solidFill>
                  <a:schemeClr val="tx1"/>
                </a:solidFill>
                <a:effectLst/>
                <a:latin typeface="Arial Regular"/>
                <a:ea typeface="+mn-ea"/>
                <a:cs typeface="+mn-cs"/>
              </a:rPr>
              <a:t>To raise awareness, we leverage our Career and Pathology Ambassador network, presenting at STEM fairs and visiting medical students. Events like NEXTPO,</a:t>
            </a:r>
            <a:r>
              <a:rPr lang="en-US" sz="1200" b="0" i="0" kern="1200" baseline="0" dirty="0">
                <a:solidFill>
                  <a:schemeClr val="tx1"/>
                </a:solidFill>
                <a:effectLst/>
                <a:latin typeface="Arial Regular"/>
                <a:ea typeface="+mn-ea"/>
                <a:cs typeface="+mn-cs"/>
              </a:rPr>
              <a:t> which targets students, </a:t>
            </a:r>
            <a:r>
              <a:rPr lang="en-US" sz="1200" b="0" i="0" kern="1200" dirty="0">
                <a:solidFill>
                  <a:schemeClr val="tx1"/>
                </a:solidFill>
                <a:effectLst/>
                <a:latin typeface="Arial Regular"/>
                <a:ea typeface="+mn-ea"/>
                <a:cs typeface="+mn-cs"/>
              </a:rPr>
              <a:t>offer exposure and insights into the field. We celebrate member diversity with Heritage Months and offer scholarships like the Laboratory Student Scholarships,</a:t>
            </a:r>
            <a:r>
              <a:rPr lang="en-US" sz="1200" b="0" i="0" kern="1200" baseline="0" dirty="0">
                <a:solidFill>
                  <a:schemeClr val="tx1"/>
                </a:solidFill>
                <a:effectLst/>
                <a:latin typeface="Arial Regular"/>
                <a:ea typeface="+mn-ea"/>
                <a:cs typeface="+mn-cs"/>
              </a:rPr>
              <a:t> reaching out to underrepresented minority students</a:t>
            </a:r>
            <a:r>
              <a:rPr lang="en-US" sz="1200" b="0" i="0" kern="1200" dirty="0">
                <a:solidFill>
                  <a:schemeClr val="tx1"/>
                </a:solidFill>
                <a:effectLst/>
                <a:latin typeface="Arial Regular"/>
                <a:ea typeface="+mn-ea"/>
                <a:cs typeface="+mn-cs"/>
              </a:rPr>
              <a:t>. And</a:t>
            </a:r>
            <a:r>
              <a:rPr lang="en-US" sz="1200" b="0" i="0" kern="1200" baseline="0" dirty="0">
                <a:solidFill>
                  <a:schemeClr val="tx1"/>
                </a:solidFill>
                <a:effectLst/>
                <a:latin typeface="Arial Regular"/>
                <a:ea typeface="+mn-ea"/>
                <a:cs typeface="+mn-cs"/>
              </a:rPr>
              <a:t> i</a:t>
            </a:r>
            <a:r>
              <a:rPr lang="en-US" sz="1200" b="0" i="0" kern="1200" dirty="0">
                <a:solidFill>
                  <a:schemeClr val="tx1"/>
                </a:solidFill>
                <a:effectLst/>
                <a:latin typeface="Arial Regular"/>
                <a:ea typeface="+mn-ea"/>
                <a:cs typeface="+mn-cs"/>
              </a:rPr>
              <a:t>n Spring 2024, we launch the DEI Award, recognizing outstanding efforts in promoting diversity, equity, and inclusion across mentorship, education, training, and workplaces.</a:t>
            </a:r>
            <a:endParaRPr lang="en-US" dirty="0"/>
          </a:p>
        </p:txBody>
      </p:sp>
      <p:sp>
        <p:nvSpPr>
          <p:cNvPr id="4" name="Slide Number Placeholder 3"/>
          <p:cNvSpPr>
            <a:spLocks noGrp="1"/>
          </p:cNvSpPr>
          <p:nvPr>
            <p:ph type="sldNum" sz="quarter" idx="10"/>
          </p:nvPr>
        </p:nvSpPr>
        <p:spPr/>
        <p:txBody>
          <a:bodyPr/>
          <a:lstStyle/>
          <a:p>
            <a:fld id="{AD6DBB08-6288-4B0A-80D6-D21377EB5E6C}" type="slidenum">
              <a:rPr lang="en-US" smtClean="0"/>
              <a:t>23</a:t>
            </a:fld>
            <a:endParaRPr lang="en-US"/>
          </a:p>
        </p:txBody>
      </p:sp>
    </p:spTree>
    <p:extLst>
      <p:ext uri="{BB962C8B-B14F-4D97-AF65-F5344CB8AC3E}">
        <p14:creationId xmlns:p14="http://schemas.microsoft.com/office/powerpoint/2010/main" val="1996433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0" dirty="0"/>
              <a:t>Slide12:</a:t>
            </a:r>
            <a:r>
              <a:rPr lang="en-US" i="0" baseline="0" dirty="0"/>
              <a:t> We've partnered with various organizations to drive impactful initiatives: 1. We established a Memorandum of Understanding with the Society of Black Pathologists; 2. Collaborated with The Lab Drawer to develop interactive K-12 experiments in hematology and microbiology; 3. Made a 5-year commitment to the Clinton Global Initiative, focusing on developing the next generation of laboratory professionals.4. Partnered with the University of Washington Center for Health Workforce Studies to enhance recruitment and retention strategies for clinical laboratory workers. 5. Supported efforts with the National Kidney Foundation to reform </a:t>
            </a:r>
            <a:r>
              <a:rPr lang="en-US" i="0" baseline="0" dirty="0" err="1"/>
              <a:t>eGFR</a:t>
            </a:r>
            <a:r>
              <a:rPr lang="en-US" i="0" baseline="0" dirty="0"/>
              <a:t> calculations for Chronic Kidney Disease diagnosis. 6. Collaborated with ASH to eliminate exclusionary laboratory test reference ranges affecting malaria-endemic regions;  7. Joined forces with AABB and experts in blood banking/transfusion to develop a nationwide red blood cell alloantibody registry; 8. Participated in the ACGME Equity Matters Continuous Learning &amp; Practice Improvement Initiative, focusing on healthcare workforce diversity, equitable learning environments, and addressing health disparities.</a:t>
            </a:r>
            <a:endParaRPr lang="en-US" i="0" dirty="0"/>
          </a:p>
        </p:txBody>
      </p:sp>
      <p:sp>
        <p:nvSpPr>
          <p:cNvPr id="4" name="Slide Number Placeholder 3"/>
          <p:cNvSpPr>
            <a:spLocks noGrp="1"/>
          </p:cNvSpPr>
          <p:nvPr>
            <p:ph type="sldNum" sz="quarter" idx="10"/>
          </p:nvPr>
        </p:nvSpPr>
        <p:spPr/>
        <p:txBody>
          <a:bodyPr/>
          <a:lstStyle/>
          <a:p>
            <a:fld id="{AD6DBB08-6288-4B0A-80D6-D21377EB5E6C}" type="slidenum">
              <a:rPr lang="en-US" smtClean="0"/>
              <a:t>24</a:t>
            </a:fld>
            <a:endParaRPr lang="en-US"/>
          </a:p>
        </p:txBody>
      </p:sp>
    </p:spTree>
    <p:extLst>
      <p:ext uri="{BB962C8B-B14F-4D97-AF65-F5344CB8AC3E}">
        <p14:creationId xmlns:p14="http://schemas.microsoft.com/office/powerpoint/2010/main" val="2068794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a:t>
            </a:r>
          </a:p>
        </p:txBody>
      </p:sp>
      <p:sp>
        <p:nvSpPr>
          <p:cNvPr id="4" name="Slide Number Placeholder 3"/>
          <p:cNvSpPr>
            <a:spLocks noGrp="1"/>
          </p:cNvSpPr>
          <p:nvPr>
            <p:ph type="sldNum" sz="quarter" idx="5"/>
          </p:nvPr>
        </p:nvSpPr>
        <p:spPr/>
        <p:txBody>
          <a:bodyPr/>
          <a:lstStyle/>
          <a:p>
            <a:fld id="{6EC30964-BF55-46F8-B0CF-231697E08BCE}" type="slidenum">
              <a:rPr lang="en-US" smtClean="0"/>
              <a:t>5</a:t>
            </a:fld>
            <a:endParaRPr lang="en-US"/>
          </a:p>
        </p:txBody>
      </p:sp>
    </p:spTree>
    <p:extLst>
      <p:ext uri="{BB962C8B-B14F-4D97-AF65-F5344CB8AC3E}">
        <p14:creationId xmlns:p14="http://schemas.microsoft.com/office/powerpoint/2010/main" val="104318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1"/>
            <a:r>
              <a:rPr lang="en-US" dirty="0"/>
              <a:t>Slide13:</a:t>
            </a:r>
            <a:r>
              <a:rPr lang="en-US" baseline="0" dirty="0"/>
              <a:t> In order to foster mentorship, we c</a:t>
            </a:r>
            <a:r>
              <a:rPr lang="en-US" dirty="0"/>
              <a:t>reated mentorship opportunities to provide support, learning, and development</a:t>
            </a:r>
            <a:r>
              <a:rPr lang="en-US" baseline="0" dirty="0"/>
              <a:t> and built b</a:t>
            </a:r>
            <a:r>
              <a:rPr lang="en-US" dirty="0"/>
              <a:t>uild a program for underrepresented minorities to provide guidance and support along academic journey.</a:t>
            </a:r>
          </a:p>
          <a:p>
            <a:pPr lvl="1"/>
            <a:endParaRPr lang="en-US" dirty="0"/>
          </a:p>
        </p:txBody>
      </p:sp>
      <p:sp>
        <p:nvSpPr>
          <p:cNvPr id="4" name="Slide Number Placeholder 3"/>
          <p:cNvSpPr>
            <a:spLocks noGrp="1"/>
          </p:cNvSpPr>
          <p:nvPr>
            <p:ph type="sldNum" sz="quarter" idx="10"/>
          </p:nvPr>
        </p:nvSpPr>
        <p:spPr/>
        <p:txBody>
          <a:bodyPr/>
          <a:lstStyle/>
          <a:p>
            <a:fld id="{AD6DBB08-6288-4B0A-80D6-D21377EB5E6C}" type="slidenum">
              <a:rPr lang="en-US" smtClean="0"/>
              <a:t>25</a:t>
            </a:fld>
            <a:endParaRPr lang="en-US"/>
          </a:p>
        </p:txBody>
      </p:sp>
    </p:spTree>
    <p:extLst>
      <p:ext uri="{BB962C8B-B14F-4D97-AF65-F5344CB8AC3E}">
        <p14:creationId xmlns:p14="http://schemas.microsoft.com/office/powerpoint/2010/main" val="4022072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0" dirty="0"/>
              <a:t>Slide14:</a:t>
            </a:r>
            <a:r>
              <a:rPr lang="en-US" i="0" baseline="0" dirty="0"/>
              <a:t> Addressing education, we developed a range of in-person and virtual events, including courses, town halls, and podcasts. Our Annual Meeting now features dedicated sessions on healthcare equity. Additionally, our in-house journals and member magazine feature articles and editorials addressing DEI. We also ensure diverse perspectives by including faculty from underrepresented groups in our programs and publications.</a:t>
            </a:r>
            <a:endParaRPr lang="en-US" i="0" dirty="0"/>
          </a:p>
        </p:txBody>
      </p:sp>
      <p:sp>
        <p:nvSpPr>
          <p:cNvPr id="4" name="Slide Number Placeholder 3"/>
          <p:cNvSpPr>
            <a:spLocks noGrp="1"/>
          </p:cNvSpPr>
          <p:nvPr>
            <p:ph type="sldNum" sz="quarter" idx="10"/>
          </p:nvPr>
        </p:nvSpPr>
        <p:spPr/>
        <p:txBody>
          <a:bodyPr/>
          <a:lstStyle/>
          <a:p>
            <a:fld id="{AD6DBB08-6288-4B0A-80D6-D21377EB5E6C}" type="slidenum">
              <a:rPr lang="en-US" smtClean="0"/>
              <a:t>26</a:t>
            </a:fld>
            <a:endParaRPr lang="en-US"/>
          </a:p>
        </p:txBody>
      </p:sp>
    </p:spTree>
    <p:extLst>
      <p:ext uri="{BB962C8B-B14F-4D97-AF65-F5344CB8AC3E}">
        <p14:creationId xmlns:p14="http://schemas.microsoft.com/office/powerpoint/2010/main" val="2638786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0" dirty="0"/>
              <a:t>Slide15: </a:t>
            </a:r>
            <a:r>
              <a:rPr lang="en-US" i="0" baseline="0" dirty="0"/>
              <a:t> In regards to changing the DNA, so to speak, of ASCP, w</a:t>
            </a:r>
            <a:r>
              <a:rPr lang="en-US" i="0" dirty="0"/>
              <a:t>e took proactive steps to embed DEI principles across our education initiatives by establishing a DEI CER-SAC (</a:t>
            </a:r>
            <a:r>
              <a:rPr lang="en-US" sz="1200" b="0" i="0" kern="1200" dirty="0">
                <a:solidFill>
                  <a:schemeClr val="tx1"/>
                </a:solidFill>
                <a:effectLst/>
                <a:latin typeface="Arial Regular"/>
                <a:ea typeface="+mn-ea"/>
                <a:cs typeface="+mn-cs"/>
              </a:rPr>
              <a:t>Curriculum, Educational Resource and</a:t>
            </a:r>
            <a:r>
              <a:rPr lang="en-US" sz="1200" b="0" i="0" kern="1200" baseline="0" dirty="0">
                <a:solidFill>
                  <a:schemeClr val="tx1"/>
                </a:solidFill>
                <a:effectLst/>
                <a:latin typeface="Arial Regular"/>
                <a:ea typeface="+mn-ea"/>
                <a:cs typeface="+mn-cs"/>
              </a:rPr>
              <a:t> </a:t>
            </a:r>
            <a:r>
              <a:rPr lang="en-US" sz="1200" b="0" i="0" kern="1200" dirty="0">
                <a:solidFill>
                  <a:schemeClr val="tx1"/>
                </a:solidFill>
                <a:effectLst/>
                <a:latin typeface="Arial Regular"/>
                <a:ea typeface="+mn-ea"/>
                <a:cs typeface="+mn-cs"/>
              </a:rPr>
              <a:t>Scientific Advisory Committee)</a:t>
            </a:r>
            <a:r>
              <a:rPr lang="en-US" i="0" dirty="0"/>
              <a:t>. Additionally, we revamped our volunteer application process to promote equity in committee selection. Furthermore, we enhanced DEI representation by including it in key bodies across the organization even</a:t>
            </a:r>
            <a:r>
              <a:rPr lang="en-US" i="0" baseline="0" dirty="0"/>
              <a:t> up to the top with </a:t>
            </a:r>
            <a:r>
              <a:rPr lang="en-US" i="0" dirty="0"/>
              <a:t>the Board of Directors. Finally, we enabled ASCP Members to suggest positions for consideration by the Commission on Science, Technology &amp; Policy, fostering inclusivity and engagement.</a:t>
            </a:r>
          </a:p>
        </p:txBody>
      </p:sp>
      <p:sp>
        <p:nvSpPr>
          <p:cNvPr id="4" name="Slide Number Placeholder 3"/>
          <p:cNvSpPr>
            <a:spLocks noGrp="1"/>
          </p:cNvSpPr>
          <p:nvPr>
            <p:ph type="sldNum" sz="quarter" idx="10"/>
          </p:nvPr>
        </p:nvSpPr>
        <p:spPr/>
        <p:txBody>
          <a:bodyPr/>
          <a:lstStyle/>
          <a:p>
            <a:fld id="{AD6DBB08-6288-4B0A-80D6-D21377EB5E6C}" type="slidenum">
              <a:rPr lang="en-US" smtClean="0"/>
              <a:t>27</a:t>
            </a:fld>
            <a:endParaRPr lang="en-US"/>
          </a:p>
        </p:txBody>
      </p:sp>
    </p:spTree>
    <p:extLst>
      <p:ext uri="{BB962C8B-B14F-4D97-AF65-F5344CB8AC3E}">
        <p14:creationId xmlns:p14="http://schemas.microsoft.com/office/powerpoint/2010/main" val="4289469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Regular"/>
                <a:ea typeface="+mn-ea"/>
                <a:cs typeface="+mn-cs"/>
              </a:rPr>
              <a:t>Slide</a:t>
            </a:r>
            <a:r>
              <a:rPr lang="en-US" sz="1200" b="0" i="0" kern="1200" baseline="0" dirty="0">
                <a:solidFill>
                  <a:schemeClr val="tx1"/>
                </a:solidFill>
                <a:effectLst/>
                <a:latin typeface="Arial Regular"/>
                <a:ea typeface="+mn-ea"/>
                <a:cs typeface="+mn-cs"/>
              </a:rPr>
              <a:t>16: So what have we learned thus far: Well, we now recognize the importance of organizational support for effective resource allocation and progress monitoring; leveraging credible research highlights the profitability of diversity. We also found it helpful to use a "divide and conquer" approach, we focus on various DEI facets through workgroups. Also beneficial, was being adaptable to ensure lasting change by continuously refining processes. Importantly, we are "Walking the talk" to integrate DEI principles at all levels, emphasizing action over words; and evaluating changes in order to demonstrate the benefits of inclusivity, inspiring ongoing support for DEI initiatives.</a:t>
            </a:r>
            <a:endParaRPr lang="en-US" dirty="0"/>
          </a:p>
        </p:txBody>
      </p:sp>
      <p:sp>
        <p:nvSpPr>
          <p:cNvPr id="4" name="Slide Number Placeholder 3"/>
          <p:cNvSpPr>
            <a:spLocks noGrp="1"/>
          </p:cNvSpPr>
          <p:nvPr>
            <p:ph type="sldNum" sz="quarter" idx="10"/>
          </p:nvPr>
        </p:nvSpPr>
        <p:spPr/>
        <p:txBody>
          <a:bodyPr/>
          <a:lstStyle/>
          <a:p>
            <a:fld id="{2F6ED6AB-9FCF-244D-9A9F-9C4627A2AC9C}" type="slidenum">
              <a:rPr lang="en-US" smtClean="0"/>
              <a:pPr/>
              <a:t>28</a:t>
            </a:fld>
            <a:endParaRPr lang="en-US" dirty="0"/>
          </a:p>
        </p:txBody>
      </p:sp>
    </p:spTree>
    <p:extLst>
      <p:ext uri="{BB962C8B-B14F-4D97-AF65-F5344CB8AC3E}">
        <p14:creationId xmlns:p14="http://schemas.microsoft.com/office/powerpoint/2010/main" val="1747749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Slide17: Thank</a:t>
            </a:r>
            <a:r>
              <a:rPr lang="en-US" baseline="0" dirty="0"/>
              <a:t> you so much for your attention, looking forward to a lively Q&amp;A session.</a:t>
            </a:r>
            <a:endParaRPr lang="en-US" dirty="0"/>
          </a:p>
        </p:txBody>
      </p:sp>
      <p:sp>
        <p:nvSpPr>
          <p:cNvPr id="4" name="Slide Number Placeholder 3"/>
          <p:cNvSpPr>
            <a:spLocks noGrp="1"/>
          </p:cNvSpPr>
          <p:nvPr>
            <p:ph type="sldNum" sz="quarter" idx="10"/>
          </p:nvPr>
        </p:nvSpPr>
        <p:spPr/>
        <p:txBody>
          <a:bodyPr/>
          <a:lstStyle/>
          <a:p>
            <a:fld id="{2F6ED6AB-9FCF-244D-9A9F-9C4627A2AC9C}" type="slidenum">
              <a:rPr lang="en-US" smtClean="0"/>
              <a:pPr/>
              <a:t>29</a:t>
            </a:fld>
            <a:endParaRPr lang="en-US" dirty="0"/>
          </a:p>
        </p:txBody>
      </p:sp>
    </p:spTree>
    <p:extLst>
      <p:ext uri="{BB962C8B-B14F-4D97-AF65-F5344CB8AC3E}">
        <p14:creationId xmlns:p14="http://schemas.microsoft.com/office/powerpoint/2010/main" val="90145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Inequitable distribution of deleterious outcomes</a:t>
            </a:r>
          </a:p>
        </p:txBody>
      </p:sp>
      <p:sp>
        <p:nvSpPr>
          <p:cNvPr id="4" name="Slide Number Placeholder 3"/>
          <p:cNvSpPr>
            <a:spLocks noGrp="1"/>
          </p:cNvSpPr>
          <p:nvPr>
            <p:ph type="sldNum" sz="quarter" idx="5"/>
          </p:nvPr>
        </p:nvSpPr>
        <p:spPr/>
        <p:txBody>
          <a:bodyPr/>
          <a:lstStyle/>
          <a:p>
            <a:fld id="{8F363100-FC19-A249-8E65-94EC721B5364}" type="slidenum">
              <a:rPr lang="en-US" smtClean="0"/>
              <a:t>31</a:t>
            </a:fld>
            <a:endParaRPr lang="en-US"/>
          </a:p>
        </p:txBody>
      </p:sp>
    </p:spTree>
    <p:extLst>
      <p:ext uri="{BB962C8B-B14F-4D97-AF65-F5344CB8AC3E}">
        <p14:creationId xmlns:p14="http://schemas.microsoft.com/office/powerpoint/2010/main" val="426993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Initially felt that we wanted to have an external impact on the people we served. As we got into doing the work, we realized maybe our own house needed some attention first. </a:t>
            </a:r>
          </a:p>
          <a:p>
            <a:pPr marL="171450" indent="-171450">
              <a:buFont typeface="Arial" panose="020B0604020202020204" pitchFamily="34" charset="0"/>
              <a:buChar char="•"/>
            </a:pPr>
            <a:r>
              <a:rPr lang="en-US" dirty="0"/>
              <a:t>At the highest level, our vision has always been to begin with sharing knowledge with the hope that this knowledge will be actualized in practice. But it is a continuum, and it is not immediate. It requires for people to have a growth mindset and be flexible in their thinking.  </a:t>
            </a:r>
          </a:p>
          <a:p>
            <a:pPr marL="171450" indent="-171450">
              <a:buFont typeface="Arial" panose="020B0604020202020204" pitchFamily="34" charset="0"/>
              <a:buChar char="•"/>
            </a:pPr>
            <a:r>
              <a:rPr lang="en-US" dirty="0"/>
              <a:t>Knowledge: Equip ourselves and our team first so that we can be of service to others. </a:t>
            </a:r>
          </a:p>
          <a:p>
            <a:pPr marL="628650" lvl="1" indent="-171450">
              <a:buFont typeface="Arial" panose="020B0604020202020204" pitchFamily="34" charset="0"/>
              <a:buChar char="•"/>
            </a:pPr>
            <a:r>
              <a:rPr lang="en-US" dirty="0"/>
              <a:t>We teach ourselves, research, read, learn and debate topics each month</a:t>
            </a:r>
          </a:p>
          <a:p>
            <a:pPr marL="171450" indent="-171450">
              <a:buFont typeface="Arial" panose="020B0604020202020204" pitchFamily="34" charset="0"/>
              <a:buChar char="•"/>
            </a:pPr>
            <a:r>
              <a:rPr lang="en-US" dirty="0"/>
              <a:t>Understanding: Reinforce in different ways</a:t>
            </a:r>
          </a:p>
          <a:p>
            <a:pPr marL="628650" lvl="1" indent="-171450">
              <a:buFont typeface="Arial" panose="020B0604020202020204" pitchFamily="34" charset="0"/>
              <a:buChar char="•"/>
            </a:pPr>
            <a:r>
              <a:rPr lang="en-US" dirty="0"/>
              <a:t>We have multiple ways to share the knowledge</a:t>
            </a:r>
          </a:p>
          <a:p>
            <a:pPr marL="628650" lvl="1" indent="-171450">
              <a:buFont typeface="Arial" panose="020B0604020202020204" pitchFamily="34" charset="0"/>
              <a:buChar char="•"/>
            </a:pPr>
            <a:r>
              <a:rPr lang="en-US" dirty="0"/>
              <a:t>This is the step where growth mindset is the most important. Not only must we learn new things to support DEIA, but we must also unlearn behaviors and thought processes that are deleterious to DEIA.</a:t>
            </a:r>
          </a:p>
          <a:p>
            <a:pPr marL="628650" lvl="1" indent="-171450">
              <a:buFont typeface="Arial" panose="020B0604020202020204" pitchFamily="34" charset="0"/>
              <a:buChar char="•"/>
            </a:pPr>
            <a:r>
              <a:rPr lang="en-US" dirty="0"/>
              <a:t>We have a platform called Gathering Place where we post topics of interest in the form of statements, questions for feedback, podcasts, book recommendations</a:t>
            </a:r>
          </a:p>
          <a:p>
            <a:pPr marL="628650" lvl="1" indent="-171450">
              <a:buFont typeface="Arial" panose="020B0604020202020204" pitchFamily="34" charset="0"/>
              <a:buChar char="•"/>
            </a:pPr>
            <a:r>
              <a:rPr lang="en-US" dirty="0"/>
              <a:t>Formal training</a:t>
            </a:r>
          </a:p>
          <a:p>
            <a:pPr marL="628650" lvl="1" indent="-171450">
              <a:buFont typeface="Arial" panose="020B0604020202020204" pitchFamily="34" charset="0"/>
              <a:buChar char="•"/>
            </a:pPr>
            <a:r>
              <a:rPr lang="en-US" dirty="0"/>
              <a:t>Book club</a:t>
            </a:r>
          </a:p>
          <a:p>
            <a:pPr marL="628650" lvl="1" indent="-171450">
              <a:buFont typeface="Arial" panose="020B0604020202020204" pitchFamily="34" charset="0"/>
              <a:buChar char="•"/>
            </a:pPr>
            <a:r>
              <a:rPr lang="en-US" dirty="0"/>
              <a:t>Posters</a:t>
            </a:r>
          </a:p>
          <a:p>
            <a:pPr marL="628650" lvl="1" indent="-171450">
              <a:buFont typeface="Arial" panose="020B0604020202020204" pitchFamily="34" charset="0"/>
              <a:buChar char="•"/>
            </a:pPr>
            <a:r>
              <a:rPr lang="en-US" dirty="0"/>
              <a:t>Presentations</a:t>
            </a:r>
          </a:p>
          <a:p>
            <a:pPr marL="628650" lvl="1" indent="-171450">
              <a:buFont typeface="Arial" panose="020B0604020202020204" pitchFamily="34" charset="0"/>
              <a:buChar char="•"/>
            </a:pPr>
            <a:r>
              <a:rPr lang="en-US" dirty="0"/>
              <a:t>Workshops</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Practice –As we become more strong, more brave and more courageous, we begin to see more comfort with the topics and conversations. We have seen others be intentional about DEIA in discussions and on teams. </a:t>
            </a:r>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32</a:t>
            </a:fld>
            <a:endParaRPr lang="en-US"/>
          </a:p>
        </p:txBody>
      </p:sp>
    </p:spTree>
    <p:extLst>
      <p:ext uri="{BB962C8B-B14F-4D97-AF65-F5344CB8AC3E}">
        <p14:creationId xmlns:p14="http://schemas.microsoft.com/office/powerpoint/2010/main" val="2154064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PLAN DO STUDY ACT for Process Improvement is supportive of incremental change</a:t>
            </a:r>
          </a:p>
          <a:p>
            <a:pPr marL="171450" indent="-171450">
              <a:buFont typeface="Arial" panose="020B0604020202020204" pitchFamily="34" charset="0"/>
              <a:buChar char="•"/>
            </a:pPr>
            <a:r>
              <a:rPr lang="en-US" dirty="0"/>
              <a:t>Plan</a:t>
            </a:r>
          </a:p>
          <a:p>
            <a:pPr marL="628650" lvl="1" indent="-171450">
              <a:buFont typeface="Arial" panose="020B0604020202020204" pitchFamily="34" charset="0"/>
              <a:buChar char="•"/>
            </a:pPr>
            <a:r>
              <a:rPr lang="en-US" dirty="0"/>
              <a:t>In addition to seeking input from partners, we stay up-to-date on current events. We intentionally create a safe space on the committee where all voices are heard by starting each meeting with a DEIA topic for reactions from each team member. Then we get into the business of deciding where we go next. How do we help our laboratory peers, leaders, and community?  We are always collaborative. We have unspoken rules of engagement, with the main ones being to share freely, often, and respectfully.  Finally, we narrow our choices of topics and then vote on the what we plan to do. </a:t>
            </a:r>
          </a:p>
          <a:p>
            <a:pPr marL="628650" lvl="1" indent="-171450">
              <a:buFont typeface="Arial" panose="020B0604020202020204" pitchFamily="34" charset="0"/>
              <a:buChar char="•"/>
            </a:pPr>
            <a:r>
              <a:rPr lang="en-US" dirty="0"/>
              <a:t>No ideas get discarded. We keep a brainstorming list that is always our go-to when creativity fails us. </a:t>
            </a:r>
          </a:p>
          <a:p>
            <a:pPr marL="171450" lvl="0" indent="-171450">
              <a:buFont typeface="Arial" panose="020B0604020202020204" pitchFamily="34" charset="0"/>
              <a:buChar char="•"/>
            </a:pPr>
            <a:r>
              <a:rPr lang="en-US" dirty="0"/>
              <a:t>Do</a:t>
            </a:r>
          </a:p>
          <a:p>
            <a:pPr marL="628650" lvl="1" indent="-171450">
              <a:buFont typeface="Arial" panose="020B0604020202020204" pitchFamily="34" charset="0"/>
              <a:buChar char="•"/>
            </a:pPr>
            <a:r>
              <a:rPr lang="en-US" dirty="0"/>
              <a:t>Focus on creating a safe space so that everyone feels comfortable to share. We created formal rules of engagement and we state them at the beginning of each live session. </a:t>
            </a:r>
          </a:p>
          <a:p>
            <a:pPr marL="628650" lvl="1" indent="-171450">
              <a:buFont typeface="Arial" panose="020B0604020202020204" pitchFamily="34" charset="0"/>
              <a:buChar char="•"/>
            </a:pPr>
            <a:r>
              <a:rPr lang="en-US" dirty="0"/>
              <a:t>We started by choosing low hanging fruit that people are comfortable discussing. Instead of jumping straight to racism, we listened to our partners and generational issues bubbled to the top.  So, we started there. </a:t>
            </a:r>
          </a:p>
          <a:p>
            <a:pPr marL="628650" lvl="1" indent="-171450">
              <a:buFont typeface="Arial" panose="020B0604020202020204" pitchFamily="34" charset="0"/>
              <a:buChar char="•"/>
            </a:pPr>
            <a:r>
              <a:rPr lang="en-US" dirty="0"/>
              <a:t>It is important to provide the knowledge, the training, or the resources in a non-confrontational way. We have had great success with making our sessions interactive and conversational. We don’t want to talk at people. We want to speak with them.  We ask open-ended questions to encourage discussion. We utilize effective communication strategies when someone speaks up by acknowledging their comment, repeating it, adding to it or presenting a different vantage point if necessary, or even asking follow-up questions. These strategies aren’t new. We became intentional and comfortable with practicing them. </a:t>
            </a:r>
          </a:p>
          <a:p>
            <a:pPr marL="628650" lvl="1" indent="-171450">
              <a:buFont typeface="Arial" panose="020B0604020202020204" pitchFamily="34" charset="0"/>
              <a:buChar char="•"/>
            </a:pPr>
            <a:r>
              <a:rPr lang="en-US" dirty="0"/>
              <a:t>Sometimes it can be easy to get wrapped up in using the data and making it perfect. You can lose focus this way. So, remember to always move forward. It needs to be powerful, not perfect. Search for the resources if you don’t have them. Address needs immediately when you can. We have learned that lack of timeliness can break a DEIA initiative. </a:t>
            </a:r>
          </a:p>
          <a:p>
            <a:pPr marL="171450" lvl="0" indent="-171450">
              <a:buFont typeface="Arial" panose="020B0604020202020204" pitchFamily="34" charset="0"/>
              <a:buChar char="•"/>
            </a:pPr>
            <a:r>
              <a:rPr lang="en-US" dirty="0"/>
              <a:t>Study: This is an area where we can likely improve. We get copious amounts of informal feedback provided verbally or by email. However, that misses those who don’t feel comfortable sharing their opinions directly. For the sessions at the annual APHL conference, there were anonymous surveys, and the feedback was overwhelmingly positive. We discuss it, adjust move on to the act section of this strategy. </a:t>
            </a:r>
          </a:p>
          <a:p>
            <a:pPr marL="171450" lvl="0" indent="-171450">
              <a:buFont typeface="Arial" panose="020B0604020202020204" pitchFamily="34" charset="0"/>
              <a:buChar char="•"/>
            </a:pPr>
            <a:r>
              <a:rPr lang="en-US" dirty="0"/>
              <a:t>Act: When we act, we make intentional decisions on what we will continue and what we will forgo or adjust for future sessions, which ultimately leads us back to the planning phase.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Reference: https://edhub.ama-assn.org/steps-forward/module/2702507</a:t>
            </a:r>
          </a:p>
          <a:p>
            <a:pPr>
              <a:lnSpc>
                <a:spcPct val="100000"/>
              </a:lnSpc>
            </a:pPr>
            <a:endParaRPr lang="en-US" sz="1600" dirty="0"/>
          </a:p>
          <a:p>
            <a:pPr>
              <a:lnSpc>
                <a:spcPct val="100000"/>
              </a:lnSpc>
            </a:pPr>
            <a:endParaRPr lang="en-US" sz="1600" dirty="0"/>
          </a:p>
          <a:p>
            <a:pPr>
              <a:lnSpc>
                <a:spcPct val="100000"/>
              </a:lnSpc>
            </a:pPr>
            <a:r>
              <a:rPr lang="en-US" sz="1600" dirty="0"/>
              <a:t>Plan</a:t>
            </a:r>
          </a:p>
          <a:p>
            <a:pPr lvl="1">
              <a:lnSpc>
                <a:spcPct val="100000"/>
              </a:lnSpc>
            </a:pPr>
            <a:r>
              <a:rPr lang="en-US" sz="1600" dirty="0"/>
              <a:t>Input from partners</a:t>
            </a:r>
          </a:p>
          <a:p>
            <a:pPr lvl="1">
              <a:lnSpc>
                <a:spcPct val="100000"/>
              </a:lnSpc>
            </a:pPr>
            <a:r>
              <a:rPr lang="en-US" sz="1600" dirty="0"/>
              <a:t>Current events</a:t>
            </a:r>
          </a:p>
          <a:p>
            <a:pPr lvl="1">
              <a:lnSpc>
                <a:spcPct val="100000"/>
              </a:lnSpc>
            </a:pPr>
            <a:r>
              <a:rPr lang="en-US" sz="1600" dirty="0"/>
              <a:t>Voting process for committee</a:t>
            </a:r>
          </a:p>
          <a:p>
            <a:pPr>
              <a:lnSpc>
                <a:spcPct val="100000"/>
              </a:lnSpc>
            </a:pPr>
            <a:r>
              <a:rPr lang="en-US" sz="1600" dirty="0"/>
              <a:t>Do</a:t>
            </a:r>
          </a:p>
          <a:p>
            <a:pPr lvl="1">
              <a:lnSpc>
                <a:spcPct val="100000"/>
              </a:lnSpc>
            </a:pPr>
            <a:r>
              <a:rPr lang="en-US" sz="1600" dirty="0"/>
              <a:t>Always forward</a:t>
            </a:r>
          </a:p>
          <a:p>
            <a:pPr lvl="1">
              <a:lnSpc>
                <a:spcPct val="100000"/>
              </a:lnSpc>
            </a:pPr>
            <a:r>
              <a:rPr lang="en-US" sz="1600" dirty="0"/>
              <a:t>Powerful, not perfect</a:t>
            </a:r>
          </a:p>
          <a:p>
            <a:pPr>
              <a:lnSpc>
                <a:spcPct val="100000"/>
              </a:lnSpc>
            </a:pPr>
            <a:r>
              <a:rPr lang="en-US" sz="1600" dirty="0"/>
              <a:t>Study</a:t>
            </a:r>
          </a:p>
          <a:p>
            <a:pPr lvl="1">
              <a:lnSpc>
                <a:spcPct val="100000"/>
              </a:lnSpc>
            </a:pPr>
            <a:r>
              <a:rPr lang="en-US" sz="1600" dirty="0"/>
              <a:t>Informal feedback</a:t>
            </a:r>
          </a:p>
          <a:p>
            <a:pPr>
              <a:lnSpc>
                <a:spcPct val="100000"/>
              </a:lnSpc>
            </a:pPr>
            <a:r>
              <a:rPr lang="en-US" sz="1600" dirty="0"/>
              <a:t>Act</a:t>
            </a:r>
          </a:p>
          <a:p>
            <a:pPr lvl="1">
              <a:lnSpc>
                <a:spcPct val="100000"/>
              </a:lnSpc>
            </a:pPr>
            <a:r>
              <a:rPr lang="en-US" sz="1600" dirty="0"/>
              <a:t>Keep the activity or resource</a:t>
            </a:r>
          </a:p>
          <a:p>
            <a:pPr lvl="1">
              <a:lnSpc>
                <a:spcPct val="100000"/>
              </a:lnSpc>
            </a:pPr>
            <a:r>
              <a:rPr lang="en-US" sz="1600" dirty="0"/>
              <a:t>Amend or discard the activity or resource</a:t>
            </a:r>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33</a:t>
            </a:fld>
            <a:endParaRPr lang="en-US"/>
          </a:p>
        </p:txBody>
      </p:sp>
    </p:spTree>
    <p:extLst>
      <p:ext uri="{BB962C8B-B14F-4D97-AF65-F5344CB8AC3E}">
        <p14:creationId xmlns:p14="http://schemas.microsoft.com/office/powerpoint/2010/main" val="4067576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34</a:t>
            </a:fld>
            <a:endParaRPr lang="en-US"/>
          </a:p>
        </p:txBody>
      </p:sp>
    </p:spTree>
    <p:extLst>
      <p:ext uri="{BB962C8B-B14F-4D97-AF65-F5344CB8AC3E}">
        <p14:creationId xmlns:p14="http://schemas.microsoft.com/office/powerpoint/2010/main" val="2204366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 Sheets, Resources, and Poster</a:t>
            </a:r>
          </a:p>
        </p:txBody>
      </p:sp>
      <p:sp>
        <p:nvSpPr>
          <p:cNvPr id="4" name="Slide Number Placeholder 3"/>
          <p:cNvSpPr>
            <a:spLocks noGrp="1"/>
          </p:cNvSpPr>
          <p:nvPr>
            <p:ph type="sldNum" sz="quarter" idx="5"/>
          </p:nvPr>
        </p:nvSpPr>
        <p:spPr/>
        <p:txBody>
          <a:bodyPr/>
          <a:lstStyle/>
          <a:p>
            <a:fld id="{8F363100-FC19-A249-8E65-94EC721B5364}" type="slidenum">
              <a:rPr lang="en-US" smtClean="0"/>
              <a:t>35</a:t>
            </a:fld>
            <a:endParaRPr lang="en-US"/>
          </a:p>
        </p:txBody>
      </p:sp>
    </p:spTree>
    <p:extLst>
      <p:ext uri="{BB962C8B-B14F-4D97-AF65-F5344CB8AC3E}">
        <p14:creationId xmlns:p14="http://schemas.microsoft.com/office/powerpoint/2010/main" val="419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DANA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035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38</a:t>
            </a:fld>
            <a:endParaRPr lang="en-US"/>
          </a:p>
        </p:txBody>
      </p:sp>
    </p:spTree>
    <p:extLst>
      <p:ext uri="{BB962C8B-B14F-4D97-AF65-F5344CB8AC3E}">
        <p14:creationId xmlns:p14="http://schemas.microsoft.com/office/powerpoint/2010/main" val="1777517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DANA</a:t>
            </a:r>
          </a:p>
        </p:txBody>
      </p:sp>
      <p:sp>
        <p:nvSpPr>
          <p:cNvPr id="4" name="Slide Number Placeholder 3"/>
          <p:cNvSpPr>
            <a:spLocks noGrp="1"/>
          </p:cNvSpPr>
          <p:nvPr>
            <p:ph type="sldNum" sz="quarter" idx="10"/>
          </p:nvPr>
        </p:nvSpPr>
        <p:spPr/>
        <p:txBody>
          <a:bodyPr/>
          <a:lstStyle/>
          <a:p>
            <a:fld id="{6EC30964-BF55-46F8-B0CF-231697E08BCE}" type="slidenum">
              <a:rPr lang="en-US" smtClean="0"/>
              <a:t>7</a:t>
            </a:fld>
            <a:endParaRPr lang="en-US"/>
          </a:p>
        </p:txBody>
      </p:sp>
    </p:spTree>
    <p:extLst>
      <p:ext uri="{BB962C8B-B14F-4D97-AF65-F5344CB8AC3E}">
        <p14:creationId xmlns:p14="http://schemas.microsoft.com/office/powerpoint/2010/main" val="159112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Josh</a:t>
            </a:r>
          </a:p>
          <a:p>
            <a:endParaRPr lang="en-US"/>
          </a:p>
        </p:txBody>
      </p:sp>
      <p:sp>
        <p:nvSpPr>
          <p:cNvPr id="4" name="Slide Number Placeholder 3"/>
          <p:cNvSpPr>
            <a:spLocks noGrp="1"/>
          </p:cNvSpPr>
          <p:nvPr>
            <p:ph type="sldNum" sz="quarter" idx="10"/>
          </p:nvPr>
        </p:nvSpPr>
        <p:spPr/>
        <p:txBody>
          <a:bodyPr/>
          <a:lstStyle/>
          <a:p>
            <a:fld id="{6EC30964-BF55-46F8-B0CF-231697E08BCE}" type="slidenum">
              <a:rPr lang="en-US" smtClean="0"/>
              <a:t>8</a:t>
            </a:fld>
            <a:endParaRPr lang="en-US"/>
          </a:p>
        </p:txBody>
      </p:sp>
    </p:spTree>
    <p:extLst>
      <p:ext uri="{BB962C8B-B14F-4D97-AF65-F5344CB8AC3E}">
        <p14:creationId xmlns:p14="http://schemas.microsoft.com/office/powerpoint/2010/main" val="354874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D1AD6-E6E5-B19C-5887-E8751D234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D787-79BC-D20D-CD57-9BC025537E5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857CAC9-D7EB-30E8-A5B2-919433D9E1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DANA</a:t>
            </a:r>
          </a:p>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Academic partnerships are essential in supporting the recruitment and retention efforts for the public health laboratory workforce.</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lt"/>
                <a:cs typeface="Arial"/>
              </a:rPr>
              <a:t>The APHL Academic Partnerships program seeks to:</a:t>
            </a:r>
            <a:endParaRPr lang="en-US" sz="1200" b="0" i="0" u="none" strike="noStrike" kern="1200" cap="none" spc="0" normalizeH="0" baseline="0" noProof="0" dirty="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lt"/>
                <a:cs typeface="Arial"/>
              </a:rPr>
              <a:t>foster relationships with academic partners in the promotion of career pathways for public health laboratory science</a:t>
            </a:r>
            <a:endParaRPr lang="en-US" sz="1200" b="0" i="0" u="none" strike="noStrike" kern="1200" cap="none" spc="0" normalizeH="0" baseline="0" noProof="0" dirty="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lt"/>
                <a:cs typeface="Arial"/>
              </a:rPr>
              <a:t>support programmatic efforts for the fellowship, internship and leadership programs</a:t>
            </a:r>
            <a:endParaRPr lang="en-US" sz="1200" b="0" i="0" u="none" strike="noStrike" kern="1200" cap="none" spc="0" normalizeH="0" baseline="0" noProof="0" dirty="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lt"/>
                <a:cs typeface="Arial"/>
              </a:rPr>
              <a:t>establish and sustain collaborative relationships between local, state and/or territorial public health laboratories and academic institutions</a:t>
            </a:r>
            <a:endParaRPr lang="en-US" sz="1200" b="0" i="0" u="none" strike="noStrike" kern="1200" cap="none" spc="0" normalizeH="0" baseline="0" noProof="0" dirty="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Arial"/>
                <a:ea typeface="+mn-lt"/>
                <a:cs typeface="Arial"/>
              </a:rPr>
              <a:t>strengthen academic partnerships with organizations who prioritize diversity, equity, inclusion and accessibility.</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AAF46FB6-F9DF-9672-6B12-6E79419D04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084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0964-BF55-46F8-B0CF-231697E08B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7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CHERIE (will introduce Kamren)</a:t>
            </a:r>
          </a:p>
        </p:txBody>
      </p:sp>
      <p:sp>
        <p:nvSpPr>
          <p:cNvPr id="4" name="Slide Number Placeholder 3"/>
          <p:cNvSpPr>
            <a:spLocks noGrp="1"/>
          </p:cNvSpPr>
          <p:nvPr>
            <p:ph type="sldNum" sz="quarter" idx="5"/>
          </p:nvPr>
        </p:nvSpPr>
        <p:spPr/>
        <p:txBody>
          <a:bodyPr/>
          <a:lstStyle/>
          <a:p>
            <a:fld id="{6EC30964-BF55-46F8-B0CF-231697E08BCE}" type="slidenum">
              <a:rPr lang="en-US" smtClean="0"/>
              <a:t>12</a:t>
            </a:fld>
            <a:endParaRPr lang="en-US"/>
          </a:p>
        </p:txBody>
      </p:sp>
    </p:spTree>
    <p:extLst>
      <p:ext uri="{BB962C8B-B14F-4D97-AF65-F5344CB8AC3E}">
        <p14:creationId xmlns:p14="http://schemas.microsoft.com/office/powerpoint/2010/main" val="1776781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30964-BF55-46F8-B0CF-231697E08BCE}" type="slidenum">
              <a:rPr lang="en-US" smtClean="0"/>
              <a:t>13</a:t>
            </a:fld>
            <a:endParaRPr lang="en-US"/>
          </a:p>
        </p:txBody>
      </p:sp>
    </p:spTree>
    <p:extLst>
      <p:ext uri="{BB962C8B-B14F-4D97-AF65-F5344CB8AC3E}">
        <p14:creationId xmlns:p14="http://schemas.microsoft.com/office/powerpoint/2010/main" val="308921391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 Id="rId4" Type="http://schemas.microsoft.com/office/2007/relationships/hdphoto" Target="../media/hdphoto4.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3.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1 Slide">
    <p:spTree>
      <p:nvGrpSpPr>
        <p:cNvPr id="1" name=""/>
        <p:cNvGrpSpPr/>
        <p:nvPr/>
      </p:nvGrpSpPr>
      <p:grpSpPr>
        <a:xfrm>
          <a:off x="0" y="0"/>
          <a:ext cx="0" cy="0"/>
          <a:chOff x="0" y="0"/>
          <a:chExt cx="0" cy="0"/>
        </a:xfrm>
      </p:grpSpPr>
      <p:pic>
        <p:nvPicPr>
          <p:cNvPr id="18" name="Obraz 5">
            <a:extLst>
              <a:ext uri="{FF2B5EF4-FFF2-40B4-BE49-F238E27FC236}">
                <a16:creationId xmlns:a16="http://schemas.microsoft.com/office/drawing/2014/main" id="{D6891DCF-2742-43A9-8E93-9EB4D3D9D7E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45" b="7845"/>
          <a:stretch/>
        </p:blipFill>
        <p:spPr>
          <a:xfrm>
            <a:off x="0" y="0"/>
            <a:ext cx="12192000" cy="6858000"/>
          </a:xfrm>
          <a:prstGeom prst="rect">
            <a:avLst/>
          </a:prstGeom>
        </p:spPr>
      </p:pic>
      <p:sp>
        <p:nvSpPr>
          <p:cNvPr id="19" name="Prostokąt 7">
            <a:extLst>
              <a:ext uri="{FF2B5EF4-FFF2-40B4-BE49-F238E27FC236}">
                <a16:creationId xmlns:a16="http://schemas.microsoft.com/office/drawing/2014/main" id="{C570B86B-6352-40B7-8558-EF74AFBB0670}"/>
              </a:ext>
            </a:extLst>
          </p:cNvPr>
          <p:cNvSpPr/>
          <p:nvPr/>
        </p:nvSpPr>
        <p:spPr>
          <a:xfrm>
            <a:off x="4233" y="0"/>
            <a:ext cx="1219200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grpSp>
        <p:nvGrpSpPr>
          <p:cNvPr id="8" name="Grupa 7">
            <a:extLst>
              <a:ext uri="{FF2B5EF4-FFF2-40B4-BE49-F238E27FC236}">
                <a16:creationId xmlns:a16="http://schemas.microsoft.com/office/drawing/2014/main" id="{7C1281C2-CA47-419D-844A-5B0680AE7B17}"/>
              </a:ext>
            </a:extLst>
          </p:cNvPr>
          <p:cNvGrpSpPr/>
          <p:nvPr userDrawn="1"/>
        </p:nvGrpSpPr>
        <p:grpSpPr>
          <a:xfrm>
            <a:off x="3563759" y="0"/>
            <a:ext cx="4860000" cy="2734724"/>
            <a:chOff x="3563759" y="0"/>
            <a:chExt cx="4860000" cy="2734724"/>
          </a:xfrm>
        </p:grpSpPr>
        <p:sp>
          <p:nvSpPr>
            <p:cNvPr id="21" name="Dowolny kształt: kształt 20">
              <a:extLst>
                <a:ext uri="{FF2B5EF4-FFF2-40B4-BE49-F238E27FC236}">
                  <a16:creationId xmlns:a16="http://schemas.microsoft.com/office/drawing/2014/main" id="{03598EBC-9F81-4EBC-B4FA-6F96BBAF3BFB}"/>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sp>
          <p:nvSpPr>
            <p:cNvPr id="15" name="Dowolny kształt: kształt 14">
              <a:extLst>
                <a:ext uri="{FF2B5EF4-FFF2-40B4-BE49-F238E27FC236}">
                  <a16:creationId xmlns:a16="http://schemas.microsoft.com/office/drawing/2014/main" id="{F7A18276-8C93-42F7-B806-955F48D7E56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gr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800100" y="3239620"/>
            <a:ext cx="10591800" cy="1950561"/>
          </a:xfrm>
        </p:spPr>
        <p:txBody>
          <a:bodyPr anchor="ctr">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800100" y="5356079"/>
            <a:ext cx="10591800" cy="810712"/>
          </a:xfrm>
        </p:spPr>
        <p:txBody>
          <a:bodyPr>
            <a:normAutofit/>
          </a:bodyPr>
          <a:lstStyle>
            <a:lvl1pPr marL="0" indent="0" algn="ctr">
              <a:lnSpc>
                <a:spcPct val="100000"/>
              </a:lnSpc>
              <a:spcBef>
                <a:spcPts val="0"/>
              </a:spcBef>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329835"/>
            <a:ext cx="1028700" cy="365125"/>
          </a:xfrm>
        </p:spPr>
        <p:txBody>
          <a:bodyPr/>
          <a:lstStyle>
            <a:lvl1pPr>
              <a:defRPr>
                <a:solidFill>
                  <a:schemeClr val="bg1"/>
                </a:solidFill>
              </a:defRPr>
            </a:lvl1pPr>
          </a:lstStyle>
          <a:p>
            <a:fld id="{3133AF06-9091-4552-B55B-F323A6B93663}" type="datetime1">
              <a:rPr lang="en-US" smtClean="0"/>
              <a:t>3/28/2024</a:t>
            </a:fld>
            <a:endParaRPr lang="en-US"/>
          </a:p>
        </p:txBody>
      </p:sp>
      <p:sp>
        <p:nvSpPr>
          <p:cNvPr id="25" name="Grafika 4">
            <a:extLst>
              <a:ext uri="{FF2B5EF4-FFF2-40B4-BE49-F238E27FC236}">
                <a16:creationId xmlns:a16="http://schemas.microsoft.com/office/drawing/2014/main" id="{3B359F1A-1A7B-47E6-B95A-542A72FF5628}"/>
              </a:ext>
            </a:extLst>
          </p:cNvPr>
          <p:cNvSpPr/>
          <p:nvPr userDrawn="1"/>
        </p:nvSpPr>
        <p:spPr>
          <a:xfrm>
            <a:off x="5162609" y="572620"/>
            <a:ext cx="1763899" cy="1172297"/>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Tree>
    <p:extLst>
      <p:ext uri="{BB962C8B-B14F-4D97-AF65-F5344CB8AC3E}">
        <p14:creationId xmlns:p14="http://schemas.microsoft.com/office/powerpoint/2010/main" val="4012120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 Picture 2 full half">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0" y="2"/>
            <a:ext cx="5943600" cy="6857999"/>
          </a:xfrm>
          <a:solidFill>
            <a:schemeClr val="bg2"/>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524827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6"/>
            <a:ext cx="5248275" cy="5082611"/>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0C675731-CD4E-4EFC-BD85-091E94FAA159}"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a:p>
        </p:txBody>
      </p:sp>
      <p:sp>
        <p:nvSpPr>
          <p:cNvPr id="8" name="Prostokąt 12">
            <a:extLst>
              <a:ext uri="{FF2B5EF4-FFF2-40B4-BE49-F238E27FC236}">
                <a16:creationId xmlns:a16="http://schemas.microsoft.com/office/drawing/2014/main" id="{B57B1EA3-5E8A-4AE4-88E5-4DF2D34D984B}"/>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4743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 Picture 3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6" y="136526"/>
            <a:ext cx="774382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73437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1F61361-9CD7-40B8-B801-0FC90DFC7032}"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a:p>
        </p:txBody>
      </p:sp>
      <p:sp>
        <p:nvSpPr>
          <p:cNvPr id="10" name="Symbol zastępczy obrazu 9">
            <a:extLst>
              <a:ext uri="{FF2B5EF4-FFF2-40B4-BE49-F238E27FC236}">
                <a16:creationId xmlns:a16="http://schemas.microsoft.com/office/drawing/2014/main" id="{3076DEC7-71B5-4809-B120-AF7D943DC4DB}"/>
              </a:ext>
            </a:extLst>
          </p:cNvPr>
          <p:cNvSpPr>
            <a:spLocks noGrp="1"/>
          </p:cNvSpPr>
          <p:nvPr>
            <p:ph type="pic" sz="quarter" idx="13"/>
          </p:nvPr>
        </p:nvSpPr>
        <p:spPr>
          <a:xfrm>
            <a:off x="7928346" y="0"/>
            <a:ext cx="4263655" cy="685800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solidFill>
            <a:schemeClr val="bg2"/>
          </a:solidFill>
        </p:spPr>
        <p:txBody>
          <a:bodyPr wrap="square" anchor="ctr">
            <a:noAutofit/>
          </a:bodyPr>
          <a:lstStyle>
            <a:lvl1pPr marL="0" indent="0" algn="ctr">
              <a:buNone/>
              <a:defRPr/>
            </a:lvl1pPr>
          </a:lstStyle>
          <a:p>
            <a:endParaRPr lang="en-US"/>
          </a:p>
        </p:txBody>
      </p:sp>
      <p:sp>
        <p:nvSpPr>
          <p:cNvPr id="8" name="Prostokąt 12">
            <a:extLst>
              <a:ext uri="{FF2B5EF4-FFF2-40B4-BE49-F238E27FC236}">
                <a16:creationId xmlns:a16="http://schemas.microsoft.com/office/drawing/2014/main" id="{09AE355A-8170-441F-B5C1-A3CDDF075C27}"/>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874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 Picture 4 diag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7334251"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65055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718819" y="6451284"/>
            <a:ext cx="1028700" cy="365125"/>
          </a:xfrm>
        </p:spPr>
        <p:txBody>
          <a:bodyPr/>
          <a:lstStyle/>
          <a:p>
            <a:fld id="{452D42C7-8F07-47EE-AB6B-831944E75A9D}"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938022" y="6451284"/>
            <a:ext cx="5262879" cy="365125"/>
          </a:xfrm>
        </p:spPr>
        <p:txBody>
          <a:bodyPr/>
          <a:lstStyle/>
          <a:p>
            <a:endParaRPr lang="en-US"/>
          </a:p>
        </p:txBody>
      </p:sp>
      <p:sp>
        <p:nvSpPr>
          <p:cNvPr id="10" name="Symbol zastępczy obrazu 9">
            <a:extLst>
              <a:ext uri="{FF2B5EF4-FFF2-40B4-BE49-F238E27FC236}">
                <a16:creationId xmlns:a16="http://schemas.microsoft.com/office/drawing/2014/main" id="{F64544F9-1ACF-420E-A670-D0C16475B224}"/>
              </a:ext>
            </a:extLst>
          </p:cNvPr>
          <p:cNvSpPr>
            <a:spLocks noGrp="1"/>
          </p:cNvSpPr>
          <p:nvPr>
            <p:ph type="pic" sz="quarter" idx="13"/>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chemeClr val="bg2"/>
          </a:solidFill>
        </p:spPr>
        <p:txBody>
          <a:bodyPr wrap="square" anchor="ctr">
            <a:noAutofit/>
          </a:bodyPr>
          <a:lstStyle>
            <a:lvl1pPr marL="0" indent="0" algn="ctr">
              <a:buNone/>
              <a:defRPr/>
            </a:lvl1pPr>
          </a:lstStyle>
          <a:p>
            <a:endParaRPr lang="en-US"/>
          </a:p>
        </p:txBody>
      </p:sp>
      <p:sp>
        <p:nvSpPr>
          <p:cNvPr id="8" name="Prostokąt 12">
            <a:extLst>
              <a:ext uri="{FF2B5EF4-FFF2-40B4-BE49-F238E27FC236}">
                <a16:creationId xmlns:a16="http://schemas.microsoft.com/office/drawing/2014/main" id="{EC9FEA1B-3CA0-4D92-8412-0C0C85E65E56}"/>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4514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 Picture 5 half circle">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D97B40D-404B-419D-B6C3-A1FD857BFC34}"/>
              </a:ext>
            </a:extLst>
          </p:cNvPr>
          <p:cNvSpPr/>
          <p:nvPr userDrawn="1"/>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893635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76358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23AF25D-CF44-4CB4-8096-9B0509F3498A}"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a:p>
        </p:txBody>
      </p:sp>
      <p:sp>
        <p:nvSpPr>
          <p:cNvPr id="14" name="Dowolny kształt: kształt 13">
            <a:extLst>
              <a:ext uri="{FF2B5EF4-FFF2-40B4-BE49-F238E27FC236}">
                <a16:creationId xmlns:a16="http://schemas.microsoft.com/office/drawing/2014/main" id="{4F79F51F-5FD5-4FFA-934B-14EB3B6D0BA5}"/>
              </a:ext>
            </a:extLst>
          </p:cNvPr>
          <p:cNvSpPr/>
          <p:nvPr userDrawn="1"/>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Symbol zastępczy obrazu 12">
            <a:extLst>
              <a:ext uri="{FF2B5EF4-FFF2-40B4-BE49-F238E27FC236}">
                <a16:creationId xmlns:a16="http://schemas.microsoft.com/office/drawing/2014/main" id="{83B91288-6A3D-4A0C-AD71-0ACA2706BFCB}"/>
              </a:ext>
            </a:extLst>
          </p:cNvPr>
          <p:cNvSpPr>
            <a:spLocks noGrp="1"/>
          </p:cNvSpPr>
          <p:nvPr>
            <p:ph type="pic" sz="quarter" idx="13"/>
          </p:nvPr>
        </p:nvSpPr>
        <p:spPr>
          <a:xfrm>
            <a:off x="8961003" y="171169"/>
            <a:ext cx="3255983" cy="6491929"/>
          </a:xfrm>
          <a:custGeom>
            <a:avLst/>
            <a:gdLst>
              <a:gd name="connsiteX0" fmla="*/ 5143500 w 5159374"/>
              <a:gd name="connsiteY0" fmla="*/ 0 h 10287000"/>
              <a:gd name="connsiteX1" fmla="*/ 5159374 w 5159374"/>
              <a:gd name="connsiteY1" fmla="*/ 402 h 10287000"/>
              <a:gd name="connsiteX2" fmla="*/ 5159374 w 5159374"/>
              <a:gd name="connsiteY2" fmla="*/ 10286599 h 10287000"/>
              <a:gd name="connsiteX3" fmla="*/ 5143500 w 5159374"/>
              <a:gd name="connsiteY3" fmla="*/ 10287000 h 10287000"/>
              <a:gd name="connsiteX4" fmla="*/ 0 w 5159374"/>
              <a:gd name="connsiteY4" fmla="*/ 5143500 h 10287000"/>
              <a:gd name="connsiteX5" fmla="*/ 5143500 w 5159374"/>
              <a:gd name="connsiteY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374" h="10287000">
                <a:moveTo>
                  <a:pt x="5143500" y="0"/>
                </a:moveTo>
                <a:lnTo>
                  <a:pt x="5159374" y="402"/>
                </a:lnTo>
                <a:lnTo>
                  <a:pt x="5159374" y="10286599"/>
                </a:lnTo>
                <a:lnTo>
                  <a:pt x="5143500" y="10287000"/>
                </a:lnTo>
                <a:cubicBezTo>
                  <a:pt x="2302823" y="10287000"/>
                  <a:pt x="0" y="7984177"/>
                  <a:pt x="0" y="5143500"/>
                </a:cubicBezTo>
                <a:cubicBezTo>
                  <a:pt x="0" y="2302823"/>
                  <a:pt x="2302823" y="0"/>
                  <a:pt x="5143500" y="0"/>
                </a:cubicBezTo>
                <a:close/>
              </a:path>
            </a:pathLst>
          </a:custGeom>
          <a:solidFill>
            <a:schemeClr val="bg2"/>
          </a:solidFill>
        </p:spPr>
        <p:txBody>
          <a:bodyPr wrap="square" anchor="ctr">
            <a:noAutofit/>
          </a:bodyPr>
          <a:lstStyle/>
          <a:p>
            <a:endParaRPr lang="pl-PL"/>
          </a:p>
        </p:txBody>
      </p:sp>
      <p:sp>
        <p:nvSpPr>
          <p:cNvPr id="11" name="Prostokąt 12">
            <a:extLst>
              <a:ext uri="{FF2B5EF4-FFF2-40B4-BE49-F238E27FC236}">
                <a16:creationId xmlns:a16="http://schemas.microsoft.com/office/drawing/2014/main" id="{490DE604-CCD2-4C54-AA82-5D0B7A675E52}"/>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1432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 Picture 6 circl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4238633-4891-4214-8C4F-229CBED19D04}"/>
              </a:ext>
            </a:extLst>
          </p:cNvPr>
          <p:cNvSpPr/>
          <p:nvPr userDrawn="1"/>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a:p>
        </p:txBody>
      </p:sp>
      <p:sp>
        <p:nvSpPr>
          <p:cNvPr id="14" name="Dowolny kształt: kształt 13">
            <a:extLst>
              <a:ext uri="{FF2B5EF4-FFF2-40B4-BE49-F238E27FC236}">
                <a16:creationId xmlns:a16="http://schemas.microsoft.com/office/drawing/2014/main" id="{BE4A6381-EB2C-4D3E-A471-2C9B5F32D496}"/>
              </a:ext>
            </a:extLst>
          </p:cNvPr>
          <p:cNvSpPr/>
          <p:nvPr userDrawn="1"/>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Date Placeholder 4"/>
          <p:cNvSpPr>
            <a:spLocks noGrp="1"/>
          </p:cNvSpPr>
          <p:nvPr>
            <p:ph type="dt" sz="half" idx="10"/>
          </p:nvPr>
        </p:nvSpPr>
        <p:spPr>
          <a:xfrm>
            <a:off x="695323" y="6451284"/>
            <a:ext cx="1028700" cy="365125"/>
          </a:xfrm>
        </p:spPr>
        <p:txBody>
          <a:bodyPr/>
          <a:lstStyle/>
          <a:p>
            <a:fld id="{2C09FD42-6ADB-46FA-BC97-B66AD04763FF}" type="datetime1">
              <a:rPr lang="en-US" smtClean="0"/>
              <a:t>3/28/2024</a:t>
            </a:fld>
            <a:endParaRPr lang="pl-PL"/>
          </a:p>
        </p:txBody>
      </p:sp>
      <p:sp>
        <p:nvSpPr>
          <p:cNvPr id="6" name="Footer Placeholder 5"/>
          <p:cNvSpPr>
            <a:spLocks noGrp="1"/>
          </p:cNvSpPr>
          <p:nvPr>
            <p:ph type="ftr" sz="quarter" idx="11"/>
          </p:nvPr>
        </p:nvSpPr>
        <p:spPr>
          <a:xfrm>
            <a:off x="3264906" y="6443666"/>
            <a:ext cx="5662191" cy="372742"/>
          </a:xfrm>
        </p:spPr>
        <p:txBody>
          <a:bodyPr/>
          <a:lstStyle/>
          <a:p>
            <a:endParaRPr lang="pl-PL"/>
          </a:p>
        </p:txBody>
      </p:sp>
      <p:sp>
        <p:nvSpPr>
          <p:cNvPr id="12" name="Dowolny kształt: kształt 11">
            <a:extLst>
              <a:ext uri="{FF2B5EF4-FFF2-40B4-BE49-F238E27FC236}">
                <a16:creationId xmlns:a16="http://schemas.microsoft.com/office/drawing/2014/main" id="{65B661E0-7D24-4E9D-8653-8578D659A12C}"/>
              </a:ext>
            </a:extLst>
          </p:cNvPr>
          <p:cNvSpPr>
            <a:spLocks noGrp="1"/>
          </p:cNvSpPr>
          <p:nvPr>
            <p:ph type="pic" sz="quarter" idx="14"/>
          </p:nvPr>
        </p:nvSpPr>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solidFill>
            <a:schemeClr val="bg2"/>
          </a:solidFill>
        </p:spPr>
        <p:txBody>
          <a:bodyPr wrap="square" anchor="ctr">
            <a:noAutofit/>
          </a:bodyPr>
          <a:lstStyle>
            <a:lvl1pPr algn="ctr">
              <a:defRPr/>
            </a:lvl1pPr>
          </a:lstStyle>
          <a:p>
            <a:endParaRPr lang="en-US"/>
          </a:p>
        </p:txBody>
      </p:sp>
      <p:sp>
        <p:nvSpPr>
          <p:cNvPr id="10" name="Content Placeholder 2">
            <a:extLst>
              <a:ext uri="{FF2B5EF4-FFF2-40B4-BE49-F238E27FC236}">
                <a16:creationId xmlns:a16="http://schemas.microsoft.com/office/drawing/2014/main" id="{A043027D-8DC8-4A14-96B7-3E8DA0C0FF28}"/>
              </a:ext>
            </a:extLst>
          </p:cNvPr>
          <p:cNvSpPr>
            <a:spLocks noGrp="1"/>
          </p:cNvSpPr>
          <p:nvPr>
            <p:ph sz="half" idx="1"/>
          </p:nvPr>
        </p:nvSpPr>
        <p:spPr>
          <a:xfrm>
            <a:off x="695325" y="1160464"/>
            <a:ext cx="6881393"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rostokąt 12">
            <a:extLst>
              <a:ext uri="{FF2B5EF4-FFF2-40B4-BE49-F238E27FC236}">
                <a16:creationId xmlns:a16="http://schemas.microsoft.com/office/drawing/2014/main" id="{DE75FBDF-0677-49B0-BED3-8FE789B5D91F}"/>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a:extLst>
              <a:ext uri="{FF2B5EF4-FFF2-40B4-BE49-F238E27FC236}">
                <a16:creationId xmlns:a16="http://schemas.microsoft.com/office/drawing/2014/main" id="{3A669A67-5D47-474A-8512-94A0A2D1B1CE}"/>
              </a:ext>
            </a:extLst>
          </p:cNvPr>
          <p:cNvSpPr>
            <a:spLocks noGrp="1"/>
          </p:cNvSpPr>
          <p:nvPr>
            <p:ph type="title"/>
          </p:nvPr>
        </p:nvSpPr>
        <p:spPr>
          <a:xfrm>
            <a:off x="695325" y="136526"/>
            <a:ext cx="8357235" cy="854075"/>
          </a:xfrm>
        </p:spPr>
        <p:txBody>
          <a:bodyPr/>
          <a:lstStyle/>
          <a:p>
            <a:r>
              <a:rPr lang="en-US"/>
              <a:t>Click to edit Master title style</a:t>
            </a:r>
          </a:p>
        </p:txBody>
      </p:sp>
    </p:spTree>
    <p:extLst>
      <p:ext uri="{BB962C8B-B14F-4D97-AF65-F5344CB8AC3E}">
        <p14:creationId xmlns:p14="http://schemas.microsoft.com/office/powerpoint/2010/main" val="1770781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 Picture 7 logo dot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C11DE62-B8B4-412F-803D-B8833B819C79}"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a:p>
        </p:txBody>
      </p:sp>
      <p:sp>
        <p:nvSpPr>
          <p:cNvPr id="8" name="Prostokąt 12">
            <a:extLst>
              <a:ext uri="{FF2B5EF4-FFF2-40B4-BE49-F238E27FC236}">
                <a16:creationId xmlns:a16="http://schemas.microsoft.com/office/drawing/2014/main" id="{2DA64B61-8F71-4A81-805C-718744F6339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9477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Picture full">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0" y="2"/>
            <a:ext cx="12192000" cy="6857999"/>
          </a:xfrm>
          <a:solidFill>
            <a:schemeClr val="bg2"/>
          </a:solidFill>
        </p:spPr>
        <p:txBody>
          <a:bodyPr anchor="ctr"/>
          <a:lstStyle>
            <a:lvl1pPr marL="0" indent="0" algn="ctr">
              <a:buFontTx/>
              <a:buNone/>
              <a:defRPr/>
            </a:lvl1pPr>
          </a:lstStyle>
          <a:p>
            <a:endParaRPr lang="en-US"/>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4317999"/>
            <a:ext cx="10801351" cy="1101726"/>
          </a:xfrm>
        </p:spPr>
        <p:txBody>
          <a:bodyPr>
            <a:normAutofit/>
          </a:bodyPr>
          <a:lstStyle>
            <a:lvl1pPr algn="ctr">
              <a:defRPr sz="48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36BED90B-9252-4BF6-BEC4-4392CE4D0834}"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a:p>
        </p:txBody>
      </p:sp>
    </p:spTree>
    <p:extLst>
      <p:ext uri="{BB962C8B-B14F-4D97-AF65-F5344CB8AC3E}">
        <p14:creationId xmlns:p14="http://schemas.microsoft.com/office/powerpoint/2010/main" val="177851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CD1B0-5B04-428F-A510-999F8F97F726}"/>
              </a:ext>
            </a:extLst>
          </p:cNvPr>
          <p:cNvSpPr>
            <a:spLocks noGrp="1"/>
          </p:cNvSpPr>
          <p:nvPr>
            <p:ph type="dt" sz="half" idx="10"/>
          </p:nvPr>
        </p:nvSpPr>
        <p:spPr>
          <a:xfrm>
            <a:off x="695326" y="6451284"/>
            <a:ext cx="1028700" cy="365125"/>
          </a:xfrm>
        </p:spPr>
        <p:txBody>
          <a:bodyPr/>
          <a:lstStyle/>
          <a:p>
            <a:fld id="{7320140E-FC47-48B7-870E-F4AE632F96B7}" type="datetime1">
              <a:rPr lang="en-US" smtClean="0"/>
              <a:t>3/28/2024</a:t>
            </a:fld>
            <a:endParaRPr lang="en-US"/>
          </a:p>
        </p:txBody>
      </p:sp>
      <p:sp>
        <p:nvSpPr>
          <p:cNvPr id="4" name="Footer Placeholder 3">
            <a:extLst>
              <a:ext uri="{FF2B5EF4-FFF2-40B4-BE49-F238E27FC236}">
                <a16:creationId xmlns:a16="http://schemas.microsoft.com/office/drawing/2014/main" id="{1845C52D-A18C-468D-9F9F-52CB01EBF265}"/>
              </a:ext>
            </a:extLst>
          </p:cNvPr>
          <p:cNvSpPr>
            <a:spLocks noGrp="1"/>
          </p:cNvSpPr>
          <p:nvPr>
            <p:ph type="ftr" sz="quarter" idx="11"/>
          </p:nvPr>
        </p:nvSpPr>
        <p:spPr>
          <a:xfrm>
            <a:off x="3321051" y="6451284"/>
            <a:ext cx="5549900" cy="365125"/>
          </a:xfrm>
        </p:spPr>
        <p:txBody>
          <a:bodyPr/>
          <a:lstStyle/>
          <a:p>
            <a:endParaRPr lang="en-US"/>
          </a:p>
        </p:txBody>
      </p:sp>
      <p:sp>
        <p:nvSpPr>
          <p:cNvPr id="5" name="Slide Number Placeholder 4">
            <a:extLst>
              <a:ext uri="{FF2B5EF4-FFF2-40B4-BE49-F238E27FC236}">
                <a16:creationId xmlns:a16="http://schemas.microsoft.com/office/drawing/2014/main" id="{949EE720-FB16-4D5A-A6F4-B4DA281D4EE9}"/>
              </a:ext>
            </a:extLst>
          </p:cNvPr>
          <p:cNvSpPr>
            <a:spLocks noGrp="1"/>
          </p:cNvSpPr>
          <p:nvPr>
            <p:ph type="sldNum" sz="quarter" idx="12"/>
          </p:nvPr>
        </p:nvSpPr>
        <p:spPr/>
        <p:txBody>
          <a:bodyPr/>
          <a:lstStyle/>
          <a:p>
            <a:fld id="{FFA67747-A1D0-4850-AF9A-570B1A0E3F7F}" type="slidenum">
              <a:rPr lang="en-US" smtClean="0"/>
              <a:t>‹#›</a:t>
            </a:fld>
            <a:endParaRPr lang="en-US"/>
          </a:p>
        </p:txBody>
      </p:sp>
      <p:sp>
        <p:nvSpPr>
          <p:cNvPr id="6" name="Prostokąt 12">
            <a:extLst>
              <a:ext uri="{FF2B5EF4-FFF2-40B4-BE49-F238E27FC236}">
                <a16:creationId xmlns:a16="http://schemas.microsoft.com/office/drawing/2014/main" id="{60CF989E-ECD8-4E8D-A17B-CA31FDB35C6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849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ACBF1-F253-435F-AB66-C72017BA7329}"/>
              </a:ext>
            </a:extLst>
          </p:cNvPr>
          <p:cNvSpPr>
            <a:spLocks noGrp="1"/>
          </p:cNvSpPr>
          <p:nvPr>
            <p:ph type="dt" sz="half" idx="10"/>
          </p:nvPr>
        </p:nvSpPr>
        <p:spPr/>
        <p:txBody>
          <a:bodyPr/>
          <a:lstStyle/>
          <a:p>
            <a:fld id="{3DD5F340-8DA4-464C-8E96-DCAF49A49210}" type="datetime1">
              <a:rPr lang="en-US" smtClean="0"/>
              <a:t>3/28/2024</a:t>
            </a:fld>
            <a:endParaRPr lang="en-US"/>
          </a:p>
        </p:txBody>
      </p:sp>
      <p:sp>
        <p:nvSpPr>
          <p:cNvPr id="3" name="Footer Placeholder 2">
            <a:extLst>
              <a:ext uri="{FF2B5EF4-FFF2-40B4-BE49-F238E27FC236}">
                <a16:creationId xmlns:a16="http://schemas.microsoft.com/office/drawing/2014/main" id="{0881B0DA-8C7F-4DBA-8FAD-D99D3B23A2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E6EE2A-39AC-46CB-9C30-2E0D1F9E3EBD}"/>
              </a:ext>
            </a:extLst>
          </p:cNvPr>
          <p:cNvSpPr>
            <a:spLocks noGrp="1"/>
          </p:cNvSpPr>
          <p:nvPr>
            <p:ph type="sldNum" sz="quarter" idx="12"/>
          </p:nvPr>
        </p:nvSpPr>
        <p:spPr/>
        <p:txBody>
          <a:bodyPr/>
          <a:lstStyle/>
          <a:p>
            <a:fld id="{FFA67747-A1D0-4850-AF9A-570B1A0E3F7F}" type="slidenum">
              <a:rPr lang="en-US" smtClean="0"/>
              <a:t>‹#›</a:t>
            </a:fld>
            <a:endParaRPr lang="en-US"/>
          </a:p>
        </p:txBody>
      </p:sp>
    </p:spTree>
    <p:extLst>
      <p:ext uri="{BB962C8B-B14F-4D97-AF65-F5344CB8AC3E}">
        <p14:creationId xmlns:p14="http://schemas.microsoft.com/office/powerpoint/2010/main" val="2240544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C48A-A1BB-4349-B4F1-A3A0F6D9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DDD66-B50D-4244-9B84-0974C0E8F201}"/>
              </a:ext>
            </a:extLst>
          </p:cNvPr>
          <p:cNvSpPr>
            <a:spLocks noGrp="1"/>
          </p:cNvSpPr>
          <p:nvPr>
            <p:ph idx="1"/>
          </p:nvPr>
        </p:nvSpPr>
        <p:spPr/>
        <p:txBody>
          <a:bodyPr/>
          <a:lstStyle>
            <a:lvl1pPr>
              <a:lnSpc>
                <a:spcPct val="110000"/>
              </a:lnSpc>
              <a:buClrTx/>
              <a:defRPr/>
            </a:lvl1pPr>
            <a:lvl2pPr marL="542912" indent="-228594">
              <a:lnSpc>
                <a:spcPct val="110000"/>
              </a:lnSpc>
              <a:buClrTx/>
              <a:defRPr/>
            </a:lvl2pPr>
            <a:lvl3pPr marL="895328" indent="-228594">
              <a:lnSpc>
                <a:spcPct val="110000"/>
              </a:lnSpc>
              <a:buClrTx/>
              <a:defRPr/>
            </a:lvl3pPr>
            <a:lvl4pPr marL="1257269" indent="-228594">
              <a:lnSpc>
                <a:spcPct val="110000"/>
              </a:lnSpc>
              <a:buClrTx/>
              <a:defRPr/>
            </a:lvl4pPr>
            <a:lvl5pPr marL="1619210" indent="-228594">
              <a:lnSpc>
                <a:spcPct val="110000"/>
              </a:lnSpc>
              <a:buClrTx/>
              <a:tabLst>
                <a:tab pos="1619210"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91A39-6F3E-4620-BB65-266B4901968D}" type="datetime1">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67747-A1D0-4850-AF9A-570B1A0E3F7F}" type="slidenum">
              <a:rPr lang="en-US" smtClean="0"/>
              <a:pPr/>
              <a:t>‹#›</a:t>
            </a:fld>
            <a:endParaRPr lang="en-US"/>
          </a:p>
        </p:txBody>
      </p:sp>
    </p:spTree>
    <p:extLst>
      <p:ext uri="{BB962C8B-B14F-4D97-AF65-F5344CB8AC3E}">
        <p14:creationId xmlns:p14="http://schemas.microsoft.com/office/powerpoint/2010/main" val="2411500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dirty="0"/>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634DF876-8E58-4A87-A4EC-D382D3F391D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947" b="7947"/>
          <a:stretch/>
        </p:blipFill>
        <p:spPr>
          <a:xfrm>
            <a:off x="-29378" y="0"/>
            <a:ext cx="12221380" cy="6858000"/>
          </a:xfrm>
          <a:prstGeom prst="rect">
            <a:avLst/>
          </a:prstGeom>
        </p:spPr>
      </p:pic>
      <p:sp>
        <p:nvSpPr>
          <p:cNvPr id="8" name="Prostokąt 10">
            <a:extLst>
              <a:ext uri="{FF2B5EF4-FFF2-40B4-BE49-F238E27FC236}">
                <a16:creationId xmlns:a16="http://schemas.microsoft.com/office/drawing/2014/main" id="{FEB33027-D958-47C1-90C4-E151E235FB15}"/>
              </a:ext>
            </a:extLst>
          </p:cNvPr>
          <p:cNvSpPr/>
          <p:nvPr userDrawn="1"/>
        </p:nvSpPr>
        <p:spPr>
          <a:xfrm>
            <a:off x="-21822" y="0"/>
            <a:ext cx="1222138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0" name="Dowolny kształt: kształt 19">
            <a:extLst>
              <a:ext uri="{FF2B5EF4-FFF2-40B4-BE49-F238E27FC236}">
                <a16:creationId xmlns:a16="http://schemas.microsoft.com/office/drawing/2014/main" id="{F80817C6-A0D0-4EE8-99F8-B2ED90975F63}"/>
              </a:ext>
            </a:extLst>
          </p:cNvPr>
          <p:cNvSpPr/>
          <p:nvPr/>
        </p:nvSpPr>
        <p:spPr>
          <a:xfrm>
            <a:off x="1715793" y="2"/>
            <a:ext cx="8760411" cy="6857999"/>
          </a:xfrm>
          <a:custGeom>
            <a:avLst/>
            <a:gdLst>
              <a:gd name="connsiteX0" fmla="*/ 1596865 w 8760410"/>
              <a:gd name="connsiteY0" fmla="*/ 0 h 6857999"/>
              <a:gd name="connsiteX1" fmla="*/ 7163545 w 8760410"/>
              <a:gd name="connsiteY1" fmla="*/ 0 h 6857999"/>
              <a:gd name="connsiteX2" fmla="*/ 7166422 w 8760410"/>
              <a:gd name="connsiteY2" fmla="*/ 2261 h 6857999"/>
              <a:gd name="connsiteX3" fmla="*/ 8760410 w 8760410"/>
              <a:gd name="connsiteY3" fmla="*/ 3382240 h 6857999"/>
              <a:gd name="connsiteX4" fmla="*/ 7166422 w 8760410"/>
              <a:gd name="connsiteY4" fmla="*/ 6762219 h 6857999"/>
              <a:gd name="connsiteX5" fmla="*/ 7044540 w 8760410"/>
              <a:gd name="connsiteY5" fmla="*/ 6857999 h 6857999"/>
              <a:gd name="connsiteX6" fmla="*/ 1715870 w 8760410"/>
              <a:gd name="connsiteY6" fmla="*/ 6857999 h 6857999"/>
              <a:gd name="connsiteX7" fmla="*/ 1593988 w 8760410"/>
              <a:gd name="connsiteY7" fmla="*/ 6762219 h 6857999"/>
              <a:gd name="connsiteX8" fmla="*/ 0 w 8760410"/>
              <a:gd name="connsiteY8" fmla="*/ 3382240 h 6857999"/>
              <a:gd name="connsiteX9" fmla="*/ 1593988 w 8760410"/>
              <a:gd name="connsiteY9" fmla="*/ 22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410" h="6857999">
                <a:moveTo>
                  <a:pt x="1596865" y="0"/>
                </a:moveTo>
                <a:lnTo>
                  <a:pt x="7163545" y="0"/>
                </a:lnTo>
                <a:lnTo>
                  <a:pt x="7166422" y="2261"/>
                </a:lnTo>
                <a:cubicBezTo>
                  <a:pt x="8139910" y="805655"/>
                  <a:pt x="8760410" y="2021485"/>
                  <a:pt x="8760410" y="3382240"/>
                </a:cubicBezTo>
                <a:cubicBezTo>
                  <a:pt x="8760410" y="4742995"/>
                  <a:pt x="8139910" y="5958825"/>
                  <a:pt x="7166422" y="6762219"/>
                </a:cubicBezTo>
                <a:lnTo>
                  <a:pt x="7044540" y="6857999"/>
                </a:lnTo>
                <a:lnTo>
                  <a:pt x="1715870" y="6857999"/>
                </a:lnTo>
                <a:lnTo>
                  <a:pt x="1593988" y="6762219"/>
                </a:lnTo>
                <a:cubicBezTo>
                  <a:pt x="620500" y="5958825"/>
                  <a:pt x="0" y="4742995"/>
                  <a:pt x="0" y="3382240"/>
                </a:cubicBezTo>
                <a:cubicBezTo>
                  <a:pt x="0" y="2021485"/>
                  <a:pt x="620500" y="805655"/>
                  <a:pt x="1593988" y="2261"/>
                </a:cubicBezTo>
                <a:close/>
              </a:path>
            </a:pathLst>
          </a:cu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p>
        </p:txBody>
      </p:sp>
      <p:sp>
        <p:nvSpPr>
          <p:cNvPr id="18" name="Dowolny kształt: kształt 17">
            <a:extLst>
              <a:ext uri="{FF2B5EF4-FFF2-40B4-BE49-F238E27FC236}">
                <a16:creationId xmlns:a16="http://schemas.microsoft.com/office/drawing/2014/main" id="{DD34180F-808B-4056-82DF-08A9E972A995}"/>
              </a:ext>
            </a:extLst>
          </p:cNvPr>
          <p:cNvSpPr/>
          <p:nvPr/>
        </p:nvSpPr>
        <p:spPr>
          <a:xfrm>
            <a:off x="1585687" y="0"/>
            <a:ext cx="9020628" cy="6858000"/>
          </a:xfrm>
          <a:custGeom>
            <a:avLst/>
            <a:gdLst>
              <a:gd name="connsiteX0" fmla="*/ 7002925 w 9020628"/>
              <a:gd name="connsiteY0" fmla="*/ 0 h 6858000"/>
              <a:gd name="connsiteX1" fmla="*/ 7435822 w 9020628"/>
              <a:gd name="connsiteY1" fmla="*/ 0 h 6858000"/>
              <a:gd name="connsiteX2" fmla="*/ 7699588 w 9020628"/>
              <a:gd name="connsiteY2" fmla="*/ 239726 h 6858000"/>
              <a:gd name="connsiteX3" fmla="*/ 9020628 w 9020628"/>
              <a:gd name="connsiteY3" fmla="*/ 3429000 h 6858000"/>
              <a:gd name="connsiteX4" fmla="*/ 7542947 w 9020628"/>
              <a:gd name="connsiteY4" fmla="*/ 6767617 h 6858000"/>
              <a:gd name="connsiteX5" fmla="*/ 7438605 w 9020628"/>
              <a:gd name="connsiteY5" fmla="*/ 6858000 h 6858000"/>
              <a:gd name="connsiteX6" fmla="*/ 7009115 w 9020628"/>
              <a:gd name="connsiteY6" fmla="*/ 6858000 h 6858000"/>
              <a:gd name="connsiteX7" fmla="*/ 7049258 w 9020628"/>
              <a:gd name="connsiteY7" fmla="*/ 6829454 h 6858000"/>
              <a:gd name="connsiteX8" fmla="*/ 8753798 w 9020628"/>
              <a:gd name="connsiteY8" fmla="*/ 3429000 h 6858000"/>
              <a:gd name="connsiteX9" fmla="*/ 7209564 w 9020628"/>
              <a:gd name="connsiteY9" fmla="*/ 154522 h 6858000"/>
              <a:gd name="connsiteX10" fmla="*/ 1584806 w 9020628"/>
              <a:gd name="connsiteY10" fmla="*/ 0 h 6858000"/>
              <a:gd name="connsiteX11" fmla="*/ 2017703 w 9020628"/>
              <a:gd name="connsiteY11" fmla="*/ 0 h 6858000"/>
              <a:gd name="connsiteX12" fmla="*/ 1811065 w 9020628"/>
              <a:gd name="connsiteY12" fmla="*/ 154522 h 6858000"/>
              <a:gd name="connsiteX13" fmla="*/ 266830 w 9020628"/>
              <a:gd name="connsiteY13" fmla="*/ 3429000 h 6858000"/>
              <a:gd name="connsiteX14" fmla="*/ 1971370 w 9020628"/>
              <a:gd name="connsiteY14" fmla="*/ 6829454 h 6858000"/>
              <a:gd name="connsiteX15" fmla="*/ 2011513 w 9020628"/>
              <a:gd name="connsiteY15" fmla="*/ 6858000 h 6858000"/>
              <a:gd name="connsiteX16" fmla="*/ 1582023 w 9020628"/>
              <a:gd name="connsiteY16" fmla="*/ 6858000 h 6858000"/>
              <a:gd name="connsiteX17" fmla="*/ 1477681 w 9020628"/>
              <a:gd name="connsiteY17" fmla="*/ 6767617 h 6858000"/>
              <a:gd name="connsiteX18" fmla="*/ 0 w 9020628"/>
              <a:gd name="connsiteY18" fmla="*/ 3429000 h 6858000"/>
              <a:gd name="connsiteX19" fmla="*/ 1321040 w 9020628"/>
              <a:gd name="connsiteY19" fmla="*/ 2397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0628" h="6858000">
                <a:moveTo>
                  <a:pt x="7002925" y="0"/>
                </a:moveTo>
                <a:lnTo>
                  <a:pt x="7435822" y="0"/>
                </a:lnTo>
                <a:lnTo>
                  <a:pt x="7699588" y="239726"/>
                </a:lnTo>
                <a:cubicBezTo>
                  <a:pt x="8515794" y="1055933"/>
                  <a:pt x="9020628" y="2183511"/>
                  <a:pt x="9020628" y="3429000"/>
                </a:cubicBezTo>
                <a:cubicBezTo>
                  <a:pt x="9020628" y="4752332"/>
                  <a:pt x="8450718" y="5942554"/>
                  <a:pt x="7542947" y="6767617"/>
                </a:cubicBezTo>
                <a:lnTo>
                  <a:pt x="7438605" y="6858000"/>
                </a:lnTo>
                <a:lnTo>
                  <a:pt x="7009115" y="6858000"/>
                </a:lnTo>
                <a:lnTo>
                  <a:pt x="7049258" y="6829454"/>
                </a:lnTo>
                <a:cubicBezTo>
                  <a:pt x="8084019" y="6055603"/>
                  <a:pt x="8753798" y="4820519"/>
                  <a:pt x="8753798" y="3429000"/>
                </a:cubicBezTo>
                <a:cubicBezTo>
                  <a:pt x="8753798" y="2110719"/>
                  <a:pt x="8152666" y="932839"/>
                  <a:pt x="7209564" y="154522"/>
                </a:cubicBezTo>
                <a:close/>
                <a:moveTo>
                  <a:pt x="1584806" y="0"/>
                </a:moveTo>
                <a:lnTo>
                  <a:pt x="2017703" y="0"/>
                </a:lnTo>
                <a:lnTo>
                  <a:pt x="1811065" y="154522"/>
                </a:lnTo>
                <a:cubicBezTo>
                  <a:pt x="867962" y="932839"/>
                  <a:pt x="266830" y="2110719"/>
                  <a:pt x="266830" y="3429000"/>
                </a:cubicBezTo>
                <a:cubicBezTo>
                  <a:pt x="266830" y="4820519"/>
                  <a:pt x="936610" y="6055603"/>
                  <a:pt x="1971370" y="6829454"/>
                </a:cubicBezTo>
                <a:lnTo>
                  <a:pt x="2011513" y="6858000"/>
                </a:lnTo>
                <a:lnTo>
                  <a:pt x="1582023" y="6858000"/>
                </a:lnTo>
                <a:lnTo>
                  <a:pt x="1477681" y="6767617"/>
                </a:lnTo>
                <a:cubicBezTo>
                  <a:pt x="569911" y="5942554"/>
                  <a:pt x="0" y="4752332"/>
                  <a:pt x="0" y="3429000"/>
                </a:cubicBezTo>
                <a:cubicBezTo>
                  <a:pt x="0" y="2183511"/>
                  <a:pt x="504834" y="1055933"/>
                  <a:pt x="1321040" y="23972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solidFill>
                <a:schemeClr val="tx1"/>
              </a:solidFill>
            </a:endParaRPr>
          </a:p>
        </p:txBody>
      </p:sp>
      <p:sp>
        <p:nvSpPr>
          <p:cNvPr id="14" name="Grafika 4">
            <a:extLst>
              <a:ext uri="{FF2B5EF4-FFF2-40B4-BE49-F238E27FC236}">
                <a16:creationId xmlns:a16="http://schemas.microsoft.com/office/drawing/2014/main" id="{A7C55E3C-A4B3-4569-BF80-615AE1067183}"/>
              </a:ext>
            </a:extLst>
          </p:cNvPr>
          <p:cNvSpPr/>
          <p:nvPr userDrawn="1"/>
        </p:nvSpPr>
        <p:spPr>
          <a:xfrm>
            <a:off x="5091417" y="692226"/>
            <a:ext cx="1931683" cy="128380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2148840" y="2514866"/>
            <a:ext cx="7894320" cy="2387600"/>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2819400" y="5105400"/>
            <a:ext cx="6553200" cy="944880"/>
          </a:xfrm>
        </p:spPr>
        <p:txBody>
          <a:bodyPr>
            <a:normAutofit/>
          </a:bodyPr>
          <a:lstStyle>
            <a:lvl1pPr marL="0" indent="0" algn="ctr">
              <a:lnSpc>
                <a:spcPct val="100000"/>
              </a:lnSpc>
              <a:spcBef>
                <a:spcPts val="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273483"/>
            <a:ext cx="1028700" cy="365125"/>
          </a:xfrm>
        </p:spPr>
        <p:txBody>
          <a:bodyPr/>
          <a:lstStyle>
            <a:lvl1pPr algn="ctr">
              <a:defRPr>
                <a:solidFill>
                  <a:schemeClr val="bg1">
                    <a:lumMod val="50000"/>
                  </a:schemeClr>
                </a:solidFill>
              </a:defRPr>
            </a:lvl1pPr>
          </a:lstStyle>
          <a:p>
            <a:fld id="{1A9DA73C-7E82-4546-A946-81FBC393FC64}" type="datetime1">
              <a:rPr lang="en-US" smtClean="0"/>
              <a:t>3/28/2024</a:t>
            </a:fld>
            <a:endParaRPr lang="en-US"/>
          </a:p>
        </p:txBody>
      </p:sp>
    </p:spTree>
    <p:extLst>
      <p:ext uri="{BB962C8B-B14F-4D97-AF65-F5344CB8AC3E}">
        <p14:creationId xmlns:p14="http://schemas.microsoft.com/office/powerpoint/2010/main" val="2936682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roche_background.png">
            <a:extLst>
              <a:ext uri="{FF2B5EF4-FFF2-40B4-BE49-F238E27FC236}">
                <a16:creationId xmlns:a16="http://schemas.microsoft.com/office/drawing/2014/main" id="{9AE2BDD7-6AAC-7F4E-BB8D-C8BBE4557E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860"/>
            <a:ext cx="9151172" cy="6842760"/>
          </a:xfrm>
          <a:prstGeom prst="rect">
            <a:avLst/>
          </a:prstGeom>
        </p:spPr>
      </p:pic>
    </p:spTree>
    <p:extLst>
      <p:ext uri="{BB962C8B-B14F-4D97-AF65-F5344CB8AC3E}">
        <p14:creationId xmlns:p14="http://schemas.microsoft.com/office/powerpoint/2010/main" val="68557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1600200"/>
            <a:ext cx="10363200" cy="4191000"/>
          </a:xfrm>
          <a:prstGeom prst="rect">
            <a:avLst/>
          </a:prstGeom>
        </p:spPr>
        <p:txBody>
          <a:bodyPr lIns="0" bIns="0"/>
          <a:lstStyle>
            <a:lvl1pPr marL="0" indent="0" algn="l">
              <a:buNone/>
              <a:defRPr sz="2000" b="0">
                <a:solidFill>
                  <a:schemeClr val="tx1">
                    <a:lumMod val="65000"/>
                    <a:lumOff val="3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4" name="Straight Connector 3">
            <a:extLst>
              <a:ext uri="{FF2B5EF4-FFF2-40B4-BE49-F238E27FC236}">
                <a16:creationId xmlns:a16="http://schemas.microsoft.com/office/drawing/2014/main" id="{04ED8F01-D872-2F41-8E1A-9A595FAB8FD2}"/>
              </a:ext>
            </a:extLst>
          </p:cNvPr>
          <p:cNvCxnSpPr/>
          <p:nvPr/>
        </p:nvCxnSpPr>
        <p:spPr>
          <a:xfrm>
            <a:off x="711200" y="1219200"/>
            <a:ext cx="10769600" cy="0"/>
          </a:xfrm>
          <a:prstGeom prst="line">
            <a:avLst/>
          </a:prstGeom>
          <a:ln>
            <a:solidFill>
              <a:srgbClr val="24367F"/>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A888F00B-2587-CF44-A6C8-138D5D8F2194}"/>
              </a:ext>
            </a:extLst>
          </p:cNvPr>
          <p:cNvSpPr>
            <a:spLocks noGrp="1"/>
          </p:cNvSpPr>
          <p:nvPr>
            <p:ph type="title"/>
          </p:nvPr>
        </p:nvSpPr>
        <p:spPr>
          <a:xfrm>
            <a:off x="609600" y="274638"/>
            <a:ext cx="10972800" cy="792162"/>
          </a:xfrm>
          <a:prstGeom prst="rect">
            <a:avLst/>
          </a:prstGeom>
        </p:spPr>
        <p:txBody>
          <a:bodyPr anchor="b"/>
          <a:lstStyle>
            <a:lvl1pPr>
              <a:defRPr sz="2800">
                <a:solidFill>
                  <a:srgbClr val="24367F"/>
                </a:solidFill>
                <a:latin typeface="Arial"/>
              </a:defRPr>
            </a:lvl1pPr>
          </a:lstStyle>
          <a:p>
            <a:r>
              <a:rPr lang="en-US" dirty="0"/>
              <a:t>Click to edit Master title style</a:t>
            </a:r>
          </a:p>
        </p:txBody>
      </p:sp>
    </p:spTree>
    <p:extLst>
      <p:ext uri="{BB962C8B-B14F-4D97-AF65-F5344CB8AC3E}">
        <p14:creationId xmlns:p14="http://schemas.microsoft.com/office/powerpoint/2010/main" val="269408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lnSpc>
                <a:spcPct val="150000"/>
              </a:lnSpc>
              <a:defRPr sz="2000">
                <a:solidFill>
                  <a:schemeClr val="tx1">
                    <a:lumMod val="65000"/>
                    <a:lumOff val="35000"/>
                  </a:schemeClr>
                </a:solidFill>
                <a:latin typeface="Arial"/>
              </a:defRPr>
            </a:lvl1pPr>
            <a:lvl2pPr>
              <a:lnSpc>
                <a:spcPct val="150000"/>
              </a:lnSpc>
              <a:defRPr sz="2000">
                <a:solidFill>
                  <a:schemeClr val="tx1">
                    <a:lumMod val="65000"/>
                    <a:lumOff val="35000"/>
                  </a:schemeClr>
                </a:solidFill>
                <a:latin typeface="Arial"/>
              </a:defRPr>
            </a:lvl2pPr>
            <a:lvl3pPr>
              <a:lnSpc>
                <a:spcPct val="150000"/>
              </a:lnSpc>
              <a:defRPr sz="2000">
                <a:solidFill>
                  <a:schemeClr val="tx1">
                    <a:lumMod val="65000"/>
                    <a:lumOff val="35000"/>
                  </a:schemeClr>
                </a:solidFill>
                <a:latin typeface="Arial"/>
              </a:defRPr>
            </a:lvl3pPr>
            <a:lvl4pPr>
              <a:lnSpc>
                <a:spcPct val="150000"/>
              </a:lnSpc>
              <a:defRPr sz="2000">
                <a:solidFill>
                  <a:schemeClr val="tx1">
                    <a:lumMod val="65000"/>
                    <a:lumOff val="35000"/>
                  </a:schemeClr>
                </a:solidFill>
                <a:latin typeface="Arial"/>
              </a:defRPr>
            </a:lvl4pPr>
            <a:lvl5pPr>
              <a:lnSpc>
                <a:spcPct val="150000"/>
              </a:lnSpc>
              <a:defRPr sz="2000">
                <a:solidFill>
                  <a:schemeClr val="tx1">
                    <a:lumMod val="65000"/>
                    <a:lumOff val="35000"/>
                  </a:schemeClr>
                </a:solidFill>
                <a:latin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F7D09686-E705-4D40-88C4-A7C57EBF9BD4}"/>
              </a:ext>
            </a:extLst>
          </p:cNvPr>
          <p:cNvCxnSpPr/>
          <p:nvPr/>
        </p:nvCxnSpPr>
        <p:spPr>
          <a:xfrm>
            <a:off x="711200" y="1219200"/>
            <a:ext cx="10769600" cy="0"/>
          </a:xfrm>
          <a:prstGeom prst="line">
            <a:avLst/>
          </a:prstGeom>
          <a:ln>
            <a:solidFill>
              <a:srgbClr val="24367F"/>
            </a:solidFill>
          </a:ln>
          <a:effectLst/>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548EF0AC-3C19-9F49-9F08-ECCF31EB72C2}"/>
              </a:ext>
            </a:extLst>
          </p:cNvPr>
          <p:cNvSpPr>
            <a:spLocks noGrp="1"/>
          </p:cNvSpPr>
          <p:nvPr>
            <p:ph type="title"/>
          </p:nvPr>
        </p:nvSpPr>
        <p:spPr>
          <a:xfrm>
            <a:off x="609600" y="274638"/>
            <a:ext cx="10972800" cy="792162"/>
          </a:xfrm>
          <a:prstGeom prst="rect">
            <a:avLst/>
          </a:prstGeom>
        </p:spPr>
        <p:txBody>
          <a:bodyPr anchor="b"/>
          <a:lstStyle>
            <a:lvl1pPr>
              <a:defRPr sz="2800">
                <a:solidFill>
                  <a:srgbClr val="24367F"/>
                </a:solidFill>
                <a:latin typeface="Arial"/>
              </a:defRPr>
            </a:lvl1pPr>
          </a:lstStyle>
          <a:p>
            <a:r>
              <a:rPr lang="en-US" dirty="0"/>
              <a:t>Click to edit Master title style</a:t>
            </a:r>
          </a:p>
        </p:txBody>
      </p:sp>
    </p:spTree>
    <p:extLst>
      <p:ext uri="{BB962C8B-B14F-4D97-AF65-F5344CB8AC3E}">
        <p14:creationId xmlns:p14="http://schemas.microsoft.com/office/powerpoint/2010/main" val="89440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2F56C5-B3D5-144D-A463-E898C9CF06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63084" y="2018601"/>
            <a:ext cx="10363200" cy="1362075"/>
          </a:xfrm>
          <a:prstGeom prst="rect">
            <a:avLst/>
          </a:prstGeom>
        </p:spPr>
        <p:txBody>
          <a:bodyPr anchor="b"/>
          <a:lstStyle>
            <a:lvl1pPr algn="l">
              <a:defRPr sz="4000" b="1" cap="all">
                <a:solidFill>
                  <a:schemeClr val="bg1"/>
                </a:solidFill>
                <a:latin typeface="Arial"/>
              </a:defRPr>
            </a:lvl1pPr>
          </a:lstStyle>
          <a:p>
            <a:r>
              <a:rPr lang="en-US" dirty="0"/>
              <a:t>Click to edit Master title style</a:t>
            </a:r>
          </a:p>
        </p:txBody>
      </p:sp>
      <p:sp>
        <p:nvSpPr>
          <p:cNvPr id="3" name="Text Placeholder 2"/>
          <p:cNvSpPr>
            <a:spLocks noGrp="1"/>
          </p:cNvSpPr>
          <p:nvPr>
            <p:ph type="body" idx="1"/>
          </p:nvPr>
        </p:nvSpPr>
        <p:spPr>
          <a:xfrm>
            <a:off x="963084" y="4411451"/>
            <a:ext cx="10363200" cy="1500187"/>
          </a:xfrm>
          <a:prstGeom prst="rect">
            <a:avLst/>
          </a:prstGeom>
        </p:spPr>
        <p:txBody>
          <a:bodyPr anchor="t"/>
          <a:lstStyle>
            <a:lvl1pPr marL="0" indent="0">
              <a:buNone/>
              <a:defRPr sz="2000">
                <a:solidFill>
                  <a:schemeClr val="tx1">
                    <a:lumMod val="65000"/>
                    <a:lumOff val="3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8" name="Text Placeholder 7">
            <a:extLst>
              <a:ext uri="{FF2B5EF4-FFF2-40B4-BE49-F238E27FC236}">
                <a16:creationId xmlns:a16="http://schemas.microsoft.com/office/drawing/2014/main" id="{9A77C759-66A9-2346-BB28-B2AA790FAC75}"/>
              </a:ext>
            </a:extLst>
          </p:cNvPr>
          <p:cNvSpPr>
            <a:spLocks noGrp="1"/>
          </p:cNvSpPr>
          <p:nvPr>
            <p:ph type="body" sz="quarter" idx="10" hasCustomPrompt="1"/>
          </p:nvPr>
        </p:nvSpPr>
        <p:spPr>
          <a:xfrm>
            <a:off x="6481234" y="288309"/>
            <a:ext cx="4845050" cy="903288"/>
          </a:xfrm>
          <a:prstGeom prst="rect">
            <a:avLst/>
          </a:prstGeom>
        </p:spPr>
        <p:txBody>
          <a:bodyPr/>
          <a:lstStyle>
            <a:lvl1pPr marL="0" indent="0" algn="r">
              <a:buNone/>
              <a:defRPr sz="2000" i="1">
                <a:solidFill>
                  <a:srgbClr val="24367F"/>
                </a:solidFill>
              </a:defRPr>
            </a:lvl1pPr>
            <a:lvl2pPr marL="457200" indent="0">
              <a:buNone/>
              <a:defRPr sz="2000" i="1"/>
            </a:lvl2pPr>
            <a:lvl3pPr marL="914400" indent="0">
              <a:buNone/>
              <a:defRPr sz="2000" i="1"/>
            </a:lvl3pPr>
            <a:lvl4pPr marL="1371600" indent="0">
              <a:buNone/>
              <a:defRPr sz="2000" i="1"/>
            </a:lvl4pPr>
            <a:lvl5pPr marL="1828800" indent="0">
              <a:buNone/>
              <a:defRPr sz="2000" i="1"/>
            </a:lvl5pPr>
          </a:lstStyle>
          <a:p>
            <a:pPr lvl="0"/>
            <a:r>
              <a:rPr lang="en-US" dirty="0"/>
              <a:t>Section</a:t>
            </a:r>
          </a:p>
        </p:txBody>
      </p:sp>
    </p:spTree>
    <p:extLst>
      <p:ext uri="{BB962C8B-B14F-4D97-AF65-F5344CB8AC3E}">
        <p14:creationId xmlns:p14="http://schemas.microsoft.com/office/powerpoint/2010/main" val="26248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8E03ACBC-064B-4A0C-974A-05453A12F0EE}"/>
              </a:ext>
            </a:extLst>
          </p:cNvPr>
          <p:cNvGrpSpPr/>
          <p:nvPr userDrawn="1"/>
        </p:nvGrpSpPr>
        <p:grpSpPr>
          <a:xfrm>
            <a:off x="4242442" y="0"/>
            <a:ext cx="3707119" cy="2085996"/>
            <a:chOff x="3563759" y="0"/>
            <a:chExt cx="4860000" cy="2734724"/>
          </a:xfrm>
        </p:grpSpPr>
        <p:sp>
          <p:nvSpPr>
            <p:cNvPr id="16" name="Dowolny kształt: kształt 15">
              <a:extLst>
                <a:ext uri="{FF2B5EF4-FFF2-40B4-BE49-F238E27FC236}">
                  <a16:creationId xmlns:a16="http://schemas.microsoft.com/office/drawing/2014/main" id="{2F5BBF54-8DB9-4C26-9E16-BEAA64EFFF85}"/>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sp>
          <p:nvSpPr>
            <p:cNvPr id="17" name="Dowolny kształt: kształt 16">
              <a:extLst>
                <a:ext uri="{FF2B5EF4-FFF2-40B4-BE49-F238E27FC236}">
                  <a16:creationId xmlns:a16="http://schemas.microsoft.com/office/drawing/2014/main" id="{3D238C1E-904E-4CFC-80C2-116495F649B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a:p>
          </p:txBody>
        </p:sp>
      </p:grpSp>
      <p:sp>
        <p:nvSpPr>
          <p:cNvPr id="2" name="Title 1">
            <a:extLst>
              <a:ext uri="{FF2B5EF4-FFF2-40B4-BE49-F238E27FC236}">
                <a16:creationId xmlns:a16="http://schemas.microsoft.com/office/drawing/2014/main" id="{901C2BF3-AA76-4558-8440-269FAF997F67}"/>
              </a:ext>
            </a:extLst>
          </p:cNvPr>
          <p:cNvSpPr>
            <a:spLocks noGrp="1"/>
          </p:cNvSpPr>
          <p:nvPr>
            <p:ph type="title" hasCustomPrompt="1"/>
          </p:nvPr>
        </p:nvSpPr>
        <p:spPr>
          <a:xfrm>
            <a:off x="695325" y="3303735"/>
            <a:ext cx="10652127" cy="1258740"/>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113727A9-818A-42AA-A971-435836BBC0BC}"/>
              </a:ext>
            </a:extLst>
          </p:cNvPr>
          <p:cNvSpPr>
            <a:spLocks noGrp="1"/>
          </p:cNvSpPr>
          <p:nvPr>
            <p:ph type="body" idx="1"/>
          </p:nvPr>
        </p:nvSpPr>
        <p:spPr>
          <a:xfrm>
            <a:off x="695325" y="4589464"/>
            <a:ext cx="10652127" cy="653648"/>
          </a:xfrm>
        </p:spPr>
        <p:txBody>
          <a:bodyPr/>
          <a:lstStyle>
            <a:lvl1pPr marL="0" indent="0">
              <a:lnSpc>
                <a:spcPct val="100000"/>
              </a:lnSpc>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Prostokąt 10">
            <a:extLst>
              <a:ext uri="{FF2B5EF4-FFF2-40B4-BE49-F238E27FC236}">
                <a16:creationId xmlns:a16="http://schemas.microsoft.com/office/drawing/2014/main" id="{34FCB22E-4809-4B17-96EA-A02D506D85ED}"/>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rostokąt 11">
            <a:extLst>
              <a:ext uri="{FF2B5EF4-FFF2-40B4-BE49-F238E27FC236}">
                <a16:creationId xmlns:a16="http://schemas.microsoft.com/office/drawing/2014/main" id="{2CA57D05-92ED-46B5-9B07-9B23E4EFCCE3}"/>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rostokąt 12">
            <a:extLst>
              <a:ext uri="{FF2B5EF4-FFF2-40B4-BE49-F238E27FC236}">
                <a16:creationId xmlns:a16="http://schemas.microsoft.com/office/drawing/2014/main" id="{316F3045-9859-464F-AB89-0AB150A562EB}"/>
              </a:ext>
            </a:extLst>
          </p:cNvPr>
          <p:cNvSpPr/>
          <p:nvPr userDrawn="1"/>
        </p:nvSpPr>
        <p:spPr>
          <a:xfrm flipV="1">
            <a:off x="1" y="3303737"/>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Grafika 4">
            <a:extLst>
              <a:ext uri="{FF2B5EF4-FFF2-40B4-BE49-F238E27FC236}">
                <a16:creationId xmlns:a16="http://schemas.microsoft.com/office/drawing/2014/main" id="{A66D5D57-1B75-4868-B24D-787F9509A210}"/>
              </a:ext>
            </a:extLst>
          </p:cNvPr>
          <p:cNvSpPr/>
          <p:nvPr userDrawn="1"/>
        </p:nvSpPr>
        <p:spPr>
          <a:xfrm>
            <a:off x="5449940" y="462784"/>
            <a:ext cx="1371095" cy="91123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Tree>
    <p:extLst>
      <p:ext uri="{BB962C8B-B14F-4D97-AF65-F5344CB8AC3E}">
        <p14:creationId xmlns:p14="http://schemas.microsoft.com/office/powerpoint/2010/main" val="3234457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CA1F5-F4E0-3648-8168-4088667C74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05902"/>
            <a:ext cx="12192000" cy="6858000"/>
          </a:xfrm>
          <a:prstGeom prst="rect">
            <a:avLst/>
          </a:prstGeom>
        </p:spPr>
      </p:pic>
      <p:sp>
        <p:nvSpPr>
          <p:cNvPr id="2" name="Title 1"/>
          <p:cNvSpPr>
            <a:spLocks noGrp="1"/>
          </p:cNvSpPr>
          <p:nvPr>
            <p:ph type="title"/>
          </p:nvPr>
        </p:nvSpPr>
        <p:spPr>
          <a:xfrm>
            <a:off x="963084" y="1166990"/>
            <a:ext cx="10363200" cy="1362075"/>
          </a:xfrm>
          <a:prstGeom prst="rect">
            <a:avLst/>
          </a:prstGeom>
        </p:spPr>
        <p:txBody>
          <a:bodyPr anchor="b"/>
          <a:lstStyle>
            <a:lvl1pPr algn="ctr">
              <a:defRPr sz="2000" b="1" cap="all">
                <a:solidFill>
                  <a:schemeClr val="bg1"/>
                </a:solidFill>
                <a:latin typeface="Arial"/>
              </a:defRPr>
            </a:lvl1pPr>
          </a:lstStyle>
          <a:p>
            <a:r>
              <a:rPr lang="en-US" dirty="0"/>
              <a:t>Click to edit Master title style</a:t>
            </a:r>
          </a:p>
        </p:txBody>
      </p:sp>
      <p:sp>
        <p:nvSpPr>
          <p:cNvPr id="3" name="Text Placeholder 2"/>
          <p:cNvSpPr>
            <a:spLocks noGrp="1"/>
          </p:cNvSpPr>
          <p:nvPr>
            <p:ph type="body" idx="1"/>
          </p:nvPr>
        </p:nvSpPr>
        <p:spPr>
          <a:xfrm>
            <a:off x="963084" y="2833865"/>
            <a:ext cx="10363200" cy="1500187"/>
          </a:xfrm>
          <a:prstGeom prst="rect">
            <a:avLst/>
          </a:prstGeom>
        </p:spPr>
        <p:txBody>
          <a:bodyPr anchor="t"/>
          <a:lstStyle>
            <a:lvl1pPr marL="0" indent="0" algn="ctr">
              <a:buNone/>
              <a:defRPr sz="3600" b="0">
                <a:solidFill>
                  <a:schemeClr val="bg1"/>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4405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tx1">
                    <a:lumMod val="65000"/>
                    <a:lumOff val="35000"/>
                  </a:schemeClr>
                </a:solidFill>
                <a:latin typeface="Arial"/>
              </a:defRPr>
            </a:lvl1pPr>
            <a:lvl2pPr>
              <a:defRPr sz="2400">
                <a:solidFill>
                  <a:schemeClr val="tx1">
                    <a:lumMod val="65000"/>
                    <a:lumOff val="35000"/>
                  </a:schemeClr>
                </a:solidFill>
                <a:latin typeface="Arial"/>
              </a:defRPr>
            </a:lvl2pPr>
            <a:lvl3pPr>
              <a:defRPr sz="2000">
                <a:solidFill>
                  <a:schemeClr val="tx1">
                    <a:lumMod val="65000"/>
                    <a:lumOff val="35000"/>
                  </a:schemeClr>
                </a:solidFill>
                <a:latin typeface="Arial"/>
              </a:defRPr>
            </a:lvl3pPr>
            <a:lvl4pPr>
              <a:defRPr sz="1800">
                <a:solidFill>
                  <a:schemeClr val="tx1">
                    <a:lumMod val="65000"/>
                    <a:lumOff val="35000"/>
                  </a:schemeClr>
                </a:solidFill>
                <a:latin typeface="Arial"/>
              </a:defRPr>
            </a:lvl4pPr>
            <a:lvl5pPr>
              <a:defRPr sz="1800">
                <a:solidFill>
                  <a:schemeClr val="tx1">
                    <a:lumMod val="65000"/>
                    <a:lumOff val="35000"/>
                  </a:schemeClr>
                </a:solidFill>
                <a:latin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tx1">
                    <a:lumMod val="65000"/>
                    <a:lumOff val="35000"/>
                  </a:schemeClr>
                </a:solidFill>
                <a:latin typeface="Arial"/>
              </a:defRPr>
            </a:lvl1pPr>
            <a:lvl2pPr>
              <a:defRPr sz="2400">
                <a:solidFill>
                  <a:schemeClr val="tx1">
                    <a:lumMod val="65000"/>
                    <a:lumOff val="35000"/>
                  </a:schemeClr>
                </a:solidFill>
                <a:latin typeface="Arial"/>
              </a:defRPr>
            </a:lvl2pPr>
            <a:lvl3pPr>
              <a:defRPr sz="2000">
                <a:solidFill>
                  <a:schemeClr val="tx1">
                    <a:lumMod val="65000"/>
                    <a:lumOff val="35000"/>
                  </a:schemeClr>
                </a:solidFill>
                <a:latin typeface="Arial"/>
              </a:defRPr>
            </a:lvl3pPr>
            <a:lvl4pPr>
              <a:defRPr sz="1800">
                <a:solidFill>
                  <a:schemeClr val="tx1">
                    <a:lumMod val="65000"/>
                    <a:lumOff val="35000"/>
                  </a:schemeClr>
                </a:solidFill>
                <a:latin typeface="Arial"/>
              </a:defRPr>
            </a:lvl4pPr>
            <a:lvl5pPr>
              <a:defRPr sz="1800">
                <a:solidFill>
                  <a:schemeClr val="tx1">
                    <a:lumMod val="65000"/>
                    <a:lumOff val="35000"/>
                  </a:schemeClr>
                </a:solidFill>
                <a:latin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D1B0DA52-C7B6-8345-A485-56877F5555AC}"/>
              </a:ext>
            </a:extLst>
          </p:cNvPr>
          <p:cNvCxnSpPr/>
          <p:nvPr/>
        </p:nvCxnSpPr>
        <p:spPr>
          <a:xfrm>
            <a:off x="711200" y="1219200"/>
            <a:ext cx="10769600" cy="0"/>
          </a:xfrm>
          <a:prstGeom prst="line">
            <a:avLst/>
          </a:prstGeom>
          <a:ln>
            <a:solidFill>
              <a:srgbClr val="24367F"/>
            </a:solidFill>
          </a:ln>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94E9C13E-3197-6543-BCD2-4443E9D02CC6}"/>
              </a:ext>
            </a:extLst>
          </p:cNvPr>
          <p:cNvSpPr>
            <a:spLocks noGrp="1"/>
          </p:cNvSpPr>
          <p:nvPr>
            <p:ph type="title"/>
          </p:nvPr>
        </p:nvSpPr>
        <p:spPr>
          <a:xfrm>
            <a:off x="609600" y="274638"/>
            <a:ext cx="10972800" cy="792162"/>
          </a:xfrm>
          <a:prstGeom prst="rect">
            <a:avLst/>
          </a:prstGeom>
        </p:spPr>
        <p:txBody>
          <a:bodyPr anchor="b"/>
          <a:lstStyle>
            <a:lvl1pPr>
              <a:defRPr sz="2800">
                <a:solidFill>
                  <a:srgbClr val="24367F"/>
                </a:solidFill>
                <a:latin typeface="Arial"/>
              </a:defRPr>
            </a:lvl1pPr>
          </a:lstStyle>
          <a:p>
            <a:r>
              <a:rPr lang="en-US" dirty="0"/>
              <a:t>Click to edit Master title style</a:t>
            </a:r>
          </a:p>
        </p:txBody>
      </p:sp>
    </p:spTree>
    <p:extLst>
      <p:ext uri="{BB962C8B-B14F-4D97-AF65-F5344CB8AC3E}">
        <p14:creationId xmlns:p14="http://schemas.microsoft.com/office/powerpoint/2010/main" val="8919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tx1">
                    <a:lumMod val="65000"/>
                    <a:lumOff val="35000"/>
                  </a:schemeClr>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tx1">
                    <a:lumMod val="65000"/>
                    <a:lumOff val="35000"/>
                  </a:schemeClr>
                </a:solidFill>
                <a:latin typeface="Arial"/>
              </a:defRPr>
            </a:lvl1pPr>
            <a:lvl2pPr>
              <a:defRPr sz="2000">
                <a:solidFill>
                  <a:schemeClr val="tx1">
                    <a:lumMod val="65000"/>
                    <a:lumOff val="35000"/>
                  </a:schemeClr>
                </a:solidFill>
                <a:latin typeface="Arial"/>
              </a:defRPr>
            </a:lvl2pPr>
            <a:lvl3pPr>
              <a:defRPr sz="1800">
                <a:solidFill>
                  <a:schemeClr val="tx1">
                    <a:lumMod val="65000"/>
                    <a:lumOff val="35000"/>
                  </a:schemeClr>
                </a:solidFill>
                <a:latin typeface="Arial"/>
              </a:defRPr>
            </a:lvl3pPr>
            <a:lvl4pPr>
              <a:defRPr sz="1600">
                <a:solidFill>
                  <a:schemeClr val="tx1">
                    <a:lumMod val="65000"/>
                    <a:lumOff val="35000"/>
                  </a:schemeClr>
                </a:solidFill>
                <a:latin typeface="Arial"/>
              </a:defRPr>
            </a:lvl4pPr>
            <a:lvl5pPr>
              <a:defRPr sz="1600">
                <a:solidFill>
                  <a:schemeClr val="tx1">
                    <a:lumMod val="65000"/>
                    <a:lumOff val="35000"/>
                  </a:schemeClr>
                </a:solidFill>
                <a:latin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tx1">
                    <a:lumMod val="65000"/>
                    <a:lumOff val="35000"/>
                  </a:schemeClr>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tx1">
                    <a:lumMod val="65000"/>
                    <a:lumOff val="35000"/>
                  </a:schemeClr>
                </a:solidFill>
                <a:latin typeface="Arial"/>
              </a:defRPr>
            </a:lvl1pPr>
            <a:lvl2pPr>
              <a:defRPr sz="2000">
                <a:solidFill>
                  <a:schemeClr val="tx1">
                    <a:lumMod val="65000"/>
                    <a:lumOff val="35000"/>
                  </a:schemeClr>
                </a:solidFill>
                <a:latin typeface="Arial"/>
              </a:defRPr>
            </a:lvl2pPr>
            <a:lvl3pPr>
              <a:defRPr sz="1800">
                <a:solidFill>
                  <a:schemeClr val="tx1">
                    <a:lumMod val="65000"/>
                    <a:lumOff val="35000"/>
                  </a:schemeClr>
                </a:solidFill>
                <a:latin typeface="Arial"/>
              </a:defRPr>
            </a:lvl3pPr>
            <a:lvl4pPr>
              <a:defRPr sz="1600">
                <a:solidFill>
                  <a:schemeClr val="tx1">
                    <a:lumMod val="65000"/>
                    <a:lumOff val="35000"/>
                  </a:schemeClr>
                </a:solidFill>
                <a:latin typeface="Arial"/>
              </a:defRPr>
            </a:lvl4pPr>
            <a:lvl5pPr>
              <a:defRPr sz="1600">
                <a:solidFill>
                  <a:schemeClr val="tx1">
                    <a:lumMod val="65000"/>
                    <a:lumOff val="35000"/>
                  </a:schemeClr>
                </a:solidFill>
                <a:latin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9D596BB0-4D9E-7641-8BDC-B6EFEF35F622}"/>
              </a:ext>
            </a:extLst>
          </p:cNvPr>
          <p:cNvCxnSpPr/>
          <p:nvPr/>
        </p:nvCxnSpPr>
        <p:spPr>
          <a:xfrm>
            <a:off x="711200" y="1219200"/>
            <a:ext cx="10769600" cy="0"/>
          </a:xfrm>
          <a:prstGeom prst="line">
            <a:avLst/>
          </a:prstGeom>
          <a:ln>
            <a:solidFill>
              <a:srgbClr val="24367F"/>
            </a:solidFill>
          </a:ln>
          <a:effec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67143960-2320-5A47-8665-90B6C6AFBFB4}"/>
              </a:ext>
            </a:extLst>
          </p:cNvPr>
          <p:cNvSpPr>
            <a:spLocks noGrp="1"/>
          </p:cNvSpPr>
          <p:nvPr>
            <p:ph type="title"/>
          </p:nvPr>
        </p:nvSpPr>
        <p:spPr>
          <a:xfrm>
            <a:off x="609600" y="274638"/>
            <a:ext cx="10972800" cy="792162"/>
          </a:xfrm>
          <a:prstGeom prst="rect">
            <a:avLst/>
          </a:prstGeom>
        </p:spPr>
        <p:txBody>
          <a:bodyPr anchor="b"/>
          <a:lstStyle>
            <a:lvl1pPr>
              <a:defRPr sz="2800">
                <a:solidFill>
                  <a:srgbClr val="24367F"/>
                </a:solidFill>
                <a:latin typeface="Arial"/>
              </a:defRPr>
            </a:lvl1pPr>
          </a:lstStyle>
          <a:p>
            <a:r>
              <a:rPr lang="en-US" dirty="0"/>
              <a:t>Click to edit Master title style</a:t>
            </a:r>
          </a:p>
        </p:txBody>
      </p:sp>
    </p:spTree>
    <p:extLst>
      <p:ext uri="{BB962C8B-B14F-4D97-AF65-F5344CB8AC3E}">
        <p14:creationId xmlns:p14="http://schemas.microsoft.com/office/powerpoint/2010/main" val="351383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prstGeom prst="rect">
            <a:avLst/>
          </a:prstGeom>
        </p:spPr>
        <p:txBody>
          <a:bodyPr anchor="b"/>
          <a:lstStyle>
            <a:lvl1pPr>
              <a:defRPr sz="2800">
                <a:solidFill>
                  <a:srgbClr val="24367F"/>
                </a:solidFill>
                <a:latin typeface="Arial"/>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2E146A51-E17D-F84D-9F2F-F0BF53CE9A09}"/>
              </a:ext>
            </a:extLst>
          </p:cNvPr>
          <p:cNvCxnSpPr/>
          <p:nvPr/>
        </p:nvCxnSpPr>
        <p:spPr>
          <a:xfrm>
            <a:off x="711200" y="1219200"/>
            <a:ext cx="10769600" cy="0"/>
          </a:xfrm>
          <a:prstGeom prst="line">
            <a:avLst/>
          </a:prstGeom>
          <a:ln>
            <a:solidFill>
              <a:srgbClr val="2436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51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t"/>
          <a:lstStyle>
            <a:lvl1pPr algn="l">
              <a:defRPr sz="2800" b="1">
                <a:solidFill>
                  <a:srgbClr val="24367F"/>
                </a:solidFill>
                <a:latin typeface="Aria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solidFill>
                  <a:schemeClr val="tx1">
                    <a:lumMod val="65000"/>
                    <a:lumOff val="35000"/>
                  </a:schemeClr>
                </a:solidFill>
                <a:latin typeface="Arial"/>
              </a:defRPr>
            </a:lvl1pPr>
            <a:lvl2pPr>
              <a:defRPr sz="2800">
                <a:solidFill>
                  <a:schemeClr val="tx1">
                    <a:lumMod val="65000"/>
                    <a:lumOff val="35000"/>
                  </a:schemeClr>
                </a:solidFill>
                <a:latin typeface="Arial"/>
              </a:defRPr>
            </a:lvl2pPr>
            <a:lvl3pPr>
              <a:defRPr sz="2400">
                <a:solidFill>
                  <a:schemeClr val="tx1">
                    <a:lumMod val="65000"/>
                    <a:lumOff val="35000"/>
                  </a:schemeClr>
                </a:solidFill>
                <a:latin typeface="Arial"/>
              </a:defRPr>
            </a:lvl3pPr>
            <a:lvl4pPr>
              <a:defRPr sz="2000">
                <a:solidFill>
                  <a:schemeClr val="tx1">
                    <a:lumMod val="65000"/>
                    <a:lumOff val="35000"/>
                  </a:schemeClr>
                </a:solidFill>
                <a:latin typeface="Arial"/>
              </a:defRPr>
            </a:lvl4pPr>
            <a:lvl5pPr>
              <a:defRPr sz="2000">
                <a:solidFill>
                  <a:schemeClr val="tx1">
                    <a:lumMod val="65000"/>
                    <a:lumOff val="35000"/>
                  </a:schemeClr>
                </a:solidFill>
                <a:latin typeface="Aria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9861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800" b="1">
                <a:solidFill>
                  <a:srgbClr val="24367F"/>
                </a:solidFill>
                <a:latin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31831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358B616-06C6-1A4C-945D-34991F081736}"/>
              </a:ext>
            </a:extLst>
          </p:cNvPr>
          <p:cNvSpPr>
            <a:spLocks noGrp="1"/>
          </p:cNvSpPr>
          <p:nvPr>
            <p:ph type="title" hasCustomPrompt="1"/>
          </p:nvPr>
        </p:nvSpPr>
        <p:spPr>
          <a:xfrm>
            <a:off x="609600" y="2763079"/>
            <a:ext cx="10972800" cy="1143000"/>
          </a:xfrm>
        </p:spPr>
        <p:txBody>
          <a:bodyPr>
            <a:noAutofit/>
          </a:bodyPr>
          <a:lstStyle>
            <a:lvl1pPr algn="ctr">
              <a:defRPr sz="44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94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93D78-E9A4-4F1A-8E5D-4A2CF5BF7F9E}"/>
              </a:ext>
            </a:extLst>
          </p:cNvPr>
          <p:cNvSpPr>
            <a:spLocks noGrp="1"/>
          </p:cNvSpPr>
          <p:nvPr>
            <p:ph sz="half" idx="2"/>
          </p:nvPr>
        </p:nvSpPr>
        <p:spPr>
          <a:xfrm>
            <a:off x="6248400"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6FF47085-0494-4751-9952-FDE7CB491964}"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a:p>
        </p:txBody>
      </p:sp>
    </p:spTree>
    <p:extLst>
      <p:ext uri="{BB962C8B-B14F-4D97-AF65-F5344CB8AC3E}">
        <p14:creationId xmlns:p14="http://schemas.microsoft.com/office/powerpoint/2010/main" val="1979569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4DAF3-ABA4-4694-A9D8-065D5F3FAD83}"/>
              </a:ext>
            </a:extLst>
          </p:cNvPr>
          <p:cNvSpPr>
            <a:spLocks noGrp="1"/>
          </p:cNvSpPr>
          <p:nvPr>
            <p:ph type="body" idx="1"/>
          </p:nvPr>
        </p:nvSpPr>
        <p:spPr>
          <a:xfrm>
            <a:off x="695325" y="1424474"/>
            <a:ext cx="5302251"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7DF0E-632C-4E10-AC29-11143B2D5BD3}"/>
              </a:ext>
            </a:extLst>
          </p:cNvPr>
          <p:cNvSpPr>
            <a:spLocks noGrp="1"/>
          </p:cNvSpPr>
          <p:nvPr>
            <p:ph sz="half" idx="2"/>
          </p:nvPr>
        </p:nvSpPr>
        <p:spPr>
          <a:xfrm>
            <a:off x="695325" y="2068498"/>
            <a:ext cx="5302251"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B1D2D-2B36-459A-A3C6-FF45A5606FEF}"/>
              </a:ext>
            </a:extLst>
          </p:cNvPr>
          <p:cNvSpPr>
            <a:spLocks noGrp="1"/>
          </p:cNvSpPr>
          <p:nvPr>
            <p:ph type="body" sz="quarter" idx="3"/>
          </p:nvPr>
        </p:nvSpPr>
        <p:spPr>
          <a:xfrm>
            <a:off x="6172200" y="1424474"/>
            <a:ext cx="5324475"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276EB-47C9-405D-8982-D13C8734FF0C}"/>
              </a:ext>
            </a:extLst>
          </p:cNvPr>
          <p:cNvSpPr>
            <a:spLocks noGrp="1"/>
          </p:cNvSpPr>
          <p:nvPr>
            <p:ph sz="quarter" idx="4"/>
          </p:nvPr>
        </p:nvSpPr>
        <p:spPr>
          <a:xfrm>
            <a:off x="6172200" y="2068498"/>
            <a:ext cx="5324475"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80F63-A89B-474C-B329-21E419BBE966}"/>
              </a:ext>
            </a:extLst>
          </p:cNvPr>
          <p:cNvSpPr>
            <a:spLocks noGrp="1"/>
          </p:cNvSpPr>
          <p:nvPr>
            <p:ph type="dt" sz="half" idx="10"/>
          </p:nvPr>
        </p:nvSpPr>
        <p:spPr/>
        <p:txBody>
          <a:bodyPr/>
          <a:lstStyle/>
          <a:p>
            <a:fld id="{1DC6A080-B12B-4118-9AEC-CD24AE58CCCC}" type="datetime1">
              <a:rPr lang="en-US" smtClean="0"/>
              <a:t>3/28/2024</a:t>
            </a:fld>
            <a:endParaRPr lang="en-US"/>
          </a:p>
        </p:txBody>
      </p:sp>
      <p:sp>
        <p:nvSpPr>
          <p:cNvPr id="8" name="Footer Placeholder 7">
            <a:extLst>
              <a:ext uri="{FF2B5EF4-FFF2-40B4-BE49-F238E27FC236}">
                <a16:creationId xmlns:a16="http://schemas.microsoft.com/office/drawing/2014/main" id="{AECBA565-64DF-4B0D-BF15-2341C80CF3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8BD12F-ECE8-4C6A-8169-6C46DD2B1ED3}"/>
              </a:ext>
            </a:extLst>
          </p:cNvPr>
          <p:cNvSpPr>
            <a:spLocks noGrp="1"/>
          </p:cNvSpPr>
          <p:nvPr>
            <p:ph type="sldNum" sz="quarter" idx="12"/>
          </p:nvPr>
        </p:nvSpPr>
        <p:spPr/>
        <p:txBody>
          <a:bodyPr/>
          <a:lstStyle/>
          <a:p>
            <a:fld id="{FFA67747-A1D0-4850-AF9A-570B1A0E3F7F}" type="slidenum">
              <a:rPr lang="en-US" smtClean="0"/>
              <a:t>‹#›</a:t>
            </a:fld>
            <a:endParaRPr lang="en-US"/>
          </a:p>
        </p:txBody>
      </p:sp>
      <p:sp>
        <p:nvSpPr>
          <p:cNvPr id="2" name="Title 1">
            <a:extLst>
              <a:ext uri="{FF2B5EF4-FFF2-40B4-BE49-F238E27FC236}">
                <a16:creationId xmlns:a16="http://schemas.microsoft.com/office/drawing/2014/main" id="{9776310A-367B-4F79-99E7-55659EA41E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122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979D9-6073-4482-ABEF-31B00408732B}" type="datetime1">
              <a:rPr lang="en-US" smtClean="0"/>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A67747-A1D0-4850-AF9A-570B1A0E3F7F}" type="slidenum">
              <a:rPr lang="en-US" smtClean="0"/>
              <a:pPr/>
              <a:t>‹#›</a:t>
            </a:fld>
            <a:endParaRPr lang="en-US"/>
          </a:p>
        </p:txBody>
      </p:sp>
      <p:sp>
        <p:nvSpPr>
          <p:cNvPr id="7" name="Text Placeholder 6"/>
          <p:cNvSpPr>
            <a:spLocks noGrp="1"/>
          </p:cNvSpPr>
          <p:nvPr>
            <p:ph type="body" sz="quarter" idx="13"/>
          </p:nvPr>
        </p:nvSpPr>
        <p:spPr>
          <a:xfrm>
            <a:off x="721193" y="2184725"/>
            <a:ext cx="3321051"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333794"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7950269"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695325" y="1176338"/>
            <a:ext cx="3346451" cy="823912"/>
          </a:xfrm>
        </p:spPr>
        <p:txBody>
          <a:bodyPr anchor="t"/>
          <a:lstStyle>
            <a:lvl1pPr marL="0" indent="0">
              <a:buNone/>
              <a:defRPr b="1">
                <a:solidFill>
                  <a:schemeClr val="accent1"/>
                </a:solidFill>
              </a:defRPr>
            </a:lvl1pPr>
          </a:lstStyle>
          <a:p>
            <a:pPr lvl="0"/>
            <a:r>
              <a:rPr lang="en-US"/>
              <a:t>Edit Master text styles</a:t>
            </a:r>
          </a:p>
        </p:txBody>
      </p:sp>
      <p:sp>
        <p:nvSpPr>
          <p:cNvPr id="19" name="Text Placeholder 18"/>
          <p:cNvSpPr>
            <a:spLocks noGrp="1"/>
          </p:cNvSpPr>
          <p:nvPr>
            <p:ph type="body" sz="quarter" idx="17"/>
          </p:nvPr>
        </p:nvSpPr>
        <p:spPr>
          <a:xfrm>
            <a:off x="4333877" y="1176338"/>
            <a:ext cx="3324225" cy="823912"/>
          </a:xfrm>
        </p:spPr>
        <p:txBody>
          <a:bodyPr anchor="t"/>
          <a:lstStyle>
            <a:lvl1pPr marL="0" indent="0">
              <a:buNone/>
              <a:defRPr b="1">
                <a:solidFill>
                  <a:schemeClr val="accent1"/>
                </a:solidFill>
              </a:defRPr>
            </a:lvl1pPr>
          </a:lstStyle>
          <a:p>
            <a:pPr lvl="0"/>
            <a:r>
              <a:rPr lang="en-US"/>
              <a:t>Edit Master text styles</a:t>
            </a:r>
          </a:p>
        </p:txBody>
      </p:sp>
      <p:sp>
        <p:nvSpPr>
          <p:cNvPr id="21" name="Text Placeholder 20"/>
          <p:cNvSpPr>
            <a:spLocks noGrp="1"/>
          </p:cNvSpPr>
          <p:nvPr>
            <p:ph type="body" sz="quarter" idx="18"/>
          </p:nvPr>
        </p:nvSpPr>
        <p:spPr>
          <a:xfrm>
            <a:off x="7950201" y="1176338"/>
            <a:ext cx="3324225" cy="823912"/>
          </a:xfrm>
        </p:spPr>
        <p:txBody>
          <a:bodyPr anchor="t"/>
          <a:lstStyle>
            <a:lvl1pPr marL="0" indent="0">
              <a:buNone/>
              <a:defRPr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87683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4EDCA7A-D2E1-4AAD-BA02-4C33BD542359}" type="datetime1">
              <a:rPr lang="en-US" smtClean="0"/>
              <a:t>3/28/2024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FFA67747-A1D0-4850-AF9A-570B1A0E3F7F}" type="slidenum">
              <a:rPr lang="en-US" smtClean="0"/>
              <a:pPr/>
              <a:t>‹#›</a:t>
            </a:fld>
            <a:endParaRPr lang="en-US"/>
          </a:p>
        </p:txBody>
      </p:sp>
    </p:spTree>
    <p:extLst>
      <p:ext uri="{BB962C8B-B14F-4D97-AF65-F5344CB8AC3E}">
        <p14:creationId xmlns:p14="http://schemas.microsoft.com/office/powerpoint/2010/main" val="6073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1">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1" y="1160464"/>
            <a:ext cx="5248275" cy="5076824"/>
          </a:xfrm>
          <a:solidFill>
            <a:schemeClr val="bg2"/>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5ADCDDD-6E33-4072-86BC-23E07EEE56FE}" type="datetime1">
              <a:rPr lang="en-US" smtClean="0"/>
              <a:t>3/28/2024</a:t>
            </a:fld>
            <a:endParaRPr lang="en-US"/>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a:p>
        </p:txBody>
      </p:sp>
    </p:spTree>
    <p:extLst>
      <p:ext uri="{BB962C8B-B14F-4D97-AF65-F5344CB8AC3E}">
        <p14:creationId xmlns:p14="http://schemas.microsoft.com/office/powerpoint/2010/main" val="135384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0.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D510E-70C3-4CA0-8FB3-35B9F8FB71AB}"/>
              </a:ext>
            </a:extLst>
          </p:cNvPr>
          <p:cNvSpPr>
            <a:spLocks noGrp="1"/>
          </p:cNvSpPr>
          <p:nvPr>
            <p:ph type="title"/>
          </p:nvPr>
        </p:nvSpPr>
        <p:spPr>
          <a:xfrm>
            <a:off x="695326" y="136526"/>
            <a:ext cx="10801351" cy="8540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C1AEAF0-3551-4CF0-83FD-BDBC6868DC97}"/>
              </a:ext>
            </a:extLst>
          </p:cNvPr>
          <p:cNvSpPr>
            <a:spLocks noGrp="1"/>
          </p:cNvSpPr>
          <p:nvPr>
            <p:ph type="body" idx="1"/>
          </p:nvPr>
        </p:nvSpPr>
        <p:spPr>
          <a:xfrm>
            <a:off x="695326" y="1169986"/>
            <a:ext cx="10801351" cy="50673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4F70B-CD42-42EF-9CFB-60D4515EE692}"/>
              </a:ext>
            </a:extLst>
          </p:cNvPr>
          <p:cNvSpPr>
            <a:spLocks noGrp="1"/>
          </p:cNvSpPr>
          <p:nvPr>
            <p:ph type="dt" sz="half" idx="2"/>
          </p:nvPr>
        </p:nvSpPr>
        <p:spPr>
          <a:xfrm>
            <a:off x="3416299" y="6451284"/>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DCA7A-D2E1-4AAD-BA02-4C33BD542359}" type="datetime1">
              <a:rPr lang="en-US" smtClean="0"/>
              <a:t>3/28/2024</a:t>
            </a:fld>
            <a:endParaRPr lang="en-US"/>
          </a:p>
        </p:txBody>
      </p:sp>
      <p:sp>
        <p:nvSpPr>
          <p:cNvPr id="5" name="Footer Placeholder 4">
            <a:extLst>
              <a:ext uri="{FF2B5EF4-FFF2-40B4-BE49-F238E27FC236}">
                <a16:creationId xmlns:a16="http://schemas.microsoft.com/office/drawing/2014/main" id="{039E0618-E4EA-434F-9567-48D806CD21FF}"/>
              </a:ext>
            </a:extLst>
          </p:cNvPr>
          <p:cNvSpPr>
            <a:spLocks noGrp="1"/>
          </p:cNvSpPr>
          <p:nvPr>
            <p:ph type="ftr" sz="quarter" idx="3"/>
          </p:nvPr>
        </p:nvSpPr>
        <p:spPr>
          <a:xfrm>
            <a:off x="4635502" y="6451284"/>
            <a:ext cx="5549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A6A855-F268-4B0B-8CFA-8F46E47BE14E}"/>
              </a:ext>
            </a:extLst>
          </p:cNvPr>
          <p:cNvSpPr>
            <a:spLocks noGrp="1"/>
          </p:cNvSpPr>
          <p:nvPr>
            <p:ph type="sldNum" sz="quarter" idx="4"/>
          </p:nvPr>
        </p:nvSpPr>
        <p:spPr>
          <a:xfrm>
            <a:off x="11496674" y="6418264"/>
            <a:ext cx="6953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FA67747-A1D0-4850-AF9A-570B1A0E3F7F}" type="slidenum">
              <a:rPr lang="en-US" smtClean="0"/>
              <a:pPr/>
              <a:t>‹#›</a:t>
            </a:fld>
            <a:endParaRPr lang="en-US"/>
          </a:p>
        </p:txBody>
      </p:sp>
      <p:sp>
        <p:nvSpPr>
          <p:cNvPr id="7" name="Prostokąt 10">
            <a:extLst>
              <a:ext uri="{FF2B5EF4-FFF2-40B4-BE49-F238E27FC236}">
                <a16:creationId xmlns:a16="http://schemas.microsoft.com/office/drawing/2014/main" id="{E92C2E7A-9541-4080-9F7A-CF5ECA33B216}"/>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rostokąt 11">
            <a:extLst>
              <a:ext uri="{FF2B5EF4-FFF2-40B4-BE49-F238E27FC236}">
                <a16:creationId xmlns:a16="http://schemas.microsoft.com/office/drawing/2014/main" id="{B4F88A70-42C6-4BA9-AB8B-1A949324D8D6}"/>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rostokąt 12">
            <a:extLst>
              <a:ext uri="{FF2B5EF4-FFF2-40B4-BE49-F238E27FC236}">
                <a16:creationId xmlns:a16="http://schemas.microsoft.com/office/drawing/2014/main" id="{ABD1F55F-1D34-4B2D-BEF1-44298498F36A}"/>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Grafika 4">
            <a:extLst>
              <a:ext uri="{FF2B5EF4-FFF2-40B4-BE49-F238E27FC236}">
                <a16:creationId xmlns:a16="http://schemas.microsoft.com/office/drawing/2014/main" id="{44B877E8-336D-4FDC-AA0B-F8FCC98739CE}"/>
              </a:ext>
            </a:extLst>
          </p:cNvPr>
          <p:cNvSpPr/>
          <p:nvPr userDrawn="1"/>
        </p:nvSpPr>
        <p:spPr>
          <a:xfrm>
            <a:off x="695325" y="6316949"/>
            <a:ext cx="586699" cy="389923"/>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a:p>
        </p:txBody>
      </p:sp>
      <p:sp>
        <p:nvSpPr>
          <p:cNvPr id="17" name="pole tekstowe 3">
            <a:extLst>
              <a:ext uri="{FF2B5EF4-FFF2-40B4-BE49-F238E27FC236}">
                <a16:creationId xmlns:a16="http://schemas.microsoft.com/office/drawing/2014/main" id="{B5AB44D3-C443-4BD6-8E98-01EB31B87BC6}"/>
              </a:ext>
            </a:extLst>
          </p:cNvPr>
          <p:cNvSpPr txBox="1"/>
          <p:nvPr userDrawn="1"/>
        </p:nvSpPr>
        <p:spPr>
          <a:xfrm>
            <a:off x="1451293" y="6516406"/>
            <a:ext cx="2052639" cy="365125"/>
          </a:xfrm>
          <a:prstGeom prst="rect">
            <a:avLst/>
          </a:prstGeom>
          <a:noFill/>
        </p:spPr>
        <p:txBody>
          <a:bodyPr wrap="square" rtlCol="0">
            <a:noAutofit/>
          </a:bodyPr>
          <a:lstStyle/>
          <a:p>
            <a:pPr algn="l">
              <a:spcAft>
                <a:spcPts val="600"/>
              </a:spcAft>
              <a:buClr>
                <a:schemeClr val="accent1"/>
              </a:buClr>
            </a:pPr>
            <a:r>
              <a:rPr lang="en-US" sz="1200">
                <a:solidFill>
                  <a:schemeClr val="accent1"/>
                </a:solidFill>
                <a:effectLst/>
                <a:latin typeface="+mj-lt"/>
                <a:ea typeface="Calibri" panose="020F0502020204030204" pitchFamily="34" charset="0"/>
                <a:cs typeface="Times New Roman" panose="02020603050405020304" pitchFamily="18" charset="0"/>
              </a:rPr>
              <a:t>Analysis. Answers. Action </a:t>
            </a:r>
            <a:endParaRPr lang="en-US" sz="1400">
              <a:solidFill>
                <a:schemeClr val="accent1"/>
              </a:solidFill>
              <a:latin typeface="+mj-lt"/>
            </a:endParaRPr>
          </a:p>
        </p:txBody>
      </p:sp>
      <p:sp>
        <p:nvSpPr>
          <p:cNvPr id="18" name="pole tekstowe 4">
            <a:extLst>
              <a:ext uri="{FF2B5EF4-FFF2-40B4-BE49-F238E27FC236}">
                <a16:creationId xmlns:a16="http://schemas.microsoft.com/office/drawing/2014/main" id="{70105FE1-BE1F-47D9-9A0B-E03C45A1C51F}"/>
              </a:ext>
            </a:extLst>
          </p:cNvPr>
          <p:cNvSpPr txBox="1"/>
          <p:nvPr userDrawn="1"/>
        </p:nvSpPr>
        <p:spPr>
          <a:xfrm>
            <a:off x="9988549" y="6506590"/>
            <a:ext cx="1447800" cy="277812"/>
          </a:xfrm>
          <a:prstGeom prst="rect">
            <a:avLst/>
          </a:prstGeom>
          <a:noFill/>
        </p:spPr>
        <p:txBody>
          <a:bodyPr wrap="square" rIns="0" rtlCol="0" anchor="b">
            <a:noAutofit/>
          </a:bodyPr>
          <a:lstStyle/>
          <a:p>
            <a:pPr algn="r">
              <a:spcAft>
                <a:spcPts val="600"/>
              </a:spcAft>
              <a:buClr>
                <a:schemeClr val="accent1"/>
              </a:buClr>
            </a:pPr>
            <a:r>
              <a:rPr lang="en-US" sz="1300">
                <a:solidFill>
                  <a:schemeClr val="accent2"/>
                </a:solidFill>
                <a:latin typeface="+mj-lt"/>
              </a:rPr>
              <a:t>www.aphl.org</a:t>
            </a:r>
          </a:p>
        </p:txBody>
      </p:sp>
    </p:spTree>
    <p:extLst>
      <p:ext uri="{BB962C8B-B14F-4D97-AF65-F5344CB8AC3E}">
        <p14:creationId xmlns:p14="http://schemas.microsoft.com/office/powerpoint/2010/main" val="2430337621"/>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72" r:id="rId3"/>
    <p:sldLayoutId id="2147483651" r:id="rId4"/>
    <p:sldLayoutId id="2147483652" r:id="rId5"/>
    <p:sldLayoutId id="2147483653" r:id="rId6"/>
    <p:sldLayoutId id="2147484878" r:id="rId7"/>
    <p:sldLayoutId id="2147483654" r:id="rId8"/>
    <p:sldLayoutId id="2147483660" r:id="rId9"/>
    <p:sldLayoutId id="2147484870" r:id="rId10"/>
    <p:sldLayoutId id="2147484874" r:id="rId11"/>
    <p:sldLayoutId id="2147484875" r:id="rId12"/>
    <p:sldLayoutId id="2147484872" r:id="rId13"/>
    <p:sldLayoutId id="2147484873" r:id="rId14"/>
    <p:sldLayoutId id="2147484871" r:id="rId15"/>
    <p:sldLayoutId id="2147484877" r:id="rId16"/>
    <p:sldLayoutId id="2147484876" r:id="rId17"/>
    <p:sldLayoutId id="2147483655" r:id="rId18"/>
  </p:sldLayoutIdLst>
  <p:hf hdr="0" ftr="0" dt="0"/>
  <p:txStyles>
    <p:title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594" indent="-228594" algn="l" defTabSz="914377" rtl="0" eaLnBrk="1" latinLnBrk="0" hangingPunct="1">
        <a:lnSpc>
          <a:spcPct val="110000"/>
        </a:lnSpc>
        <a:spcBef>
          <a:spcPts val="1000"/>
        </a:spcBef>
        <a:spcAft>
          <a:spcPts val="600"/>
        </a:spcAft>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338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90167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57269"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612860"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439" userDrawn="1">
          <p15:clr>
            <a:srgbClr val="F26B43"/>
          </p15:clr>
        </p15:guide>
        <p15:guide id="3" pos="7243" userDrawn="1">
          <p15:clr>
            <a:srgbClr val="F26B43"/>
          </p15:clr>
        </p15:guide>
        <p15:guide id="4" orient="horz" pos="7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7"/>
            <a:ext cx="105156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977564"/>
      </p:ext>
    </p:extLst>
  </p:cSld>
  <p:clrMap bg1="lt1" tx1="dk1" bg2="lt2" tx2="dk2" accent1="accent1" accent2="accent2" accent3="accent3" accent4="accent4" accent5="accent5" accent6="accent6" hlink="hlink" folHlink="folHlink"/>
  <p:sldLayoutIdLst>
    <p:sldLayoutId id="2147483661" r:id="rId1"/>
    <p:sldLayoutId id="2147483692" r:id="rId2"/>
    <p:sldLayoutId id="2147483691" r:id="rId3"/>
    <p:sldLayoutId id="2147483690" r:id="rId4"/>
    <p:sldLayoutId id="2147483664" r:id="rId5"/>
    <p:sldLayoutId id="2147483665" r:id="rId6"/>
    <p:sldLayoutId id="2147483666" r:id="rId7"/>
    <p:sldLayoutId id="2147483667" r:id="rId8"/>
    <p:sldLayoutId id="2147483669" r:id="rId9"/>
    <p:sldLayoutId id="2147483668" r:id="rId10"/>
    <p:sldLayoutId id="2147483670" r:id="rId11"/>
    <p:sldLayoutId id="2147483662" r:id="rId12"/>
    <p:sldLayoutId id="2147483663" r:id="rId13"/>
    <p:sldLayoutId id="2147484869" r:id="rId14"/>
    <p:sldLayoutId id="2147484868" r:id="rId15"/>
    <p:sldLayoutId id="2147484746" r:id="rId16"/>
    <p:sldLayoutId id="214748474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4" descr="ASCP_ST_Reverse.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16000" y="5837027"/>
            <a:ext cx="2946400" cy="1090613"/>
          </a:xfrm>
          <a:prstGeom prst="rect">
            <a:avLst/>
          </a:prstGeom>
          <a:noFill/>
          <a:ln w="9525">
            <a:noFill/>
            <a:miter lim="800000"/>
            <a:headEnd/>
            <a:tailEnd/>
          </a:ln>
        </p:spPr>
      </p:pic>
      <p:pic>
        <p:nvPicPr>
          <p:cNvPr id="2" name="Picture 1" descr="ascp_str.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3092958"/>
            <a:ext cx="10204704" cy="3765042"/>
          </a:xfrm>
          <a:prstGeom prst="rect">
            <a:avLst/>
          </a:prstGeom>
        </p:spPr>
      </p:pic>
      <p:pic>
        <p:nvPicPr>
          <p:cNvPr id="3" name="Picture 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2400" y="5997448"/>
            <a:ext cx="2540000" cy="676910"/>
          </a:xfrm>
          <a:prstGeom prst="rect">
            <a:avLst/>
          </a:prstGeom>
        </p:spPr>
      </p:pic>
      <p:sp>
        <p:nvSpPr>
          <p:cNvPr id="7" name="Title 1"/>
          <p:cNvSpPr txBox="1">
            <a:spLocks/>
          </p:cNvSpPr>
          <p:nvPr/>
        </p:nvSpPr>
        <p:spPr>
          <a:xfrm>
            <a:off x="1219200" y="562488"/>
            <a:ext cx="10363200" cy="351913"/>
          </a:xfrm>
          <a:prstGeom prst="rect">
            <a:avLst/>
          </a:prstGeom>
        </p:spPr>
        <p:txBody>
          <a:bodyPr lIns="0" bIns="0"/>
          <a:lstStyle>
            <a:lvl1pPr algn="ctr" rtl="0" eaLnBrk="0" fontAlgn="base" hangingPunct="0">
              <a:spcBef>
                <a:spcPct val="0"/>
              </a:spcBef>
              <a:spcAft>
                <a:spcPct val="0"/>
              </a:spcAft>
              <a:defRPr sz="4400" kern="1200">
                <a:solidFill>
                  <a:schemeClr val="tx1"/>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sz="2400" b="1" dirty="0">
              <a:solidFill>
                <a:srgbClr val="3561AB"/>
              </a:solidFill>
              <a:latin typeface="Arial"/>
              <a:cs typeface="Arial"/>
            </a:endParaRPr>
          </a:p>
        </p:txBody>
      </p:sp>
      <p:sp>
        <p:nvSpPr>
          <p:cNvPr id="12" name="Title 1"/>
          <p:cNvSpPr txBox="1">
            <a:spLocks/>
          </p:cNvSpPr>
          <p:nvPr/>
        </p:nvSpPr>
        <p:spPr>
          <a:xfrm>
            <a:off x="914400" y="381001"/>
            <a:ext cx="10363200" cy="548521"/>
          </a:xfrm>
          <a:prstGeom prst="rect">
            <a:avLst/>
          </a:prstGeom>
        </p:spPr>
        <p:txBody>
          <a:bodyPr/>
          <a:lstStyle>
            <a:lvl1pPr algn="l" rtl="0" eaLnBrk="0" fontAlgn="base" hangingPunct="0">
              <a:spcBef>
                <a:spcPct val="0"/>
              </a:spcBef>
              <a:spcAft>
                <a:spcPct val="0"/>
              </a:spcAft>
              <a:defRPr sz="2400" b="1" kern="1200">
                <a:solidFill>
                  <a:srgbClr val="3561AB"/>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2400" dirty="0"/>
          </a:p>
        </p:txBody>
      </p:sp>
      <p:sp>
        <p:nvSpPr>
          <p:cNvPr id="13" name="Subtitle 2"/>
          <p:cNvSpPr txBox="1">
            <a:spLocks/>
          </p:cNvSpPr>
          <p:nvPr/>
        </p:nvSpPr>
        <p:spPr>
          <a:xfrm>
            <a:off x="1219200" y="1600200"/>
            <a:ext cx="10261600" cy="3581400"/>
          </a:xfrm>
          <a:prstGeom prst="rect">
            <a:avLst/>
          </a:prstGeom>
        </p:spPr>
        <p:txBody>
          <a:bodyPr lIns="0" bIns="0"/>
          <a:lstStyle>
            <a:lvl1pPr marL="0" indent="0" algn="l" rtl="0" eaLnBrk="0" fontAlgn="base" hangingPunct="0">
              <a:spcBef>
                <a:spcPct val="20000"/>
              </a:spcBef>
              <a:spcAft>
                <a:spcPct val="0"/>
              </a:spcAft>
              <a:buFont typeface="Arial" charset="0"/>
              <a:buNone/>
              <a:defRPr sz="2000" b="1" kern="1200">
                <a:solidFill>
                  <a:schemeClr val="tx1"/>
                </a:solidFill>
                <a:latin typeface="Arial"/>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ＭＳ Ｐゴシック"/>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ＭＳ Ｐゴシック"/>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ＭＳ Ｐゴシック"/>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ＭＳ Ｐゴシック"/>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000" dirty="0"/>
          </a:p>
        </p:txBody>
      </p:sp>
    </p:spTree>
    <p:extLst>
      <p:ext uri="{BB962C8B-B14F-4D97-AF65-F5344CB8AC3E}">
        <p14:creationId xmlns:p14="http://schemas.microsoft.com/office/powerpoint/2010/main" val="1288552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5"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2400" b="1" kern="1200">
          <a:solidFill>
            <a:srgbClr val="3561AB"/>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hyperlink" Target="https://logo.tmcgeedesign.com/post/scan-me-png.html" TargetMode="External"/><Relationship Id="rId3" Type="http://schemas.openxmlformats.org/officeDocument/2006/relationships/hyperlink" Target="https://www.aphl.org/aboutAPHL/publications/Documents/TWD-Internship-Success-Story-TN.pdf" TargetMode="External"/><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hyperlink" Target="https://www.vecteezy.com/png/21115775-scan-me-p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hyperlink" Target="mailto:leadership@aphl.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internships@aphl.org" TargetMode="External"/><Relationship Id="rId5" Type="http://schemas.openxmlformats.org/officeDocument/2006/relationships/hyperlink" Target="mailto:fellowships@aphl.org" TargetMode="External"/><Relationship Id="rId4" Type="http://schemas.openxmlformats.org/officeDocument/2006/relationships/hyperlink" Target="mailto:Academic.partnerships@aphl.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dana.baker@aphl.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hyperlink" Target="https://sso.ascp.org/Register/PreRegister?returnUrl=/issue/wsfed?wa%3dwsignin1.0%26wtrealm%3dhttp://identityserver.ascp.org" TargetMode="Externa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5540" y="2320290"/>
            <a:ext cx="8476967" cy="2499361"/>
          </a:xfrm>
        </p:spPr>
        <p:txBody>
          <a:bodyPr anchor="ctr">
            <a:noAutofit/>
          </a:bodyPr>
          <a:lstStyle/>
          <a:p>
            <a:r>
              <a:rPr lang="en-US" sz="3600" dirty="0"/>
              <a:t>Supporting DE&amp;I Initiatives in the Laboratory Workforce</a:t>
            </a:r>
            <a:br>
              <a:rPr lang="en-US" sz="4050" dirty="0"/>
            </a:br>
            <a:r>
              <a:rPr lang="en-US" sz="2400" b="0" dirty="0"/>
              <a:t>Dana Powell Baker, H. Cliff Sullivan, Marilyn Bibbs Freeman </a:t>
            </a:r>
          </a:p>
        </p:txBody>
      </p:sp>
      <p:sp>
        <p:nvSpPr>
          <p:cNvPr id="3" name="Content Placeholder 2"/>
          <p:cNvSpPr>
            <a:spLocks noGrp="1"/>
          </p:cNvSpPr>
          <p:nvPr>
            <p:ph type="subTitle" idx="1"/>
          </p:nvPr>
        </p:nvSpPr>
        <p:spPr>
          <a:xfrm>
            <a:off x="2286000" y="5715000"/>
            <a:ext cx="7927522" cy="746760"/>
          </a:xfrm>
        </p:spPr>
        <p:txBody>
          <a:bodyPr>
            <a:noAutofit/>
          </a:bodyPr>
          <a:lstStyle/>
          <a:p>
            <a:r>
              <a:rPr lang="en-US" sz="1800" b="1" dirty="0">
                <a:latin typeface="Arial"/>
                <a:cs typeface="Arial"/>
              </a:rPr>
              <a:t>Building Bridges Across the Laboratory Community – March 27, 2024</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13120-DD19-4155-AFE8-3EC95339D09B}"/>
              </a:ext>
            </a:extLst>
          </p:cNvPr>
          <p:cNvSpPr>
            <a:spLocks noGrp="1"/>
          </p:cNvSpPr>
          <p:nvPr>
            <p:ph type="title"/>
          </p:nvPr>
        </p:nvSpPr>
        <p:spPr>
          <a:xfrm>
            <a:off x="441739" y="136525"/>
            <a:ext cx="6641961" cy="854075"/>
          </a:xfrm>
        </p:spPr>
        <p:txBody>
          <a:bodyPr>
            <a:normAutofit fontScale="90000"/>
          </a:bodyPr>
          <a:lstStyle/>
          <a:p>
            <a:r>
              <a:rPr lang="en-US" dirty="0">
                <a:solidFill>
                  <a:schemeClr val="tx2"/>
                </a:solidFill>
              </a:rPr>
              <a:t>Public Health Laboratory Internship </a:t>
            </a:r>
            <a:r>
              <a:rPr lang="en-US" sz="1800" dirty="0">
                <a:solidFill>
                  <a:schemeClr val="tx2"/>
                </a:solidFill>
              </a:rPr>
              <a:t>an APHL-CDC Initiative</a:t>
            </a:r>
          </a:p>
        </p:txBody>
      </p:sp>
      <p:sp>
        <p:nvSpPr>
          <p:cNvPr id="25" name="TextBox 24">
            <a:extLst>
              <a:ext uri="{FF2B5EF4-FFF2-40B4-BE49-F238E27FC236}">
                <a16:creationId xmlns:a16="http://schemas.microsoft.com/office/drawing/2014/main" id="{D5802EE1-D69D-6FB6-72C1-CABAC081EB53}"/>
              </a:ext>
            </a:extLst>
          </p:cNvPr>
          <p:cNvSpPr txBox="1"/>
          <p:nvPr/>
        </p:nvSpPr>
        <p:spPr>
          <a:xfrm>
            <a:off x="441739" y="991821"/>
            <a:ext cx="6420807" cy="2196537"/>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lt"/>
                <a:cs typeface="Arial"/>
              </a:rPr>
              <a:t>Interns will join a public health laboratory team to make an impact on protecting the health of our communities. Interns assist scientists working on meaningful projects while building skills such as general lab practices (e.g., pipetting, calibrations, etc.), data analysis, report management, problem solving, teamwork, and effective communication.</a:t>
            </a:r>
          </a:p>
          <a:p>
            <a:pPr marL="0" marR="0" lvl="0" indent="0" algn="l" defTabSz="914400" rtl="0" eaLnBrk="1" fontAlgn="auto" latinLnBrk="0" hangingPunct="1">
              <a:lnSpc>
                <a:spcPct val="100000"/>
              </a:lnSpc>
              <a:spcBef>
                <a:spcPts val="0"/>
              </a:spcBef>
              <a:spcAft>
                <a:spcPts val="600"/>
              </a:spcAft>
              <a:buClr>
                <a:srgbClr val="00A0AF"/>
              </a:buClr>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4" name="Symbol zastępczy tekstu 3">
            <a:extLst>
              <a:ext uri="{FF2B5EF4-FFF2-40B4-BE49-F238E27FC236}">
                <a16:creationId xmlns:a16="http://schemas.microsoft.com/office/drawing/2014/main" id="{947D91C4-89AD-4CE4-9119-F867ACCCA95F}"/>
              </a:ext>
            </a:extLst>
          </p:cNvPr>
          <p:cNvSpPr>
            <a:spLocks noGrp="1"/>
          </p:cNvSpPr>
          <p:nvPr>
            <p:ph type="body" idx="1"/>
          </p:nvPr>
        </p:nvSpPr>
        <p:spPr>
          <a:xfrm>
            <a:off x="441739" y="3256452"/>
            <a:ext cx="2548931" cy="464079"/>
          </a:xfrm>
        </p:spPr>
        <p:txBody>
          <a:bodyPr/>
          <a:lstStyle/>
          <a:p>
            <a:r>
              <a:rPr lang="en-US" dirty="0">
                <a:latin typeface="Arial"/>
                <a:cs typeface="Arial"/>
              </a:rPr>
              <a:t>Requirements</a:t>
            </a:r>
            <a:endParaRPr lang="en-US" dirty="0"/>
          </a:p>
        </p:txBody>
      </p:sp>
      <p:sp>
        <p:nvSpPr>
          <p:cNvPr id="3" name="Symbol zastępczy zawartości 2">
            <a:extLst>
              <a:ext uri="{FF2B5EF4-FFF2-40B4-BE49-F238E27FC236}">
                <a16:creationId xmlns:a16="http://schemas.microsoft.com/office/drawing/2014/main" id="{040DFB89-2A15-46FD-9075-8CBCB250A473}"/>
              </a:ext>
            </a:extLst>
          </p:cNvPr>
          <p:cNvSpPr>
            <a:spLocks noGrp="1"/>
          </p:cNvSpPr>
          <p:nvPr>
            <p:ph sz="half" idx="2"/>
          </p:nvPr>
        </p:nvSpPr>
        <p:spPr>
          <a:xfrm>
            <a:off x="441739" y="3678043"/>
            <a:ext cx="3422267" cy="2934557"/>
          </a:xfrm>
        </p:spPr>
        <p:txBody>
          <a:bodyPr vert="horz" lIns="91440" tIns="45720" rIns="91440" bIns="45720" rtlCol="0" anchor="t">
            <a:noAutofit/>
          </a:bodyPr>
          <a:lstStyle/>
          <a:p>
            <a:pPr marL="227965" indent="-227965">
              <a:spcBef>
                <a:spcPts val="0"/>
              </a:spcBef>
              <a:spcAft>
                <a:spcPts val="0"/>
              </a:spcAft>
            </a:pPr>
            <a:r>
              <a:rPr lang="en-US" sz="1800" noProof="1">
                <a:latin typeface="Arial"/>
                <a:cs typeface="Arial"/>
              </a:rPr>
              <a:t>US citizen or permanent resident</a:t>
            </a:r>
            <a:endParaRPr lang="en-US" sz="1800"/>
          </a:p>
          <a:p>
            <a:pPr marL="227965" indent="-227965">
              <a:spcBef>
                <a:spcPts val="0"/>
              </a:spcBef>
              <a:spcAft>
                <a:spcPts val="0"/>
              </a:spcAft>
            </a:pPr>
            <a:r>
              <a:rPr lang="en-US" sz="1800" noProof="1">
                <a:latin typeface="Arial"/>
                <a:cs typeface="Arial"/>
              </a:rPr>
              <a:t>Completed application form</a:t>
            </a:r>
            <a:endParaRPr lang="en-US" sz="1800">
              <a:latin typeface="Arial"/>
              <a:cs typeface="Arial"/>
            </a:endParaRPr>
          </a:p>
          <a:p>
            <a:pPr marL="227965" indent="-227965">
              <a:spcBef>
                <a:spcPts val="0"/>
              </a:spcBef>
              <a:spcAft>
                <a:spcPts val="0"/>
              </a:spcAft>
            </a:pPr>
            <a:r>
              <a:rPr lang="en-US" sz="1800" noProof="1">
                <a:latin typeface="Arial"/>
                <a:cs typeface="Arial"/>
              </a:rPr>
              <a:t>Work history</a:t>
            </a:r>
          </a:p>
          <a:p>
            <a:pPr marL="227965" indent="-227965">
              <a:spcBef>
                <a:spcPts val="0"/>
              </a:spcBef>
              <a:spcAft>
                <a:spcPts val="0"/>
              </a:spcAft>
            </a:pPr>
            <a:r>
              <a:rPr lang="en-US" sz="1800" noProof="1">
                <a:latin typeface="Arial"/>
                <a:cs typeface="Arial"/>
              </a:rPr>
              <a:t>Reference (either academic </a:t>
            </a:r>
            <a:br>
              <a:rPr lang="en-US" sz="1800" noProof="1">
                <a:latin typeface="Arial"/>
                <a:cs typeface="Arial"/>
              </a:rPr>
            </a:br>
            <a:r>
              <a:rPr lang="en-US" sz="1800" noProof="1">
                <a:latin typeface="Arial"/>
                <a:cs typeface="Arial"/>
              </a:rPr>
              <a:t>or professional)</a:t>
            </a:r>
          </a:p>
          <a:p>
            <a:pPr marL="227965" indent="-227965">
              <a:spcBef>
                <a:spcPts val="0"/>
              </a:spcBef>
              <a:spcAft>
                <a:spcPts val="0"/>
              </a:spcAft>
            </a:pPr>
            <a:r>
              <a:rPr lang="en-US" sz="1800" noProof="1">
                <a:latin typeface="Arial"/>
                <a:cs typeface="Arial"/>
              </a:rPr>
              <a:t>College transcripts</a:t>
            </a:r>
            <a:endParaRPr lang="en-US" sz="1800" noProof="1"/>
          </a:p>
        </p:txBody>
      </p:sp>
      <p:sp>
        <p:nvSpPr>
          <p:cNvPr id="5" name="Symbol zastępczy tekstu 4">
            <a:extLst>
              <a:ext uri="{FF2B5EF4-FFF2-40B4-BE49-F238E27FC236}">
                <a16:creationId xmlns:a16="http://schemas.microsoft.com/office/drawing/2014/main" id="{22AA128D-BBB5-44FA-945D-00FACC5BE67A}"/>
              </a:ext>
            </a:extLst>
          </p:cNvPr>
          <p:cNvSpPr>
            <a:spLocks noGrp="1"/>
          </p:cNvSpPr>
          <p:nvPr>
            <p:ph type="body" sz="quarter" idx="3"/>
          </p:nvPr>
        </p:nvSpPr>
        <p:spPr>
          <a:xfrm>
            <a:off x="3753510" y="3221810"/>
            <a:ext cx="2699933" cy="453495"/>
          </a:xfrm>
        </p:spPr>
        <p:txBody>
          <a:bodyPr/>
          <a:lstStyle/>
          <a:p>
            <a:r>
              <a:rPr lang="en-US" dirty="0">
                <a:latin typeface="Arial"/>
                <a:cs typeface="Arial"/>
              </a:rPr>
              <a:t>Benefits</a:t>
            </a:r>
          </a:p>
        </p:txBody>
      </p:sp>
      <p:sp>
        <p:nvSpPr>
          <p:cNvPr id="8" name="Symbol zastępczy zawartości 5">
            <a:extLst>
              <a:ext uri="{FF2B5EF4-FFF2-40B4-BE49-F238E27FC236}">
                <a16:creationId xmlns:a16="http://schemas.microsoft.com/office/drawing/2014/main" id="{2151222B-B909-462A-8DBC-4077493C9D9B}"/>
              </a:ext>
            </a:extLst>
          </p:cNvPr>
          <p:cNvSpPr txBox="1">
            <a:spLocks/>
          </p:cNvSpPr>
          <p:nvPr/>
        </p:nvSpPr>
        <p:spPr>
          <a:xfrm>
            <a:off x="3757989" y="3720531"/>
            <a:ext cx="2980069" cy="2894807"/>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spcAft>
                <a:spcPts val="600"/>
              </a:spcAft>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33400" indent="-228600" algn="l" defTabSz="914400" rtl="0" eaLnBrk="1" latinLnBrk="0" hangingPunct="1">
              <a:lnSpc>
                <a:spcPct val="110000"/>
              </a:lnSpc>
              <a:spcBef>
                <a:spcPts val="500"/>
              </a:spcBef>
              <a:spcAft>
                <a:spcPts val="600"/>
              </a:spcAft>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01700" indent="-228600" algn="l" defTabSz="914400" rtl="0" eaLnBrk="1" latinLnBrk="0" hangingPunct="1">
              <a:lnSpc>
                <a:spcPct val="110000"/>
              </a:lnSpc>
              <a:spcBef>
                <a:spcPts val="500"/>
              </a:spcBef>
              <a:spcAft>
                <a:spcPts val="600"/>
              </a:spcAft>
              <a:buClrTx/>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573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612900" indent="-228600" algn="l" defTabSz="914400" rtl="0" eaLnBrk="1" latinLnBrk="0" hangingPunct="1">
              <a:lnSpc>
                <a:spcPct val="110000"/>
              </a:lnSpc>
              <a:spcBef>
                <a:spcPts val="500"/>
              </a:spcBef>
              <a:spcAft>
                <a:spcPts val="600"/>
              </a:spcAft>
              <a:buClrTx/>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cs typeface="Arial"/>
              </a:rPr>
              <a:t>Network with public health laboratory professionals</a:t>
            </a:r>
            <a:endParaRPr lang="en-US" sz="1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cs typeface="Arial"/>
              </a:rPr>
              <a:t>First-hand experiences in public health laboratory initiatives</a:t>
            </a:r>
            <a:endParaRPr lang="en-US" sz="1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cs typeface="Arial"/>
              </a:rPr>
              <a:t>Competitive stipend</a:t>
            </a:r>
            <a:endParaRPr lang="en-US" sz="1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cs typeface="Arial"/>
              </a:rPr>
              <a:t>Build transferable skills</a:t>
            </a:r>
            <a:endParaRPr lang="en-US" sz="1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C183D7F6-B498-43B3-948B-1728B52AA6E4}">
                <adec:decorative xmlns:adec="http://schemas.microsoft.com/office/drawing/2017/decorative" val="1"/>
              </a:ext>
            </a:extLst>
          </p:cNvPr>
          <p:cNvSpPr/>
          <p:nvPr/>
        </p:nvSpPr>
        <p:spPr>
          <a:xfrm>
            <a:off x="7020053" y="0"/>
            <a:ext cx="5414053" cy="685800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Symbol zastępczy zawartości 5">
            <a:extLst>
              <a:ext uri="{FF2B5EF4-FFF2-40B4-BE49-F238E27FC236}">
                <a16:creationId xmlns:a16="http://schemas.microsoft.com/office/drawing/2014/main" id="{2151222B-B909-462A-8DBC-4077493C9D9B}"/>
              </a:ext>
            </a:extLst>
          </p:cNvPr>
          <p:cNvSpPr>
            <a:spLocks noGrp="1"/>
          </p:cNvSpPr>
          <p:nvPr>
            <p:ph sz="quarter" idx="4"/>
          </p:nvPr>
        </p:nvSpPr>
        <p:spPr>
          <a:xfrm>
            <a:off x="7242303" y="250132"/>
            <a:ext cx="3793446" cy="417287"/>
          </a:xfrm>
          <a:noFill/>
        </p:spPr>
        <p:txBody>
          <a:bodyPr wrap="square">
            <a:noAutofit/>
          </a:bodyPr>
          <a:lstStyle/>
          <a:p>
            <a:pPr marL="0" indent="0">
              <a:buNone/>
            </a:pPr>
            <a:r>
              <a:rPr lang="en-US" sz="2400" b="1">
                <a:solidFill>
                  <a:srgbClr val="C00000"/>
                </a:solidFill>
              </a:rPr>
              <a:t>Eligible candidates</a:t>
            </a:r>
          </a:p>
        </p:txBody>
      </p:sp>
      <p:sp>
        <p:nvSpPr>
          <p:cNvPr id="27" name="TextBox 26">
            <a:extLst>
              <a:ext uri="{FF2B5EF4-FFF2-40B4-BE49-F238E27FC236}">
                <a16:creationId xmlns:a16="http://schemas.microsoft.com/office/drawing/2014/main" id="{BAEAEB22-33DD-5ADE-1246-F381BA0CF796}"/>
              </a:ext>
            </a:extLst>
          </p:cNvPr>
          <p:cNvSpPr txBox="1"/>
          <p:nvPr/>
        </p:nvSpPr>
        <p:spPr>
          <a:xfrm>
            <a:off x="7274056" y="829675"/>
            <a:ext cx="3755691" cy="3817487"/>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Current student </a:t>
            </a:r>
            <a:r>
              <a:rPr kumimoji="0" lang="en-US" sz="1600" b="0" i="0" u="none" strike="noStrike" kern="1200" cap="none" spc="0" normalizeH="0" baseline="0" noProof="0">
                <a:ln>
                  <a:noFill/>
                </a:ln>
                <a:solidFill>
                  <a:prstClr val="black"/>
                </a:solidFill>
                <a:effectLst/>
                <a:uLnTx/>
                <a:uFillTx/>
                <a:latin typeface="Arial"/>
                <a:ea typeface="+mn-ea"/>
                <a:cs typeface="+mn-cs"/>
              </a:rPr>
              <a:t>enrolled at an accredited institution and in pursuit of a relevant certificate, associate’s, bachelor’s, or master’s degree</a:t>
            </a:r>
            <a:endParaRPr lang="en-US" sz="1600" b="0" i="0" u="none" strike="noStrike" kern="1200" cap="none" spc="0" normalizeH="0" baseline="0" noProof="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Start and end dates: </a:t>
            </a:r>
            <a:r>
              <a:rPr kumimoji="0" lang="en-US" sz="1600" b="0" i="0" u="none" strike="noStrike" kern="1200" cap="none" spc="0" normalizeH="0" baseline="0" noProof="0">
                <a:ln>
                  <a:noFill/>
                </a:ln>
                <a:solidFill>
                  <a:prstClr val="black"/>
                </a:solidFill>
                <a:effectLst/>
                <a:uLnTx/>
                <a:uFillTx/>
                <a:latin typeface="Arial"/>
                <a:ea typeface="+mn-ea"/>
                <a:cs typeface="+mn-cs"/>
              </a:rPr>
              <a:t>Flexible</a:t>
            </a:r>
            <a:endParaRPr lang="en-US" sz="1600" b="0" i="0" u="none" strike="noStrike" kern="1200" cap="none" spc="0" normalizeH="0" baseline="0" noProof="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Hours and program length: </a:t>
            </a:r>
            <a:r>
              <a:rPr kumimoji="0" lang="en-US" sz="1600" b="0" i="0" u="none" strike="noStrike" kern="1200" cap="none" spc="0" normalizeH="0" baseline="0" noProof="0">
                <a:ln>
                  <a:noFill/>
                </a:ln>
                <a:solidFill>
                  <a:prstClr val="black"/>
                </a:solidFill>
                <a:effectLst/>
                <a:uLnTx/>
                <a:uFillTx/>
                <a:latin typeface="Arial"/>
                <a:ea typeface="+mn-ea"/>
                <a:cs typeface="+mn-cs"/>
              </a:rPr>
              <a:t>An average of 20 hours a week for 12 to 16 weeks</a:t>
            </a:r>
            <a:endParaRPr lang="en-US" sz="1600" b="0" i="0" u="none" strike="noStrike" kern="1200" cap="none" spc="0" normalizeH="0" baseline="0" noProof="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A0AF"/>
              </a:buClr>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Applications</a:t>
            </a:r>
            <a:r>
              <a:rPr kumimoji="0" lang="en-US" sz="1600" i="0" u="none" strike="noStrike" kern="1200" cap="none" spc="0" normalizeH="0" baseline="0" noProof="0">
                <a:ln>
                  <a:noFill/>
                </a:ln>
                <a:solidFill>
                  <a:prstClr val="black"/>
                </a:solidFill>
                <a:effectLst/>
                <a:uLnTx/>
                <a:uFillTx/>
                <a:latin typeface="Arial"/>
                <a:ea typeface="+mn-ea"/>
                <a:cs typeface="+mn-cs"/>
              </a:rPr>
              <a:t> are </a:t>
            </a:r>
            <a:r>
              <a:rPr kumimoji="0" lang="en-US" sz="1600" b="0" i="0" u="none" strike="noStrike" kern="1200" cap="none" spc="0" normalizeH="0" baseline="0" noProof="0">
                <a:ln>
                  <a:noFill/>
                </a:ln>
                <a:solidFill>
                  <a:prstClr val="black"/>
                </a:solidFill>
                <a:effectLst/>
                <a:uLnTx/>
                <a:uFillTx/>
                <a:latin typeface="Arial"/>
                <a:ea typeface="+mn-ea"/>
                <a:cs typeface="+mn-cs"/>
              </a:rPr>
              <a:t>accepted and reviewed throughout the year</a:t>
            </a:r>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pic>
        <p:nvPicPr>
          <p:cNvPr id="14" name="Picture 13" descr="A person in a lab coat working on a machine">
            <a:extLst>
              <a:ext uri="{FF2B5EF4-FFF2-40B4-BE49-F238E27FC236}">
                <a16:creationId xmlns:a16="http://schemas.microsoft.com/office/drawing/2014/main" id="{F5BBBF11-6D72-FBB5-487A-5F815A261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863" y="3094585"/>
            <a:ext cx="2974397" cy="3663702"/>
          </a:xfrm>
          <a:prstGeom prst="rect">
            <a:avLst/>
          </a:prstGeom>
        </p:spPr>
      </p:pic>
      <p:grpSp>
        <p:nvGrpSpPr>
          <p:cNvPr id="17" name="Group 16">
            <a:extLst>
              <a:ext uri="{FF2B5EF4-FFF2-40B4-BE49-F238E27FC236}">
                <a16:creationId xmlns:a16="http://schemas.microsoft.com/office/drawing/2014/main" id="{D14B18BF-80A6-61B6-5977-AE5C9553236D}"/>
              </a:ext>
              <a:ext uri="{C183D7F6-B498-43B3-948B-1728B52AA6E4}">
                <adec:decorative xmlns:adec="http://schemas.microsoft.com/office/drawing/2017/decorative" val="1"/>
              </a:ext>
            </a:extLst>
          </p:cNvPr>
          <p:cNvGrpSpPr/>
          <p:nvPr/>
        </p:nvGrpSpPr>
        <p:grpSpPr>
          <a:xfrm>
            <a:off x="7394474" y="4584394"/>
            <a:ext cx="1569107" cy="1477106"/>
            <a:chOff x="133551" y="4529799"/>
            <a:chExt cx="1569107" cy="1477106"/>
          </a:xfrm>
        </p:grpSpPr>
        <p:sp>
          <p:nvSpPr>
            <p:cNvPr id="18" name="Oval 17">
              <a:extLst>
                <a:ext uri="{FF2B5EF4-FFF2-40B4-BE49-F238E27FC236}">
                  <a16:creationId xmlns:a16="http://schemas.microsoft.com/office/drawing/2014/main" id="{66C3D1EB-62EF-E08E-9069-76720224CC07}"/>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2D0D24E0-780A-7779-64F5-83B4999BBC83}"/>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765293BC-2E3D-4888-253B-BBF8EA5A7A93}"/>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B7B92B8C-31E9-2064-A25E-3EB0376156B1}"/>
              </a:ext>
              <a:ext uri="{C183D7F6-B498-43B3-948B-1728B52AA6E4}">
                <adec:decorative xmlns:adec="http://schemas.microsoft.com/office/drawing/2017/decorative" val="1"/>
              </a:ext>
            </a:extLst>
          </p:cNvPr>
          <p:cNvGrpSpPr/>
          <p:nvPr/>
        </p:nvGrpSpPr>
        <p:grpSpPr>
          <a:xfrm flipH="1">
            <a:off x="11037223" y="757675"/>
            <a:ext cx="1054144" cy="992337"/>
            <a:chOff x="133551" y="4529799"/>
            <a:chExt cx="1569107" cy="1477106"/>
          </a:xfrm>
        </p:grpSpPr>
        <p:sp>
          <p:nvSpPr>
            <p:cNvPr id="22" name="Oval 21">
              <a:extLst>
                <a:ext uri="{FF2B5EF4-FFF2-40B4-BE49-F238E27FC236}">
                  <a16:creationId xmlns:a16="http://schemas.microsoft.com/office/drawing/2014/main" id="{CF0086DA-086C-0662-86CF-9688DBC15F13}"/>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D891B912-AD3C-6E8D-930A-B770C6E9DC49}"/>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4A06F760-8DF7-470D-F1F4-7F962FDA5C4C}"/>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381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D225634-B7AD-ACC7-F496-BA7B0B3CA067}"/>
              </a:ext>
            </a:extLst>
          </p:cNvPr>
          <p:cNvSpPr>
            <a:spLocks noGrp="1"/>
          </p:cNvSpPr>
          <p:nvPr>
            <p:ph type="title"/>
          </p:nvPr>
        </p:nvSpPr>
        <p:spPr/>
        <p:txBody>
          <a:bodyPr/>
          <a:lstStyle/>
          <a:p>
            <a:r>
              <a:rPr lang="en-US" dirty="0"/>
              <a:t>Timeline: Academic Outreach (Tennessee)</a:t>
            </a:r>
          </a:p>
        </p:txBody>
      </p:sp>
      <p:sp>
        <p:nvSpPr>
          <p:cNvPr id="16" name="Text Placeholder 15">
            <a:extLst>
              <a:ext uri="{FF2B5EF4-FFF2-40B4-BE49-F238E27FC236}">
                <a16:creationId xmlns:a16="http://schemas.microsoft.com/office/drawing/2014/main" id="{69A6C6E1-5AD6-0913-84E2-D4594A080B77}"/>
              </a:ext>
            </a:extLst>
          </p:cNvPr>
          <p:cNvSpPr>
            <a:spLocks noGrp="1"/>
          </p:cNvSpPr>
          <p:nvPr>
            <p:ph type="body" sz="quarter" idx="16"/>
          </p:nvPr>
        </p:nvSpPr>
        <p:spPr>
          <a:xfrm>
            <a:off x="582484" y="1175613"/>
            <a:ext cx="3346451" cy="823912"/>
          </a:xfrm>
        </p:spPr>
        <p:txBody>
          <a:bodyPr/>
          <a:lstStyle/>
          <a:p>
            <a:pPr>
              <a:lnSpc>
                <a:spcPct val="100000"/>
              </a:lnSpc>
              <a:spcBef>
                <a:spcPts val="0"/>
              </a:spcBef>
              <a:spcAft>
                <a:spcPts val="0"/>
              </a:spcAft>
            </a:pPr>
            <a:r>
              <a:rPr lang="en-US" dirty="0"/>
              <a:t>“</a:t>
            </a:r>
            <a:r>
              <a:rPr lang="en-US" i="1" dirty="0"/>
              <a:t>Work Your Magic</a:t>
            </a:r>
            <a:r>
              <a:rPr lang="en-US" dirty="0"/>
              <a:t>”:</a:t>
            </a:r>
          </a:p>
          <a:p>
            <a:pPr>
              <a:lnSpc>
                <a:spcPct val="100000"/>
              </a:lnSpc>
              <a:spcBef>
                <a:spcPts val="0"/>
              </a:spcBef>
              <a:spcAft>
                <a:spcPts val="0"/>
              </a:spcAft>
            </a:pPr>
            <a:r>
              <a:rPr lang="en-US" dirty="0"/>
              <a:t>March 14, 2023</a:t>
            </a:r>
          </a:p>
        </p:txBody>
      </p:sp>
      <p:pic>
        <p:nvPicPr>
          <p:cNvPr id="11" name="Content Placeholder 10" descr="Academic Outreach Flyer ">
            <a:extLst>
              <a:ext uri="{FF2B5EF4-FFF2-40B4-BE49-F238E27FC236}">
                <a16:creationId xmlns:a16="http://schemas.microsoft.com/office/drawing/2014/main" id="{87284D38-1452-932B-C35B-677CC079EC11}"/>
              </a:ext>
            </a:extLst>
          </p:cNvPr>
          <p:cNvPicPr>
            <a:picLocks noGrp="1" noChangeAspect="1"/>
          </p:cNvPicPr>
          <p:nvPr>
            <p:ph sz="half" idx="4294967295"/>
          </p:nvPr>
        </p:nvPicPr>
        <p:blipFill rotWithShape="1">
          <a:blip r:embed="rId2"/>
          <a:srcRect l="2015"/>
          <a:stretch/>
        </p:blipFill>
        <p:spPr>
          <a:xfrm>
            <a:off x="695326" y="2184537"/>
            <a:ext cx="3324226" cy="3370228"/>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
        <p:nvSpPr>
          <p:cNvPr id="17" name="Text Placeholder 16">
            <a:extLst>
              <a:ext uri="{FF2B5EF4-FFF2-40B4-BE49-F238E27FC236}">
                <a16:creationId xmlns:a16="http://schemas.microsoft.com/office/drawing/2014/main" id="{ECB63634-CB96-C318-C694-D2DBABE1FC0B}"/>
              </a:ext>
            </a:extLst>
          </p:cNvPr>
          <p:cNvSpPr>
            <a:spLocks noGrp="1"/>
          </p:cNvSpPr>
          <p:nvPr>
            <p:ph type="body" sz="quarter" idx="17"/>
          </p:nvPr>
        </p:nvSpPr>
        <p:spPr>
          <a:xfrm>
            <a:off x="4501421" y="1175613"/>
            <a:ext cx="3324225" cy="823912"/>
          </a:xfrm>
        </p:spPr>
        <p:txBody>
          <a:bodyPr/>
          <a:lstStyle/>
          <a:p>
            <a:pPr>
              <a:lnSpc>
                <a:spcPct val="100000"/>
              </a:lnSpc>
              <a:spcBef>
                <a:spcPts val="0"/>
              </a:spcBef>
              <a:spcAft>
                <a:spcPts val="0"/>
              </a:spcAft>
            </a:pPr>
            <a:r>
              <a:rPr lang="en-US" dirty="0"/>
              <a:t>TSU Career Fair:</a:t>
            </a:r>
          </a:p>
          <a:p>
            <a:pPr>
              <a:lnSpc>
                <a:spcPct val="100000"/>
              </a:lnSpc>
              <a:spcBef>
                <a:spcPts val="0"/>
              </a:spcBef>
              <a:spcAft>
                <a:spcPts val="0"/>
              </a:spcAft>
            </a:pPr>
            <a:r>
              <a:rPr lang="en-US" dirty="0"/>
              <a:t>March 24, 2023</a:t>
            </a:r>
          </a:p>
        </p:txBody>
      </p:sp>
      <p:pic>
        <p:nvPicPr>
          <p:cNvPr id="22" name="Picture 21" descr="Picture of lady presenting ">
            <a:extLst>
              <a:ext uri="{FF2B5EF4-FFF2-40B4-BE49-F238E27FC236}">
                <a16:creationId xmlns:a16="http://schemas.microsoft.com/office/drawing/2014/main" id="{276D56DE-7AAD-964D-8E20-5395E848AEFB}"/>
              </a:ext>
            </a:extLst>
          </p:cNvPr>
          <p:cNvPicPr>
            <a:picLocks noChangeAspect="1"/>
          </p:cNvPicPr>
          <p:nvPr/>
        </p:nvPicPr>
        <p:blipFill rotWithShape="1">
          <a:blip r:embed="rId3"/>
          <a:srcRect l="5702" t="28912" r="45405" b="1200"/>
          <a:stretch/>
        </p:blipFill>
        <p:spPr>
          <a:xfrm>
            <a:off x="4501421" y="2184537"/>
            <a:ext cx="2843535" cy="1967747"/>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pic>
        <p:nvPicPr>
          <p:cNvPr id="21" name="Picture 20" descr="Women at a tabling event for APHL ">
            <a:extLst>
              <a:ext uri="{FF2B5EF4-FFF2-40B4-BE49-F238E27FC236}">
                <a16:creationId xmlns:a16="http://schemas.microsoft.com/office/drawing/2014/main" id="{673467A8-59FE-2D7F-AAA9-66FF0A8021EC}"/>
              </a:ext>
            </a:extLst>
          </p:cNvPr>
          <p:cNvPicPr>
            <a:picLocks noChangeAspect="1"/>
          </p:cNvPicPr>
          <p:nvPr/>
        </p:nvPicPr>
        <p:blipFill rotWithShape="1">
          <a:blip r:embed="rId4"/>
          <a:srcRect r="1553" b="11762"/>
          <a:stretch/>
        </p:blipFill>
        <p:spPr>
          <a:xfrm>
            <a:off x="5143106" y="4152284"/>
            <a:ext cx="3098540" cy="2082906"/>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
        <p:nvSpPr>
          <p:cNvPr id="18" name="Text Placeholder 17">
            <a:extLst>
              <a:ext uri="{FF2B5EF4-FFF2-40B4-BE49-F238E27FC236}">
                <a16:creationId xmlns:a16="http://schemas.microsoft.com/office/drawing/2014/main" id="{ACB08F2E-9E73-95C2-23B3-8F49DBA19AD9}"/>
              </a:ext>
            </a:extLst>
          </p:cNvPr>
          <p:cNvSpPr>
            <a:spLocks noGrp="1"/>
          </p:cNvSpPr>
          <p:nvPr>
            <p:ph type="body" sz="quarter" idx="18"/>
          </p:nvPr>
        </p:nvSpPr>
        <p:spPr>
          <a:xfrm>
            <a:off x="8398133" y="1180071"/>
            <a:ext cx="3324225" cy="823912"/>
          </a:xfrm>
        </p:spPr>
        <p:txBody>
          <a:bodyPr/>
          <a:lstStyle/>
          <a:p>
            <a:pPr>
              <a:lnSpc>
                <a:spcPct val="100000"/>
              </a:lnSpc>
              <a:spcBef>
                <a:spcPts val="0"/>
              </a:spcBef>
              <a:spcAft>
                <a:spcPts val="0"/>
              </a:spcAft>
            </a:pPr>
            <a:r>
              <a:rPr lang="en-US" dirty="0"/>
              <a:t>Launch Date:</a:t>
            </a:r>
          </a:p>
          <a:p>
            <a:pPr>
              <a:lnSpc>
                <a:spcPct val="100000"/>
              </a:lnSpc>
              <a:spcBef>
                <a:spcPts val="0"/>
              </a:spcBef>
              <a:spcAft>
                <a:spcPts val="0"/>
              </a:spcAft>
            </a:pPr>
            <a:r>
              <a:rPr lang="en-US" dirty="0"/>
              <a:t>March 27, 2023</a:t>
            </a:r>
          </a:p>
        </p:txBody>
      </p:sp>
      <p:pic>
        <p:nvPicPr>
          <p:cNvPr id="19" name="Picture 18" descr="image of people working in the lab and wearing white lab coats">
            <a:extLst>
              <a:ext uri="{FF2B5EF4-FFF2-40B4-BE49-F238E27FC236}">
                <a16:creationId xmlns:a16="http://schemas.microsoft.com/office/drawing/2014/main" id="{5E862959-4F06-19CC-6B45-E110212CC4C1}"/>
              </a:ext>
            </a:extLst>
          </p:cNvPr>
          <p:cNvPicPr>
            <a:picLocks noChangeAspect="1"/>
          </p:cNvPicPr>
          <p:nvPr/>
        </p:nvPicPr>
        <p:blipFill>
          <a:blip r:embed="rId5"/>
          <a:stretch>
            <a:fillRect/>
          </a:stretch>
        </p:blipFill>
        <p:spPr>
          <a:xfrm>
            <a:off x="8510977" y="2184537"/>
            <a:ext cx="3098539" cy="3098539"/>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4DECF2EF-A61D-43B3-80C2-153A510B904E}"/>
              </a:ext>
            </a:extLst>
          </p:cNvPr>
          <p:cNvSpPr txBox="1"/>
          <p:nvPr/>
        </p:nvSpPr>
        <p:spPr>
          <a:xfrm>
            <a:off x="8510978" y="5467365"/>
            <a:ext cx="3098538" cy="950899"/>
          </a:xfrm>
          <a:prstGeom prst="roundRect">
            <a:avLst/>
          </a:prstGeom>
          <a:ln/>
        </p:spPr>
        <p:style>
          <a:lnRef idx="1">
            <a:schemeClr val="accent3"/>
          </a:lnRef>
          <a:fillRef idx="2">
            <a:schemeClr val="accent3"/>
          </a:fillRef>
          <a:effectRef idx="1">
            <a:schemeClr val="accent3"/>
          </a:effectRef>
          <a:fontRef idx="minor">
            <a:schemeClr val="dk1"/>
          </a:fontRef>
        </p:style>
        <p:txBody>
          <a:bodyPr wrap="square" rtlCol="0">
            <a:noAutofit/>
          </a:bodyPr>
          <a:lstStyle/>
          <a:p>
            <a:pPr algn="ctr">
              <a:buClr>
                <a:schemeClr val="accent1"/>
              </a:buClr>
            </a:pPr>
            <a:r>
              <a:rPr lang="en-US" sz="1600" dirty="0"/>
              <a:t>The first completed intern application was submitted on March 28</a:t>
            </a:r>
            <a:r>
              <a:rPr lang="en-US" sz="1600" baseline="30000" dirty="0"/>
              <a:t>th</a:t>
            </a:r>
            <a:r>
              <a:rPr lang="en-US" sz="1600" dirty="0"/>
              <a:t> – from TSU!!!</a:t>
            </a:r>
          </a:p>
        </p:txBody>
      </p:sp>
      <p:sp>
        <p:nvSpPr>
          <p:cNvPr id="5" name="Slide Number Placeholder 4">
            <a:extLst>
              <a:ext uri="{FF2B5EF4-FFF2-40B4-BE49-F238E27FC236}">
                <a16:creationId xmlns:a16="http://schemas.microsoft.com/office/drawing/2014/main" id="{9F753343-5F74-B2DF-1A37-0D0317ABD98C}"/>
              </a:ext>
            </a:extLst>
          </p:cNvPr>
          <p:cNvSpPr>
            <a:spLocks noGrp="1"/>
          </p:cNvSpPr>
          <p:nvPr>
            <p:ph type="sldNum" sz="quarter" idx="12"/>
          </p:nvPr>
        </p:nvSpPr>
        <p:spPr/>
        <p:txBody>
          <a:bodyPr/>
          <a:lstStyle/>
          <a:p>
            <a:fld id="{FFA67747-A1D0-4850-AF9A-570B1A0E3F7F}" type="slidenum">
              <a:rPr lang="en-US" smtClean="0"/>
              <a:t>11</a:t>
            </a:fld>
            <a:endParaRPr lang="en-US"/>
          </a:p>
        </p:txBody>
      </p:sp>
    </p:spTree>
    <p:extLst>
      <p:ext uri="{BB962C8B-B14F-4D97-AF65-F5344CB8AC3E}">
        <p14:creationId xmlns:p14="http://schemas.microsoft.com/office/powerpoint/2010/main" val="1446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72AA7-2CE4-6D82-4858-082172FBB3BF}"/>
              </a:ext>
            </a:extLst>
          </p:cNvPr>
          <p:cNvSpPr>
            <a:spLocks noGrp="1"/>
          </p:cNvSpPr>
          <p:nvPr>
            <p:ph type="title"/>
          </p:nvPr>
        </p:nvSpPr>
        <p:spPr>
          <a:xfrm>
            <a:off x="695325" y="291974"/>
            <a:ext cx="10801349" cy="868490"/>
          </a:xfrm>
        </p:spPr>
        <p:txBody>
          <a:bodyPr>
            <a:normAutofit fontScale="90000"/>
          </a:bodyPr>
          <a:lstStyle/>
          <a:p>
            <a:r>
              <a:rPr lang="en-US" dirty="0"/>
              <a:t>Public Health Laboratory Internship Program Success Story</a:t>
            </a:r>
          </a:p>
        </p:txBody>
      </p:sp>
      <p:sp>
        <p:nvSpPr>
          <p:cNvPr id="6" name="Content Placeholder 5">
            <a:extLst>
              <a:ext uri="{FF2B5EF4-FFF2-40B4-BE49-F238E27FC236}">
                <a16:creationId xmlns:a16="http://schemas.microsoft.com/office/drawing/2014/main" id="{0A1A10B6-BBBD-0BBD-4D3E-3F0AAD87E54F}"/>
              </a:ext>
            </a:extLst>
          </p:cNvPr>
          <p:cNvSpPr>
            <a:spLocks noGrp="1"/>
          </p:cNvSpPr>
          <p:nvPr>
            <p:ph sz="half" idx="1"/>
          </p:nvPr>
        </p:nvSpPr>
        <p:spPr>
          <a:xfrm>
            <a:off x="695325" y="1160464"/>
            <a:ext cx="6820424" cy="5076824"/>
          </a:xfrm>
        </p:spPr>
        <p:txBody>
          <a:bodyPr/>
          <a:lstStyle/>
          <a:p>
            <a:r>
              <a:rPr lang="en-US" b="1" dirty="0"/>
              <a:t>Academic Institution: </a:t>
            </a:r>
            <a:r>
              <a:rPr lang="en-US" dirty="0"/>
              <a:t>Tennessee State University</a:t>
            </a:r>
          </a:p>
          <a:p>
            <a:r>
              <a:rPr lang="en-US" b="1" dirty="0"/>
              <a:t>Public Health Laboratory: </a:t>
            </a:r>
            <a:r>
              <a:rPr lang="en-US" dirty="0"/>
              <a:t>Tennessee State Public Health Laboratory</a:t>
            </a:r>
          </a:p>
          <a:p>
            <a:r>
              <a:rPr lang="en-US" b="1" dirty="0"/>
              <a:t>Location: </a:t>
            </a:r>
            <a:r>
              <a:rPr lang="en-US" dirty="0"/>
              <a:t>Nashville, TN </a:t>
            </a:r>
          </a:p>
          <a:p>
            <a:r>
              <a:rPr lang="en-US" b="1" dirty="0"/>
              <a:t>Publication: </a:t>
            </a:r>
            <a:r>
              <a:rPr lang="en-US" dirty="0">
                <a:hlinkClick r:id="rId3"/>
              </a:rPr>
              <a:t>TWD Internship Success Story - TN State (aphl.org)</a:t>
            </a:r>
            <a:endParaRPr lang="en-US" dirty="0"/>
          </a:p>
        </p:txBody>
      </p:sp>
      <p:sp>
        <p:nvSpPr>
          <p:cNvPr id="14" name="TextBox 13">
            <a:extLst>
              <a:ext uri="{FF2B5EF4-FFF2-40B4-BE49-F238E27FC236}">
                <a16:creationId xmlns:a16="http://schemas.microsoft.com/office/drawing/2014/main" id="{284E90C9-F5CC-93B1-C471-4F885575723F}"/>
              </a:ext>
            </a:extLst>
          </p:cNvPr>
          <p:cNvSpPr txBox="1"/>
          <p:nvPr/>
        </p:nvSpPr>
        <p:spPr>
          <a:xfrm>
            <a:off x="7916577" y="1324867"/>
            <a:ext cx="1533576" cy="2324048"/>
          </a:xfrm>
          <a:prstGeom prst="rect">
            <a:avLst/>
          </a:prstGeom>
          <a:noFill/>
        </p:spPr>
        <p:txBody>
          <a:bodyPr wrap="square" rtlCol="0">
            <a:noAutofit/>
          </a:bodyPr>
          <a:lstStyle/>
          <a:p>
            <a:pPr algn="r">
              <a:spcAft>
                <a:spcPts val="600"/>
              </a:spcAft>
              <a:buClr>
                <a:schemeClr val="accent1"/>
              </a:buClr>
            </a:pPr>
            <a:r>
              <a:rPr lang="en-US" sz="1400" dirty="0"/>
              <a:t>Interns from the </a:t>
            </a:r>
            <a:r>
              <a:rPr lang="en-US" sz="1400" b="0" i="0" dirty="0">
                <a:solidFill>
                  <a:srgbClr val="444444"/>
                </a:solidFill>
                <a:effectLst/>
              </a:rPr>
              <a:t>Tennessee Department of Health, Division of Laboratory Services, Mytasia Stone, right, and Kamren Williams, below.</a:t>
            </a:r>
            <a:endParaRPr lang="en-US" sz="1400" dirty="0"/>
          </a:p>
        </p:txBody>
      </p:sp>
      <p:sp>
        <p:nvSpPr>
          <p:cNvPr id="12" name="Rectangle 11" descr="Picture of an African American Man ">
            <a:extLst>
              <a:ext uri="{FF2B5EF4-FFF2-40B4-BE49-F238E27FC236}">
                <a16:creationId xmlns:a16="http://schemas.microsoft.com/office/drawing/2014/main" id="{0CD3EB60-1604-03DB-E99A-CC3E309B63C6}"/>
              </a:ext>
            </a:extLst>
          </p:cNvPr>
          <p:cNvSpPr/>
          <p:nvPr/>
        </p:nvSpPr>
        <p:spPr>
          <a:xfrm>
            <a:off x="7572226" y="3652204"/>
            <a:ext cx="2203704" cy="2766060"/>
          </a:xfrm>
          <a:prstGeom prst="rect">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dirty="0"/>
          </a:p>
        </p:txBody>
      </p:sp>
      <p:pic>
        <p:nvPicPr>
          <p:cNvPr id="11" name="Picture 10" descr="Picture of a women ">
            <a:extLst>
              <a:ext uri="{FF2B5EF4-FFF2-40B4-BE49-F238E27FC236}">
                <a16:creationId xmlns:a16="http://schemas.microsoft.com/office/drawing/2014/main" id="{B04AC519-2508-E90E-292B-2643C7A2274A}"/>
              </a:ext>
            </a:extLst>
          </p:cNvPr>
          <p:cNvPicPr>
            <a:picLocks noChangeAspect="1"/>
          </p:cNvPicPr>
          <p:nvPr/>
        </p:nvPicPr>
        <p:blipFill>
          <a:blip r:embed="rId4"/>
          <a:stretch>
            <a:fillRect/>
          </a:stretch>
        </p:blipFill>
        <p:spPr>
          <a:xfrm>
            <a:off x="9450153" y="1180374"/>
            <a:ext cx="2292295" cy="2712955"/>
          </a:xfrm>
          <a:prstGeom prst="rect">
            <a:avLst/>
          </a:prstGeom>
        </p:spPr>
      </p:pic>
      <p:pic>
        <p:nvPicPr>
          <p:cNvPr id="8" name="Picture 7" descr="A person with her arms crossed">
            <a:extLst>
              <a:ext uri="{FF2B5EF4-FFF2-40B4-BE49-F238E27FC236}">
                <a16:creationId xmlns:a16="http://schemas.microsoft.com/office/drawing/2014/main" id="{2BDDA7A8-10B9-07CA-BBC2-3E0A5648736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4726" t="32444" r="12023" b="4531"/>
          <a:stretch/>
        </p:blipFill>
        <p:spPr>
          <a:xfrm>
            <a:off x="9695928" y="1374828"/>
            <a:ext cx="1800746" cy="2324048"/>
          </a:xfrm>
          <a:prstGeom prst="rect">
            <a:avLst/>
          </a:prstGeom>
        </p:spPr>
      </p:pic>
      <p:pic>
        <p:nvPicPr>
          <p:cNvPr id="10" name="Picture 9">
            <a:extLst>
              <a:ext uri="{FF2B5EF4-FFF2-40B4-BE49-F238E27FC236}">
                <a16:creationId xmlns:a16="http://schemas.microsoft.com/office/drawing/2014/main" id="{15CD39E0-FF12-EC65-BE3B-C1094B232A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71792" y="3789999"/>
            <a:ext cx="1804572" cy="2322777"/>
          </a:xfrm>
          <a:prstGeom prst="rect">
            <a:avLst/>
          </a:prstGeom>
        </p:spPr>
      </p:pic>
      <p:pic>
        <p:nvPicPr>
          <p:cNvPr id="13" name="Picture 12" descr="A red and black rectangular sign with white text">
            <a:extLst>
              <a:ext uri="{FF2B5EF4-FFF2-40B4-BE49-F238E27FC236}">
                <a16:creationId xmlns:a16="http://schemas.microsoft.com/office/drawing/2014/main" id="{64F7C961-4A33-9DB3-D590-C2089EF0AED8}"/>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832407" y="4010184"/>
            <a:ext cx="1664267" cy="657386"/>
          </a:xfrm>
          <a:prstGeom prst="rect">
            <a:avLst/>
          </a:prstGeom>
        </p:spPr>
      </p:pic>
      <p:pic>
        <p:nvPicPr>
          <p:cNvPr id="9" name="Picture 8" descr="QR code">
            <a:extLst>
              <a:ext uri="{FF2B5EF4-FFF2-40B4-BE49-F238E27FC236}">
                <a16:creationId xmlns:a16="http://schemas.microsoft.com/office/drawing/2014/main" id="{D6F6857D-012B-4AE6-FDD3-A3231BC7AB80}"/>
              </a:ext>
            </a:extLst>
          </p:cNvPr>
          <p:cNvPicPr>
            <a:picLocks noChangeAspect="1"/>
          </p:cNvPicPr>
          <p:nvPr/>
        </p:nvPicPr>
        <p:blipFill>
          <a:blip r:embed="rId9"/>
          <a:stretch>
            <a:fillRect/>
          </a:stretch>
        </p:blipFill>
        <p:spPr>
          <a:xfrm>
            <a:off x="9873267" y="4443933"/>
            <a:ext cx="1582546" cy="1582546"/>
          </a:xfrm>
          <a:prstGeom prst="rect">
            <a:avLst/>
          </a:prstGeom>
          <a:ln w="38100">
            <a:solidFill>
              <a:schemeClr val="tx1"/>
            </a:solidFill>
          </a:ln>
        </p:spPr>
      </p:pic>
      <p:sp>
        <p:nvSpPr>
          <p:cNvPr id="5" name="Slide Number Placeholder 4">
            <a:extLst>
              <a:ext uri="{FF2B5EF4-FFF2-40B4-BE49-F238E27FC236}">
                <a16:creationId xmlns:a16="http://schemas.microsoft.com/office/drawing/2014/main" id="{CACA0A7F-EB93-B136-AFCA-14D5251A4158}"/>
              </a:ext>
            </a:extLst>
          </p:cNvPr>
          <p:cNvSpPr>
            <a:spLocks noGrp="1"/>
          </p:cNvSpPr>
          <p:nvPr>
            <p:ph type="sldNum" sz="quarter" idx="12"/>
          </p:nvPr>
        </p:nvSpPr>
        <p:spPr/>
        <p:txBody>
          <a:bodyPr/>
          <a:lstStyle/>
          <a:p>
            <a:fld id="{FFA67747-A1D0-4850-AF9A-570B1A0E3F7F}" type="slidenum">
              <a:rPr lang="en-US" smtClean="0"/>
              <a:t>12</a:t>
            </a:fld>
            <a:endParaRPr lang="en-US"/>
          </a:p>
        </p:txBody>
      </p:sp>
    </p:spTree>
    <p:extLst>
      <p:ext uri="{BB962C8B-B14F-4D97-AF65-F5344CB8AC3E}">
        <p14:creationId xmlns:p14="http://schemas.microsoft.com/office/powerpoint/2010/main" val="1565072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9A60565-9019-0A93-7397-1EA06CB032B0}"/>
              </a:ext>
            </a:extLst>
          </p:cNvPr>
          <p:cNvSpPr>
            <a:spLocks noGrp="1"/>
          </p:cNvSpPr>
          <p:nvPr>
            <p:ph type="title"/>
          </p:nvPr>
        </p:nvSpPr>
        <p:spPr/>
        <p:txBody>
          <a:bodyPr/>
          <a:lstStyle/>
          <a:p>
            <a:r>
              <a:rPr lang="en-US" dirty="0"/>
              <a:t>Outreach and Promotional Resources</a:t>
            </a:r>
          </a:p>
        </p:txBody>
      </p:sp>
      <p:sp>
        <p:nvSpPr>
          <p:cNvPr id="14" name="Text Placeholder 13">
            <a:extLst>
              <a:ext uri="{FF2B5EF4-FFF2-40B4-BE49-F238E27FC236}">
                <a16:creationId xmlns:a16="http://schemas.microsoft.com/office/drawing/2014/main" id="{ACD2C6B3-AE18-B48C-26EC-CDCC9319CC71}"/>
              </a:ext>
            </a:extLst>
          </p:cNvPr>
          <p:cNvSpPr>
            <a:spLocks noGrp="1"/>
          </p:cNvSpPr>
          <p:nvPr>
            <p:ph type="body" sz="quarter" idx="16"/>
          </p:nvPr>
        </p:nvSpPr>
        <p:spPr>
          <a:xfrm>
            <a:off x="613101" y="1176338"/>
            <a:ext cx="3428676" cy="823912"/>
          </a:xfrm>
        </p:spPr>
        <p:txBody>
          <a:bodyPr/>
          <a:lstStyle/>
          <a:p>
            <a:r>
              <a:rPr lang="en-US" dirty="0"/>
              <a:t>Career Fair Announcements</a:t>
            </a:r>
          </a:p>
        </p:txBody>
      </p:sp>
      <p:pic>
        <p:nvPicPr>
          <p:cNvPr id="18" name="Picture 17" descr="Career Fair Announcement for Fair">
            <a:extLst>
              <a:ext uri="{FF2B5EF4-FFF2-40B4-BE49-F238E27FC236}">
                <a16:creationId xmlns:a16="http://schemas.microsoft.com/office/drawing/2014/main" id="{D1DD52B3-4551-9A0D-8031-E01BFA1D09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6012" y="2232286"/>
            <a:ext cx="3342877" cy="36287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5" name="Text Placeholder 14">
            <a:extLst>
              <a:ext uri="{FF2B5EF4-FFF2-40B4-BE49-F238E27FC236}">
                <a16:creationId xmlns:a16="http://schemas.microsoft.com/office/drawing/2014/main" id="{87D8DE4C-DFF1-E4C1-5675-DD61FF2EDC43}"/>
              </a:ext>
            </a:extLst>
          </p:cNvPr>
          <p:cNvSpPr>
            <a:spLocks noGrp="1"/>
          </p:cNvSpPr>
          <p:nvPr>
            <p:ph type="body" sz="quarter" idx="17"/>
          </p:nvPr>
        </p:nvSpPr>
        <p:spPr>
          <a:xfrm>
            <a:off x="4333877" y="1176338"/>
            <a:ext cx="3324225" cy="712817"/>
          </a:xfrm>
        </p:spPr>
        <p:txBody>
          <a:bodyPr/>
          <a:lstStyle/>
          <a:p>
            <a:r>
              <a:rPr lang="en-US" dirty="0"/>
              <a:t>AP Quarterly Newsletter</a:t>
            </a:r>
          </a:p>
        </p:txBody>
      </p:sp>
      <p:pic>
        <p:nvPicPr>
          <p:cNvPr id="21" name="Picture 20" descr="example of quarterly newsletter ">
            <a:extLst>
              <a:ext uri="{FF2B5EF4-FFF2-40B4-BE49-F238E27FC236}">
                <a16:creationId xmlns:a16="http://schemas.microsoft.com/office/drawing/2014/main" id="{392166CB-7EFB-FED4-F2AA-374530ED659D}"/>
              </a:ext>
            </a:extLst>
          </p:cNvPr>
          <p:cNvPicPr>
            <a:picLocks noChangeAspect="1"/>
          </p:cNvPicPr>
          <p:nvPr/>
        </p:nvPicPr>
        <p:blipFill rotWithShape="1">
          <a:blip r:embed="rId4"/>
          <a:srcRect l="1" r="-1132" b="21472"/>
          <a:stretch/>
        </p:blipFill>
        <p:spPr>
          <a:xfrm>
            <a:off x="4454252" y="2232286"/>
            <a:ext cx="3483519" cy="36287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6" name="Text Placeholder 15">
            <a:extLst>
              <a:ext uri="{FF2B5EF4-FFF2-40B4-BE49-F238E27FC236}">
                <a16:creationId xmlns:a16="http://schemas.microsoft.com/office/drawing/2014/main" id="{D920094B-B31B-D999-4FD5-9318A635015B}"/>
              </a:ext>
            </a:extLst>
          </p:cNvPr>
          <p:cNvSpPr>
            <a:spLocks noGrp="1"/>
          </p:cNvSpPr>
          <p:nvPr>
            <p:ph type="body" sz="quarter" idx="18"/>
          </p:nvPr>
        </p:nvSpPr>
        <p:spPr/>
        <p:txBody>
          <a:bodyPr/>
          <a:lstStyle/>
          <a:p>
            <a:r>
              <a:rPr lang="en-US" dirty="0"/>
              <a:t>Lab Matters</a:t>
            </a:r>
          </a:p>
        </p:txBody>
      </p:sp>
      <p:pic>
        <p:nvPicPr>
          <p:cNvPr id="17" name="Picture 16" descr="journal article image ">
            <a:extLst>
              <a:ext uri="{FF2B5EF4-FFF2-40B4-BE49-F238E27FC236}">
                <a16:creationId xmlns:a16="http://schemas.microsoft.com/office/drawing/2014/main" id="{CE6AC7EF-245C-84A2-CBBF-32A779B19D8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150223" y="2232286"/>
            <a:ext cx="2807787" cy="3633607"/>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5" name="Picture 4" descr="A black background with white text">
            <a:extLst>
              <a:ext uri="{FF2B5EF4-FFF2-40B4-BE49-F238E27FC236}">
                <a16:creationId xmlns:a16="http://schemas.microsoft.com/office/drawing/2014/main" id="{D41EFA02-559C-ABED-B807-355356F55309}"/>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460704" y="646020"/>
            <a:ext cx="1627443" cy="1627443"/>
          </a:xfrm>
          <a:prstGeom prst="rect">
            <a:avLst/>
          </a:prstGeom>
        </p:spPr>
      </p:pic>
      <p:pic>
        <p:nvPicPr>
          <p:cNvPr id="3" name="Picture 2" descr="QR code ">
            <a:extLst>
              <a:ext uri="{FF2B5EF4-FFF2-40B4-BE49-F238E27FC236}">
                <a16:creationId xmlns:a16="http://schemas.microsoft.com/office/drawing/2014/main" id="{C4496237-924B-E97F-0CC3-420010C04EAB}"/>
              </a:ext>
            </a:extLst>
          </p:cNvPr>
          <p:cNvPicPr>
            <a:picLocks noChangeAspect="1"/>
          </p:cNvPicPr>
          <p:nvPr/>
        </p:nvPicPr>
        <p:blipFill>
          <a:blip r:embed="rId8"/>
          <a:stretch>
            <a:fillRect/>
          </a:stretch>
        </p:blipFill>
        <p:spPr>
          <a:xfrm>
            <a:off x="10588626" y="1314450"/>
            <a:ext cx="1371600" cy="13716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401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D1EF9-6FD7-ED88-7D5E-97BC3B7D8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8A0A7-B6A7-28E1-0DE9-126D0B86FA6A}"/>
              </a:ext>
            </a:extLst>
          </p:cNvPr>
          <p:cNvSpPr>
            <a:spLocks noGrp="1"/>
          </p:cNvSpPr>
          <p:nvPr>
            <p:ph type="title"/>
          </p:nvPr>
        </p:nvSpPr>
        <p:spPr>
          <a:xfrm>
            <a:off x="695326" y="136526"/>
            <a:ext cx="10801351" cy="854075"/>
          </a:xfrm>
        </p:spPr>
        <p:txBody>
          <a:bodyPr>
            <a:normAutofit/>
          </a:bodyPr>
          <a:lstStyle/>
          <a:p>
            <a:r>
              <a:rPr lang="en-US"/>
              <a:t>Career Pathways in Public Health Laboratory Science</a:t>
            </a:r>
            <a:br>
              <a:rPr lang="en-US"/>
            </a:br>
            <a:r>
              <a:rPr lang="en-US" sz="1800"/>
              <a:t>an APHL-CDC Initiative</a:t>
            </a:r>
          </a:p>
        </p:txBody>
      </p:sp>
      <p:sp>
        <p:nvSpPr>
          <p:cNvPr id="3" name="Content Placeholder 2">
            <a:extLst>
              <a:ext uri="{FF2B5EF4-FFF2-40B4-BE49-F238E27FC236}">
                <a16:creationId xmlns:a16="http://schemas.microsoft.com/office/drawing/2014/main" id="{7AF48F17-EDED-7816-04CF-DE0018B0B6A9}"/>
              </a:ext>
            </a:extLst>
          </p:cNvPr>
          <p:cNvSpPr>
            <a:spLocks noGrp="1"/>
          </p:cNvSpPr>
          <p:nvPr>
            <p:ph sz="half" idx="1"/>
          </p:nvPr>
        </p:nvSpPr>
        <p:spPr>
          <a:xfrm>
            <a:off x="695325" y="1160463"/>
            <a:ext cx="5860923" cy="5076825"/>
          </a:xfrm>
        </p:spPr>
        <p:txBody>
          <a:bodyPr/>
          <a:lstStyle/>
          <a:p>
            <a:r>
              <a:rPr lang="en-US"/>
              <a:t>APHL’s “Career Pathways in Public Health Laboratory Science” program was named a recipient of the </a:t>
            </a:r>
            <a:r>
              <a:rPr lang="en-US" b="1">
                <a:solidFill>
                  <a:schemeClr val="accent2"/>
                </a:solidFill>
              </a:rPr>
              <a:t>2023 INSIGHT Into Diversity Inspiring Programs in STEM Award</a:t>
            </a:r>
            <a:r>
              <a:rPr lang="en-US"/>
              <a:t>!</a:t>
            </a:r>
          </a:p>
          <a:p>
            <a:r>
              <a:rPr lang="en-US"/>
              <a:t>Our award-winning program supports this important work deemed worthy of this national recognition.</a:t>
            </a:r>
          </a:p>
          <a:p>
            <a:r>
              <a:rPr lang="en-US"/>
              <a:t>Recognized in the September 2023 issue of INSIGHT Into Diversity</a:t>
            </a:r>
          </a:p>
        </p:txBody>
      </p:sp>
      <p:pic>
        <p:nvPicPr>
          <p:cNvPr id="7" name="Content Placeholder 6" descr="image for the an award in STEM ">
            <a:extLst>
              <a:ext uri="{FF2B5EF4-FFF2-40B4-BE49-F238E27FC236}">
                <a16:creationId xmlns:a16="http://schemas.microsoft.com/office/drawing/2014/main" id="{2FA4123D-6627-6F14-CA6B-F57C4609C5F8}"/>
              </a:ext>
            </a:extLst>
          </p:cNvPr>
          <p:cNvPicPr>
            <a:picLocks noGrp="1" noChangeAspect="1"/>
          </p:cNvPicPr>
          <p:nvPr>
            <p:ph sz="half" idx="2"/>
          </p:nvPr>
        </p:nvPicPr>
        <p:blipFill rotWithShape="1">
          <a:blip r:embed="rId3"/>
          <a:srcRect l="9972" r="10475" b="-1094"/>
          <a:stretch/>
        </p:blipFill>
        <p:spPr>
          <a:xfrm>
            <a:off x="6669568" y="1418431"/>
            <a:ext cx="4827107" cy="4572000"/>
          </a:xfrm>
        </p:spPr>
      </p:pic>
      <p:sp>
        <p:nvSpPr>
          <p:cNvPr id="19" name="Slide Number Placeholder 4">
            <a:extLst>
              <a:ext uri="{FF2B5EF4-FFF2-40B4-BE49-F238E27FC236}">
                <a16:creationId xmlns:a16="http://schemas.microsoft.com/office/drawing/2014/main" id="{B22DA23F-3B75-379D-1DBB-0E5AECACD1E6}"/>
              </a:ext>
            </a:extLst>
          </p:cNvPr>
          <p:cNvSpPr>
            <a:spLocks noGrp="1"/>
          </p:cNvSpPr>
          <p:nvPr>
            <p:ph type="sldNum" sz="quarter" idx="12"/>
          </p:nvPr>
        </p:nvSpPr>
        <p:spPr>
          <a:xfrm>
            <a:off x="11496674" y="6418264"/>
            <a:ext cx="695327" cy="365125"/>
          </a:xfrm>
        </p:spPr>
        <p:txBody>
          <a:bodyPr/>
          <a:lstStyle/>
          <a:p>
            <a:pPr lvl="0"/>
            <a:fld id="{FFA67747-A1D0-4850-AF9A-570B1A0E3F7F}" type="slidenum">
              <a:rPr lang="en-US" noProof="0" smtClean="0"/>
              <a:pPr lvl="0"/>
              <a:t>14</a:t>
            </a:fld>
            <a:endParaRPr lang="en-US" noProof="0"/>
          </a:p>
        </p:txBody>
      </p:sp>
      <p:sp>
        <p:nvSpPr>
          <p:cNvPr id="4" name="Slide Number Placeholder 3" hidden="1">
            <a:extLst>
              <a:ext uri="{FF2B5EF4-FFF2-40B4-BE49-F238E27FC236}">
                <a16:creationId xmlns:a16="http://schemas.microsoft.com/office/drawing/2014/main" id="{F3312797-96CF-C303-F3B8-10F98D6DD873}"/>
              </a:ext>
            </a:extLst>
          </p:cNvPr>
          <p:cNvSpPr>
            <a:spLocks noGrp="1"/>
          </p:cNvSpPr>
          <p:nvPr>
            <p:ph type="sldNum" sz="quarter" idx="4294967295"/>
          </p:nvPr>
        </p:nvSpPr>
        <p:spPr>
          <a:xfrm>
            <a:off x="11496675" y="6418263"/>
            <a:ext cx="695325"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80847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9290-643E-7985-CAD3-6DE100D167B3}"/>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C72EBBD0-F7CC-20B4-DA14-67A47F748BC4}"/>
              </a:ext>
            </a:extLst>
          </p:cNvPr>
          <p:cNvSpPr>
            <a:spLocks noGrp="1"/>
          </p:cNvSpPr>
          <p:nvPr>
            <p:ph sz="half" idx="1"/>
          </p:nvPr>
        </p:nvSpPr>
        <p:spPr/>
        <p:txBody>
          <a:bodyPr/>
          <a:lstStyle/>
          <a:p>
            <a:r>
              <a:rPr lang="en-US" dirty="0"/>
              <a:t>Share the vision</a:t>
            </a:r>
          </a:p>
          <a:p>
            <a:r>
              <a:rPr lang="en-US" dirty="0"/>
              <a:t>Establish an outreach strategy</a:t>
            </a:r>
          </a:p>
          <a:p>
            <a:r>
              <a:rPr lang="en-US" dirty="0"/>
              <a:t>DEI in action – be intentional</a:t>
            </a:r>
          </a:p>
          <a:p>
            <a:r>
              <a:rPr lang="en-US" dirty="0"/>
              <a:t>Employ best practices with effective communication and teamwork</a:t>
            </a:r>
          </a:p>
          <a:p>
            <a:r>
              <a:rPr lang="en-US" dirty="0"/>
              <a:t>Seize the opportunity!</a:t>
            </a:r>
          </a:p>
          <a:p>
            <a:r>
              <a:rPr lang="en-US" dirty="0"/>
              <a:t>Seek professional development opportunities</a:t>
            </a:r>
          </a:p>
          <a:p>
            <a:endParaRPr lang="en-US" dirty="0"/>
          </a:p>
        </p:txBody>
      </p:sp>
      <p:pic>
        <p:nvPicPr>
          <p:cNvPr id="7" name="Content Placeholder 6" descr="A close-up of a newspaper&#10;">
            <a:extLst>
              <a:ext uri="{FF2B5EF4-FFF2-40B4-BE49-F238E27FC236}">
                <a16:creationId xmlns:a16="http://schemas.microsoft.com/office/drawing/2014/main" id="{5AEC4C61-46D3-D772-3268-A629B8A83D14}"/>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248402" y="365797"/>
            <a:ext cx="4537061" cy="587149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D2B2C59F-2E5B-7415-A9C6-422C7297E02A}"/>
              </a:ext>
            </a:extLst>
          </p:cNvPr>
          <p:cNvSpPr>
            <a:spLocks noGrp="1"/>
          </p:cNvSpPr>
          <p:nvPr>
            <p:ph type="sldNum" sz="quarter" idx="12"/>
          </p:nvPr>
        </p:nvSpPr>
        <p:spPr/>
        <p:txBody>
          <a:bodyPr/>
          <a:lstStyle/>
          <a:p>
            <a:fld id="{FFA67747-A1D0-4850-AF9A-570B1A0E3F7F}" type="slidenum">
              <a:rPr lang="en-US" smtClean="0"/>
              <a:t>15</a:t>
            </a:fld>
            <a:endParaRPr lang="en-US"/>
          </a:p>
        </p:txBody>
      </p:sp>
      <p:pic>
        <p:nvPicPr>
          <p:cNvPr id="9" name="Picture 8" descr="QR code ">
            <a:extLst>
              <a:ext uri="{FF2B5EF4-FFF2-40B4-BE49-F238E27FC236}">
                <a16:creationId xmlns:a16="http://schemas.microsoft.com/office/drawing/2014/main" id="{17DC8C4B-9B21-82DA-A58B-C9C2801B922A}"/>
              </a:ext>
            </a:extLst>
          </p:cNvPr>
          <p:cNvPicPr>
            <a:picLocks noChangeAspect="1"/>
          </p:cNvPicPr>
          <p:nvPr/>
        </p:nvPicPr>
        <p:blipFill>
          <a:blip r:embed="rId3"/>
          <a:stretch>
            <a:fillRect/>
          </a:stretch>
        </p:blipFill>
        <p:spPr>
          <a:xfrm>
            <a:off x="10591418" y="2928144"/>
            <a:ext cx="1371600" cy="13716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8891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4BD29A-6ED0-E7AC-189F-C974BD912431}"/>
              </a:ext>
            </a:extLst>
          </p:cNvPr>
          <p:cNvSpPr>
            <a:spLocks noGrp="1"/>
          </p:cNvSpPr>
          <p:nvPr>
            <p:ph type="title"/>
          </p:nvPr>
        </p:nvSpPr>
        <p:spPr/>
        <p:txBody>
          <a:bodyPr/>
          <a:lstStyle/>
          <a:p>
            <a:r>
              <a:rPr lang="en-US" dirty="0"/>
              <a:t>Contact Us!</a:t>
            </a:r>
          </a:p>
        </p:txBody>
      </p:sp>
      <p:pic>
        <p:nvPicPr>
          <p:cNvPr id="3" name="Picture 2" descr="Logo">
            <a:extLst>
              <a:ext uri="{FF2B5EF4-FFF2-40B4-BE49-F238E27FC236}">
                <a16:creationId xmlns:a16="http://schemas.microsoft.com/office/drawing/2014/main" id="{BB7FA587-2849-7484-5536-58A023D746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9511" y="990601"/>
            <a:ext cx="3377956" cy="2945561"/>
          </a:xfrm>
          <a:prstGeom prst="rect">
            <a:avLst/>
          </a:prstGeom>
        </p:spPr>
      </p:pic>
      <p:graphicFrame>
        <p:nvGraphicFramePr>
          <p:cNvPr id="8" name="Table 40">
            <a:extLst>
              <a:ext uri="{FF2B5EF4-FFF2-40B4-BE49-F238E27FC236}">
                <a16:creationId xmlns:a16="http://schemas.microsoft.com/office/drawing/2014/main" id="{5D615439-91A8-8F4D-115C-675562C6956A}"/>
              </a:ext>
            </a:extLst>
          </p:cNvPr>
          <p:cNvGraphicFramePr>
            <a:graphicFrameLocks noGrp="1"/>
          </p:cNvGraphicFramePr>
          <p:nvPr>
            <p:ph idx="1"/>
            <p:extLst>
              <p:ext uri="{D42A27DB-BD31-4B8C-83A1-F6EECF244321}">
                <p14:modId xmlns:p14="http://schemas.microsoft.com/office/powerpoint/2010/main" val="1720886623"/>
              </p:ext>
            </p:extLst>
          </p:nvPr>
        </p:nvGraphicFramePr>
        <p:xfrm>
          <a:off x="4073282" y="504032"/>
          <a:ext cx="7539207" cy="3200400"/>
        </p:xfrm>
        <a:graphic>
          <a:graphicData uri="http://schemas.openxmlformats.org/drawingml/2006/table">
            <a:tbl>
              <a:tblPr firstRow="1" bandRow="1">
                <a:tableStyleId>{5C22544A-7EE6-4342-B048-85BDC9FD1C3A}</a:tableStyleId>
              </a:tblPr>
              <a:tblGrid>
                <a:gridCol w="3626635">
                  <a:extLst>
                    <a:ext uri="{9D8B030D-6E8A-4147-A177-3AD203B41FA5}">
                      <a16:colId xmlns:a16="http://schemas.microsoft.com/office/drawing/2014/main" val="427478906"/>
                    </a:ext>
                  </a:extLst>
                </a:gridCol>
                <a:gridCol w="3912572">
                  <a:extLst>
                    <a:ext uri="{9D8B030D-6E8A-4147-A177-3AD203B41FA5}">
                      <a16:colId xmlns:a16="http://schemas.microsoft.com/office/drawing/2014/main" val="1187810809"/>
                    </a:ext>
                  </a:extLst>
                </a:gridCol>
              </a:tblGrid>
              <a:tr h="640080">
                <a:tc>
                  <a:txBody>
                    <a:bodyPr/>
                    <a:lstStyle/>
                    <a:p>
                      <a:pPr algn="l"/>
                      <a:r>
                        <a:rPr lang="en-US" dirty="0"/>
                        <a:t>To learn more about:</a:t>
                      </a:r>
                    </a:p>
                  </a:txBody>
                  <a:tcPr/>
                </a:tc>
                <a:tc>
                  <a:txBody>
                    <a:bodyPr/>
                    <a:lstStyle/>
                    <a:p>
                      <a:pPr algn="l"/>
                      <a:r>
                        <a:rPr lang="en-US" dirty="0"/>
                        <a:t>Email:</a:t>
                      </a:r>
                    </a:p>
                  </a:txBody>
                  <a:tcPr/>
                </a:tc>
                <a:extLst>
                  <a:ext uri="{0D108BD9-81ED-4DB2-BD59-A6C34878D82A}">
                    <a16:rowId xmlns:a16="http://schemas.microsoft.com/office/drawing/2014/main" val="2577078235"/>
                  </a:ext>
                </a:extLst>
              </a:tr>
              <a:tr h="640080">
                <a:tc>
                  <a:txBody>
                    <a:bodyPr/>
                    <a:lstStyle/>
                    <a:p>
                      <a:pPr algn="l"/>
                      <a:r>
                        <a:rPr lang="en-US" sz="2000" b="1"/>
                        <a:t>Academic Partnerships</a:t>
                      </a:r>
                    </a:p>
                  </a:txBody>
                  <a:tcPr anchor="ctr"/>
                </a:tc>
                <a:tc>
                  <a:txBody>
                    <a:bodyPr/>
                    <a:lstStyle/>
                    <a:p>
                      <a:pPr algn="l"/>
                      <a:r>
                        <a:rPr lang="en-US" sz="2000">
                          <a:solidFill>
                            <a:schemeClr val="tx2"/>
                          </a:solidFill>
                          <a:hlinkClick r:id="rId4">
                            <a:extLst>
                              <a:ext uri="{A12FA001-AC4F-418D-AE19-62706E023703}">
                                <ahyp:hlinkClr xmlns:ahyp="http://schemas.microsoft.com/office/drawing/2018/hyperlinkcolor" val="tx"/>
                              </a:ext>
                            </a:extLst>
                          </a:hlinkClick>
                        </a:rPr>
                        <a:t>academic.partnerships@aphl.org</a:t>
                      </a:r>
                      <a:endParaRPr lang="en-US" sz="2000">
                        <a:solidFill>
                          <a:schemeClr val="tx2"/>
                        </a:solidFill>
                      </a:endParaRPr>
                    </a:p>
                  </a:txBody>
                  <a:tcPr anchor="ctr"/>
                </a:tc>
                <a:extLst>
                  <a:ext uri="{0D108BD9-81ED-4DB2-BD59-A6C34878D82A}">
                    <a16:rowId xmlns:a16="http://schemas.microsoft.com/office/drawing/2014/main" val="2230736456"/>
                  </a:ext>
                </a:extLst>
              </a:tr>
              <a:tr h="640080">
                <a:tc>
                  <a:txBody>
                    <a:bodyPr/>
                    <a:lstStyle/>
                    <a:p>
                      <a:pPr algn="l"/>
                      <a:r>
                        <a:rPr lang="en-US" sz="2000" b="1"/>
                        <a:t>Fellowships</a:t>
                      </a:r>
                    </a:p>
                  </a:txBody>
                  <a:tcPr anchor="ctr"/>
                </a:tc>
                <a:tc>
                  <a:txBody>
                    <a:bodyPr/>
                    <a:lstStyle/>
                    <a:p>
                      <a:pPr algn="l"/>
                      <a:r>
                        <a:rPr lang="en-US" sz="2000">
                          <a:solidFill>
                            <a:schemeClr val="tx2"/>
                          </a:solidFill>
                          <a:hlinkClick r:id="rId5">
                            <a:extLst>
                              <a:ext uri="{A12FA001-AC4F-418D-AE19-62706E023703}">
                                <ahyp:hlinkClr xmlns:ahyp="http://schemas.microsoft.com/office/drawing/2018/hyperlinkcolor" val="tx"/>
                              </a:ext>
                            </a:extLst>
                          </a:hlinkClick>
                        </a:rPr>
                        <a:t>fellowships@aphl.org</a:t>
                      </a:r>
                      <a:endParaRPr lang="en-US" sz="2000">
                        <a:solidFill>
                          <a:schemeClr val="tx2"/>
                        </a:solidFill>
                      </a:endParaRPr>
                    </a:p>
                  </a:txBody>
                  <a:tcPr anchor="ctr"/>
                </a:tc>
                <a:extLst>
                  <a:ext uri="{0D108BD9-81ED-4DB2-BD59-A6C34878D82A}">
                    <a16:rowId xmlns:a16="http://schemas.microsoft.com/office/drawing/2014/main" val="119925859"/>
                  </a:ext>
                </a:extLst>
              </a:tr>
              <a:tr h="640080">
                <a:tc>
                  <a:txBody>
                    <a:bodyPr/>
                    <a:lstStyle/>
                    <a:p>
                      <a:pPr algn="l"/>
                      <a:r>
                        <a:rPr lang="en-US" sz="2000" b="1" dirty="0"/>
                        <a:t>Internships</a:t>
                      </a:r>
                    </a:p>
                  </a:txBody>
                  <a:tcPr anchor="ctr"/>
                </a:tc>
                <a:tc>
                  <a:txBody>
                    <a:bodyPr/>
                    <a:lstStyle/>
                    <a:p>
                      <a:pPr algn="l"/>
                      <a:r>
                        <a:rPr lang="en-US" sz="2000" dirty="0">
                          <a:solidFill>
                            <a:schemeClr val="tx2"/>
                          </a:solidFill>
                          <a:hlinkClick r:id="rId6">
                            <a:extLst>
                              <a:ext uri="{A12FA001-AC4F-418D-AE19-62706E023703}">
                                <ahyp:hlinkClr xmlns:ahyp="http://schemas.microsoft.com/office/drawing/2018/hyperlinkcolor" val="tx"/>
                              </a:ext>
                            </a:extLst>
                          </a:hlinkClick>
                        </a:rPr>
                        <a:t>internships@aphl.org</a:t>
                      </a:r>
                      <a:endParaRPr lang="en-US" sz="2000" dirty="0">
                        <a:solidFill>
                          <a:schemeClr val="tx2"/>
                        </a:solidFill>
                      </a:endParaRPr>
                    </a:p>
                  </a:txBody>
                  <a:tcPr anchor="ctr"/>
                </a:tc>
                <a:extLst>
                  <a:ext uri="{0D108BD9-81ED-4DB2-BD59-A6C34878D82A}">
                    <a16:rowId xmlns:a16="http://schemas.microsoft.com/office/drawing/2014/main" val="3466605918"/>
                  </a:ext>
                </a:extLst>
              </a:tr>
              <a:tr h="640080">
                <a:tc>
                  <a:txBody>
                    <a:bodyPr/>
                    <a:lstStyle/>
                    <a:p>
                      <a:pPr algn="l"/>
                      <a:r>
                        <a:rPr lang="en-US" sz="2000" b="1" dirty="0"/>
                        <a:t>Leadership</a:t>
                      </a:r>
                    </a:p>
                  </a:txBody>
                  <a:tcPr anchor="ctr"/>
                </a:tc>
                <a:tc>
                  <a:txBody>
                    <a:bodyPr/>
                    <a:lstStyle/>
                    <a:p>
                      <a:pPr algn="l"/>
                      <a:r>
                        <a:rPr lang="en-US" sz="2000" dirty="0">
                          <a:solidFill>
                            <a:schemeClr val="tx2"/>
                          </a:solidFill>
                          <a:hlinkClick r:id="rId7">
                            <a:extLst>
                              <a:ext uri="{A12FA001-AC4F-418D-AE19-62706E023703}">
                                <ahyp:hlinkClr xmlns:ahyp="http://schemas.microsoft.com/office/drawing/2018/hyperlinkcolor" val="tx"/>
                              </a:ext>
                            </a:extLst>
                          </a:hlinkClick>
                        </a:rPr>
                        <a:t>leadership@aphl.org</a:t>
                      </a:r>
                      <a:endParaRPr lang="en-US" sz="2000" dirty="0">
                        <a:solidFill>
                          <a:schemeClr val="tx2"/>
                        </a:solidFill>
                      </a:endParaRPr>
                    </a:p>
                  </a:txBody>
                  <a:tcPr anchor="ctr"/>
                </a:tc>
                <a:extLst>
                  <a:ext uri="{0D108BD9-81ED-4DB2-BD59-A6C34878D82A}">
                    <a16:rowId xmlns:a16="http://schemas.microsoft.com/office/drawing/2014/main" val="4258267308"/>
                  </a:ext>
                </a:extLst>
              </a:tr>
            </a:tbl>
          </a:graphicData>
        </a:graphic>
      </p:graphicFrame>
      <p:sp>
        <p:nvSpPr>
          <p:cNvPr id="7" name="Callout: Right Arrow 6">
            <a:extLst>
              <a:ext uri="{FF2B5EF4-FFF2-40B4-BE49-F238E27FC236}">
                <a16:creationId xmlns:a16="http://schemas.microsoft.com/office/drawing/2014/main" id="{4AA109B0-69F2-D560-DB9D-0DDDC1950AB5}"/>
              </a:ext>
            </a:extLst>
          </p:cNvPr>
          <p:cNvSpPr/>
          <p:nvPr/>
        </p:nvSpPr>
        <p:spPr>
          <a:xfrm>
            <a:off x="4073282" y="3936162"/>
            <a:ext cx="3863710" cy="2135454"/>
          </a:xfrm>
          <a:prstGeom prst="rightArrowCallout">
            <a:avLst/>
          </a:prstGeom>
          <a:ln/>
        </p:spPr>
        <p:style>
          <a:lnRef idx="1">
            <a:schemeClr val="accent1"/>
          </a:lnRef>
          <a:fillRef idx="2">
            <a:schemeClr val="accent1"/>
          </a:fillRef>
          <a:effectRef idx="1">
            <a:schemeClr val="accent1"/>
          </a:effectRef>
          <a:fontRef idx="minor">
            <a:schemeClr val="dk1"/>
          </a:fontRef>
        </p:style>
        <p:txBody>
          <a:bodyPr tIns="72000" bIns="72000" rtlCol="0" anchor="ctr"/>
          <a:lstStyle/>
          <a:p>
            <a:pPr algn="ctr">
              <a:spcAft>
                <a:spcPts val="600"/>
              </a:spcAft>
            </a:pPr>
            <a:r>
              <a:rPr lang="en-US" sz="2000" dirty="0"/>
              <a:t>Scan the QR code for the </a:t>
            </a:r>
            <a:r>
              <a:rPr lang="en-US" sz="2000" b="1" dirty="0">
                <a:solidFill>
                  <a:schemeClr val="accent2"/>
                </a:solidFill>
              </a:rPr>
              <a:t>Career Pathways in Public Health Laboratory Science </a:t>
            </a:r>
            <a:r>
              <a:rPr lang="en-US" sz="2000" dirty="0"/>
              <a:t>website!</a:t>
            </a:r>
          </a:p>
        </p:txBody>
      </p:sp>
      <p:pic>
        <p:nvPicPr>
          <p:cNvPr id="4" name="Picture 3" descr="QR code ">
            <a:extLst>
              <a:ext uri="{FF2B5EF4-FFF2-40B4-BE49-F238E27FC236}">
                <a16:creationId xmlns:a16="http://schemas.microsoft.com/office/drawing/2014/main" id="{6AA224F1-5AAF-3A87-AB90-0D325A0E2D13}"/>
              </a:ext>
            </a:extLst>
          </p:cNvPr>
          <p:cNvPicPr>
            <a:picLocks noChangeAspect="1"/>
          </p:cNvPicPr>
          <p:nvPr/>
        </p:nvPicPr>
        <p:blipFill>
          <a:blip r:embed="rId8"/>
          <a:stretch>
            <a:fillRect/>
          </a:stretch>
        </p:blipFill>
        <p:spPr>
          <a:xfrm>
            <a:off x="8118720" y="3805835"/>
            <a:ext cx="2396108" cy="2396108"/>
          </a:xfrm>
          <a:prstGeom prst="rect">
            <a:avLst/>
          </a:prstGeom>
        </p:spPr>
      </p:pic>
      <p:sp>
        <p:nvSpPr>
          <p:cNvPr id="5" name="Slide Number Placeholder 4">
            <a:extLst>
              <a:ext uri="{FF2B5EF4-FFF2-40B4-BE49-F238E27FC236}">
                <a16:creationId xmlns:a16="http://schemas.microsoft.com/office/drawing/2014/main" id="{EEE742AB-38EA-470D-CC6F-668070C93F37}"/>
              </a:ext>
            </a:extLst>
          </p:cNvPr>
          <p:cNvSpPr>
            <a:spLocks noGrp="1"/>
          </p:cNvSpPr>
          <p:nvPr>
            <p:ph type="sldNum" sz="quarter" idx="12"/>
          </p:nvPr>
        </p:nvSpPr>
        <p:spPr/>
        <p:txBody>
          <a:bodyPr/>
          <a:lstStyle/>
          <a:p>
            <a:fld id="{FFA67747-A1D0-4850-AF9A-570B1A0E3F7F}" type="slidenum">
              <a:rPr lang="en-US" smtClean="0"/>
              <a:t>16</a:t>
            </a:fld>
            <a:endParaRPr lang="en-US"/>
          </a:p>
        </p:txBody>
      </p:sp>
    </p:spTree>
    <p:extLst>
      <p:ext uri="{BB962C8B-B14F-4D97-AF65-F5344CB8AC3E}">
        <p14:creationId xmlns:p14="http://schemas.microsoft.com/office/powerpoint/2010/main" val="27139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p are in a lab coat">
            <a:extLst>
              <a:ext uri="{FF2B5EF4-FFF2-40B4-BE49-F238E27FC236}">
                <a16:creationId xmlns:a16="http://schemas.microsoft.com/office/drawing/2014/main" id="{3C559BD3-5B6A-D55F-256C-37E72933291F}"/>
              </a:ext>
            </a:extLst>
          </p:cNvPr>
          <p:cNvPicPr>
            <a:picLocks noChangeAspect="1"/>
          </p:cNvPicPr>
          <p:nvPr/>
        </p:nvPicPr>
        <p:blipFill rotWithShape="1">
          <a:blip r:embed="rId3">
            <a:extLst>
              <a:ext uri="{28A0092B-C50C-407E-A947-70E740481C1C}">
                <a14:useLocalDpi xmlns:a14="http://schemas.microsoft.com/office/drawing/2010/main" val="0"/>
              </a:ext>
            </a:extLst>
          </a:blip>
          <a:srcRect b="40519"/>
          <a:stretch/>
        </p:blipFill>
        <p:spPr>
          <a:xfrm rot="21027974">
            <a:off x="1413335" y="-19269"/>
            <a:ext cx="10644036" cy="6331216"/>
          </a:xfrm>
          <a:prstGeom prst="rect">
            <a:avLst/>
          </a:prstGeom>
          <a:effectLst>
            <a:outerShdw blurRad="50800" dist="38100" dir="2700000" sx="101000" sy="101000" algn="tl" rotWithShape="0">
              <a:prstClr val="black">
                <a:alpha val="18000"/>
              </a:prstClr>
            </a:outerShdw>
          </a:effectLst>
        </p:spPr>
      </p:pic>
      <p:sp>
        <p:nvSpPr>
          <p:cNvPr id="12" name="Title 11"/>
          <p:cNvSpPr>
            <a:spLocks noGrp="1"/>
          </p:cNvSpPr>
          <p:nvPr>
            <p:ph type="title"/>
          </p:nvPr>
        </p:nvSpPr>
        <p:spPr>
          <a:xfrm>
            <a:off x="673768" y="3146340"/>
            <a:ext cx="4652210" cy="854075"/>
          </a:xfrm>
        </p:spPr>
        <p:txBody>
          <a:bodyPr>
            <a:normAutofit/>
          </a:bodyPr>
          <a:lstStyle/>
          <a:p>
            <a:pPr algn="ctr"/>
            <a:r>
              <a:rPr lang="en-US" sz="4400" dirty="0">
                <a:solidFill>
                  <a:srgbClr val="C00000"/>
                </a:solidFill>
              </a:rPr>
              <a:t>Thank You!</a:t>
            </a:r>
          </a:p>
        </p:txBody>
      </p:sp>
      <p:cxnSp>
        <p:nvCxnSpPr>
          <p:cNvPr id="8" name="Straight Connector 7">
            <a:extLst>
              <a:ext uri="{FF2B5EF4-FFF2-40B4-BE49-F238E27FC236}">
                <a16:creationId xmlns:a16="http://schemas.microsoft.com/office/drawing/2014/main" id="{9C1C9DD4-5A82-2C9E-D2F0-F00953CF56D7}"/>
              </a:ext>
              <a:ext uri="{C183D7F6-B498-43B3-948B-1728B52AA6E4}">
                <adec:decorative xmlns:adec="http://schemas.microsoft.com/office/drawing/2017/decorative" val="1"/>
              </a:ext>
            </a:extLst>
          </p:cNvPr>
          <p:cNvCxnSpPr>
            <a:cxnSpLocks/>
          </p:cNvCxnSpPr>
          <p:nvPr/>
        </p:nvCxnSpPr>
        <p:spPr>
          <a:xfrm>
            <a:off x="368969" y="3653922"/>
            <a:ext cx="118711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73317C7-21A1-C913-1114-B64B0157A8C9}"/>
              </a:ext>
              <a:ext uri="{C183D7F6-B498-43B3-948B-1728B52AA6E4}">
                <adec:decorative xmlns:adec="http://schemas.microsoft.com/office/drawing/2017/decorative" val="1"/>
              </a:ext>
            </a:extLst>
          </p:cNvPr>
          <p:cNvCxnSpPr>
            <a:cxnSpLocks/>
          </p:cNvCxnSpPr>
          <p:nvPr/>
        </p:nvCxnSpPr>
        <p:spPr>
          <a:xfrm>
            <a:off x="4371473" y="3653922"/>
            <a:ext cx="118711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D4FFBB-3885-E849-793F-A44B30647ABF}"/>
              </a:ext>
            </a:extLst>
          </p:cNvPr>
          <p:cNvSpPr txBox="1"/>
          <p:nvPr/>
        </p:nvSpPr>
        <p:spPr>
          <a:xfrm>
            <a:off x="368969" y="4000416"/>
            <a:ext cx="6891802" cy="854076"/>
          </a:xfrm>
          <a:prstGeom prst="rect">
            <a:avLst/>
          </a:prstGeom>
          <a:noFill/>
        </p:spPr>
        <p:txBody>
          <a:bodyPr wrap="square" rtlCol="0">
            <a:noAutofit/>
          </a:bodyPr>
          <a:lstStyle/>
          <a:p>
            <a:pPr algn="l">
              <a:spcAft>
                <a:spcPts val="600"/>
              </a:spcAft>
              <a:buClr>
                <a:schemeClr val="accent1"/>
              </a:buClr>
            </a:pPr>
            <a:r>
              <a:rPr lang="en-US" sz="2000" b="1" dirty="0"/>
              <a:t>Dr. Dana Powell Baker </a:t>
            </a:r>
            <a:r>
              <a:rPr lang="en-US" sz="2000" dirty="0"/>
              <a:t>– </a:t>
            </a:r>
            <a:r>
              <a:rPr lang="en-US" sz="2000" i="1" dirty="0"/>
              <a:t>Manager, Academic Partnerships</a:t>
            </a:r>
          </a:p>
          <a:p>
            <a:pPr marL="285750" indent="-285750" algn="l">
              <a:spcAft>
                <a:spcPts val="600"/>
              </a:spcAft>
              <a:buClr>
                <a:schemeClr val="accent1"/>
              </a:buClr>
              <a:buFont typeface="Arial" panose="020B0604020202020204" pitchFamily="34" charset="0"/>
              <a:buChar char="•"/>
            </a:pPr>
            <a:r>
              <a:rPr lang="en-US" sz="2000" dirty="0"/>
              <a:t>Email: </a:t>
            </a:r>
            <a:r>
              <a:rPr lang="en-US" sz="2000" dirty="0">
                <a:hlinkClick r:id="rId4"/>
              </a:rPr>
              <a:t>dana.baker@aphl.org</a:t>
            </a:r>
            <a:endParaRPr lang="en-US" sz="2000" dirty="0"/>
          </a:p>
        </p:txBody>
      </p:sp>
    </p:spTree>
    <p:extLst>
      <p:ext uri="{BB962C8B-B14F-4D97-AF65-F5344CB8AC3E}">
        <p14:creationId xmlns:p14="http://schemas.microsoft.com/office/powerpoint/2010/main" val="2197523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6A41EA-A384-6E46-BD4A-ED708AB36DCE}"/>
              </a:ext>
            </a:extLst>
          </p:cNvPr>
          <p:cNvSpPr txBox="1">
            <a:spLocks noGrp="1"/>
          </p:cNvSpPr>
          <p:nvPr>
            <p:ph type="title" idx="4294967295"/>
          </p:nvPr>
        </p:nvSpPr>
        <p:spPr>
          <a:xfrm>
            <a:off x="1793631" y="4067914"/>
            <a:ext cx="10113499"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4367F"/>
                </a:solidFill>
                <a:effectLst/>
                <a:uLnTx/>
                <a:uFillTx/>
                <a:latin typeface="Arial"/>
                <a:ea typeface="+mn-ea"/>
                <a:cs typeface="Arial"/>
              </a:rPr>
              <a:t>Diversity, Equity, &amp; Inclusion (DEI)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24367F"/>
                </a:solidFill>
                <a:effectLst/>
                <a:uLnTx/>
                <a:uFillTx/>
                <a:latin typeface="Arial"/>
                <a:ea typeface="+mn-ea"/>
                <a:cs typeface="Arial"/>
              </a:rPr>
              <a:t>ASCP Building Bridges Across the Laboratory Community Web Series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24367F"/>
                </a:solidFill>
                <a:effectLst/>
                <a:uLnTx/>
                <a:uFillTx/>
                <a:latin typeface="Arial"/>
                <a:ea typeface="+mn-ea"/>
                <a:cs typeface="Arial"/>
              </a:rPr>
              <a:t>March 2024</a:t>
            </a:r>
          </a:p>
        </p:txBody>
      </p:sp>
      <p:pic>
        <p:nvPicPr>
          <p:cNvPr id="9" name="Picture 8" descr="logo for ASCP">
            <a:extLst>
              <a:ext uri="{FF2B5EF4-FFF2-40B4-BE49-F238E27FC236}">
                <a16:creationId xmlns:a16="http://schemas.microsoft.com/office/drawing/2014/main" id="{60EC2ACC-3416-1D42-9923-FEA6784BC5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6698" y="909718"/>
            <a:ext cx="8577858" cy="2285999"/>
          </a:xfrm>
          <a:prstGeom prst="rect">
            <a:avLst/>
          </a:prstGeom>
        </p:spPr>
      </p:pic>
      <p:sp>
        <p:nvSpPr>
          <p:cNvPr id="7" name="TextBox 6">
            <a:extLst>
              <a:ext uri="{FF2B5EF4-FFF2-40B4-BE49-F238E27FC236}">
                <a16:creationId xmlns:a16="http://schemas.microsoft.com/office/drawing/2014/main" id="{B47F6371-40FD-F443-8DE7-0F65B8509E71}"/>
              </a:ext>
            </a:extLst>
          </p:cNvPr>
          <p:cNvSpPr txBox="1"/>
          <p:nvPr/>
        </p:nvSpPr>
        <p:spPr>
          <a:xfrm>
            <a:off x="10591800" y="6384210"/>
            <a:ext cx="1460528" cy="615553"/>
          </a:xfrm>
          <a:prstGeom prst="rect">
            <a:avLst/>
          </a:prstGeom>
          <a:noFill/>
        </p:spPr>
        <p:txBody>
          <a:bodyPr wrap="none" rtlCol="0">
            <a:spAutoFit/>
          </a:bodyPr>
          <a:lstStyle/>
          <a:p>
            <a:r>
              <a:rPr lang="en-US" sz="1600" dirty="0" err="1">
                <a:solidFill>
                  <a:srgbClr val="595959"/>
                </a:solidFill>
              </a:rPr>
              <a:t>www.ascp.org</a:t>
            </a:r>
            <a:endParaRPr lang="en-US" sz="1600" dirty="0">
              <a:solidFill>
                <a:srgbClr val="595959"/>
              </a:solidFill>
            </a:endParaRPr>
          </a:p>
          <a:p>
            <a:endParaRPr lang="en-US" dirty="0"/>
          </a:p>
        </p:txBody>
      </p:sp>
    </p:spTree>
    <p:extLst>
      <p:ext uri="{BB962C8B-B14F-4D97-AF65-F5344CB8AC3E}">
        <p14:creationId xmlns:p14="http://schemas.microsoft.com/office/powerpoint/2010/main" val="29549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36538"/>
            <a:ext cx="10972800" cy="792162"/>
          </a:xfrm>
        </p:spPr>
        <p:txBody>
          <a:bodyPr/>
          <a:lstStyle/>
          <a:p>
            <a:r>
              <a:rPr lang="en-US" dirty="0"/>
              <a:t>Mission</a:t>
            </a:r>
          </a:p>
        </p:txBody>
      </p:sp>
      <p:pic>
        <p:nvPicPr>
          <p:cNvPr id="4" name="Picture 3" descr="image of 3 clipart hands that have hearts in the middle">
            <a:extLst>
              <a:ext uri="{FF2B5EF4-FFF2-40B4-BE49-F238E27FC236}">
                <a16:creationId xmlns:a16="http://schemas.microsoft.com/office/drawing/2014/main" id="{B63DA210-D84F-E54B-89B5-33E759BD72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880" y="2545269"/>
            <a:ext cx="2349500" cy="2451100"/>
          </a:xfrm>
          <a:prstGeom prst="rect">
            <a:avLst/>
          </a:prstGeom>
        </p:spPr>
      </p:pic>
      <p:sp>
        <p:nvSpPr>
          <p:cNvPr id="24" name="Rectangle 23"/>
          <p:cNvSpPr/>
          <p:nvPr/>
        </p:nvSpPr>
        <p:spPr>
          <a:xfrm>
            <a:off x="3759896" y="2185770"/>
            <a:ext cx="6912279" cy="3170099"/>
          </a:xfrm>
          <a:prstGeom prst="rect">
            <a:avLst/>
          </a:prstGeom>
        </p:spPr>
        <p:txBody>
          <a:bodyPr wrap="square">
            <a:spAutoFit/>
          </a:bodyPr>
          <a:lstStyle/>
          <a:p>
            <a:pPr fontAlgn="base"/>
            <a:r>
              <a:rPr lang="en-US" sz="2000" b="1" dirty="0">
                <a:solidFill>
                  <a:schemeClr val="tx1">
                    <a:lumMod val="65000"/>
                    <a:lumOff val="35000"/>
                  </a:schemeClr>
                </a:solidFill>
              </a:rPr>
              <a:t>Diversity</a:t>
            </a:r>
            <a:r>
              <a:rPr lang="en-US" sz="2000" dirty="0">
                <a:solidFill>
                  <a:schemeClr val="tx1">
                    <a:lumMod val="65000"/>
                    <a:lumOff val="35000"/>
                  </a:schemeClr>
                </a:solidFill>
              </a:rPr>
              <a:t> and </a:t>
            </a:r>
            <a:r>
              <a:rPr lang="en-US" sz="2000" b="1" dirty="0">
                <a:solidFill>
                  <a:schemeClr val="tx1">
                    <a:lumMod val="65000"/>
                    <a:lumOff val="35000"/>
                  </a:schemeClr>
                </a:solidFill>
              </a:rPr>
              <a:t>inclusion</a:t>
            </a:r>
            <a:r>
              <a:rPr lang="en-US" sz="2000" dirty="0">
                <a:solidFill>
                  <a:schemeClr val="tx1">
                    <a:lumMod val="65000"/>
                    <a:lumOff val="35000"/>
                  </a:schemeClr>
                </a:solidFill>
              </a:rPr>
              <a:t> are more than just words. Our mission is to create a diverse and inclusive pathology and laboratory medicine profession in which all individuals thrive through appreciation, respect, and engagement.</a:t>
            </a:r>
          </a:p>
          <a:p>
            <a:pPr fontAlgn="base"/>
            <a:endParaRPr lang="en-US" sz="2000" dirty="0">
              <a:solidFill>
                <a:schemeClr val="tx1">
                  <a:lumMod val="65000"/>
                  <a:lumOff val="35000"/>
                </a:schemeClr>
              </a:solidFill>
            </a:endParaRPr>
          </a:p>
          <a:p>
            <a:pPr fontAlgn="base"/>
            <a:r>
              <a:rPr lang="en-US" sz="2000" dirty="0">
                <a:solidFill>
                  <a:schemeClr val="tx1">
                    <a:lumMod val="65000"/>
                    <a:lumOff val="35000"/>
                  </a:schemeClr>
                </a:solidFill>
              </a:rPr>
              <a:t>We do this by building leadership capability, awareness, and mentorship opportunities to promote an enriching and supportive professional environment that allows all to grow and succeed and empowers individual laboratories to reflect the communities they serve</a:t>
            </a:r>
            <a:r>
              <a:rPr lang="en-US" sz="2000" dirty="0"/>
              <a:t>.</a:t>
            </a:r>
          </a:p>
        </p:txBody>
      </p:sp>
    </p:spTree>
    <p:extLst>
      <p:ext uri="{BB962C8B-B14F-4D97-AF65-F5344CB8AC3E}">
        <p14:creationId xmlns:p14="http://schemas.microsoft.com/office/powerpoint/2010/main" val="250572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lstStyle/>
          <a:p>
            <a:r>
              <a:rPr lang="en-US" dirty="0"/>
              <a:t>Funding Statement</a:t>
            </a:r>
          </a:p>
        </p:txBody>
      </p:sp>
      <p:sp>
        <p:nvSpPr>
          <p:cNvPr id="3" name="Rectangle 2"/>
          <p:cNvSpPr/>
          <p:nvPr/>
        </p:nvSpPr>
        <p:spPr>
          <a:xfrm>
            <a:off x="2057400" y="2209801"/>
            <a:ext cx="7886700" cy="2931572"/>
          </a:xfrm>
          <a:prstGeom prst="rect">
            <a:avLst/>
          </a:prstGeom>
        </p:spPr>
        <p:txBody>
          <a:bodyPr wrap="square" lIns="68580" tIns="34290" rIns="68580" bIns="34290" anchor="t">
            <a:spAutoFit/>
          </a:bodyPr>
          <a:lstStyle/>
          <a:p>
            <a:pPr algn="ctr"/>
            <a:r>
              <a:rPr lang="en-US" sz="2800" i="1" dirty="0">
                <a:ea typeface="Calibri" panose="020F0502020204030204" pitchFamily="34" charset="0"/>
                <a:cs typeface="Arial" panose="020B0604020202020204" pitchFamily="34" charset="0"/>
              </a:rPr>
              <a:t>This resource was made possible by cooperative agreement </a:t>
            </a:r>
            <a:r>
              <a:rPr lang="en-US" sz="2800" i="1" dirty="0">
                <a:ea typeface="+mn-lt"/>
                <a:cs typeface="Arial" panose="020B0604020202020204" pitchFamily="34" charset="0"/>
              </a:rPr>
              <a:t>NU47OE000107</a:t>
            </a:r>
            <a:r>
              <a:rPr lang="en-US" sz="2800" i="1" dirty="0">
                <a:ea typeface="Calibri" panose="020F0502020204030204" pitchFamily="34" charset="0"/>
                <a:cs typeface="Arial" panose="020B0604020202020204" pitchFamily="34" charset="0"/>
              </a:rPr>
              <a:t> from Centers for Disease Control and Prevention (CDC). Its contents are solely the responsibility of the American Society for Clinical Pathology (ASCP) and do not necessarily represent the official views of CDC. </a:t>
            </a:r>
            <a:br>
              <a:rPr lang="en-US" sz="1800" i="1" dirty="0">
                <a:ea typeface="Calibri" panose="020F0502020204030204" pitchFamily="34" charset="0"/>
                <a:cs typeface="Arial" panose="020B0604020202020204" pitchFamily="34" charset="0"/>
              </a:rPr>
            </a:b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5C42D5-1E73-7DAF-390C-4476742C8EEB}"/>
              </a:ext>
            </a:extLst>
          </p:cNvPr>
          <p:cNvSpPr>
            <a:spLocks noGrp="1"/>
          </p:cNvSpPr>
          <p:nvPr>
            <p:ph type="title"/>
          </p:nvPr>
        </p:nvSpPr>
        <p:spPr/>
        <p:txBody>
          <a:bodyPr/>
          <a:lstStyle/>
          <a:p>
            <a:r>
              <a:rPr lang="en-US" dirty="0"/>
              <a:t>Division of Labor: DEI Working Groups - 2023</a:t>
            </a:r>
          </a:p>
        </p:txBody>
      </p:sp>
      <p:sp>
        <p:nvSpPr>
          <p:cNvPr id="2" name="Content Placeholder 1">
            <a:extLst>
              <a:ext uri="{FF2B5EF4-FFF2-40B4-BE49-F238E27FC236}">
                <a16:creationId xmlns:a16="http://schemas.microsoft.com/office/drawing/2014/main" id="{FFB7F2AB-B6BF-CD13-0679-4C0A5F66F26B}"/>
              </a:ext>
            </a:extLst>
          </p:cNvPr>
          <p:cNvSpPr>
            <a:spLocks noGrp="1"/>
          </p:cNvSpPr>
          <p:nvPr>
            <p:ph idx="1"/>
          </p:nvPr>
        </p:nvSpPr>
        <p:spPr>
          <a:xfrm>
            <a:off x="609600" y="1600202"/>
            <a:ext cx="10972800" cy="3774232"/>
          </a:xfrm>
        </p:spPr>
        <p:txBody>
          <a:bodyPr/>
          <a:lstStyle/>
          <a:p>
            <a:r>
              <a:rPr lang="en-US" sz="3200" dirty="0"/>
              <a:t>Education: Chaired by Von Samedi, MD PhD, FASCP</a:t>
            </a:r>
          </a:p>
          <a:p>
            <a:r>
              <a:rPr lang="en-US" sz="3200" dirty="0"/>
              <a:t>Workforce: Chaired by H. Cliff Sullivan, MD, F(ACHI), FASCP</a:t>
            </a:r>
          </a:p>
          <a:p>
            <a:r>
              <a:rPr lang="en-US" sz="3200" dirty="0"/>
              <a:t>Indigenous Health: Chaired by Stephanie Bolman-Altamirano, BA, CT(ASCP), BSN, NDCCDP</a:t>
            </a:r>
          </a:p>
        </p:txBody>
      </p:sp>
    </p:spTree>
    <p:extLst>
      <p:ext uri="{BB962C8B-B14F-4D97-AF65-F5344CB8AC3E}">
        <p14:creationId xmlns:p14="http://schemas.microsoft.com/office/powerpoint/2010/main" val="124720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Demographics</a:t>
            </a:r>
          </a:p>
        </p:txBody>
      </p:sp>
      <p:sp>
        <p:nvSpPr>
          <p:cNvPr id="5" name="Content Placeholder 1">
            <a:extLst>
              <a:ext uri="{FF2B5EF4-FFF2-40B4-BE49-F238E27FC236}">
                <a16:creationId xmlns:a16="http://schemas.microsoft.com/office/drawing/2014/main" id="{4849E629-EA0D-D242-A4A9-FB904B6AA8FA}"/>
              </a:ext>
            </a:extLst>
          </p:cNvPr>
          <p:cNvSpPr txBox="1">
            <a:spLocks/>
          </p:cNvSpPr>
          <p:nvPr/>
        </p:nvSpPr>
        <p:spPr>
          <a:xfrm>
            <a:off x="5800727" y="6201706"/>
            <a:ext cx="6088189" cy="1192489"/>
          </a:xfrm>
          <a:prstGeom prst="rect">
            <a:avLst/>
          </a:prstGeom>
        </p:spPr>
        <p:txBody>
          <a:bodyPr/>
          <a:lstStyle>
            <a:lvl1pPr marL="342900" indent="-342900" algn="l" rtl="0" eaLnBrk="1" fontAlgn="base" hangingPunct="1">
              <a:lnSpc>
                <a:spcPct val="150000"/>
              </a:lnSpc>
              <a:spcBef>
                <a:spcPct val="20000"/>
              </a:spcBef>
              <a:spcAft>
                <a:spcPct val="0"/>
              </a:spcAft>
              <a:buFont typeface="Arial" charset="0"/>
              <a:buChar char="•"/>
              <a:defRPr sz="2000" kern="1200">
                <a:solidFill>
                  <a:schemeClr val="tx1">
                    <a:lumMod val="65000"/>
                    <a:lumOff val="35000"/>
                  </a:schemeClr>
                </a:solidFill>
                <a:latin typeface="Arial"/>
                <a:ea typeface="ＭＳ Ｐゴシック" charset="0"/>
                <a:cs typeface="ＭＳ Ｐゴシック" charset="0"/>
              </a:defRPr>
            </a:lvl1pPr>
            <a:lvl2pPr marL="742950" indent="-285750" algn="l" rtl="0" eaLnBrk="1" fontAlgn="base" hangingPunct="1">
              <a:lnSpc>
                <a:spcPct val="150000"/>
              </a:lnSpc>
              <a:spcBef>
                <a:spcPct val="20000"/>
              </a:spcBef>
              <a:spcAft>
                <a:spcPct val="0"/>
              </a:spcAft>
              <a:buFont typeface="Arial" charset="0"/>
              <a:buChar char="–"/>
              <a:defRPr sz="2000" kern="1200">
                <a:solidFill>
                  <a:schemeClr val="tx1">
                    <a:lumMod val="65000"/>
                    <a:lumOff val="35000"/>
                  </a:schemeClr>
                </a:solidFill>
                <a:latin typeface="Arial"/>
                <a:ea typeface="ＭＳ Ｐゴシック" charset="0"/>
                <a:cs typeface="ＭＳ Ｐゴシック"/>
              </a:defRPr>
            </a:lvl2pPr>
            <a:lvl3pPr marL="1143000" indent="-228600" algn="l" rtl="0" eaLnBrk="1" fontAlgn="base" hangingPunct="1">
              <a:lnSpc>
                <a:spcPct val="150000"/>
              </a:lnSpc>
              <a:spcBef>
                <a:spcPct val="20000"/>
              </a:spcBef>
              <a:spcAft>
                <a:spcPct val="0"/>
              </a:spcAft>
              <a:buFont typeface="Arial" charset="0"/>
              <a:buChar char="•"/>
              <a:defRPr sz="2000" kern="1200">
                <a:solidFill>
                  <a:schemeClr val="tx1">
                    <a:lumMod val="65000"/>
                    <a:lumOff val="35000"/>
                  </a:schemeClr>
                </a:solidFill>
                <a:latin typeface="Arial"/>
                <a:ea typeface="ＭＳ Ｐゴシック" charset="0"/>
                <a:cs typeface="ＭＳ Ｐゴシック"/>
              </a:defRPr>
            </a:lvl3pPr>
            <a:lvl4pPr marL="1600200" indent="-228600" algn="l" rtl="0" eaLnBrk="1" fontAlgn="base" hangingPunct="1">
              <a:lnSpc>
                <a:spcPct val="150000"/>
              </a:lnSpc>
              <a:spcBef>
                <a:spcPct val="20000"/>
              </a:spcBef>
              <a:spcAft>
                <a:spcPct val="0"/>
              </a:spcAft>
              <a:buFont typeface="Arial" charset="0"/>
              <a:buChar char="–"/>
              <a:defRPr sz="2000" kern="1200">
                <a:solidFill>
                  <a:schemeClr val="tx1">
                    <a:lumMod val="65000"/>
                    <a:lumOff val="35000"/>
                  </a:schemeClr>
                </a:solidFill>
                <a:latin typeface="Arial"/>
                <a:ea typeface="ＭＳ Ｐゴシック" charset="0"/>
                <a:cs typeface="ＭＳ Ｐゴシック"/>
              </a:defRPr>
            </a:lvl4pPr>
            <a:lvl5pPr marL="2057400" indent="-228600" algn="l" rtl="0" eaLnBrk="1" fontAlgn="base" hangingPunct="1">
              <a:lnSpc>
                <a:spcPct val="150000"/>
              </a:lnSpc>
              <a:spcBef>
                <a:spcPct val="20000"/>
              </a:spcBef>
              <a:spcAft>
                <a:spcPct val="0"/>
              </a:spcAft>
              <a:buFont typeface="Arial" charset="0"/>
              <a:buChar char="»"/>
              <a:defRPr sz="2000" kern="1200">
                <a:solidFill>
                  <a:schemeClr val="tx1">
                    <a:lumMod val="65000"/>
                    <a:lumOff val="35000"/>
                  </a:schemeClr>
                </a:solidFill>
                <a:latin typeface="Arial"/>
                <a:ea typeface="ＭＳ Ｐゴシック" charset="0"/>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Font typeface="Arial" charset="0"/>
              <a:buNone/>
            </a:pPr>
            <a:r>
              <a:rPr lang="en-US" sz="1000" i="1" dirty="0"/>
              <a:t>Sources: US Census Bureau, 2017 Wage Survey, Medscape Lifestyle Report and Korn Ferry Consulting</a:t>
            </a:r>
          </a:p>
          <a:p>
            <a:pPr marL="0" indent="0">
              <a:buFont typeface="Arial" charset="0"/>
              <a:buNone/>
            </a:pPr>
            <a:endParaRPr lang="en-US" b="1" i="1" dirty="0"/>
          </a:p>
        </p:txBody>
      </p:sp>
      <p:pic>
        <p:nvPicPr>
          <p:cNvPr id="2" name="Picture 1" descr="information of demographics"/>
          <p:cNvPicPr>
            <a:picLocks noChangeAspect="1"/>
          </p:cNvPicPr>
          <p:nvPr/>
        </p:nvPicPr>
        <p:blipFill rotWithShape="1">
          <a:blip r:embed="rId3"/>
          <a:srcRect t="32608"/>
          <a:stretch/>
        </p:blipFill>
        <p:spPr>
          <a:xfrm>
            <a:off x="203982" y="1990691"/>
            <a:ext cx="11988018" cy="3287124"/>
          </a:xfrm>
          <a:prstGeom prst="rect">
            <a:avLst/>
          </a:prstGeom>
        </p:spPr>
      </p:pic>
    </p:spTree>
    <p:extLst>
      <p:ext uri="{BB962C8B-B14F-4D97-AF65-F5344CB8AC3E}">
        <p14:creationId xmlns:p14="http://schemas.microsoft.com/office/powerpoint/2010/main" val="30025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Audiences &amp; Key Questions</a:t>
            </a:r>
          </a:p>
        </p:txBody>
      </p:sp>
      <p:grpSp>
        <p:nvGrpSpPr>
          <p:cNvPr id="3" name="Group 2" descr="information of underrepresented minorities ">
            <a:extLst>
              <a:ext uri="{FF2B5EF4-FFF2-40B4-BE49-F238E27FC236}">
                <a16:creationId xmlns:a16="http://schemas.microsoft.com/office/drawing/2014/main" id="{4801FFC1-E417-424B-97CA-FF831D1E6166}"/>
              </a:ext>
            </a:extLst>
          </p:cNvPr>
          <p:cNvGrpSpPr/>
          <p:nvPr/>
        </p:nvGrpSpPr>
        <p:grpSpPr>
          <a:xfrm>
            <a:off x="1405470" y="1159035"/>
            <a:ext cx="3513371" cy="3229449"/>
            <a:chOff x="1398722" y="1692675"/>
            <a:chExt cx="3783546" cy="3738853"/>
          </a:xfrm>
        </p:grpSpPr>
        <p:sp>
          <p:nvSpPr>
            <p:cNvPr id="24" name="Rectangle 23"/>
            <p:cNvSpPr/>
            <p:nvPr/>
          </p:nvSpPr>
          <p:spPr>
            <a:xfrm>
              <a:off x="1493228" y="3703426"/>
              <a:ext cx="3689040" cy="1728102"/>
            </a:xfrm>
            <a:prstGeom prst="rect">
              <a:avLst/>
            </a:prstGeom>
          </p:spPr>
          <p:txBody>
            <a:bodyPr wrap="square">
              <a:spAutoFit/>
            </a:bodyPr>
            <a:lstStyle/>
            <a:p>
              <a:r>
                <a:rPr lang="en-US" sz="2000" b="1" dirty="0">
                  <a:solidFill>
                    <a:schemeClr val="tx1">
                      <a:lumMod val="65000"/>
                      <a:lumOff val="35000"/>
                    </a:schemeClr>
                  </a:solidFill>
                </a:rPr>
                <a:t>Underrepresented Minorities</a:t>
              </a:r>
            </a:p>
            <a:p>
              <a:pPr indent="-342900">
                <a:lnSpc>
                  <a:spcPct val="150000"/>
                </a:lnSpc>
                <a:buFont typeface="Arial" panose="020B0604020202020204" pitchFamily="34" charset="0"/>
                <a:buChar char="•"/>
              </a:pPr>
              <a:r>
                <a:rPr lang="en-US" sz="2000" dirty="0">
                  <a:solidFill>
                    <a:schemeClr val="tx1">
                      <a:lumMod val="65000"/>
                      <a:lumOff val="35000"/>
                    </a:schemeClr>
                  </a:solidFill>
                </a:rPr>
                <a:t>African Americans</a:t>
              </a:r>
            </a:p>
            <a:p>
              <a:pPr indent="-342900">
                <a:lnSpc>
                  <a:spcPct val="150000"/>
                </a:lnSpc>
                <a:buFont typeface="Arial" panose="020B0604020202020204" pitchFamily="34" charset="0"/>
                <a:buChar char="•"/>
              </a:pPr>
              <a:r>
                <a:rPr lang="en-US" sz="2000" dirty="0">
                  <a:solidFill>
                    <a:schemeClr val="tx1">
                      <a:lumMod val="65000"/>
                      <a:lumOff val="35000"/>
                    </a:schemeClr>
                  </a:solidFill>
                </a:rPr>
                <a:t>Latin Americans</a:t>
              </a:r>
            </a:p>
            <a:p>
              <a:pPr indent="-342900">
                <a:lnSpc>
                  <a:spcPct val="150000"/>
                </a:lnSpc>
                <a:buFont typeface="Arial" panose="020B0604020202020204" pitchFamily="34" charset="0"/>
                <a:buChar char="•"/>
              </a:pPr>
              <a:r>
                <a:rPr lang="en-US" sz="2000" dirty="0">
                  <a:solidFill>
                    <a:schemeClr val="tx1">
                      <a:lumMod val="65000"/>
                      <a:lumOff val="35000"/>
                    </a:schemeClr>
                  </a:solidFill>
                </a:rPr>
                <a:t>Native Americans</a:t>
              </a:r>
              <a:r>
                <a:rPr lang="en-US" sz="2000" b="1" dirty="0">
                  <a:solidFill>
                    <a:schemeClr val="tx1">
                      <a:lumMod val="65000"/>
                      <a:lumOff val="35000"/>
                    </a:schemeClr>
                  </a:solidFill>
                </a:rPr>
                <a:t> </a:t>
              </a:r>
            </a:p>
          </p:txBody>
        </p:sp>
        <p:pic>
          <p:nvPicPr>
            <p:cNvPr id="5" name="Picture 4">
              <a:extLst>
                <a:ext uri="{FF2B5EF4-FFF2-40B4-BE49-F238E27FC236}">
                  <a16:creationId xmlns:a16="http://schemas.microsoft.com/office/drawing/2014/main" id="{18250450-7880-914F-A20F-5AE49AF705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98722" y="1692675"/>
              <a:ext cx="2384001" cy="2340493"/>
            </a:xfrm>
            <a:prstGeom prst="rect">
              <a:avLst/>
            </a:prstGeom>
          </p:spPr>
        </p:pic>
      </p:grpSp>
      <p:grpSp>
        <p:nvGrpSpPr>
          <p:cNvPr id="4" name="Group 3" descr="image/clipart for empowerment ">
            <a:extLst>
              <a:ext uri="{FF2B5EF4-FFF2-40B4-BE49-F238E27FC236}">
                <a16:creationId xmlns:a16="http://schemas.microsoft.com/office/drawing/2014/main" id="{6FB0CC7C-7D94-0440-B1EA-6D132E89C5C7}"/>
              </a:ext>
            </a:extLst>
          </p:cNvPr>
          <p:cNvGrpSpPr/>
          <p:nvPr/>
        </p:nvGrpSpPr>
        <p:grpSpPr>
          <a:xfrm>
            <a:off x="6632027" y="1341631"/>
            <a:ext cx="3752047" cy="3163068"/>
            <a:chOff x="6538613" y="1248244"/>
            <a:chExt cx="3845462" cy="3163068"/>
          </a:xfrm>
        </p:grpSpPr>
        <p:pic>
          <p:nvPicPr>
            <p:cNvPr id="12" name="Picture 11">
              <a:extLst>
                <a:ext uri="{FF2B5EF4-FFF2-40B4-BE49-F238E27FC236}">
                  <a16:creationId xmlns:a16="http://schemas.microsoft.com/office/drawing/2014/main" id="{48F2A41F-A73B-A54C-9A62-9DA1CD266B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34"/>
            <a:stretch/>
          </p:blipFill>
          <p:spPr>
            <a:xfrm>
              <a:off x="7196537" y="1248244"/>
              <a:ext cx="2529615" cy="2483449"/>
            </a:xfrm>
            <a:prstGeom prst="rect">
              <a:avLst/>
            </a:prstGeom>
          </p:spPr>
        </p:pic>
        <p:sp>
          <p:nvSpPr>
            <p:cNvPr id="6" name="Rectangle 5">
              <a:extLst>
                <a:ext uri="{FF2B5EF4-FFF2-40B4-BE49-F238E27FC236}">
                  <a16:creationId xmlns:a16="http://schemas.microsoft.com/office/drawing/2014/main" id="{41298931-B86C-D54B-9A25-83627BA5DF33}"/>
                </a:ext>
              </a:extLst>
            </p:cNvPr>
            <p:cNvSpPr/>
            <p:nvPr/>
          </p:nvSpPr>
          <p:spPr>
            <a:xfrm>
              <a:off x="6538613" y="3703426"/>
              <a:ext cx="3845462" cy="707886"/>
            </a:xfrm>
            <a:prstGeom prst="rect">
              <a:avLst/>
            </a:prstGeom>
          </p:spPr>
          <p:txBody>
            <a:bodyPr wrap="square">
              <a:spAutoFit/>
            </a:bodyPr>
            <a:lstStyle/>
            <a:p>
              <a:r>
                <a:rPr lang="en-US" sz="2000" b="1" dirty="0">
                  <a:solidFill>
                    <a:schemeClr val="tx1">
                      <a:lumMod val="65000"/>
                      <a:lumOff val="35000"/>
                    </a:schemeClr>
                  </a:solidFill>
                </a:rPr>
                <a:t>Empowerment of women and underrepresented minorities</a:t>
              </a:r>
            </a:p>
          </p:txBody>
        </p:sp>
      </p:grpSp>
      <p:sp>
        <p:nvSpPr>
          <p:cNvPr id="9" name="Rectangle 8"/>
          <p:cNvSpPr/>
          <p:nvPr/>
        </p:nvSpPr>
        <p:spPr>
          <a:xfrm>
            <a:off x="1046259" y="4994668"/>
            <a:ext cx="4319549" cy="1015663"/>
          </a:xfrm>
          <a:prstGeom prst="rect">
            <a:avLst/>
          </a:prstGeom>
        </p:spPr>
        <p:txBody>
          <a:bodyPr wrap="square">
            <a:spAutoFit/>
          </a:bodyPr>
          <a:lstStyle/>
          <a:p>
            <a:r>
              <a:rPr lang="en-US" sz="2000" i="1" dirty="0"/>
              <a:t>Why is pathology/laboratory medicine not representative of the communities they serve? </a:t>
            </a:r>
          </a:p>
        </p:txBody>
      </p:sp>
      <p:sp>
        <p:nvSpPr>
          <p:cNvPr id="7" name="Rectangle 6"/>
          <p:cNvSpPr/>
          <p:nvPr/>
        </p:nvSpPr>
        <p:spPr>
          <a:xfrm>
            <a:off x="6516414" y="4813171"/>
            <a:ext cx="4761186" cy="923330"/>
          </a:xfrm>
          <a:prstGeom prst="rect">
            <a:avLst/>
          </a:prstGeom>
        </p:spPr>
        <p:txBody>
          <a:bodyPr wrap="square">
            <a:spAutoFit/>
          </a:bodyPr>
          <a:lstStyle/>
          <a:p>
            <a:r>
              <a:rPr lang="en-US" i="1" dirty="0"/>
              <a:t>With the high percentage of women in pathology/laboratory medicine, why do so few hold leadership roles?</a:t>
            </a:r>
          </a:p>
        </p:txBody>
      </p:sp>
    </p:spTree>
    <p:extLst>
      <p:ext uri="{BB962C8B-B14F-4D97-AF65-F5344CB8AC3E}">
        <p14:creationId xmlns:p14="http://schemas.microsoft.com/office/powerpoint/2010/main" val="395169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1: Awareness </a:t>
            </a:r>
            <a:endParaRPr lang="en-US" b="0" dirty="0"/>
          </a:p>
        </p:txBody>
      </p:sp>
      <p:sp>
        <p:nvSpPr>
          <p:cNvPr id="3" name="Content Placeholder 2"/>
          <p:cNvSpPr>
            <a:spLocks noGrp="1"/>
          </p:cNvSpPr>
          <p:nvPr>
            <p:ph idx="1"/>
          </p:nvPr>
        </p:nvSpPr>
        <p:spPr>
          <a:xfrm>
            <a:off x="351691" y="1273127"/>
            <a:ext cx="7749569" cy="5008098"/>
          </a:xfrm>
        </p:spPr>
        <p:txBody>
          <a:bodyPr>
            <a:normAutofit lnSpcReduction="10000"/>
          </a:bodyPr>
          <a:lstStyle/>
          <a:p>
            <a:pPr>
              <a:lnSpc>
                <a:spcPct val="100000"/>
              </a:lnSpc>
              <a:spcBef>
                <a:spcPts val="1080"/>
              </a:spcBef>
            </a:pPr>
            <a:r>
              <a:rPr lang="en-US" dirty="0"/>
              <a:t>Leverage Career and Pathology Ambassador volunteer network to build awareness and recruit individuals into the profession. </a:t>
            </a:r>
          </a:p>
          <a:p>
            <a:pPr lvl="1">
              <a:lnSpc>
                <a:spcPct val="100000"/>
              </a:lnSpc>
              <a:spcBef>
                <a:spcPts val="1080"/>
              </a:spcBef>
            </a:pPr>
            <a:r>
              <a:rPr lang="en-US" dirty="0"/>
              <a:t>Giving presentations and attending STEM, Science and Career Fairs.</a:t>
            </a:r>
          </a:p>
          <a:p>
            <a:pPr lvl="1">
              <a:lnSpc>
                <a:spcPct val="100000"/>
              </a:lnSpc>
              <a:spcBef>
                <a:spcPts val="1080"/>
              </a:spcBef>
            </a:pPr>
            <a:r>
              <a:rPr lang="en-US" dirty="0"/>
              <a:t>Visiting medical students. </a:t>
            </a:r>
          </a:p>
          <a:p>
            <a:pPr lvl="1">
              <a:lnSpc>
                <a:spcPct val="100000"/>
              </a:lnSpc>
              <a:spcBef>
                <a:spcPts val="1080"/>
              </a:spcBef>
            </a:pPr>
            <a:r>
              <a:rPr lang="en-US" dirty="0"/>
              <a:t>Hosting students at NEXTPO.</a:t>
            </a:r>
          </a:p>
          <a:p>
            <a:pPr>
              <a:lnSpc>
                <a:spcPct val="100000"/>
              </a:lnSpc>
              <a:spcBef>
                <a:spcPts val="1080"/>
              </a:spcBef>
            </a:pPr>
            <a:r>
              <a:rPr lang="en-US" dirty="0"/>
              <a:t>Celebrate the diversity of our members via Heritage Months.</a:t>
            </a:r>
          </a:p>
          <a:p>
            <a:pPr>
              <a:lnSpc>
                <a:spcPct val="100000"/>
              </a:lnSpc>
              <a:spcBef>
                <a:spcPts val="1080"/>
              </a:spcBef>
            </a:pPr>
            <a:r>
              <a:rPr lang="en-US" dirty="0"/>
              <a:t>Offer scholarships and awards</a:t>
            </a:r>
          </a:p>
          <a:p>
            <a:pPr lvl="1">
              <a:lnSpc>
                <a:spcPct val="100000"/>
              </a:lnSpc>
              <a:spcBef>
                <a:spcPts val="1080"/>
              </a:spcBef>
            </a:pPr>
            <a:r>
              <a:rPr lang="en-US" dirty="0"/>
              <a:t>Reaching out to underrepresented minority students informing them of the Laboratory Student Scholarships</a:t>
            </a:r>
          </a:p>
          <a:p>
            <a:pPr lvl="1">
              <a:lnSpc>
                <a:spcPct val="100000"/>
              </a:lnSpc>
              <a:spcBef>
                <a:spcPts val="1080"/>
              </a:spcBef>
            </a:pPr>
            <a:r>
              <a:rPr lang="en-US" dirty="0"/>
              <a:t>Spring 2024: Launch DEI Award, recognizing one member who has made strides to promote DEI ideals in the areas of mentorship, education, training, workplaces, etc. </a:t>
            </a:r>
          </a:p>
        </p:txBody>
      </p:sp>
      <p:pic>
        <p:nvPicPr>
          <p:cNvPr id="6" name="Picture 5" descr="high school student looking into microscope ">
            <a:extLst>
              <a:ext uri="{FF2B5EF4-FFF2-40B4-BE49-F238E27FC236}">
                <a16:creationId xmlns:a16="http://schemas.microsoft.com/office/drawing/2014/main" id="{D2733AB2-F16D-3844-A12A-F4DD786D7EBB}"/>
              </a:ext>
            </a:extLst>
          </p:cNvPr>
          <p:cNvPicPr>
            <a:picLocks noChangeAspect="1"/>
          </p:cNvPicPr>
          <p:nvPr/>
        </p:nvPicPr>
        <p:blipFill rotWithShape="1">
          <a:blip r:embed="rId3"/>
          <a:srcRect l="16060" r="35640" b="1214"/>
          <a:stretch/>
        </p:blipFill>
        <p:spPr>
          <a:xfrm>
            <a:off x="8101260" y="1624818"/>
            <a:ext cx="3481140" cy="4853353"/>
          </a:xfrm>
          <a:prstGeom prst="rect">
            <a:avLst/>
          </a:prstGeom>
        </p:spPr>
      </p:pic>
    </p:spTree>
    <p:extLst>
      <p:ext uri="{BB962C8B-B14F-4D97-AF65-F5344CB8AC3E}">
        <p14:creationId xmlns:p14="http://schemas.microsoft.com/office/powerpoint/2010/main" val="9013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2: Partnerships</a:t>
            </a:r>
            <a:endParaRPr lang="en-US" b="0" dirty="0"/>
          </a:p>
        </p:txBody>
      </p:sp>
      <p:pic>
        <p:nvPicPr>
          <p:cNvPr id="4" name="Picture 3" descr="logos of various partners "/>
          <p:cNvPicPr>
            <a:picLocks noChangeAspect="1"/>
          </p:cNvPicPr>
          <p:nvPr/>
        </p:nvPicPr>
        <p:blipFill>
          <a:blip r:embed="rId3"/>
          <a:stretch>
            <a:fillRect/>
          </a:stretch>
        </p:blipFill>
        <p:spPr>
          <a:xfrm>
            <a:off x="0" y="1540427"/>
            <a:ext cx="12192000" cy="4142913"/>
          </a:xfrm>
          <a:prstGeom prst="rect">
            <a:avLst/>
          </a:prstGeom>
        </p:spPr>
      </p:pic>
      <p:sp>
        <p:nvSpPr>
          <p:cNvPr id="3" name="Content Placeholder 2"/>
          <p:cNvSpPr>
            <a:spLocks noGrp="1"/>
          </p:cNvSpPr>
          <p:nvPr>
            <p:ph idx="1"/>
          </p:nvPr>
        </p:nvSpPr>
        <p:spPr>
          <a:xfrm>
            <a:off x="12624121" y="1785396"/>
            <a:ext cx="10972800" cy="4419599"/>
          </a:xfrm>
        </p:spPr>
        <p:txBody>
          <a:bodyPr numCol="1">
            <a:normAutofit/>
          </a:bodyPr>
          <a:lstStyle/>
          <a:p>
            <a:pPr>
              <a:lnSpc>
                <a:spcPct val="150000"/>
              </a:lnSpc>
            </a:pPr>
            <a:r>
              <a:rPr lang="en-US" dirty="0"/>
              <a:t>Nth Dimensions</a:t>
            </a:r>
          </a:p>
          <a:p>
            <a:pPr>
              <a:lnSpc>
                <a:spcPct val="150000"/>
              </a:lnSpc>
            </a:pPr>
            <a:r>
              <a:rPr lang="en-US" dirty="0"/>
              <a:t>American Medical Women's Association (AMWA)</a:t>
            </a:r>
          </a:p>
          <a:p>
            <a:pPr>
              <a:lnSpc>
                <a:spcPct val="150000"/>
              </a:lnSpc>
            </a:pPr>
            <a:r>
              <a:rPr lang="en-US" dirty="0"/>
              <a:t>APC</a:t>
            </a:r>
          </a:p>
          <a:p>
            <a:pPr>
              <a:lnSpc>
                <a:spcPct val="150000"/>
              </a:lnSpc>
            </a:pPr>
            <a:r>
              <a:rPr lang="en-US" dirty="0"/>
              <a:t>Student National Medical Association (SNMA)</a:t>
            </a:r>
          </a:p>
          <a:p>
            <a:pPr>
              <a:lnSpc>
                <a:spcPct val="150000"/>
              </a:lnSpc>
            </a:pPr>
            <a:r>
              <a:rPr lang="en-US" dirty="0"/>
              <a:t>Association of Native American Medical Students (ANAMS)</a:t>
            </a:r>
          </a:p>
          <a:p>
            <a:pPr>
              <a:lnSpc>
                <a:spcPct val="150000"/>
              </a:lnSpc>
            </a:pPr>
            <a:r>
              <a:rPr lang="en-US" dirty="0"/>
              <a:t>Latino Medical Student Association (LMSA)</a:t>
            </a:r>
          </a:p>
          <a:p>
            <a:pPr>
              <a:lnSpc>
                <a:spcPct val="150000"/>
              </a:lnSpc>
            </a:pPr>
            <a:r>
              <a:rPr lang="en-US" dirty="0"/>
              <a:t>Black Medical Student Association (BMSA)</a:t>
            </a:r>
          </a:p>
          <a:p>
            <a:pPr>
              <a:lnSpc>
                <a:spcPct val="150000"/>
              </a:lnSpc>
            </a:pPr>
            <a:r>
              <a:rPr lang="en-US" dirty="0"/>
              <a:t>National Medical Association</a:t>
            </a:r>
          </a:p>
        </p:txBody>
      </p:sp>
    </p:spTree>
    <p:extLst>
      <p:ext uri="{BB962C8B-B14F-4D97-AF65-F5344CB8AC3E}">
        <p14:creationId xmlns:p14="http://schemas.microsoft.com/office/powerpoint/2010/main" val="216787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3: Mentorship program</a:t>
            </a:r>
            <a:endParaRPr lang="en-US" b="0" dirty="0"/>
          </a:p>
        </p:txBody>
      </p:sp>
      <p:sp>
        <p:nvSpPr>
          <p:cNvPr id="3" name="Content Placeholder 2"/>
          <p:cNvSpPr>
            <a:spLocks noGrp="1"/>
          </p:cNvSpPr>
          <p:nvPr>
            <p:ph idx="1"/>
          </p:nvPr>
        </p:nvSpPr>
        <p:spPr>
          <a:xfrm>
            <a:off x="2196598" y="1676763"/>
            <a:ext cx="8229600" cy="4525963"/>
          </a:xfrm>
        </p:spPr>
        <p:txBody>
          <a:bodyPr>
            <a:normAutofit/>
          </a:bodyPr>
          <a:lstStyle/>
          <a:p>
            <a:endParaRPr lang="en-US" dirty="0"/>
          </a:p>
          <a:p>
            <a:r>
              <a:rPr lang="en-US" dirty="0"/>
              <a:t>.</a:t>
            </a:r>
          </a:p>
          <a:p>
            <a:pPr lvl="1"/>
            <a:endParaRPr lang="en-US" dirty="0"/>
          </a:p>
          <a:p>
            <a:pPr marL="457200" lvl="1" indent="0">
              <a:buNone/>
            </a:pPr>
            <a:endParaRPr lang="en-US" dirty="0">
              <a:solidFill>
                <a:srgbClr val="7F7F7F"/>
              </a:solidFill>
            </a:endParaRPr>
          </a:p>
          <a:p>
            <a:pPr lvl="1"/>
            <a:endParaRPr lang="en-US" dirty="0">
              <a:solidFill>
                <a:srgbClr val="7F7F7F"/>
              </a:solidFill>
            </a:endParaRPr>
          </a:p>
          <a:p>
            <a:endParaRPr lang="en-US" dirty="0">
              <a:solidFill>
                <a:srgbClr val="7F7F7F"/>
              </a:solidFill>
            </a:endParaRPr>
          </a:p>
          <a:p>
            <a:pPr marL="457200" lvl="1" indent="0">
              <a:buNone/>
            </a:pPr>
            <a:endParaRPr lang="en-US" dirty="0">
              <a:solidFill>
                <a:srgbClr val="7F7F7F"/>
              </a:solidFill>
            </a:endParaRPr>
          </a:p>
        </p:txBody>
      </p:sp>
      <p:pic>
        <p:nvPicPr>
          <p:cNvPr id="5" name="Picture 4" descr="information on mentorship program "/>
          <p:cNvPicPr>
            <a:picLocks noChangeAspect="1"/>
          </p:cNvPicPr>
          <p:nvPr/>
        </p:nvPicPr>
        <p:blipFill>
          <a:blip r:embed="rId3"/>
          <a:stretch>
            <a:fillRect/>
          </a:stretch>
        </p:blipFill>
        <p:spPr>
          <a:xfrm>
            <a:off x="801858" y="1372962"/>
            <a:ext cx="10989212" cy="4617464"/>
          </a:xfrm>
          <a:prstGeom prst="rect">
            <a:avLst/>
          </a:prstGeom>
        </p:spPr>
      </p:pic>
    </p:spTree>
    <p:extLst>
      <p:ext uri="{BB962C8B-B14F-4D97-AF65-F5344CB8AC3E}">
        <p14:creationId xmlns:p14="http://schemas.microsoft.com/office/powerpoint/2010/main" val="2468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4: Education</a:t>
            </a:r>
            <a:endParaRPr lang="en-US" b="0" dirty="0"/>
          </a:p>
        </p:txBody>
      </p:sp>
      <p:sp>
        <p:nvSpPr>
          <p:cNvPr id="3" name="Content Placeholder 2"/>
          <p:cNvSpPr>
            <a:spLocks noGrp="1"/>
          </p:cNvSpPr>
          <p:nvPr>
            <p:ph idx="1"/>
          </p:nvPr>
        </p:nvSpPr>
        <p:spPr>
          <a:xfrm>
            <a:off x="609600" y="1399016"/>
            <a:ext cx="7253874" cy="4726983"/>
          </a:xfrm>
        </p:spPr>
        <p:txBody>
          <a:bodyPr>
            <a:normAutofit/>
          </a:bodyPr>
          <a:lstStyle/>
          <a:p>
            <a:pPr>
              <a:lnSpc>
                <a:spcPct val="110000"/>
              </a:lnSpc>
              <a:spcBef>
                <a:spcPts val="1680"/>
              </a:spcBef>
            </a:pPr>
            <a:r>
              <a:rPr lang="en-US" dirty="0"/>
              <a:t>Numerous in-person and virtual offerings: courses, town halls, and podcasts.</a:t>
            </a:r>
          </a:p>
          <a:p>
            <a:pPr>
              <a:lnSpc>
                <a:spcPct val="110000"/>
              </a:lnSpc>
              <a:spcBef>
                <a:spcPts val="1680"/>
              </a:spcBef>
            </a:pPr>
            <a:r>
              <a:rPr lang="en-US" dirty="0"/>
              <a:t>Annual Meeting sessions dedicated to healthcare equity.</a:t>
            </a:r>
          </a:p>
          <a:p>
            <a:pPr>
              <a:lnSpc>
                <a:spcPct val="110000"/>
              </a:lnSpc>
              <a:spcBef>
                <a:spcPts val="1680"/>
              </a:spcBef>
            </a:pPr>
            <a:r>
              <a:rPr lang="en-US" dirty="0"/>
              <a:t>Articles and editorials in two in-house journals and member magazine: </a:t>
            </a:r>
          </a:p>
          <a:p>
            <a:pPr lvl="1">
              <a:lnSpc>
                <a:spcPct val="110000"/>
              </a:lnSpc>
              <a:spcBef>
                <a:spcPts val="1680"/>
              </a:spcBef>
            </a:pPr>
            <a:r>
              <a:rPr lang="en-US" dirty="0"/>
              <a:t>Laboratory Medicine</a:t>
            </a:r>
          </a:p>
          <a:p>
            <a:pPr lvl="1">
              <a:lnSpc>
                <a:spcPct val="110000"/>
              </a:lnSpc>
              <a:spcBef>
                <a:spcPts val="1680"/>
              </a:spcBef>
            </a:pPr>
            <a:r>
              <a:rPr lang="en-US" dirty="0"/>
              <a:t>American Journal for Clinical Pathology</a:t>
            </a:r>
          </a:p>
          <a:p>
            <a:pPr lvl="1">
              <a:lnSpc>
                <a:spcPct val="110000"/>
              </a:lnSpc>
              <a:spcBef>
                <a:spcPts val="1680"/>
              </a:spcBef>
            </a:pPr>
            <a:r>
              <a:rPr lang="en-US" dirty="0"/>
              <a:t>Critical Values</a:t>
            </a:r>
          </a:p>
          <a:p>
            <a:pPr>
              <a:lnSpc>
                <a:spcPct val="110000"/>
              </a:lnSpc>
              <a:spcBef>
                <a:spcPts val="1680"/>
              </a:spcBef>
            </a:pPr>
            <a:r>
              <a:rPr lang="en-US" dirty="0"/>
              <a:t>Inclusion of faculty from diverse and underrepresented groups.</a:t>
            </a:r>
          </a:p>
        </p:txBody>
      </p:sp>
      <p:pic>
        <p:nvPicPr>
          <p:cNvPr id="5" name="Picture 4" descr="clipart of a book that is open ">
            <a:extLst>
              <a:ext uri="{FF2B5EF4-FFF2-40B4-BE49-F238E27FC236}">
                <a16:creationId xmlns:a16="http://schemas.microsoft.com/office/drawing/2014/main" id="{8D18A7F4-5A26-B546-B071-DBDBE8606E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7796" y="2784608"/>
            <a:ext cx="2552700" cy="1955800"/>
          </a:xfrm>
          <a:prstGeom prst="rect">
            <a:avLst/>
          </a:prstGeom>
        </p:spPr>
      </p:pic>
    </p:spTree>
    <p:extLst>
      <p:ext uri="{BB962C8B-B14F-4D97-AF65-F5344CB8AC3E}">
        <p14:creationId xmlns:p14="http://schemas.microsoft.com/office/powerpoint/2010/main" val="301372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5: Changing the DNA of ASCP</a:t>
            </a:r>
            <a:endParaRPr lang="en-US" b="0" dirty="0"/>
          </a:p>
        </p:txBody>
      </p:sp>
      <p:sp>
        <p:nvSpPr>
          <p:cNvPr id="3" name="Content Placeholder 2"/>
          <p:cNvSpPr>
            <a:spLocks noGrp="1"/>
          </p:cNvSpPr>
          <p:nvPr>
            <p:ph idx="1"/>
          </p:nvPr>
        </p:nvSpPr>
        <p:spPr>
          <a:xfrm>
            <a:off x="609600" y="1662833"/>
            <a:ext cx="8597454" cy="4349662"/>
          </a:xfrm>
        </p:spPr>
        <p:txBody>
          <a:bodyPr>
            <a:normAutofit/>
          </a:bodyPr>
          <a:lstStyle/>
          <a:p>
            <a:pPr>
              <a:lnSpc>
                <a:spcPct val="100000"/>
              </a:lnSpc>
              <a:spcBef>
                <a:spcPts val="1680"/>
              </a:spcBef>
            </a:pPr>
            <a:r>
              <a:rPr lang="en-US" dirty="0"/>
              <a:t>Formed a DEI CER-SAC to ensure this content is infused throughout the education portfolio. </a:t>
            </a:r>
          </a:p>
          <a:p>
            <a:pPr>
              <a:lnSpc>
                <a:spcPct val="100000"/>
              </a:lnSpc>
              <a:spcBef>
                <a:spcPts val="1680"/>
              </a:spcBef>
            </a:pPr>
            <a:r>
              <a:rPr lang="en-US" dirty="0"/>
              <a:t>Redesigned volunteer application process to ensure equity in committees and commissions. </a:t>
            </a:r>
          </a:p>
          <a:p>
            <a:pPr>
              <a:lnSpc>
                <a:spcPct val="100000"/>
              </a:lnSpc>
              <a:spcBef>
                <a:spcPts val="1680"/>
              </a:spcBef>
            </a:pPr>
            <a:r>
              <a:rPr lang="en-US" dirty="0"/>
              <a:t>Added DEI representation on the ASCP Board of Directors, Commission on Membership, Commission on Continuing Professional Development, Commission on Science, Technology &amp; Policy, and Awards Committee.</a:t>
            </a:r>
          </a:p>
          <a:p>
            <a:pPr>
              <a:lnSpc>
                <a:spcPct val="100000"/>
              </a:lnSpc>
              <a:spcBef>
                <a:spcPts val="1680"/>
              </a:spcBef>
            </a:pPr>
            <a:r>
              <a:rPr lang="en-US" dirty="0"/>
              <a:t>Created a mechanism for ASCP Members to inquire about or suggest a position for the Commission on Science, Technology &amp; Policy to consider.</a:t>
            </a:r>
          </a:p>
          <a:p>
            <a:endParaRPr lang="en-US" dirty="0"/>
          </a:p>
        </p:txBody>
      </p:sp>
      <p:pic>
        <p:nvPicPr>
          <p:cNvPr id="5" name="Picture 4" descr="clipart of stick people sitting around a table">
            <a:extLst>
              <a:ext uri="{FF2B5EF4-FFF2-40B4-BE49-F238E27FC236}">
                <a16:creationId xmlns:a16="http://schemas.microsoft.com/office/drawing/2014/main" id="{0C161793-6D49-824E-8DA8-80FD037D0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07054" y="2895324"/>
            <a:ext cx="2578100" cy="1701800"/>
          </a:xfrm>
          <a:prstGeom prst="rect">
            <a:avLst/>
          </a:prstGeom>
        </p:spPr>
      </p:pic>
    </p:spTree>
    <p:extLst>
      <p:ext uri="{BB962C8B-B14F-4D97-AF65-F5344CB8AC3E}">
        <p14:creationId xmlns:p14="http://schemas.microsoft.com/office/powerpoint/2010/main" val="377746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Lessons Learned</a:t>
            </a:r>
            <a:r>
              <a:rPr lang="en-US" sz="800" dirty="0"/>
              <a:t>2</a:t>
            </a:r>
          </a:p>
        </p:txBody>
      </p:sp>
      <p:sp>
        <p:nvSpPr>
          <p:cNvPr id="2" name="Subtitle 1"/>
          <p:cNvSpPr>
            <a:spLocks noGrp="1"/>
          </p:cNvSpPr>
          <p:nvPr>
            <p:ph type="subTitle" idx="1"/>
          </p:nvPr>
        </p:nvSpPr>
        <p:spPr>
          <a:xfrm>
            <a:off x="914400" y="1438835"/>
            <a:ext cx="10668000" cy="4800600"/>
          </a:xfrm>
        </p:spPr>
        <p:txBody>
          <a:bodyPr/>
          <a:lstStyle/>
          <a:p>
            <a:pPr marL="342900" indent="-342900">
              <a:buFont typeface="Arial" panose="020B0604020202020204" pitchFamily="34" charset="0"/>
              <a:buChar char="•"/>
            </a:pPr>
            <a:r>
              <a:rPr lang="en-US" dirty="0"/>
              <a:t>Organizational structure – Need support from above to help allocate resources and monitor progress.</a:t>
            </a:r>
          </a:p>
          <a:p>
            <a:pPr marL="914400" lvl="1" indent="-457200" algn="l">
              <a:buFont typeface="Courier New" panose="02070309020205020404" pitchFamily="49" charset="0"/>
              <a:buChar char="o"/>
            </a:pPr>
            <a:r>
              <a:rPr lang="en-US" sz="1800" dirty="0"/>
              <a:t>Leverage creditable research – High how greater diversity in the workforce results in greater profitability and value creation.</a:t>
            </a:r>
          </a:p>
          <a:p>
            <a:pPr marL="914400" lvl="1" indent="-457200" algn="l">
              <a:buFont typeface="Courier New" panose="02070309020205020404" pitchFamily="49" charset="0"/>
              <a:buChar char="o"/>
            </a:pPr>
            <a:endParaRPr lang="en-US" sz="1800" dirty="0"/>
          </a:p>
          <a:p>
            <a:pPr marL="342900" indent="-342900">
              <a:buFont typeface="Arial" panose="020B0604020202020204" pitchFamily="34" charset="0"/>
              <a:buChar char="•"/>
            </a:pPr>
            <a:r>
              <a:rPr lang="en-US" dirty="0"/>
              <a:t>Divide and Conquer – Workgroup structure permits focused attention on different facets of DEI and strategies.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Adaptability – Redesign processes to ensure lasting change and sustainability.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Walk the talk – Integrate aspects of DEI at all levels and be mindful of representation throughout the organization. </a:t>
            </a:r>
          </a:p>
          <a:p>
            <a:pPr marL="800100" lvl="1" indent="-342900" algn="l">
              <a:buFont typeface="Courier New" panose="02070309020205020404" pitchFamily="49" charset="0"/>
              <a:buChar char="o"/>
            </a:pPr>
            <a:r>
              <a:rPr lang="en-US" sz="1800" dirty="0"/>
              <a:t>Evaluate changes – Demonstrate the importance and benefits of having a more inclusive workforce.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52663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21B43A-F09C-624A-B161-5A351AC47972}"/>
              </a:ext>
            </a:extLst>
          </p:cNvPr>
          <p:cNvSpPr txBox="1">
            <a:spLocks noGrp="1"/>
          </p:cNvSpPr>
          <p:nvPr>
            <p:ph type="title" idx="4294967295"/>
          </p:nvPr>
        </p:nvSpPr>
        <p:spPr>
          <a:xfrm>
            <a:off x="4852658" y="4343400"/>
            <a:ext cx="521550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4367F"/>
                </a:solidFill>
                <a:effectLst/>
                <a:uLnTx/>
                <a:uFillTx/>
                <a:latin typeface="Arial"/>
                <a:ea typeface="+mn-ea"/>
                <a:cs typeface="Arial"/>
              </a:rPr>
              <a:t>Thank You!</a:t>
            </a:r>
            <a:r>
              <a:rPr kumimoji="0" lang="en-US" sz="800" b="1" i="0" u="none" strike="noStrike" kern="1200" cap="none" spc="0" normalizeH="0" baseline="0" noProof="0" dirty="0">
                <a:ln>
                  <a:noFill/>
                </a:ln>
                <a:solidFill>
                  <a:srgbClr val="24367F"/>
                </a:solidFill>
                <a:effectLst/>
                <a:uLnTx/>
                <a:uFillTx/>
                <a:latin typeface="Arial"/>
                <a:ea typeface="+mn-ea"/>
                <a:cs typeface="Arial"/>
              </a:rPr>
              <a:t>2</a:t>
            </a:r>
            <a:endParaRPr kumimoji="0" lang="en-US" sz="800" b="0" i="0" u="none" strike="noStrike" kern="1200" cap="none" spc="0" normalizeH="0" baseline="0" noProof="0" dirty="0">
              <a:ln>
                <a:noFill/>
              </a:ln>
              <a:solidFill>
                <a:srgbClr val="24367F"/>
              </a:solidFill>
              <a:effectLst/>
              <a:uLnTx/>
              <a:uFillTx/>
              <a:latin typeface="Arial"/>
              <a:ea typeface="+mn-ea"/>
              <a:cs typeface="Arial"/>
            </a:endParaRPr>
          </a:p>
        </p:txBody>
      </p:sp>
      <p:pic>
        <p:nvPicPr>
          <p:cNvPr id="7" name="Picture 6" descr="ASCP logo">
            <a:extLst>
              <a:ext uri="{FF2B5EF4-FFF2-40B4-BE49-F238E27FC236}">
                <a16:creationId xmlns:a16="http://schemas.microsoft.com/office/drawing/2014/main" id="{724B696A-4F70-FB40-A780-C618EB2F9A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1719150"/>
            <a:ext cx="8577858" cy="2285999"/>
          </a:xfrm>
          <a:prstGeom prst="rect">
            <a:avLst/>
          </a:prstGeom>
        </p:spPr>
      </p:pic>
      <p:sp>
        <p:nvSpPr>
          <p:cNvPr id="5" name="TextBox 4">
            <a:extLst>
              <a:ext uri="{FF2B5EF4-FFF2-40B4-BE49-F238E27FC236}">
                <a16:creationId xmlns:a16="http://schemas.microsoft.com/office/drawing/2014/main" id="{A4EE4508-E4EB-B243-AAB2-3E2134A7B20A}"/>
              </a:ext>
            </a:extLst>
          </p:cNvPr>
          <p:cNvSpPr txBox="1"/>
          <p:nvPr/>
        </p:nvSpPr>
        <p:spPr>
          <a:xfrm>
            <a:off x="10591800" y="6384210"/>
            <a:ext cx="1460528" cy="615553"/>
          </a:xfrm>
          <a:prstGeom prst="rect">
            <a:avLst/>
          </a:prstGeom>
          <a:noFill/>
        </p:spPr>
        <p:txBody>
          <a:bodyPr wrap="none" rtlCol="0">
            <a:spAutoFit/>
          </a:bodyPr>
          <a:lstStyle/>
          <a:p>
            <a:r>
              <a:rPr lang="en-US" sz="1600" dirty="0" err="1">
                <a:solidFill>
                  <a:srgbClr val="595959"/>
                </a:solidFill>
              </a:rPr>
              <a:t>www.ascp.org</a:t>
            </a:r>
            <a:endParaRPr lang="en-US" sz="1600" dirty="0">
              <a:solidFill>
                <a:srgbClr val="595959"/>
              </a:solidFill>
            </a:endParaRPr>
          </a:p>
          <a:p>
            <a:endParaRPr lang="en-US" dirty="0"/>
          </a:p>
        </p:txBody>
      </p:sp>
    </p:spTree>
    <p:extLst>
      <p:ext uri="{BB962C8B-B14F-4D97-AF65-F5344CB8AC3E}">
        <p14:creationId xmlns:p14="http://schemas.microsoft.com/office/powerpoint/2010/main" val="326448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normAutofit/>
          </a:bodyPr>
          <a:lstStyle/>
          <a:p>
            <a:pPr marL="342900" indent="-342900">
              <a:buFont typeface="+mj-lt"/>
              <a:buAutoNum type="arabicPeriod"/>
            </a:pPr>
            <a:r>
              <a:rPr lang="en-US" dirty="0"/>
              <a:t>Introduction of Subject Matter Experts &amp; Case Study</a:t>
            </a:r>
          </a:p>
          <a:p>
            <a:pPr marL="685800" lvl="1" indent="-342900">
              <a:buFont typeface="+mj-lt"/>
              <a:buAutoNum type="arabicPeriod"/>
            </a:pPr>
            <a:r>
              <a:rPr lang="en-US" dirty="0"/>
              <a:t>Case Study 1: </a:t>
            </a:r>
            <a:r>
              <a:rPr lang="en-US" dirty="0">
                <a:solidFill>
                  <a:schemeClr val="tx1"/>
                </a:solidFill>
              </a:rPr>
              <a:t>Supporting DE&amp;I Initiatives in the Laboratory Workforce: Career Pathways in Public Health Laboratory Science</a:t>
            </a:r>
          </a:p>
          <a:p>
            <a:pPr marL="685800" lvl="1" indent="-342900">
              <a:buFont typeface="+mj-lt"/>
              <a:buAutoNum type="arabicPeriod"/>
            </a:pPr>
            <a:r>
              <a:rPr lang="en-US" dirty="0">
                <a:solidFill>
                  <a:schemeClr val="tx1"/>
                </a:solidFill>
              </a:rPr>
              <a:t>Case Study 2: Diversity, Equity, and Inclusion (DEI) Committee - ASCP</a:t>
            </a:r>
          </a:p>
          <a:p>
            <a:pPr marL="685800" lvl="1" indent="-342900">
              <a:buFont typeface="+mj-lt"/>
              <a:buAutoNum type="arabicPeriod"/>
            </a:pPr>
            <a:r>
              <a:rPr lang="en-US" dirty="0">
                <a:solidFill>
                  <a:schemeClr val="tx1"/>
                </a:solidFill>
              </a:rPr>
              <a:t>Case Study 3: </a:t>
            </a:r>
            <a:r>
              <a:rPr lang="en-US" b="0" dirty="0"/>
              <a:t>Diversity, Equity, Inclusion and Accessibility Committee - APHL</a:t>
            </a:r>
            <a:endParaRPr lang="en-US" dirty="0">
              <a:solidFill>
                <a:schemeClr val="tx1"/>
              </a:solidFill>
              <a:highlight>
                <a:srgbClr val="FFFF00"/>
              </a:highlight>
            </a:endParaRPr>
          </a:p>
          <a:p>
            <a:pPr marL="342900" indent="-342900">
              <a:buFont typeface="+mj-lt"/>
              <a:buAutoNum type="arabicPeriod"/>
            </a:pPr>
            <a:r>
              <a:rPr lang="en-US" dirty="0"/>
              <a:t>Q &amp; A Session</a:t>
            </a:r>
          </a:p>
          <a:p>
            <a:pPr marL="342900" indent="-342900">
              <a:buFont typeface="+mj-lt"/>
              <a:buAutoNum type="arabicPeriod"/>
            </a:pPr>
            <a:r>
              <a:rPr lang="en-US" dirty="0"/>
              <a:t>Session Wrap-Up</a:t>
            </a:r>
          </a:p>
          <a:p>
            <a:pPr marL="685800" lvl="1" indent="-342900">
              <a:buFont typeface="+mj-lt"/>
              <a:buAutoNum type="arabicPeriod"/>
            </a:pPr>
            <a:r>
              <a:rPr lang="en-US" dirty="0"/>
              <a:t>Next month’s webinar</a:t>
            </a:r>
          </a:p>
          <a:p>
            <a:pPr marL="685800" lvl="1" indent="-342900">
              <a:buFont typeface="+mj-lt"/>
              <a:buAutoNum type="arabicPeriod"/>
            </a:pPr>
            <a:r>
              <a:rPr lang="en-US" dirty="0"/>
              <a:t>CMLE Credit Claiming</a:t>
            </a:r>
          </a:p>
          <a:p>
            <a:pPr marL="685800" lvl="1" indent="-342900">
              <a:buFont typeface="+mj-lt"/>
              <a:buAutoNum type="arabicPeriod"/>
            </a:pPr>
            <a:r>
              <a:rPr lang="en-US" dirty="0"/>
              <a:t>Resources</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1524000" y="2235200"/>
            <a:ext cx="9144000" cy="2767724"/>
          </a:xfrm>
        </p:spPr>
        <p:txBody>
          <a:bodyPr>
            <a:normAutofit/>
          </a:bodyPr>
          <a:lstStyle/>
          <a:p>
            <a:r>
              <a:rPr lang="en-US" sz="4800" b="0" dirty="0"/>
              <a:t>Diversity, Equity, Inclusion and Accessibility Committee</a:t>
            </a:r>
            <a:br>
              <a:rPr lang="en-US" sz="4800" b="0" dirty="0"/>
            </a:br>
            <a:r>
              <a:rPr lang="en-US" sz="3600" b="0" dirty="0"/>
              <a:t>APHL</a:t>
            </a:r>
            <a:br>
              <a:rPr lang="en-US" sz="4800" b="0" dirty="0"/>
            </a:br>
            <a:r>
              <a:rPr lang="en-US" sz="2000" b="0" dirty="0"/>
              <a:t>Dr. Marilyn Bibbs Freeman, Ph.D. M(ASCP)</a:t>
            </a:r>
          </a:p>
        </p:txBody>
      </p:sp>
    </p:spTree>
    <p:extLst>
      <p:ext uri="{BB962C8B-B14F-4D97-AF65-F5344CB8AC3E}">
        <p14:creationId xmlns:p14="http://schemas.microsoft.com/office/powerpoint/2010/main" val="39603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lstStyle/>
          <a:p>
            <a:r>
              <a:rPr lang="en-US" dirty="0"/>
              <a:t>When: August 2020</a:t>
            </a:r>
          </a:p>
          <a:p>
            <a:r>
              <a:rPr lang="en-US" dirty="0"/>
              <a:t>Who: Internal vs external partners</a:t>
            </a:r>
          </a:p>
          <a:p>
            <a:pPr lvl="1"/>
            <a:r>
              <a:rPr lang="en-US" dirty="0"/>
              <a:t>Internal: Our APHL community</a:t>
            </a:r>
          </a:p>
          <a:p>
            <a:pPr lvl="1"/>
            <a:r>
              <a:rPr lang="en-US" dirty="0"/>
              <a:t>External: The communities we serve</a:t>
            </a:r>
          </a:p>
          <a:p>
            <a:r>
              <a:rPr lang="en-US" dirty="0"/>
              <a:t>Why: A response to the inequitable trifecta</a:t>
            </a:r>
          </a:p>
          <a:p>
            <a:pPr lvl="1"/>
            <a:r>
              <a:rPr lang="en-US" dirty="0"/>
              <a:t>SARS-CoV-2 epidemic, increasing advocacy for racial justice, financial crisis </a:t>
            </a:r>
          </a:p>
          <a:p>
            <a:r>
              <a:rPr lang="en-US" dirty="0"/>
              <a:t>What: DEI Task Force (informal) then DEIA Committee (organized)</a:t>
            </a:r>
          </a:p>
        </p:txBody>
      </p:sp>
    </p:spTree>
    <p:extLst>
      <p:ext uri="{BB962C8B-B14F-4D97-AF65-F5344CB8AC3E}">
        <p14:creationId xmlns:p14="http://schemas.microsoft.com/office/powerpoint/2010/main" val="194440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dirty="0"/>
              <a:t>High-Level Vision</a:t>
            </a:r>
          </a:p>
        </p:txBody>
      </p:sp>
      <p:graphicFrame>
        <p:nvGraphicFramePr>
          <p:cNvPr id="16" name="Content Placeholder 4" descr="Information for high-level vision topic">
            <a:extLst>
              <a:ext uri="{FF2B5EF4-FFF2-40B4-BE49-F238E27FC236}">
                <a16:creationId xmlns:a16="http://schemas.microsoft.com/office/drawing/2014/main" id="{8AE30670-8EE8-4046-EF2D-59C8518B1E54}"/>
              </a:ext>
            </a:extLst>
          </p:cNvPr>
          <p:cNvGraphicFramePr>
            <a:graphicFrameLocks noGrp="1"/>
          </p:cNvGraphicFramePr>
          <p:nvPr>
            <p:ph idx="1"/>
            <p:extLst>
              <p:ext uri="{D42A27DB-BD31-4B8C-83A1-F6EECF244321}">
                <p14:modId xmlns:p14="http://schemas.microsoft.com/office/powerpoint/2010/main" val="2313151191"/>
              </p:ext>
            </p:extLst>
          </p:nvPr>
        </p:nvGraphicFramePr>
        <p:xfrm>
          <a:off x="838200" y="1825625"/>
          <a:ext cx="5551025" cy="4059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Placeholder 11" descr="A group of people in lab coats">
            <a:extLst>
              <a:ext uri="{FF2B5EF4-FFF2-40B4-BE49-F238E27FC236}">
                <a16:creationId xmlns:a16="http://schemas.microsoft.com/office/drawing/2014/main" id="{5732830B-AE65-9547-0CAC-D13BCC467A62}"/>
              </a:ext>
            </a:extLst>
          </p:cNvPr>
          <p:cNvPicPr>
            <a:picLocks noGrp="1" noChangeAspect="1"/>
          </p:cNvPicPr>
          <p:nvPr>
            <p:ph type="pic" idx="10"/>
          </p:nvPr>
        </p:nvPicPr>
        <p:blipFill>
          <a:blip r:embed="rId8"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4452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639DFED-0C30-BC83-10D8-F1C8126AB4A9}"/>
              </a:ext>
            </a:extLst>
          </p:cNvPr>
          <p:cNvSpPr>
            <a:spLocks noGrp="1"/>
          </p:cNvSpPr>
          <p:nvPr>
            <p:ph type="title"/>
          </p:nvPr>
        </p:nvSpPr>
        <p:spPr>
          <a:xfrm>
            <a:off x="1171074" y="1396686"/>
            <a:ext cx="3240506" cy="4064628"/>
          </a:xfrm>
        </p:spPr>
        <p:txBody>
          <a:bodyPr>
            <a:normAutofit/>
          </a:bodyPr>
          <a:lstStyle/>
          <a:p>
            <a:r>
              <a:rPr lang="en-US">
                <a:solidFill>
                  <a:srgbClr val="FFFFFF"/>
                </a:solidFill>
              </a:rPr>
              <a:t>Implementation</a:t>
            </a:r>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2" name="Content Placeholder 5" descr="Strategies for implementation ">
            <a:extLst>
              <a:ext uri="{FF2B5EF4-FFF2-40B4-BE49-F238E27FC236}">
                <a16:creationId xmlns:a16="http://schemas.microsoft.com/office/drawing/2014/main" id="{2208D9EF-0C11-1A53-8563-93CBF6C85A8D}"/>
              </a:ext>
            </a:extLst>
          </p:cNvPr>
          <p:cNvGraphicFramePr>
            <a:graphicFrameLocks noGrp="1"/>
          </p:cNvGraphicFramePr>
          <p:nvPr>
            <p:ph idx="1"/>
            <p:extLst>
              <p:ext uri="{D42A27DB-BD31-4B8C-83A1-F6EECF244321}">
                <p14:modId xmlns:p14="http://schemas.microsoft.com/office/powerpoint/2010/main" val="1302373827"/>
              </p:ext>
            </p:extLst>
          </p:nvPr>
        </p:nvGraphicFramePr>
        <p:xfrm>
          <a:off x="5370153" y="1526033"/>
          <a:ext cx="5536397" cy="4506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705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397782-C919-3A5D-F6BA-B520BADF2EE9}"/>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Collaborative Activities</a:t>
            </a:r>
          </a:p>
        </p:txBody>
      </p:sp>
      <p:graphicFrame>
        <p:nvGraphicFramePr>
          <p:cNvPr id="27" name="Content Placeholder 2" descr="information on collaborative activities ">
            <a:extLst>
              <a:ext uri="{FF2B5EF4-FFF2-40B4-BE49-F238E27FC236}">
                <a16:creationId xmlns:a16="http://schemas.microsoft.com/office/drawing/2014/main" id="{CD1A19C0-AA0A-96F9-6A86-58B77EE0ECD1}"/>
              </a:ext>
            </a:extLst>
          </p:cNvPr>
          <p:cNvGraphicFramePr>
            <a:graphicFrameLocks noGrp="1"/>
          </p:cNvGraphicFramePr>
          <p:nvPr>
            <p:ph idx="1"/>
            <p:extLst>
              <p:ext uri="{D42A27DB-BD31-4B8C-83A1-F6EECF244321}">
                <p14:modId xmlns:p14="http://schemas.microsoft.com/office/powerpoint/2010/main" val="526651377"/>
              </p:ext>
            </p:extLst>
          </p:nvPr>
        </p:nvGraphicFramePr>
        <p:xfrm>
          <a:off x="339256" y="2280500"/>
          <a:ext cx="11373773" cy="4468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66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EC8D-8F18-BC55-12D7-F4640354B5AA}"/>
              </a:ext>
            </a:extLst>
          </p:cNvPr>
          <p:cNvSpPr>
            <a:spLocks noGrp="1"/>
          </p:cNvSpPr>
          <p:nvPr>
            <p:ph type="title"/>
          </p:nvPr>
        </p:nvSpPr>
        <p:spPr/>
        <p:txBody>
          <a:bodyPr/>
          <a:lstStyle/>
          <a:p>
            <a:r>
              <a:rPr lang="en-US" dirty="0"/>
              <a:t>Collaborative Activities</a:t>
            </a:r>
            <a:r>
              <a:rPr lang="en-US" sz="800" dirty="0"/>
              <a:t>2</a:t>
            </a:r>
          </a:p>
        </p:txBody>
      </p:sp>
      <p:sp>
        <p:nvSpPr>
          <p:cNvPr id="3" name="Content Placeholder 2">
            <a:extLst>
              <a:ext uri="{FF2B5EF4-FFF2-40B4-BE49-F238E27FC236}">
                <a16:creationId xmlns:a16="http://schemas.microsoft.com/office/drawing/2014/main" id="{04F7A213-2BEE-8273-B349-DEAF58A549CC}"/>
              </a:ext>
            </a:extLst>
          </p:cNvPr>
          <p:cNvSpPr>
            <a:spLocks noGrp="1"/>
          </p:cNvSpPr>
          <p:nvPr>
            <p:ph idx="1"/>
          </p:nvPr>
        </p:nvSpPr>
        <p:spPr/>
        <p:txBody>
          <a:bodyPr/>
          <a:lstStyle/>
          <a:p>
            <a:r>
              <a:rPr lang="en-US" dirty="0"/>
              <a:t>Committee and Initiative Collaborations</a:t>
            </a:r>
          </a:p>
          <a:p>
            <a:pPr lvl="1"/>
            <a:r>
              <a:rPr lang="en-US" dirty="0"/>
              <a:t>Workforce Development</a:t>
            </a:r>
          </a:p>
          <a:p>
            <a:pPr lvl="1"/>
            <a:r>
              <a:rPr lang="en-US" dirty="0"/>
              <a:t>Environmental Health</a:t>
            </a:r>
          </a:p>
          <a:p>
            <a:pPr lvl="1"/>
            <a:r>
              <a:rPr lang="en-US" dirty="0"/>
              <a:t>Public Health Laboratory Training Center</a:t>
            </a:r>
          </a:p>
          <a:p>
            <a:pPr lvl="1"/>
            <a:r>
              <a:rPr lang="en-US" dirty="0"/>
              <a:t>Emerging Leader Cohort</a:t>
            </a:r>
          </a:p>
        </p:txBody>
      </p:sp>
    </p:spTree>
    <p:extLst>
      <p:ext uri="{BB962C8B-B14F-4D97-AF65-F5344CB8AC3E}">
        <p14:creationId xmlns:p14="http://schemas.microsoft.com/office/powerpoint/2010/main" val="241861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a:xfrm>
            <a:off x="586478" y="1683756"/>
            <a:ext cx="3115265" cy="2396359"/>
          </a:xfrm>
        </p:spPr>
        <p:txBody>
          <a:bodyPr vert="horz" lIns="91440" tIns="45720" rIns="91440" bIns="45720" rtlCol="0" anchor="b">
            <a:normAutofit/>
          </a:bodyPr>
          <a:lstStyle/>
          <a:p>
            <a:r>
              <a:rPr lang="en-US" sz="4000" kern="1200" dirty="0">
                <a:solidFill>
                  <a:srgbClr val="FFFFFF"/>
                </a:solidFill>
                <a:latin typeface="+mj-lt"/>
                <a:ea typeface="+mj-ea"/>
                <a:cs typeface="+mj-cs"/>
              </a:rPr>
              <a:t>Feedback</a:t>
            </a:r>
          </a:p>
        </p:txBody>
      </p:sp>
      <p:graphicFrame>
        <p:nvGraphicFramePr>
          <p:cNvPr id="11" name="Content Placeholder 7" descr="various feedback provided ">
            <a:extLst>
              <a:ext uri="{FF2B5EF4-FFF2-40B4-BE49-F238E27FC236}">
                <a16:creationId xmlns:a16="http://schemas.microsoft.com/office/drawing/2014/main" id="{B2395E34-9C4F-D852-B128-E2D7522A53DC}"/>
              </a:ext>
            </a:extLst>
          </p:cNvPr>
          <p:cNvGraphicFramePr>
            <a:graphicFrameLocks noGrp="1"/>
          </p:cNvGraphicFramePr>
          <p:nvPr>
            <p:ph idx="1"/>
            <p:extLst>
              <p:ext uri="{D42A27DB-BD31-4B8C-83A1-F6EECF244321}">
                <p14:modId xmlns:p14="http://schemas.microsoft.com/office/powerpoint/2010/main" val="334703823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1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3FA0-AF85-5E46-A36C-15834766D7A7}"/>
              </a:ext>
            </a:extLst>
          </p:cNvPr>
          <p:cNvSpPr>
            <a:spLocks noGrp="1"/>
          </p:cNvSpPr>
          <p:nvPr>
            <p:ph type="title"/>
          </p:nvPr>
        </p:nvSpPr>
        <p:spPr/>
        <p:txBody>
          <a:bodyPr/>
          <a:lstStyle/>
          <a:p>
            <a:r>
              <a:rPr lang="en-US" dirty="0"/>
              <a:t>Aspirational Goals</a:t>
            </a:r>
          </a:p>
        </p:txBody>
      </p:sp>
      <p:sp>
        <p:nvSpPr>
          <p:cNvPr id="5" name="Content Placeholder 4">
            <a:extLst>
              <a:ext uri="{FF2B5EF4-FFF2-40B4-BE49-F238E27FC236}">
                <a16:creationId xmlns:a16="http://schemas.microsoft.com/office/drawing/2014/main" id="{B0B2724F-3B54-3647-9F8C-FB97AF367BED}"/>
              </a:ext>
            </a:extLst>
          </p:cNvPr>
          <p:cNvSpPr>
            <a:spLocks noGrp="1"/>
          </p:cNvSpPr>
          <p:nvPr>
            <p:ph idx="1"/>
          </p:nvPr>
        </p:nvSpPr>
        <p:spPr/>
        <p:txBody>
          <a:bodyPr>
            <a:normAutofit/>
          </a:bodyPr>
          <a:lstStyle/>
          <a:p>
            <a:r>
              <a:rPr lang="en-US" dirty="0"/>
              <a:t>2 instructor-lead trainings/</a:t>
            </a:r>
            <a:r>
              <a:rPr lang="en-US" dirty="0" err="1"/>
              <a:t>yr</a:t>
            </a:r>
            <a:endParaRPr lang="en-US" dirty="0"/>
          </a:p>
          <a:p>
            <a:r>
              <a:rPr lang="en-US" dirty="0"/>
              <a:t>Affinity groups</a:t>
            </a:r>
          </a:p>
          <a:p>
            <a:r>
              <a:rPr lang="en-US" dirty="0"/>
              <a:t>Partner with all APHL committees</a:t>
            </a:r>
          </a:p>
          <a:p>
            <a:r>
              <a:rPr lang="en-US" dirty="0"/>
              <a:t>Evaluate PHL policy and practice</a:t>
            </a:r>
          </a:p>
          <a:p>
            <a:r>
              <a:rPr lang="en-US" dirty="0"/>
              <a:t>“Office Hours”</a:t>
            </a:r>
          </a:p>
          <a:p>
            <a:r>
              <a:rPr lang="en-US" dirty="0"/>
              <a:t>Accessible work area evaluations</a:t>
            </a:r>
          </a:p>
          <a:p>
            <a:r>
              <a:rPr lang="en-US" dirty="0"/>
              <a:t>Toolkits</a:t>
            </a:r>
          </a:p>
        </p:txBody>
      </p:sp>
      <p:pic>
        <p:nvPicPr>
          <p:cNvPr id="7" name="Picture Placeholder 6" descr="A few women in lab coats looking at a computer">
            <a:extLst>
              <a:ext uri="{FF2B5EF4-FFF2-40B4-BE49-F238E27FC236}">
                <a16:creationId xmlns:a16="http://schemas.microsoft.com/office/drawing/2014/main" id="{2E2CBD7B-2638-ED6B-680A-46F69A46F76C}"/>
              </a:ext>
            </a:extLst>
          </p:cNvPr>
          <p:cNvPicPr>
            <a:picLocks noGrp="1" noChangeAspect="1"/>
          </p:cNvPicPr>
          <p:nvPr>
            <p:ph type="pic" idx="10"/>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6304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E1B8847-7B02-DF7E-DED1-13AF50F1610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Final Tips for Success</a:t>
            </a:r>
          </a:p>
        </p:txBody>
      </p:sp>
      <p:sp>
        <p:nvSpPr>
          <p:cNvPr id="6" name="Content Placeholder 5">
            <a:extLst>
              <a:ext uri="{FF2B5EF4-FFF2-40B4-BE49-F238E27FC236}">
                <a16:creationId xmlns:a16="http://schemas.microsoft.com/office/drawing/2014/main" id="{879456F3-73EE-887F-74C7-BCD725821B2D}"/>
              </a:ext>
            </a:extLst>
          </p:cNvPr>
          <p:cNvSpPr>
            <a:spLocks noGrp="1"/>
          </p:cNvSpPr>
          <p:nvPr>
            <p:ph idx="1"/>
          </p:nvPr>
        </p:nvSpPr>
        <p:spPr>
          <a:xfrm>
            <a:off x="4810259" y="649480"/>
            <a:ext cx="6555347" cy="5546047"/>
          </a:xfrm>
        </p:spPr>
        <p:txBody>
          <a:bodyPr anchor="ctr">
            <a:normAutofit/>
          </a:bodyPr>
          <a:lstStyle/>
          <a:p>
            <a:r>
              <a:rPr lang="en-US" sz="2800" dirty="0"/>
              <a:t>Be genuine</a:t>
            </a:r>
          </a:p>
          <a:p>
            <a:r>
              <a:rPr lang="en-US" sz="2800" dirty="0"/>
              <a:t>Be consistent</a:t>
            </a:r>
          </a:p>
          <a:p>
            <a:r>
              <a:rPr lang="en-US" sz="2800" dirty="0"/>
              <a:t>Be prepared</a:t>
            </a:r>
          </a:p>
          <a:p>
            <a:r>
              <a:rPr lang="en-US" sz="2800" dirty="0"/>
              <a:t>Always listen</a:t>
            </a:r>
          </a:p>
          <a:p>
            <a:r>
              <a:rPr lang="en-US" sz="2800" dirty="0"/>
              <a:t>Be flexible (growth mindset)</a:t>
            </a:r>
          </a:p>
          <a:p>
            <a:r>
              <a:rPr lang="en-US" sz="2800" dirty="0"/>
              <a:t>Move forward</a:t>
            </a:r>
          </a:p>
          <a:p>
            <a:r>
              <a:rPr lang="en-US" sz="2800" dirty="0"/>
              <a:t>Giving up is not an option</a:t>
            </a:r>
          </a:p>
        </p:txBody>
      </p:sp>
    </p:spTree>
    <p:extLst>
      <p:ext uri="{BB962C8B-B14F-4D97-AF65-F5344CB8AC3E}">
        <p14:creationId xmlns:p14="http://schemas.microsoft.com/office/powerpoint/2010/main" val="15830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dirty="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608" y="2761489"/>
            <a:ext cx="10844784" cy="2617168"/>
          </a:xfrm>
        </p:spPr>
        <p:txBody>
          <a:bodyPr/>
          <a:lstStyle/>
          <a:p>
            <a:r>
              <a:rPr lang="en-US" sz="4400" dirty="0"/>
              <a:t>Supporting DE&amp;I Initiatives in the Laboratory Workforce: Career Pathways in Public Health Laboratory Science</a:t>
            </a:r>
          </a:p>
        </p:txBody>
      </p:sp>
      <p:sp>
        <p:nvSpPr>
          <p:cNvPr id="3" name="Subtitle 2"/>
          <p:cNvSpPr>
            <a:spLocks noGrp="1"/>
          </p:cNvSpPr>
          <p:nvPr>
            <p:ph type="subTitle" idx="1"/>
          </p:nvPr>
        </p:nvSpPr>
        <p:spPr>
          <a:xfrm>
            <a:off x="1833739" y="5378657"/>
            <a:ext cx="8524522" cy="810712"/>
          </a:xfrm>
        </p:spPr>
        <p:txBody>
          <a:bodyPr vert="horz" lIns="91440" tIns="45720" rIns="91440" bIns="45720" rtlCol="0" anchor="t">
            <a:normAutofit fontScale="92500" lnSpcReduction="10000"/>
          </a:bodyPr>
          <a:lstStyle/>
          <a:p>
            <a:r>
              <a:rPr lang="en-US" sz="2400" dirty="0"/>
              <a:t>Building Bridges Across the Laboratory Community</a:t>
            </a:r>
            <a:endParaRPr lang="en-US" i="1" dirty="0">
              <a:latin typeface="Arial"/>
              <a:cs typeface="Arial"/>
            </a:endParaRPr>
          </a:p>
          <a:p>
            <a:r>
              <a:rPr lang="en-US" i="1" dirty="0">
                <a:latin typeface="Arial"/>
                <a:cs typeface="Arial"/>
              </a:rPr>
              <a:t>Wednesday, March 27, 2024</a:t>
            </a:r>
          </a:p>
        </p:txBody>
      </p:sp>
    </p:spTree>
    <p:extLst>
      <p:ext uri="{BB962C8B-B14F-4D97-AF65-F5344CB8AC3E}">
        <p14:creationId xmlns:p14="http://schemas.microsoft.com/office/powerpoint/2010/main" val="3074840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2070312" y="2937674"/>
            <a:ext cx="7740503" cy="2743200"/>
          </a:xfrm>
        </p:spPr>
        <p:txBody>
          <a:bodyPr>
            <a:normAutofit fontScale="90000"/>
          </a:bodyPr>
          <a:lstStyle/>
          <a:p>
            <a:r>
              <a:rPr lang="en-US" sz="4000" dirty="0"/>
              <a:t>Next Month’s Webinar:</a:t>
            </a:r>
            <a:br>
              <a:rPr lang="en-US" sz="4000" dirty="0"/>
            </a:br>
            <a:br>
              <a:rPr lang="en-US" sz="4000" dirty="0"/>
            </a:br>
            <a:r>
              <a:rPr lang="en-US" sz="4000" dirty="0"/>
              <a:t>April 24th, 11 am – 12 pm CST</a:t>
            </a:r>
            <a:br>
              <a:rPr lang="en-US" sz="4000" dirty="0"/>
            </a:br>
            <a:r>
              <a:rPr lang="en-US" sz="4000" dirty="0"/>
              <a:t> </a:t>
            </a:r>
            <a:br>
              <a:rPr lang="en-US" sz="4000" dirty="0"/>
            </a:br>
            <a:r>
              <a:rPr lang="en-US" sz="4000" dirty="0"/>
              <a:t>Partnerships Supporting Laboratory Training and Fellowships</a:t>
            </a:r>
            <a:br>
              <a:rPr lang="en-US" sz="3000" dirty="0"/>
            </a:br>
            <a:endParaRPr lang="en-US" sz="3000" dirty="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CF1E4-DF4D-4667-E358-53C5815B4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0D2C5-DE3E-B50D-F80B-030DF4741DB8}"/>
              </a:ext>
            </a:extLst>
          </p:cNvPr>
          <p:cNvSpPr>
            <a:spLocks noGrp="1"/>
          </p:cNvSpPr>
          <p:nvPr>
            <p:ph type="title"/>
          </p:nvPr>
        </p:nvSpPr>
        <p:spPr/>
        <p:txBody>
          <a:bodyPr>
            <a:noAutofit/>
          </a:bodyPr>
          <a:lstStyle/>
          <a:p>
            <a:pPr algn="ctr"/>
            <a:r>
              <a:rPr lang="en-US" dirty="0">
                <a:latin typeface="Arial"/>
                <a:cs typeface="Calibri"/>
              </a:rPr>
              <a:t>Dr. Alvin Ring Empowerment Scholarship for Laboratory Professionals </a:t>
            </a:r>
            <a:br>
              <a:rPr lang="en-US" dirty="0">
                <a:latin typeface="Arial"/>
                <a:cs typeface="Calibri"/>
              </a:rPr>
            </a:br>
            <a:r>
              <a:rPr lang="en-US" i="1" dirty="0">
                <a:latin typeface="Arial"/>
                <a:cs typeface="Calibri"/>
              </a:rPr>
              <a:t>Apply Today!</a:t>
            </a:r>
            <a:r>
              <a:rPr lang="en-US" dirty="0">
                <a:latin typeface="Arial"/>
                <a:cs typeface="Calibri"/>
              </a:rPr>
              <a:t> </a:t>
            </a:r>
            <a:endParaRPr lang="en-US" dirty="0">
              <a:latin typeface="Arial"/>
            </a:endParaRPr>
          </a:p>
        </p:txBody>
      </p:sp>
      <p:sp>
        <p:nvSpPr>
          <p:cNvPr id="5" name="Content Placeholder 4">
            <a:extLst>
              <a:ext uri="{FF2B5EF4-FFF2-40B4-BE49-F238E27FC236}">
                <a16:creationId xmlns:a16="http://schemas.microsoft.com/office/drawing/2014/main" id="{5F891B1B-49F7-81CC-5720-898FDEDD23D4}"/>
              </a:ext>
            </a:extLst>
          </p:cNvPr>
          <p:cNvSpPr>
            <a:spLocks noGrp="1"/>
          </p:cNvSpPr>
          <p:nvPr>
            <p:ph idx="1"/>
          </p:nvPr>
        </p:nvSpPr>
        <p:spPr/>
        <p:txBody>
          <a:bodyPr vert="horz" lIns="91440" tIns="45720" rIns="91440" bIns="45720" rtlCol="0" anchor="t">
            <a:noAutofit/>
          </a:bodyPr>
          <a:lstStyle/>
          <a:p>
            <a:r>
              <a:rPr lang="en-US" i="1" dirty="0">
                <a:latin typeface="Arial"/>
                <a:cs typeface="Arial"/>
              </a:rPr>
              <a:t>Application Window: Feb 26 – May 31 2024</a:t>
            </a:r>
          </a:p>
          <a:p>
            <a:r>
              <a:rPr lang="en-US" i="1" dirty="0">
                <a:latin typeface="Arial"/>
                <a:cs typeface="Arial"/>
              </a:rPr>
              <a:t>Financial aid for higher education or specialization in the medical laboratory sciences </a:t>
            </a:r>
          </a:p>
          <a:p>
            <a:r>
              <a:rPr lang="en-US" i="1" dirty="0">
                <a:latin typeface="Arial"/>
                <a:cs typeface="Arial"/>
              </a:rPr>
              <a:t>Target candidates: </a:t>
            </a:r>
          </a:p>
          <a:p>
            <a:pPr lvl="1"/>
            <a:r>
              <a:rPr lang="en-US" sz="1800" i="1" dirty="0">
                <a:latin typeface="Arial"/>
                <a:cs typeface="Arial"/>
              </a:rPr>
              <a:t>From underrepresented groups and/or underserved areas</a:t>
            </a:r>
          </a:p>
          <a:p>
            <a:pPr lvl="1"/>
            <a:r>
              <a:rPr lang="en-US" sz="1800" i="1" dirty="0">
                <a:latin typeface="Arial"/>
                <a:cs typeface="Arial"/>
              </a:rPr>
              <a:t>Wide range of educational levels considered (high school to in-service laboratorians)</a:t>
            </a:r>
          </a:p>
          <a:p>
            <a:r>
              <a:rPr lang="en-US" i="1" dirty="0">
                <a:latin typeface="Arial"/>
                <a:cs typeface="Arial"/>
              </a:rPr>
              <a:t>Scholarship range: $1000 - $5000</a:t>
            </a:r>
          </a:p>
          <a:p>
            <a:r>
              <a:rPr lang="en-US" i="1" dirty="0">
                <a:latin typeface="Arial"/>
                <a:cs typeface="Arial"/>
              </a:rPr>
              <a:t>Registration info can be found on our website</a:t>
            </a:r>
          </a:p>
        </p:txBody>
      </p:sp>
      <p:sp>
        <p:nvSpPr>
          <p:cNvPr id="6" name="Rectangle 5"/>
          <p:cNvSpPr/>
          <p:nvPr/>
        </p:nvSpPr>
        <p:spPr>
          <a:xfrm>
            <a:off x="8752114" y="5747020"/>
            <a:ext cx="3648891" cy="369332"/>
          </a:xfrm>
          <a:prstGeom prst="rect">
            <a:avLst/>
          </a:prstGeom>
        </p:spPr>
        <p:txBody>
          <a:bodyPr wrap="square">
            <a:spAutoFit/>
          </a:bodyPr>
          <a:lstStyle/>
          <a:p>
            <a:r>
              <a:rPr lang="en-US" b="1" dirty="0">
                <a:solidFill>
                  <a:schemeClr val="accent1">
                    <a:lumMod val="50000"/>
                  </a:schemeClr>
                </a:solidFill>
              </a:rPr>
              <a:t>Info at: SupportCDCOneLab.org</a:t>
            </a:r>
          </a:p>
        </p:txBody>
      </p:sp>
    </p:spTree>
    <p:extLst>
      <p:ext uri="{BB962C8B-B14F-4D97-AF65-F5344CB8AC3E}">
        <p14:creationId xmlns:p14="http://schemas.microsoft.com/office/powerpoint/2010/main" val="418352708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8E38-54E1-5404-55FA-9C447E18C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37EE4-E220-8E77-87BB-BA7184B4350F}"/>
              </a:ext>
            </a:extLst>
          </p:cNvPr>
          <p:cNvSpPr>
            <a:spLocks noGrp="1"/>
          </p:cNvSpPr>
          <p:nvPr>
            <p:ph type="title"/>
          </p:nvPr>
        </p:nvSpPr>
        <p:spPr>
          <a:xfrm>
            <a:off x="1183600" y="147613"/>
            <a:ext cx="9932892" cy="1167046"/>
          </a:xfrm>
        </p:spPr>
        <p:txBody>
          <a:bodyPr>
            <a:noAutofit/>
          </a:bodyPr>
          <a:lstStyle/>
          <a:p>
            <a:r>
              <a:rPr lang="en-US" dirty="0"/>
              <a:t>Register for “Thrive: People. Planning. Preparedness”</a:t>
            </a:r>
            <a:endParaRPr lang="en-US" dirty="0">
              <a:latin typeface="Arial"/>
            </a:endParaRPr>
          </a:p>
        </p:txBody>
      </p:sp>
      <p:sp>
        <p:nvSpPr>
          <p:cNvPr id="5" name="Content Placeholder 4">
            <a:extLst>
              <a:ext uri="{FF2B5EF4-FFF2-40B4-BE49-F238E27FC236}">
                <a16:creationId xmlns:a16="http://schemas.microsoft.com/office/drawing/2014/main" id="{D9EB7B8A-78BD-3384-01A8-B00886BE7BCB}"/>
              </a:ext>
            </a:extLst>
          </p:cNvPr>
          <p:cNvSpPr>
            <a:spLocks noGrp="1"/>
          </p:cNvSpPr>
          <p:nvPr>
            <p:ph idx="1"/>
          </p:nvPr>
        </p:nvSpPr>
        <p:spPr>
          <a:xfrm>
            <a:off x="417266" y="1801192"/>
            <a:ext cx="6832620" cy="4416728"/>
          </a:xfrm>
        </p:spPr>
        <p:txBody>
          <a:bodyPr vert="horz" lIns="91440" tIns="45720" rIns="91440" bIns="45720" rtlCol="0" anchor="t">
            <a:noAutofit/>
          </a:bodyPr>
          <a:lstStyle/>
          <a:p>
            <a:r>
              <a:rPr lang="en-US" i="1">
                <a:latin typeface="Arial"/>
                <a:cs typeface="Arial"/>
              </a:rPr>
              <a:t>2024 OneLab </a:t>
            </a:r>
            <a:r>
              <a:rPr lang="en-US" i="1" dirty="0">
                <a:latin typeface="Arial"/>
                <a:cs typeface="Arial"/>
              </a:rPr>
              <a:t>Summit: April 16–18, 2024</a:t>
            </a:r>
          </a:p>
          <a:p>
            <a:pPr lvl="1"/>
            <a:r>
              <a:rPr lang="en-US" sz="1800" i="1" dirty="0">
                <a:latin typeface="Arial"/>
                <a:cs typeface="Arial"/>
              </a:rPr>
              <a:t>Laboratory educators, trainers and members of the laboratory community welcomed</a:t>
            </a:r>
          </a:p>
          <a:p>
            <a:pPr lvl="1"/>
            <a:r>
              <a:rPr lang="en-US" sz="1800" i="1" dirty="0">
                <a:latin typeface="Arial"/>
                <a:cs typeface="Arial"/>
              </a:rPr>
              <a:t>Learn about cutting-edge laboratory training development tools in CDC’s new learning management system </a:t>
            </a:r>
            <a:r>
              <a:rPr lang="en-US" sz="1800" i="1" dirty="0">
                <a:solidFill>
                  <a:srgbClr val="00A493"/>
                </a:solidFill>
                <a:latin typeface="Arial"/>
                <a:cs typeface="Arial"/>
              </a:rPr>
              <a:t>OneLab REACH</a:t>
            </a:r>
          </a:p>
          <a:p>
            <a:pPr lvl="1"/>
            <a:r>
              <a:rPr lang="en-US" sz="1800" i="1" dirty="0">
                <a:solidFill>
                  <a:schemeClr val="tx1"/>
                </a:solidFill>
                <a:latin typeface="Arial"/>
                <a:cs typeface="Arial"/>
              </a:rPr>
              <a:t>Collaborate and gain insights on new best practices from the clinical and PHL communities</a:t>
            </a:r>
          </a:p>
          <a:p>
            <a:pPr lvl="1"/>
            <a:r>
              <a:rPr lang="en-US" sz="1800" i="1" dirty="0">
                <a:solidFill>
                  <a:schemeClr val="tx1"/>
                </a:solidFill>
                <a:latin typeface="Arial"/>
                <a:cs typeface="Arial"/>
              </a:rPr>
              <a:t>Explore the Virtual Exhibit Hall featuring laboratory workforce programs</a:t>
            </a:r>
            <a:endParaRPr lang="en-US" sz="1800" dirty="0">
              <a:solidFill>
                <a:schemeClr val="tx1"/>
              </a:solidFill>
            </a:endParaRPr>
          </a:p>
        </p:txBody>
      </p:sp>
      <p:pic>
        <p:nvPicPr>
          <p:cNvPr id="1026" name="Picture 2" descr="QR Code to check out OneLab REACH">
            <a:extLst>
              <a:ext uri="{FF2B5EF4-FFF2-40B4-BE49-F238E27FC236}">
                <a16:creationId xmlns:a16="http://schemas.microsoft.com/office/drawing/2014/main" id="{EEDFB598-90C9-5BE9-4B59-93292E69A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9521" y="2308302"/>
            <a:ext cx="2426762" cy="24267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467601" y="6033254"/>
            <a:ext cx="3648891" cy="369332"/>
          </a:xfrm>
          <a:prstGeom prst="rect">
            <a:avLst/>
          </a:prstGeom>
        </p:spPr>
        <p:txBody>
          <a:bodyPr wrap="square">
            <a:spAutoFit/>
          </a:bodyPr>
          <a:lstStyle/>
          <a:p>
            <a:r>
              <a:rPr lang="en-US" b="1" dirty="0">
                <a:solidFill>
                  <a:schemeClr val="accent1">
                    <a:lumMod val="50000"/>
                  </a:schemeClr>
                </a:solidFill>
              </a:rPr>
              <a:t>Info at: bit.ly/</a:t>
            </a:r>
            <a:r>
              <a:rPr lang="en-US" b="1" dirty="0" err="1">
                <a:solidFill>
                  <a:schemeClr val="accent1">
                    <a:lumMod val="50000"/>
                  </a:schemeClr>
                </a:solidFill>
              </a:rPr>
              <a:t>OneLabREACH</a:t>
            </a:r>
            <a:r>
              <a:rPr lang="en-US" b="1" dirty="0">
                <a:solidFill>
                  <a:schemeClr val="accent1">
                    <a:lumMod val="50000"/>
                  </a:schemeClr>
                </a:solidFill>
              </a:rPr>
              <a:t>-ASCP</a:t>
            </a:r>
          </a:p>
        </p:txBody>
      </p:sp>
    </p:spTree>
    <p:extLst>
      <p:ext uri="{BB962C8B-B14F-4D97-AF65-F5344CB8AC3E}">
        <p14:creationId xmlns:p14="http://schemas.microsoft.com/office/powerpoint/2010/main" val="387093341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A80C-9328-5A48-E796-2CC14F334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8DA07-3020-E638-D8F8-349C37147041}"/>
              </a:ext>
            </a:extLst>
          </p:cNvPr>
          <p:cNvSpPr>
            <a:spLocks noGrp="1"/>
          </p:cNvSpPr>
          <p:nvPr>
            <p:ph type="title"/>
          </p:nvPr>
        </p:nvSpPr>
        <p:spPr/>
        <p:txBody>
          <a:bodyPr/>
          <a:lstStyle/>
          <a:p>
            <a:pPr algn="ctr"/>
            <a:r>
              <a:rPr lang="en-US" dirty="0">
                <a:latin typeface="Arial"/>
                <a:cs typeface="Arial"/>
              </a:rPr>
              <a:t>CMLE Credit Claiming for Today's Webinar</a:t>
            </a:r>
            <a:endParaRPr lang="en-US" dirty="0"/>
          </a:p>
        </p:txBody>
      </p:sp>
      <p:sp>
        <p:nvSpPr>
          <p:cNvPr id="6" name="Content Placeholder 3">
            <a:extLst>
              <a:ext uri="{FF2B5EF4-FFF2-40B4-BE49-F238E27FC236}">
                <a16:creationId xmlns:a16="http://schemas.microsoft.com/office/drawing/2014/main" id="{360B9FD0-6107-E20B-61D6-069B4EAB0730}"/>
              </a:ext>
            </a:extLst>
          </p:cNvPr>
          <p:cNvSpPr>
            <a:spLocks noGrp="1"/>
          </p:cNvSpPr>
          <p:nvPr>
            <p:ph idx="1"/>
          </p:nvPr>
        </p:nvSpPr>
        <p:spPr/>
        <p:txBody>
          <a:bodyPr/>
          <a:lstStyle/>
          <a:p>
            <a:pPr marL="457200" indent="-457200">
              <a:buFont typeface="+mj-lt"/>
              <a:buAutoNum type="arabicPeriod"/>
            </a:pPr>
            <a:r>
              <a:rPr lang="en-US" dirty="0"/>
              <a:t>Claim 1 CMLE credit for this webinar from the ASCP Store</a:t>
            </a:r>
          </a:p>
          <a:p>
            <a:pPr marL="457200" indent="-457200">
              <a:buFont typeface="+mj-lt"/>
              <a:buAutoNum type="arabicPeriod"/>
            </a:pPr>
            <a:r>
              <a:rPr lang="en-US" dirty="0"/>
              <a:t>Instructions will be emailed to live attendees tomorrow 3/28 (via Zoom)</a:t>
            </a:r>
          </a:p>
          <a:p>
            <a:pPr marL="457200" indent="-457200">
              <a:buFont typeface="+mj-lt"/>
              <a:buAutoNum type="arabicPeriod"/>
            </a:pPr>
            <a:r>
              <a:rPr lang="en-US" dirty="0"/>
              <a:t>Credit claiming is only available within 1-month of the webinar date</a:t>
            </a:r>
          </a:p>
          <a:p>
            <a:pPr marL="457200" indent="-457200">
              <a:buFont typeface="+mj-lt"/>
              <a:buAutoNum type="arabicPeriod"/>
            </a:pPr>
            <a:endParaRPr lang="en-US" dirty="0">
              <a:hlinkClick r:id="rId2"/>
            </a:endParaRPr>
          </a:p>
          <a:p>
            <a:pPr marL="0" indent="0">
              <a:buNone/>
            </a:pPr>
            <a:endParaRPr lang="en-US" dirty="0"/>
          </a:p>
        </p:txBody>
      </p:sp>
    </p:spTree>
    <p:extLst>
      <p:ext uri="{BB962C8B-B14F-4D97-AF65-F5344CB8AC3E}">
        <p14:creationId xmlns:p14="http://schemas.microsoft.com/office/powerpoint/2010/main" val="226122804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dirty="0"/>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524000" y="3675126"/>
            <a:ext cx="9144000" cy="1937766"/>
          </a:xfrm>
        </p:spPr>
        <p:txBody>
          <a:bodyPr vert="horz" lIns="91440" tIns="45720" rIns="91440" bIns="45720" rtlCol="0" anchor="ctr">
            <a:noAutofit/>
          </a:bodyPr>
          <a:lstStyle/>
          <a:p>
            <a:r>
              <a:rPr lang="en-US" sz="4000" i="1" dirty="0">
                <a:latin typeface="Arial"/>
                <a:cs typeface="Calibri"/>
              </a:rPr>
              <a:t>Supporting DE&amp;I Initiatives in the Laboratory Workforce</a:t>
            </a:r>
            <a:endParaRPr lang="en-US" sz="1600" dirty="0">
              <a:latin typeface="Arial"/>
              <a:cs typeface="Calibri"/>
            </a:endParaRP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271327" cy="646331"/>
          </a:xfrm>
          <a:prstGeom prst="rect">
            <a:avLst/>
          </a:prstGeom>
          <a:noFill/>
        </p:spPr>
        <p:txBody>
          <a:bodyPr wrap="none" rtlCol="0">
            <a:spAutoFit/>
          </a:bodyPr>
          <a:lstStyle/>
          <a:p>
            <a:r>
              <a:rPr lang="en-US" b="1">
                <a:solidFill>
                  <a:srgbClr val="00A493"/>
                </a:solidFill>
              </a:rPr>
              <a:t>More info at: </a:t>
            </a:r>
            <a:br>
              <a:rPr lang="en-US" b="1">
                <a:solidFill>
                  <a:srgbClr val="00A493"/>
                </a:solidFill>
              </a:rPr>
            </a:br>
            <a:r>
              <a:rPr lang="en-US" b="1">
                <a:solidFill>
                  <a:srgbClr val="00A493"/>
                </a:solidFill>
              </a:rPr>
              <a:t>supportcdconelab.org</a:t>
            </a:r>
            <a:endParaRPr lang="en-US" b="1" dirty="0">
              <a:solidFill>
                <a:srgbClr val="00A493"/>
              </a:solidFill>
            </a:endParaRP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13120-DD19-4155-AFE8-3EC95339D09B}"/>
              </a:ext>
            </a:extLst>
          </p:cNvPr>
          <p:cNvSpPr>
            <a:spLocks noGrp="1"/>
          </p:cNvSpPr>
          <p:nvPr>
            <p:ph type="title"/>
          </p:nvPr>
        </p:nvSpPr>
        <p:spPr>
          <a:xfrm>
            <a:off x="695325" y="136525"/>
            <a:ext cx="5248275" cy="854075"/>
          </a:xfrm>
        </p:spPr>
        <p:txBody>
          <a:bodyPr>
            <a:noAutofit/>
          </a:bodyPr>
          <a:lstStyle/>
          <a:p>
            <a:r>
              <a:rPr lang="en-US" dirty="0"/>
              <a:t>Who we are</a:t>
            </a:r>
          </a:p>
        </p:txBody>
      </p:sp>
      <p:pic>
        <p:nvPicPr>
          <p:cNvPr id="10" name="Symbol zastępczy obrazu 9">
            <a:extLst>
              <a:ext uri="{FF2B5EF4-FFF2-40B4-BE49-F238E27FC236}">
                <a16:creationId xmlns:a16="http://schemas.microsoft.com/office/drawing/2014/main" id="{F638834B-8EA0-4961-BA56-B7A00EF4C7A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colorTemperature colorTemp="10807"/>
                    </a14:imgEffect>
                    <a14:imgEffect>
                      <a14:saturation sat="0"/>
                    </a14:imgEffect>
                  </a14:imgLayer>
                </a14:imgProps>
              </a:ext>
              <a:ext uri="{28A0092B-C50C-407E-A947-70E740481C1C}">
                <a14:useLocalDpi xmlns:a14="http://schemas.microsoft.com/office/drawing/2010/main" val="0"/>
              </a:ext>
            </a:extLst>
          </a:blip>
          <a:srcRect l="21089" r="21089"/>
          <a:stretch/>
        </p:blipFill>
        <p:spPr>
          <a:xfrm>
            <a:off x="6248400" y="2"/>
            <a:ext cx="5943600" cy="6857999"/>
          </a:xfrm>
        </p:spPr>
      </p:pic>
      <p:sp>
        <p:nvSpPr>
          <p:cNvPr id="3" name="Symbol zastępczy zawartości 2">
            <a:extLst>
              <a:ext uri="{FF2B5EF4-FFF2-40B4-BE49-F238E27FC236}">
                <a16:creationId xmlns:a16="http://schemas.microsoft.com/office/drawing/2014/main" id="{040DFB89-2A15-46FD-9075-8CBCB250A473}"/>
              </a:ext>
            </a:extLst>
          </p:cNvPr>
          <p:cNvSpPr>
            <a:spLocks noGrp="1"/>
          </p:cNvSpPr>
          <p:nvPr>
            <p:ph sz="half" idx="1"/>
          </p:nvPr>
        </p:nvSpPr>
        <p:spPr>
          <a:xfrm>
            <a:off x="695325" y="833581"/>
            <a:ext cx="5400675" cy="5730875"/>
          </a:xfrm>
        </p:spPr>
        <p:txBody>
          <a:bodyPr vert="horz" lIns="91440" tIns="45720" rIns="91440" bIns="45720" rtlCol="0" anchor="t">
            <a:noAutofit/>
          </a:bodyPr>
          <a:lstStyle/>
          <a:p>
            <a:pPr marL="227965" indent="-227965"/>
            <a:r>
              <a:rPr lang="en-US" sz="2200" noProof="1">
                <a:latin typeface="Arial"/>
                <a:cs typeface="Arial"/>
              </a:rPr>
              <a:t>The Association of Public Health Laboratories (APHL) works to strengthen laboratory systems serving the public’s health in the United States and globally.</a:t>
            </a:r>
            <a:endParaRPr lang="en-US" sz="2200" dirty="0">
              <a:latin typeface="Arial"/>
              <a:cs typeface="Arial"/>
            </a:endParaRPr>
          </a:p>
          <a:p>
            <a:pPr marL="227965" indent="-227965"/>
            <a:r>
              <a:rPr lang="en-US" sz="2200" noProof="1">
                <a:latin typeface="Arial"/>
                <a:cs typeface="Arial"/>
              </a:rPr>
              <a:t>APHL represents state and local governmental health laboratories in the United States</a:t>
            </a:r>
          </a:p>
          <a:p>
            <a:pPr marL="532765" lvl="1" indent="-227965">
              <a:buFont typeface="Courier New" panose="020B0604020202020204" pitchFamily="34" charset="0"/>
              <a:buChar char="o"/>
            </a:pPr>
            <a:r>
              <a:rPr lang="en-US" noProof="1">
                <a:latin typeface="Arial"/>
                <a:cs typeface="Arial"/>
              </a:rPr>
              <a:t>This includes public health, agricultural, environmental and other related laboratories. Its members, known collectively as “public health laboratories​​,” monitor, detect and respond to health threats.</a:t>
            </a:r>
          </a:p>
        </p:txBody>
      </p:sp>
      <p:sp>
        <p:nvSpPr>
          <p:cNvPr id="11" name="Prostokąt 10" descr="Microscope image">
            <a:extLst>
              <a:ext uri="{FF2B5EF4-FFF2-40B4-BE49-F238E27FC236}">
                <a16:creationId xmlns:a16="http://schemas.microsoft.com/office/drawing/2014/main" id="{C566156C-EB09-44C2-8A9C-E6C5E2CBFC4F}"/>
              </a:ext>
            </a:extLst>
          </p:cNvPr>
          <p:cNvSpPr/>
          <p:nvPr/>
        </p:nvSpPr>
        <p:spPr>
          <a:xfrm>
            <a:off x="6248400" y="-1"/>
            <a:ext cx="5943600" cy="6858000"/>
          </a:xfrm>
          <a:prstGeom prst="rect">
            <a:avLst/>
          </a:prstGeom>
          <a:solidFill>
            <a:srgbClr val="00A0A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154423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APHL Organizational Values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descr="information on APHL Organizational Values ">
            <a:extLst>
              <a:ext uri="{FF2B5EF4-FFF2-40B4-BE49-F238E27FC236}">
                <a16:creationId xmlns:a16="http://schemas.microsoft.com/office/drawing/2014/main" id="{E6952726-70AF-8EAC-AEC4-C24DB2BDA815}"/>
              </a:ext>
            </a:extLst>
          </p:cNvPr>
          <p:cNvPicPr>
            <a:picLocks noChangeAspect="1"/>
          </p:cNvPicPr>
          <p:nvPr/>
        </p:nvPicPr>
        <p:blipFill rotWithShape="1">
          <a:blip r:embed="rId3"/>
          <a:srcRect l="7868" t="31560" r="57979" b="8723"/>
          <a:stretch/>
        </p:blipFill>
        <p:spPr>
          <a:xfrm>
            <a:off x="695323" y="675564"/>
            <a:ext cx="11221913" cy="5506872"/>
          </a:xfrm>
          <a:prstGeom prst="rect">
            <a:avLst/>
          </a:prstGeom>
        </p:spPr>
      </p:pic>
    </p:spTree>
    <p:extLst>
      <p:ext uri="{BB962C8B-B14F-4D97-AF65-F5344CB8AC3E}">
        <p14:creationId xmlns:p14="http://schemas.microsoft.com/office/powerpoint/2010/main" val="286432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13120-DD19-4155-AFE8-3EC95339D09B}"/>
              </a:ext>
            </a:extLst>
          </p:cNvPr>
          <p:cNvSpPr>
            <a:spLocks noGrp="1"/>
          </p:cNvSpPr>
          <p:nvPr>
            <p:ph type="title"/>
          </p:nvPr>
        </p:nvSpPr>
        <p:spPr>
          <a:xfrm>
            <a:off x="695325" y="136525"/>
            <a:ext cx="7334251" cy="854075"/>
          </a:xfrm>
        </p:spPr>
        <p:txBody>
          <a:bodyPr>
            <a:normAutofit/>
          </a:bodyPr>
          <a:lstStyle/>
          <a:p>
            <a:r>
              <a:rPr lang="en-US"/>
              <a:t>What we do</a:t>
            </a:r>
          </a:p>
        </p:txBody>
      </p:sp>
      <p:sp>
        <p:nvSpPr>
          <p:cNvPr id="3" name="Symbol zastępczy zawartości 2">
            <a:extLst>
              <a:ext uri="{FF2B5EF4-FFF2-40B4-BE49-F238E27FC236}">
                <a16:creationId xmlns:a16="http://schemas.microsoft.com/office/drawing/2014/main" id="{040DFB89-2A15-46FD-9075-8CBCB250A473}"/>
              </a:ext>
            </a:extLst>
          </p:cNvPr>
          <p:cNvSpPr>
            <a:spLocks noGrp="1"/>
          </p:cNvSpPr>
          <p:nvPr>
            <p:ph sz="half" idx="1"/>
          </p:nvPr>
        </p:nvSpPr>
        <p:spPr>
          <a:xfrm>
            <a:off x="695325" y="864513"/>
            <a:ext cx="5568315" cy="5561009"/>
          </a:xfrm>
        </p:spPr>
        <p:txBody>
          <a:bodyPr>
            <a:normAutofit/>
          </a:bodyPr>
          <a:lstStyle/>
          <a:p>
            <a:r>
              <a:rPr lang="en-US" noProof="1"/>
              <a:t>APHL and the US Centers for Disease Control and Prevention (CDC) are seeking:</a:t>
            </a:r>
          </a:p>
          <a:p>
            <a:pPr lvl="1">
              <a:buFont typeface="Courier New" panose="02070309020205020404" pitchFamily="49" charset="0"/>
              <a:buChar char="o"/>
            </a:pPr>
            <a:r>
              <a:rPr lang="en-US" sz="2200" noProof="1"/>
              <a:t>Students who are interested in exploring career pathways in public health laboratory science</a:t>
            </a:r>
          </a:p>
          <a:p>
            <a:pPr lvl="1">
              <a:buFont typeface="Courier New" panose="02070309020205020404" pitchFamily="49" charset="0"/>
              <a:buChar char="o"/>
            </a:pPr>
            <a:r>
              <a:rPr lang="en-US" sz="2200" noProof="1"/>
              <a:t>Degreed applicants interested in starting or furthering an exciting career in public health laboratory science while working collaboratively with industry leaders and developing professional networks.</a:t>
            </a:r>
          </a:p>
        </p:txBody>
      </p:sp>
      <p:pic>
        <p:nvPicPr>
          <p:cNvPr id="10" name="Symbol zastępczy obrazu 9" descr="Elementary student using a microscope in a science classroom">
            <a:extLst>
              <a:ext uri="{FF2B5EF4-FFF2-40B4-BE49-F238E27FC236}">
                <a16:creationId xmlns:a16="http://schemas.microsoft.com/office/drawing/2014/main" id="{F638834B-8EA0-4961-BA56-B7A00EF4C7A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646" r="26646"/>
          <a:stretch/>
        </p:blipFill>
        <p:spPr>
          <a:xfrm>
            <a:off x="7386065" y="0"/>
            <a:ext cx="4805937" cy="6858000"/>
          </a:xfrm>
        </p:spPr>
      </p:pic>
      <p:sp>
        <p:nvSpPr>
          <p:cNvPr id="14" name="Dowolny kształt: kształt 13" descr="Woman looking in to microscope">
            <a:extLst>
              <a:ext uri="{FF2B5EF4-FFF2-40B4-BE49-F238E27FC236}">
                <a16:creationId xmlns:a16="http://schemas.microsoft.com/office/drawing/2014/main" id="{3231C22F-378E-47E2-A456-606D6B3AD2D3}"/>
              </a:ext>
            </a:extLst>
          </p:cNvPr>
          <p:cNvSpPr/>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rgbClr val="00A0A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Tree>
    <p:extLst>
      <p:ext uri="{BB962C8B-B14F-4D97-AF65-F5344CB8AC3E}">
        <p14:creationId xmlns:p14="http://schemas.microsoft.com/office/powerpoint/2010/main" val="96322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13120-DD19-4155-AFE8-3EC95339D09B}"/>
              </a:ext>
            </a:extLst>
          </p:cNvPr>
          <p:cNvSpPr>
            <a:spLocks noGrp="1"/>
          </p:cNvSpPr>
          <p:nvPr>
            <p:ph type="title"/>
          </p:nvPr>
        </p:nvSpPr>
        <p:spPr>
          <a:xfrm>
            <a:off x="168676" y="136525"/>
            <a:ext cx="11854648" cy="854075"/>
          </a:xfrm>
        </p:spPr>
        <p:txBody>
          <a:bodyPr>
            <a:normAutofit fontScale="90000"/>
          </a:bodyPr>
          <a:lstStyle/>
          <a:p>
            <a:r>
              <a:rPr lang="en-US" dirty="0"/>
              <a:t>Career Pathways in Public Health Laboratory Science:</a:t>
            </a:r>
            <a:br>
              <a:rPr lang="en-US" dirty="0"/>
            </a:br>
            <a:r>
              <a:rPr lang="en-US" sz="2200" dirty="0"/>
              <a:t>an APHL-CDC Initiative</a:t>
            </a:r>
          </a:p>
        </p:txBody>
      </p:sp>
      <p:sp>
        <p:nvSpPr>
          <p:cNvPr id="56" name="Rectangle 55">
            <a:extLst>
              <a:ext uri="{C183D7F6-B498-43B3-948B-1728B52AA6E4}">
                <adec:decorative xmlns:adec="http://schemas.microsoft.com/office/drawing/2017/decorative" val="1"/>
              </a:ext>
            </a:extLst>
          </p:cNvPr>
          <p:cNvSpPr/>
          <p:nvPr/>
        </p:nvSpPr>
        <p:spPr>
          <a:xfrm>
            <a:off x="5829669" y="948288"/>
            <a:ext cx="6362332" cy="2286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ectangle 56">
            <a:extLst>
              <a:ext uri="{C183D7F6-B498-43B3-948B-1728B52AA6E4}">
                <adec:decorative xmlns:adec="http://schemas.microsoft.com/office/drawing/2017/decorative" val="1"/>
              </a:ext>
            </a:extLst>
          </p:cNvPr>
          <p:cNvSpPr/>
          <p:nvPr/>
        </p:nvSpPr>
        <p:spPr>
          <a:xfrm>
            <a:off x="2" y="3316557"/>
            <a:ext cx="5730631" cy="2595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a:extLst>
              <a:ext uri="{C183D7F6-B498-43B3-948B-1728B52AA6E4}">
                <adec:decorative xmlns:adec="http://schemas.microsoft.com/office/drawing/2017/decorative" val="1"/>
              </a:ext>
            </a:extLst>
          </p:cNvPr>
          <p:cNvSpPr/>
          <p:nvPr/>
        </p:nvSpPr>
        <p:spPr>
          <a:xfrm>
            <a:off x="5829669" y="3316547"/>
            <a:ext cx="6362332" cy="2593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C183D7F6-B498-43B3-948B-1728B52AA6E4}">
                <adec:decorative xmlns:adec="http://schemas.microsoft.com/office/drawing/2017/decorative" val="1"/>
              </a:ext>
            </a:extLst>
          </p:cNvPr>
          <p:cNvSpPr/>
          <p:nvPr/>
        </p:nvSpPr>
        <p:spPr>
          <a:xfrm>
            <a:off x="0" y="948291"/>
            <a:ext cx="5730632" cy="2286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5" name="Group 64" descr="image of a man working under a lab vent "/>
          <p:cNvGrpSpPr/>
          <p:nvPr/>
        </p:nvGrpSpPr>
        <p:grpSpPr>
          <a:xfrm>
            <a:off x="3695699" y="1175622"/>
            <a:ext cx="4187021" cy="4187023"/>
            <a:chOff x="4295800" y="2018556"/>
            <a:chExt cx="3298824" cy="3298824"/>
          </a:xfrm>
        </p:grpSpPr>
        <p:sp>
          <p:nvSpPr>
            <p:cNvPr id="67" name="Dowolny kształt: kształt 131">
              <a:extLst>
                <a:ext uri="{FF2B5EF4-FFF2-40B4-BE49-F238E27FC236}">
                  <a16:creationId xmlns:a16="http://schemas.microsoft.com/office/drawing/2014/main" id="{F088B8D1-670C-4364-9D20-0D16BA97E6BD}"/>
                </a:ext>
              </a:extLst>
            </p:cNvPr>
            <p:cNvSpPr>
              <a:spLocks/>
            </p:cNvSpPr>
            <p:nvPr/>
          </p:nvSpPr>
          <p:spPr bwMode="auto">
            <a:xfrm>
              <a:off x="5945212" y="2018556"/>
              <a:ext cx="1649412" cy="1649413"/>
            </a:xfrm>
            <a:custGeom>
              <a:avLst/>
              <a:gdLst>
                <a:gd name="connsiteX0" fmla="*/ 0 w 1649412"/>
                <a:gd name="connsiteY0" fmla="*/ 0 h 1649413"/>
                <a:gd name="connsiteX1" fmla="*/ 1013811 w 1649412"/>
                <a:gd name="connsiteY1" fmla="*/ 349318 h 1649413"/>
                <a:gd name="connsiteX2" fmla="*/ 1302720 w 1649412"/>
                <a:gd name="connsiteY2" fmla="*/ 349318 h 1649413"/>
                <a:gd name="connsiteX3" fmla="*/ 1302720 w 1649412"/>
                <a:gd name="connsiteY3" fmla="*/ 638228 h 1649413"/>
                <a:gd name="connsiteX4" fmla="*/ 1649412 w 1649412"/>
                <a:gd name="connsiteY4" fmla="*/ 1649412 h 1649413"/>
                <a:gd name="connsiteX5" fmla="*/ 1415617 w 1649412"/>
                <a:gd name="connsiteY5" fmla="*/ 1649412 h 1649413"/>
                <a:gd name="connsiteX6" fmla="*/ 1366205 w 1649412"/>
                <a:gd name="connsiteY6" fmla="*/ 1649412 h 1649413"/>
                <a:gd name="connsiteX7" fmla="*/ 1366205 w 1649412"/>
                <a:gd name="connsiteY7" fmla="*/ 1649413 h 1649413"/>
                <a:gd name="connsiteX8" fmla="*/ 907178 w 1649412"/>
                <a:gd name="connsiteY8" fmla="*/ 1649413 h 1649413"/>
                <a:gd name="connsiteX9" fmla="*/ 1 w 1649412"/>
                <a:gd name="connsiteY9" fmla="*/ 744412 h 1649413"/>
                <a:gd name="connsiteX10" fmla="*/ 1 w 1649412"/>
                <a:gd name="connsiteY10" fmla="*/ 594543 h 1649413"/>
                <a:gd name="connsiteX11" fmla="*/ 1 w 1649412"/>
                <a:gd name="connsiteY11" fmla="*/ 556808 h 1649413"/>
                <a:gd name="connsiteX12" fmla="*/ 0 w 1649412"/>
                <a:gd name="connsiteY12" fmla="*/ 556808 h 1649413"/>
                <a:gd name="connsiteX13" fmla="*/ 0 w 1649412"/>
                <a:gd name="connsiteY13" fmla="*/ 0 h 164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412" h="1649413">
                  <a:moveTo>
                    <a:pt x="0" y="0"/>
                  </a:moveTo>
                  <a:cubicBezTo>
                    <a:pt x="380836" y="0"/>
                    <a:pt x="732780" y="131323"/>
                    <a:pt x="1013811" y="349318"/>
                  </a:cubicBezTo>
                  <a:cubicBezTo>
                    <a:pt x="1013811" y="349318"/>
                    <a:pt x="1013811" y="349318"/>
                    <a:pt x="1302720" y="349318"/>
                  </a:cubicBezTo>
                  <a:cubicBezTo>
                    <a:pt x="1302720" y="349318"/>
                    <a:pt x="1302720" y="349318"/>
                    <a:pt x="1302720" y="638228"/>
                  </a:cubicBezTo>
                  <a:cubicBezTo>
                    <a:pt x="1520716" y="916632"/>
                    <a:pt x="1649412" y="1268577"/>
                    <a:pt x="1649412" y="1649412"/>
                  </a:cubicBezTo>
                  <a:cubicBezTo>
                    <a:pt x="1649412" y="1649412"/>
                    <a:pt x="1649412" y="1649412"/>
                    <a:pt x="1415617" y="1649412"/>
                  </a:cubicBezTo>
                  <a:lnTo>
                    <a:pt x="1366205" y="1649412"/>
                  </a:lnTo>
                  <a:lnTo>
                    <a:pt x="1366205" y="1649413"/>
                  </a:lnTo>
                  <a:cubicBezTo>
                    <a:pt x="1366205" y="1649413"/>
                    <a:pt x="1366205" y="1649413"/>
                    <a:pt x="907178" y="1649413"/>
                  </a:cubicBezTo>
                  <a:cubicBezTo>
                    <a:pt x="907178" y="1149052"/>
                    <a:pt x="500363" y="744412"/>
                    <a:pt x="1" y="744412"/>
                  </a:cubicBezTo>
                  <a:cubicBezTo>
                    <a:pt x="1" y="744412"/>
                    <a:pt x="1" y="744412"/>
                    <a:pt x="1" y="594543"/>
                  </a:cubicBezTo>
                  <a:lnTo>
                    <a:pt x="1" y="556808"/>
                  </a:lnTo>
                  <a:lnTo>
                    <a:pt x="0" y="556808"/>
                  </a:lnTo>
                  <a:cubicBezTo>
                    <a:pt x="0" y="556808"/>
                    <a:pt x="0" y="556808"/>
                    <a:pt x="0" y="0"/>
                  </a:cubicBezTo>
                  <a:close/>
                </a:path>
              </a:pathLst>
            </a:custGeom>
            <a:solidFill>
              <a:srgbClr val="FFC000"/>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US">
                <a:solidFill>
                  <a:prstClr val="black"/>
                </a:solidFill>
                <a:latin typeface="Segoe UI"/>
              </a:endParaRPr>
            </a:p>
          </p:txBody>
        </p:sp>
        <p:sp>
          <p:nvSpPr>
            <p:cNvPr id="68" name="Dowolny kształt: kształt 132">
              <a:extLst>
                <a:ext uri="{FF2B5EF4-FFF2-40B4-BE49-F238E27FC236}">
                  <a16:creationId xmlns:a16="http://schemas.microsoft.com/office/drawing/2014/main" id="{3765CF69-74C2-45AE-A827-645E15C8515A}"/>
                </a:ext>
              </a:extLst>
            </p:cNvPr>
            <p:cNvSpPr>
              <a:spLocks/>
            </p:cNvSpPr>
            <p:nvPr/>
          </p:nvSpPr>
          <p:spPr bwMode="auto">
            <a:xfrm>
              <a:off x="4295800" y="2018556"/>
              <a:ext cx="1649413" cy="1649413"/>
            </a:xfrm>
            <a:custGeom>
              <a:avLst/>
              <a:gdLst>
                <a:gd name="connsiteX0" fmla="*/ 1649412 w 1649413"/>
                <a:gd name="connsiteY0" fmla="*/ 0 h 1649413"/>
                <a:gd name="connsiteX1" fmla="*/ 1649412 w 1649413"/>
                <a:gd name="connsiteY1" fmla="*/ 234903 h 1649413"/>
                <a:gd name="connsiteX2" fmla="*/ 1649412 w 1649413"/>
                <a:gd name="connsiteY2" fmla="*/ 283209 h 1649413"/>
                <a:gd name="connsiteX3" fmla="*/ 1649413 w 1649413"/>
                <a:gd name="connsiteY3" fmla="*/ 283209 h 1649413"/>
                <a:gd name="connsiteX4" fmla="*/ 1649413 w 1649413"/>
                <a:gd name="connsiteY4" fmla="*/ 744412 h 1649413"/>
                <a:gd name="connsiteX5" fmla="*/ 742236 w 1649413"/>
                <a:gd name="connsiteY5" fmla="*/ 1649413 h 1649413"/>
                <a:gd name="connsiteX6" fmla="*/ 283209 w 1649413"/>
                <a:gd name="connsiteY6" fmla="*/ 1649413 h 1649413"/>
                <a:gd name="connsiteX7" fmla="*/ 283209 w 1649413"/>
                <a:gd name="connsiteY7" fmla="*/ 1649412 h 1649413"/>
                <a:gd name="connsiteX8" fmla="*/ 256931 w 1649413"/>
                <a:gd name="connsiteY8" fmla="*/ 1649412 h 1649413"/>
                <a:gd name="connsiteX9" fmla="*/ 0 w 1649413"/>
                <a:gd name="connsiteY9" fmla="*/ 1649412 h 1649413"/>
                <a:gd name="connsiteX10" fmla="*/ 346692 w 1649413"/>
                <a:gd name="connsiteY10" fmla="*/ 638228 h 1649413"/>
                <a:gd name="connsiteX11" fmla="*/ 346692 w 1649413"/>
                <a:gd name="connsiteY11" fmla="*/ 349318 h 1649413"/>
                <a:gd name="connsiteX12" fmla="*/ 635602 w 1649413"/>
                <a:gd name="connsiteY12" fmla="*/ 349318 h 1649413"/>
                <a:gd name="connsiteX13" fmla="*/ 1649412 w 1649413"/>
                <a:gd name="connsiteY13" fmla="*/ 0 h 164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413" h="1649413">
                  <a:moveTo>
                    <a:pt x="1649412" y="0"/>
                  </a:moveTo>
                  <a:cubicBezTo>
                    <a:pt x="1649412" y="0"/>
                    <a:pt x="1649412" y="0"/>
                    <a:pt x="1649412" y="234903"/>
                  </a:cubicBezTo>
                  <a:lnTo>
                    <a:pt x="1649412" y="283209"/>
                  </a:lnTo>
                  <a:lnTo>
                    <a:pt x="1649413" y="283209"/>
                  </a:lnTo>
                  <a:cubicBezTo>
                    <a:pt x="1649413" y="283209"/>
                    <a:pt x="1649413" y="283209"/>
                    <a:pt x="1649413" y="744412"/>
                  </a:cubicBezTo>
                  <a:cubicBezTo>
                    <a:pt x="1149052" y="744412"/>
                    <a:pt x="742236" y="1149052"/>
                    <a:pt x="742236" y="1649413"/>
                  </a:cubicBezTo>
                  <a:cubicBezTo>
                    <a:pt x="742236" y="1649413"/>
                    <a:pt x="742236" y="1649413"/>
                    <a:pt x="283209" y="1649413"/>
                  </a:cubicBezTo>
                  <a:lnTo>
                    <a:pt x="283209" y="1649412"/>
                  </a:lnTo>
                  <a:lnTo>
                    <a:pt x="256931" y="1649412"/>
                  </a:lnTo>
                  <a:cubicBezTo>
                    <a:pt x="188335" y="1649412"/>
                    <a:pt x="103909" y="1649412"/>
                    <a:pt x="0" y="1649412"/>
                  </a:cubicBezTo>
                  <a:cubicBezTo>
                    <a:pt x="0" y="1268577"/>
                    <a:pt x="128696" y="916632"/>
                    <a:pt x="346692" y="638228"/>
                  </a:cubicBezTo>
                  <a:cubicBezTo>
                    <a:pt x="346692" y="638228"/>
                    <a:pt x="346692" y="638228"/>
                    <a:pt x="346692" y="349318"/>
                  </a:cubicBezTo>
                  <a:cubicBezTo>
                    <a:pt x="346692" y="349318"/>
                    <a:pt x="346692" y="349318"/>
                    <a:pt x="635602" y="349318"/>
                  </a:cubicBezTo>
                  <a:cubicBezTo>
                    <a:pt x="916632" y="131323"/>
                    <a:pt x="1268577" y="0"/>
                    <a:pt x="1649412" y="0"/>
                  </a:cubicBezTo>
                  <a:close/>
                </a:path>
              </a:pathLst>
            </a:custGeom>
            <a:solidFill>
              <a:srgbClr val="00A0AF"/>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US">
                <a:solidFill>
                  <a:prstClr val="black"/>
                </a:solidFill>
                <a:latin typeface="Segoe UI"/>
              </a:endParaRPr>
            </a:p>
          </p:txBody>
        </p:sp>
        <p:sp>
          <p:nvSpPr>
            <p:cNvPr id="69" name="Dowolny kształt: kształt 133">
              <a:extLst>
                <a:ext uri="{FF2B5EF4-FFF2-40B4-BE49-F238E27FC236}">
                  <a16:creationId xmlns:a16="http://schemas.microsoft.com/office/drawing/2014/main" id="{7C06ABD5-E900-4B94-A208-F347A2D29757}"/>
                </a:ext>
              </a:extLst>
            </p:cNvPr>
            <p:cNvSpPr>
              <a:spLocks/>
            </p:cNvSpPr>
            <p:nvPr/>
          </p:nvSpPr>
          <p:spPr bwMode="auto">
            <a:xfrm>
              <a:off x="4295800" y="3667967"/>
              <a:ext cx="1649413" cy="1649412"/>
            </a:xfrm>
            <a:custGeom>
              <a:avLst/>
              <a:gdLst>
                <a:gd name="connsiteX0" fmla="*/ 0 w 1649413"/>
                <a:gd name="connsiteY0" fmla="*/ 0 h 1649412"/>
                <a:gd name="connsiteX1" fmla="*/ 554182 w 1649413"/>
                <a:gd name="connsiteY1" fmla="*/ 0 h 1649412"/>
                <a:gd name="connsiteX2" fmla="*/ 554182 w 1649413"/>
                <a:gd name="connsiteY2" fmla="*/ 2 h 1649412"/>
                <a:gd name="connsiteX3" fmla="*/ 590722 w 1649413"/>
                <a:gd name="connsiteY3" fmla="*/ 2 h 1649412"/>
                <a:gd name="connsiteX4" fmla="*/ 742236 w 1649413"/>
                <a:gd name="connsiteY4" fmla="*/ 2 h 1649412"/>
                <a:gd name="connsiteX5" fmla="*/ 1649413 w 1649413"/>
                <a:gd name="connsiteY5" fmla="*/ 907180 h 1649412"/>
                <a:gd name="connsiteX6" fmla="*/ 1649413 w 1649413"/>
                <a:gd name="connsiteY6" fmla="*/ 1366207 h 1649412"/>
                <a:gd name="connsiteX7" fmla="*/ 1649412 w 1649413"/>
                <a:gd name="connsiteY7" fmla="*/ 1366207 h 1649412"/>
                <a:gd name="connsiteX8" fmla="*/ 1649412 w 1649413"/>
                <a:gd name="connsiteY8" fmla="*/ 1392481 h 1649412"/>
                <a:gd name="connsiteX9" fmla="*/ 1649412 w 1649413"/>
                <a:gd name="connsiteY9" fmla="*/ 1649412 h 1649412"/>
                <a:gd name="connsiteX10" fmla="*/ 635602 w 1649413"/>
                <a:gd name="connsiteY10" fmla="*/ 1302720 h 1649412"/>
                <a:gd name="connsiteX11" fmla="*/ 346692 w 1649413"/>
                <a:gd name="connsiteY11" fmla="*/ 1302720 h 1649412"/>
                <a:gd name="connsiteX12" fmla="*/ 346692 w 1649413"/>
                <a:gd name="connsiteY12" fmla="*/ 1013811 h 1649412"/>
                <a:gd name="connsiteX13" fmla="*/ 0 w 1649413"/>
                <a:gd name="connsiteY13" fmla="*/ 0 h 16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413" h="1649412">
                  <a:moveTo>
                    <a:pt x="0" y="0"/>
                  </a:moveTo>
                  <a:cubicBezTo>
                    <a:pt x="0" y="0"/>
                    <a:pt x="0" y="0"/>
                    <a:pt x="554182" y="0"/>
                  </a:cubicBezTo>
                  <a:lnTo>
                    <a:pt x="554182" y="2"/>
                  </a:lnTo>
                  <a:lnTo>
                    <a:pt x="590722" y="2"/>
                  </a:lnTo>
                  <a:cubicBezTo>
                    <a:pt x="634652" y="2"/>
                    <a:pt x="684858" y="2"/>
                    <a:pt x="742236" y="2"/>
                  </a:cubicBezTo>
                  <a:cubicBezTo>
                    <a:pt x="742236" y="502539"/>
                    <a:pt x="1149052" y="907180"/>
                    <a:pt x="1649413" y="907180"/>
                  </a:cubicBezTo>
                  <a:cubicBezTo>
                    <a:pt x="1649413" y="907180"/>
                    <a:pt x="1649413" y="907180"/>
                    <a:pt x="1649413" y="1366207"/>
                  </a:cubicBezTo>
                  <a:lnTo>
                    <a:pt x="1649412" y="1366207"/>
                  </a:lnTo>
                  <a:lnTo>
                    <a:pt x="1649412" y="1392481"/>
                  </a:lnTo>
                  <a:cubicBezTo>
                    <a:pt x="1649412" y="1461077"/>
                    <a:pt x="1649412" y="1545503"/>
                    <a:pt x="1649412" y="1649412"/>
                  </a:cubicBezTo>
                  <a:cubicBezTo>
                    <a:pt x="1268577" y="1649412"/>
                    <a:pt x="916632" y="1520716"/>
                    <a:pt x="635602" y="1302720"/>
                  </a:cubicBezTo>
                  <a:cubicBezTo>
                    <a:pt x="635602" y="1302720"/>
                    <a:pt x="635602" y="1302720"/>
                    <a:pt x="346692" y="1302720"/>
                  </a:cubicBezTo>
                  <a:cubicBezTo>
                    <a:pt x="346692" y="1302720"/>
                    <a:pt x="346692" y="1302720"/>
                    <a:pt x="346692" y="1013811"/>
                  </a:cubicBezTo>
                  <a:cubicBezTo>
                    <a:pt x="128696" y="735407"/>
                    <a:pt x="0" y="383462"/>
                    <a:pt x="0"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US">
                <a:solidFill>
                  <a:prstClr val="black"/>
                </a:solidFill>
                <a:latin typeface="Segoe UI"/>
              </a:endParaRPr>
            </a:p>
          </p:txBody>
        </p:sp>
        <p:sp>
          <p:nvSpPr>
            <p:cNvPr id="70" name="Dowolny kształt: kształt 134">
              <a:extLst>
                <a:ext uri="{FF2B5EF4-FFF2-40B4-BE49-F238E27FC236}">
                  <a16:creationId xmlns:a16="http://schemas.microsoft.com/office/drawing/2014/main" id="{E09D9D96-43C6-487A-A374-8F6327CDD30A}"/>
                </a:ext>
              </a:extLst>
            </p:cNvPr>
            <p:cNvSpPr>
              <a:spLocks/>
            </p:cNvSpPr>
            <p:nvPr/>
          </p:nvSpPr>
          <p:spPr bwMode="auto">
            <a:xfrm>
              <a:off x="5945212" y="3667968"/>
              <a:ext cx="1649412" cy="1649412"/>
            </a:xfrm>
            <a:custGeom>
              <a:avLst/>
              <a:gdLst>
                <a:gd name="connsiteX0" fmla="*/ 1095231 w 1649412"/>
                <a:gd name="connsiteY0" fmla="*/ 0 h 1649412"/>
                <a:gd name="connsiteX1" fmla="*/ 1649412 w 1649412"/>
                <a:gd name="connsiteY1" fmla="*/ 0 h 1649412"/>
                <a:gd name="connsiteX2" fmla="*/ 1279082 w 1649412"/>
                <a:gd name="connsiteY2" fmla="*/ 1042702 h 1649412"/>
                <a:gd name="connsiteX3" fmla="*/ 1279082 w 1649412"/>
                <a:gd name="connsiteY3" fmla="*/ 1279082 h 1649412"/>
                <a:gd name="connsiteX4" fmla="*/ 1042702 w 1649412"/>
                <a:gd name="connsiteY4" fmla="*/ 1279082 h 1649412"/>
                <a:gd name="connsiteX5" fmla="*/ 0 w 1649412"/>
                <a:gd name="connsiteY5" fmla="*/ 1649412 h 1649412"/>
                <a:gd name="connsiteX6" fmla="*/ 0 w 1649412"/>
                <a:gd name="connsiteY6" fmla="*/ 1095231 h 1649412"/>
                <a:gd name="connsiteX7" fmla="*/ 1 w 1649412"/>
                <a:gd name="connsiteY7" fmla="*/ 1095231 h 1649412"/>
                <a:gd name="connsiteX8" fmla="*/ 1 w 1649412"/>
                <a:gd name="connsiteY8" fmla="*/ 1058693 h 1649412"/>
                <a:gd name="connsiteX9" fmla="*/ 1 w 1649412"/>
                <a:gd name="connsiteY9" fmla="*/ 907178 h 1649412"/>
                <a:gd name="connsiteX10" fmla="*/ 907178 w 1649412"/>
                <a:gd name="connsiteY10" fmla="*/ 1 h 1649412"/>
                <a:gd name="connsiteX11" fmla="*/ 1095231 w 1649412"/>
                <a:gd name="connsiteY11" fmla="*/ 1 h 16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9412" h="1649412">
                  <a:moveTo>
                    <a:pt x="1095231" y="0"/>
                  </a:moveTo>
                  <a:lnTo>
                    <a:pt x="1649412" y="0"/>
                  </a:lnTo>
                  <a:cubicBezTo>
                    <a:pt x="1649412" y="396594"/>
                    <a:pt x="1510210" y="759045"/>
                    <a:pt x="1279082" y="1042702"/>
                  </a:cubicBezTo>
                  <a:cubicBezTo>
                    <a:pt x="1279082" y="1042702"/>
                    <a:pt x="1279082" y="1042702"/>
                    <a:pt x="1279082" y="1279082"/>
                  </a:cubicBezTo>
                  <a:cubicBezTo>
                    <a:pt x="1279082" y="1279082"/>
                    <a:pt x="1279082" y="1279082"/>
                    <a:pt x="1042702" y="1279082"/>
                  </a:cubicBezTo>
                  <a:cubicBezTo>
                    <a:pt x="759045" y="1510210"/>
                    <a:pt x="396595" y="1649412"/>
                    <a:pt x="0" y="1649412"/>
                  </a:cubicBezTo>
                  <a:cubicBezTo>
                    <a:pt x="0" y="1649412"/>
                    <a:pt x="0" y="1649412"/>
                    <a:pt x="0" y="1095231"/>
                  </a:cubicBezTo>
                  <a:lnTo>
                    <a:pt x="1" y="1095231"/>
                  </a:lnTo>
                  <a:lnTo>
                    <a:pt x="1" y="1058693"/>
                  </a:lnTo>
                  <a:cubicBezTo>
                    <a:pt x="1" y="1014763"/>
                    <a:pt x="1" y="964557"/>
                    <a:pt x="1" y="907178"/>
                  </a:cubicBezTo>
                  <a:cubicBezTo>
                    <a:pt x="500363" y="907178"/>
                    <a:pt x="907178" y="502538"/>
                    <a:pt x="907178" y="1"/>
                  </a:cubicBezTo>
                  <a:lnTo>
                    <a:pt x="1095231" y="1"/>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US">
                <a:solidFill>
                  <a:prstClr val="black"/>
                </a:solidFill>
                <a:latin typeface="Segoe UI"/>
              </a:endParaRPr>
            </a:p>
          </p:txBody>
        </p:sp>
      </p:grpSp>
      <p:sp>
        <p:nvSpPr>
          <p:cNvPr id="66" name="Oval 65">
            <a:extLst>
              <a:ext uri="{C183D7F6-B498-43B3-948B-1728B52AA6E4}">
                <adec:decorative xmlns:adec="http://schemas.microsoft.com/office/drawing/2017/decorative" val="1"/>
              </a:ext>
            </a:extLst>
          </p:cNvPr>
          <p:cNvSpPr/>
          <p:nvPr/>
        </p:nvSpPr>
        <p:spPr>
          <a:xfrm>
            <a:off x="3777454" y="1257377"/>
            <a:ext cx="4023511" cy="4023511"/>
          </a:xfrm>
          <a:prstGeom prst="ellipse">
            <a:avLst/>
          </a:prstGeom>
          <a:blipFill>
            <a:blip r:embed="rId3" cstate="email">
              <a:extLst>
                <a:ext uri="{28A0092B-C50C-407E-A947-70E740481C1C}">
                  <a14:useLocalDpi xmlns:a14="http://schemas.microsoft.com/office/drawing/2010/main"/>
                </a:ext>
              </a:extLst>
            </a:blip>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D2EB56DD-F85C-4F46-BEB3-CF3A603EAE74}"/>
              </a:ext>
            </a:extLst>
          </p:cNvPr>
          <p:cNvSpPr/>
          <p:nvPr/>
        </p:nvSpPr>
        <p:spPr>
          <a:xfrm>
            <a:off x="168676" y="1124027"/>
            <a:ext cx="3516643" cy="193612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lnSpc>
                <a:spcPct val="90000"/>
              </a:lnSpc>
              <a:spcAft>
                <a:spcPts val="600"/>
              </a:spcAft>
              <a:defRPr/>
            </a:pPr>
            <a:r>
              <a:rPr lang="en-US" b="1" dirty="0">
                <a:solidFill>
                  <a:schemeClr val="accent2"/>
                </a:solidFill>
                <a:latin typeface="Arial" panose="020B0604020202020204" pitchFamily="34" charset="0"/>
                <a:cs typeface="Arial" panose="020B0604020202020204" pitchFamily="34" charset="0"/>
              </a:rPr>
              <a:t>Academic Partnerships</a:t>
            </a:r>
          </a:p>
          <a:p>
            <a:pPr>
              <a:spcAft>
                <a:spcPts val="600"/>
              </a:spcAft>
              <a:defRPr/>
            </a:pPr>
            <a:r>
              <a:rPr lang="en-US" sz="1600" dirty="0">
                <a:latin typeface="Arial" panose="020B0604020202020204" pitchFamily="34" charset="0"/>
                <a:cs typeface="Arial" panose="020B0604020202020204" pitchFamily="34" charset="0"/>
              </a:rPr>
              <a:t>A new program that forges collaborative relationships between public health laboratories and academic institutions for fellowship, internship, and leadership program opportunities.</a:t>
            </a:r>
          </a:p>
        </p:txBody>
      </p:sp>
      <p:sp>
        <p:nvSpPr>
          <p:cNvPr id="62" name="Rectangle 61">
            <a:extLst>
              <a:ext uri="{FF2B5EF4-FFF2-40B4-BE49-F238E27FC236}">
                <a16:creationId xmlns:a16="http://schemas.microsoft.com/office/drawing/2014/main" id="{B7FC350C-C3A5-42A8-BF76-FE9D0FE22067}"/>
              </a:ext>
            </a:extLst>
          </p:cNvPr>
          <p:cNvSpPr/>
          <p:nvPr/>
        </p:nvSpPr>
        <p:spPr>
          <a:xfrm>
            <a:off x="7941298" y="1124027"/>
            <a:ext cx="4082026" cy="189590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lnSpc>
                <a:spcPct val="90000"/>
              </a:lnSpc>
              <a:spcAft>
                <a:spcPts val="600"/>
              </a:spcAft>
              <a:defRPr/>
            </a:pPr>
            <a:r>
              <a:rPr lang="en-US" b="1" dirty="0">
                <a:solidFill>
                  <a:schemeClr val="accent1"/>
                </a:solidFill>
                <a:latin typeface="Arial" panose="020B0604020202020204" pitchFamily="34" charset="0"/>
                <a:cs typeface="Arial" panose="020B0604020202020204" pitchFamily="34" charset="0"/>
              </a:rPr>
              <a:t>Internships</a:t>
            </a:r>
          </a:p>
          <a:p>
            <a:pPr>
              <a:spcAft>
                <a:spcPts val="600"/>
              </a:spcAft>
              <a:defRPr/>
            </a:pPr>
            <a:r>
              <a:rPr lang="en-US" sz="1600" dirty="0">
                <a:latin typeface="Arial"/>
                <a:cs typeface="Arial"/>
              </a:rPr>
              <a:t>A new initiative for current students </a:t>
            </a:r>
            <a:r>
              <a:rPr kumimoji="0" lang="en-US" sz="1600" b="0" i="0" u="none" strike="noStrike" kern="1200" cap="none" spc="0" normalizeH="0" baseline="0" noProof="0" dirty="0">
                <a:ln>
                  <a:noFill/>
                </a:ln>
                <a:solidFill>
                  <a:prstClr val="black"/>
                </a:solidFill>
                <a:effectLst/>
                <a:uLnTx/>
                <a:uFillTx/>
                <a:latin typeface="Arial"/>
                <a:ea typeface="+mn-ea"/>
                <a:cs typeface="+mn-cs"/>
              </a:rPr>
              <a:t>pursuing relevant certificates, associate’s, bachelor’s, or master’s degrees </a:t>
            </a:r>
            <a:r>
              <a:rPr lang="en-US" sz="1600" dirty="0">
                <a:latin typeface="Arial"/>
                <a:cs typeface="Arial"/>
              </a:rPr>
              <a:t>to gain foundational experience in public health laboratories. Interns average up to 20 hours per week for 12 to 16 weeks.</a:t>
            </a:r>
          </a:p>
        </p:txBody>
      </p:sp>
      <p:sp>
        <p:nvSpPr>
          <p:cNvPr id="63" name="Rectangle 62">
            <a:extLst>
              <a:ext uri="{FF2B5EF4-FFF2-40B4-BE49-F238E27FC236}">
                <a16:creationId xmlns:a16="http://schemas.microsoft.com/office/drawing/2014/main" id="{498E9E8D-1EAF-4B35-916B-9BB7B4FE08BB}"/>
              </a:ext>
            </a:extLst>
          </p:cNvPr>
          <p:cNvSpPr/>
          <p:nvPr/>
        </p:nvSpPr>
        <p:spPr>
          <a:xfrm>
            <a:off x="69178" y="3496312"/>
            <a:ext cx="3872184" cy="214212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b="1" dirty="0">
                <a:solidFill>
                  <a:schemeClr val="tx2"/>
                </a:solidFill>
                <a:latin typeface="Arial"/>
                <a:cs typeface="Arial"/>
              </a:rPr>
              <a:t>Fellowship</a:t>
            </a:r>
          </a:p>
          <a:p>
            <a:pPr>
              <a:spcAft>
                <a:spcPts val="600"/>
              </a:spcAft>
              <a:defRPr/>
            </a:pPr>
            <a:r>
              <a:rPr lang="en-US" sz="1600" dirty="0">
                <a:latin typeface="Arial"/>
                <a:cs typeface="Arial"/>
              </a:rPr>
              <a:t>Reimagined program for college graduates in nine program areas:  bioinformatics, biosafety and biosecurity, emergency preparedness and response, environmental health, infectious disease, informatics, food safety, newborn screening, and quality management.</a:t>
            </a:r>
            <a:endParaRPr lang="en-US" sz="1600" dirty="0">
              <a:latin typeface="Calibri" panose="020F0502020204030204"/>
            </a:endParaRPr>
          </a:p>
        </p:txBody>
      </p:sp>
      <p:sp>
        <p:nvSpPr>
          <p:cNvPr id="64" name="TextBox 7">
            <a:extLst>
              <a:ext uri="{FF2B5EF4-FFF2-40B4-BE49-F238E27FC236}">
                <a16:creationId xmlns:a16="http://schemas.microsoft.com/office/drawing/2014/main" id="{31D184A0-E8EA-4F93-9358-CB7B224D6E63}"/>
              </a:ext>
            </a:extLst>
          </p:cNvPr>
          <p:cNvSpPr txBox="1"/>
          <p:nvPr/>
        </p:nvSpPr>
        <p:spPr>
          <a:xfrm>
            <a:off x="7941298" y="3619422"/>
            <a:ext cx="4082026" cy="189590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US" b="1" dirty="0">
                <a:solidFill>
                  <a:schemeClr val="accent5"/>
                </a:solidFill>
                <a:latin typeface="Arial" panose="020B0604020202020204" pitchFamily="34" charset="0"/>
                <a:cs typeface="Arial" panose="020B0604020202020204" pitchFamily="34" charset="0"/>
              </a:rPr>
              <a:t>Leadership</a:t>
            </a:r>
          </a:p>
          <a:p>
            <a:pPr>
              <a:spcAft>
                <a:spcPts val="600"/>
              </a:spcAft>
              <a:defRPr/>
            </a:pPr>
            <a:r>
              <a:rPr lang="en-US" sz="1600" dirty="0">
                <a:latin typeface="Arial" panose="020B0604020202020204" pitchFamily="34" charset="0"/>
                <a:cs typeface="Arial" panose="020B0604020202020204" pitchFamily="34" charset="0"/>
              </a:rPr>
              <a:t>The Emerging Leader and Laboratory Leaders of Today programs and alumni form future laboratory leaders. The Boot Camp program helps prepare for the Board Exam, which is required to direct high-complexity testing laboratories.</a:t>
            </a:r>
          </a:p>
        </p:txBody>
      </p:sp>
      <p:sp>
        <p:nvSpPr>
          <p:cNvPr id="7" name="Symbol zastępczy numeru slajdu 6">
            <a:extLst>
              <a:ext uri="{FF2B5EF4-FFF2-40B4-BE49-F238E27FC236}">
                <a16:creationId xmlns:a16="http://schemas.microsoft.com/office/drawing/2014/main" id="{E1920E94-94D2-4962-9954-2039CCB22B95}"/>
              </a:ext>
            </a:extLst>
          </p:cNvPr>
          <p:cNvSpPr>
            <a:spLocks noGrp="1"/>
          </p:cNvSpPr>
          <p:nvPr>
            <p:ph type="sldNum" sz="quarter" idx="12"/>
          </p:nvPr>
        </p:nvSpPr>
        <p:spPr>
          <a:xfrm>
            <a:off x="11496674" y="6418263"/>
            <a:ext cx="695327" cy="365125"/>
          </a:xfrm>
        </p:spPr>
        <p:txBody>
          <a:bodyPr/>
          <a:lstStyle/>
          <a:p>
            <a:fld id="{0F9A6993-9AFF-4AC7-ACCC-D65FD29AC55D}" type="slidenum">
              <a:rPr lang="en-US" smtClean="0"/>
              <a:pPr/>
              <a:t>8</a:t>
            </a:fld>
            <a:endParaRPr lang="en-US"/>
          </a:p>
        </p:txBody>
      </p:sp>
    </p:spTree>
    <p:extLst>
      <p:ext uri="{BB962C8B-B14F-4D97-AF65-F5344CB8AC3E}">
        <p14:creationId xmlns:p14="http://schemas.microsoft.com/office/powerpoint/2010/main" val="193574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0222-488A-1CF7-C0BE-CA807EDD9DC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0600955-A87B-C3D4-D61B-1975D6DFD8A1}"/>
              </a:ext>
            </a:extLst>
          </p:cNvPr>
          <p:cNvSpPr>
            <a:spLocks noGrp="1"/>
          </p:cNvSpPr>
          <p:nvPr>
            <p:ph type="title"/>
          </p:nvPr>
        </p:nvSpPr>
        <p:spPr>
          <a:xfrm>
            <a:off x="614065" y="297885"/>
            <a:ext cx="6419774" cy="705828"/>
          </a:xfrm>
        </p:spPr>
        <p:txBody>
          <a:bodyPr>
            <a:noAutofit/>
          </a:bodyPr>
          <a:lstStyle/>
          <a:p>
            <a:r>
              <a:rPr lang="en-US" dirty="0">
                <a:solidFill>
                  <a:schemeClr val="tx2"/>
                </a:solidFill>
                <a:latin typeface="Franklin Gothic Medium"/>
              </a:rPr>
              <a:t>Academic Partnerships</a:t>
            </a:r>
          </a:p>
        </p:txBody>
      </p:sp>
      <p:sp>
        <p:nvSpPr>
          <p:cNvPr id="11" name="TextBox 10">
            <a:extLst>
              <a:ext uri="{FF2B5EF4-FFF2-40B4-BE49-F238E27FC236}">
                <a16:creationId xmlns:a16="http://schemas.microsoft.com/office/drawing/2014/main" id="{77EB922F-FD49-B277-2E03-E3FF095D5EA2}"/>
              </a:ext>
            </a:extLst>
          </p:cNvPr>
          <p:cNvSpPr txBox="1"/>
          <p:nvPr/>
        </p:nvSpPr>
        <p:spPr>
          <a:xfrm>
            <a:off x="614065" y="1003713"/>
            <a:ext cx="6138445" cy="5164817"/>
          </a:xfrm>
          <a:prstGeom prst="rect">
            <a:avLst/>
          </a:prstGeom>
          <a:noFill/>
        </p:spPr>
        <p:txBody>
          <a:bodyPr wrap="square" lIns="91440" tIns="45720" rIns="91440" bIns="45720" rtlCol="0" anchor="t">
            <a:noAutofit/>
          </a:bodyPr>
          <a:lstStyle/>
          <a:p>
            <a:pPr algn="l">
              <a:spcAft>
                <a:spcPts val="600"/>
              </a:spcAft>
              <a:buClr>
                <a:schemeClr val="accent1"/>
              </a:buClr>
            </a:pPr>
            <a:r>
              <a:rPr lang="en-US" sz="2000" b="0" i="1" u="none" strike="noStrike" baseline="0" dirty="0">
                <a:solidFill>
                  <a:srgbClr val="221E1F"/>
                </a:solidFill>
              </a:rPr>
              <a:t>Academic partnerships are essential in supporting the recruitment and retention efforts of the public health laboratory workforce.</a:t>
            </a:r>
          </a:p>
          <a:p>
            <a:pPr algn="l">
              <a:spcAft>
                <a:spcPts val="600"/>
              </a:spcAft>
              <a:buClr>
                <a:schemeClr val="accent1"/>
              </a:buClr>
            </a:pPr>
            <a:endParaRPr lang="en-US" sz="2000" b="0" i="0" u="none" strike="noStrike" baseline="0" dirty="0">
              <a:solidFill>
                <a:srgbClr val="221E1F"/>
              </a:solidFill>
            </a:endParaRPr>
          </a:p>
          <a:p>
            <a:pPr algn="l">
              <a:spcAft>
                <a:spcPts val="600"/>
              </a:spcAft>
              <a:buClr>
                <a:schemeClr val="accent1"/>
              </a:buClr>
            </a:pPr>
            <a:r>
              <a:rPr lang="en-US" sz="2000" dirty="0"/>
              <a:t>In the APHL Academic Partnerships program, we aim to:</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ea typeface="+mn-lt"/>
                <a:cs typeface="Arial"/>
              </a:rPr>
              <a:t>foster partnerships in the promotion of career pathways in public health laboratory science</a:t>
            </a:r>
            <a:endParaRPr lang="en-US" sz="2000" b="0" i="0" u="none" strike="noStrike" kern="1200" cap="none" spc="0" normalizeH="0" baseline="0" noProof="0" dirty="0">
              <a:ln>
                <a:noFill/>
              </a:ln>
              <a:solidFill>
                <a:prstClr val="black"/>
              </a:solidFill>
              <a:effectLst/>
              <a:uLnTx/>
              <a:uFillTx/>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ea typeface="+mn-lt"/>
                <a:cs typeface="Arial"/>
              </a:rPr>
              <a:t>support programmatic efforts</a:t>
            </a:r>
            <a:r>
              <a:rPr lang="en-US" sz="2000" dirty="0">
                <a:solidFill>
                  <a:prstClr val="black"/>
                </a:solidFill>
                <a:ea typeface="+mn-lt"/>
                <a:cs typeface="Arial"/>
              </a:rPr>
              <a:t> </a:t>
            </a:r>
            <a:r>
              <a:rPr kumimoji="0" lang="en-US" sz="2000" b="0" i="0" u="none" strike="noStrike" kern="1200" cap="none" spc="0" normalizeH="0" baseline="0" noProof="0" dirty="0">
                <a:ln>
                  <a:noFill/>
                </a:ln>
                <a:solidFill>
                  <a:prstClr val="black"/>
                </a:solidFill>
                <a:effectLst/>
                <a:uLnTx/>
                <a:uFillTx/>
                <a:ea typeface="+mn-lt"/>
                <a:cs typeface="Arial"/>
              </a:rPr>
              <a:t>and build connections between academic institutions and public health laboratories</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lang="en-US" sz="2000" b="0" i="0" u="none" strike="noStrike" kern="1200" cap="none" spc="0" normalizeH="0" baseline="0" noProof="0" dirty="0">
                <a:ln>
                  <a:noFill/>
                </a:ln>
                <a:solidFill>
                  <a:prstClr val="black"/>
                </a:solidFill>
                <a:effectLst/>
                <a:uLnTx/>
                <a:uFillTx/>
                <a:ea typeface="+mn-lt"/>
                <a:cs typeface="Arial"/>
              </a:rPr>
              <a:t>promote educational and training opportunities </a:t>
            </a:r>
            <a:r>
              <a:rPr lang="en-US" sz="2000" dirty="0">
                <a:solidFill>
                  <a:prstClr val="black"/>
                </a:solidFill>
                <a:ea typeface="+mn-lt"/>
                <a:cs typeface="Arial"/>
              </a:rPr>
              <a:t>for working professionals</a:t>
            </a:r>
            <a:endParaRPr lang="en-US" sz="2000" b="0" i="0" u="none" strike="noStrike" kern="1200" cap="none" spc="0" normalizeH="0" baseline="0" noProof="0" dirty="0">
              <a:ln>
                <a:noFill/>
              </a:ln>
              <a:solidFill>
                <a:prstClr val="black"/>
              </a:solidFill>
              <a:effectLst/>
              <a:uLnTx/>
              <a:uFillTx/>
              <a:ea typeface="+mn-lt"/>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ea typeface="+mn-lt"/>
                <a:cs typeface="Arial"/>
              </a:rPr>
              <a:t>strengthen partnerships with organizations that prioritize DEIA</a:t>
            </a:r>
            <a:endParaRPr lang="en-US" sz="2000" b="0" i="0" u="none" strike="noStrike" kern="1200" cap="none" spc="0" normalizeH="0" baseline="0" noProof="0" dirty="0">
              <a:ln>
                <a:noFill/>
              </a:ln>
              <a:solidFill>
                <a:prstClr val="black"/>
              </a:solidFill>
              <a:effectLst/>
              <a:uLnTx/>
              <a:uFillTx/>
              <a:cs typeface="Arial"/>
            </a:endParaRPr>
          </a:p>
        </p:txBody>
      </p:sp>
      <p:sp>
        <p:nvSpPr>
          <p:cNvPr id="10" name="Rectangle 9" descr="gray box for background" title="Gray box for background">
            <a:extLst>
              <a:ext uri="{FF2B5EF4-FFF2-40B4-BE49-F238E27FC236}">
                <a16:creationId xmlns:a16="http://schemas.microsoft.com/office/drawing/2014/main" id="{A3BF38F4-08C1-37A5-5B5B-DC4D1A247F90}"/>
              </a:ext>
            </a:extLst>
          </p:cNvPr>
          <p:cNvSpPr/>
          <p:nvPr/>
        </p:nvSpPr>
        <p:spPr>
          <a:xfrm>
            <a:off x="6971192" y="9497"/>
            <a:ext cx="5414053" cy="685800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descr="A table with banners and signs in a room">
            <a:extLst>
              <a:ext uri="{FF2B5EF4-FFF2-40B4-BE49-F238E27FC236}">
                <a16:creationId xmlns:a16="http://schemas.microsoft.com/office/drawing/2014/main" id="{DFD628D3-EB62-A0C1-D4ED-54FBE13FA185}"/>
              </a:ext>
            </a:extLst>
          </p:cNvPr>
          <p:cNvPicPr>
            <a:picLocks noChangeAspect="1"/>
          </p:cNvPicPr>
          <p:nvPr/>
        </p:nvPicPr>
        <p:blipFill>
          <a:blip r:embed="rId3"/>
          <a:stretch>
            <a:fillRect/>
          </a:stretch>
        </p:blipFill>
        <p:spPr>
          <a:xfrm>
            <a:off x="7329912" y="112477"/>
            <a:ext cx="3778014" cy="283766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6" name="Symbol zastępczy zawartości 5">
            <a:extLst>
              <a:ext uri="{FF2B5EF4-FFF2-40B4-BE49-F238E27FC236}">
                <a16:creationId xmlns:a16="http://schemas.microsoft.com/office/drawing/2014/main" id="{B4EBF34E-8235-D1EE-C5B3-A1D4045895F3}"/>
              </a:ext>
            </a:extLst>
          </p:cNvPr>
          <p:cNvSpPr>
            <a:spLocks noGrp="1"/>
          </p:cNvSpPr>
          <p:nvPr>
            <p:ph sz="quarter" idx="4"/>
          </p:nvPr>
        </p:nvSpPr>
        <p:spPr>
          <a:xfrm>
            <a:off x="7150401" y="3074019"/>
            <a:ext cx="4427534" cy="491883"/>
          </a:xfrm>
          <a:noFill/>
        </p:spPr>
        <p:txBody>
          <a:bodyPr vert="horz" wrap="square" lIns="91440" tIns="45720" rIns="91440" bIns="45720" rtlCol="0" anchor="t">
            <a:noAutofit/>
          </a:bodyPr>
          <a:lstStyle/>
          <a:p>
            <a:pPr marL="0" indent="0">
              <a:buNone/>
            </a:pPr>
            <a:r>
              <a:rPr lang="en-US" sz="2400" b="1">
                <a:solidFill>
                  <a:srgbClr val="C00000"/>
                </a:solidFill>
                <a:latin typeface="Arial"/>
                <a:cs typeface="Arial"/>
              </a:rPr>
              <a:t>Outreach Activities</a:t>
            </a:r>
          </a:p>
        </p:txBody>
      </p:sp>
      <p:sp>
        <p:nvSpPr>
          <p:cNvPr id="3" name="Symbol zastępczy zawartości 2">
            <a:extLst>
              <a:ext uri="{FF2B5EF4-FFF2-40B4-BE49-F238E27FC236}">
                <a16:creationId xmlns:a16="http://schemas.microsoft.com/office/drawing/2014/main" id="{29813CEB-DB6E-EF4D-1A19-6C140C665B05}"/>
              </a:ext>
            </a:extLst>
          </p:cNvPr>
          <p:cNvSpPr>
            <a:spLocks noGrp="1"/>
          </p:cNvSpPr>
          <p:nvPr>
            <p:ph sz="half" idx="2"/>
          </p:nvPr>
        </p:nvSpPr>
        <p:spPr>
          <a:xfrm>
            <a:off x="7238526" y="3565902"/>
            <a:ext cx="4255440" cy="3179621"/>
          </a:xfr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marL="342900" indent="-342900">
              <a:lnSpc>
                <a:spcPct val="100000"/>
              </a:lnSpc>
              <a:spcBef>
                <a:spcPts val="0"/>
              </a:spcBef>
            </a:pPr>
            <a:r>
              <a:rPr lang="en-US">
                <a:solidFill>
                  <a:srgbClr val="000000"/>
                </a:solidFill>
                <a:cs typeface="Arial"/>
              </a:rPr>
              <a:t>Campus Visits</a:t>
            </a:r>
          </a:p>
          <a:p>
            <a:pPr marL="342900" indent="-342900">
              <a:lnSpc>
                <a:spcPct val="100000"/>
              </a:lnSpc>
              <a:spcBef>
                <a:spcPts val="0"/>
              </a:spcBef>
            </a:pPr>
            <a:r>
              <a:rPr lang="en-US" b="0" i="0" u="none" strike="noStrike" baseline="0">
                <a:solidFill>
                  <a:srgbClr val="000000"/>
                </a:solidFill>
                <a:cs typeface="Arial"/>
              </a:rPr>
              <a:t>Career </a:t>
            </a:r>
            <a:r>
              <a:rPr lang="en-US">
                <a:solidFill>
                  <a:srgbClr val="000000"/>
                </a:solidFill>
                <a:cs typeface="Arial"/>
              </a:rPr>
              <a:t>Fairs (Onsite and Virtual)</a:t>
            </a:r>
          </a:p>
          <a:p>
            <a:pPr marL="342900" indent="-342900">
              <a:lnSpc>
                <a:spcPct val="100000"/>
              </a:lnSpc>
              <a:spcBef>
                <a:spcPts val="0"/>
              </a:spcBef>
            </a:pPr>
            <a:r>
              <a:rPr lang="en-US">
                <a:solidFill>
                  <a:srgbClr val="000000"/>
                </a:solidFill>
                <a:cs typeface="Arial"/>
              </a:rPr>
              <a:t>Exhibit Booths at Conferences</a:t>
            </a:r>
          </a:p>
          <a:p>
            <a:pPr marL="342900" indent="-342900">
              <a:lnSpc>
                <a:spcPct val="100000"/>
              </a:lnSpc>
              <a:spcBef>
                <a:spcPts val="0"/>
              </a:spcBef>
            </a:pPr>
            <a:r>
              <a:rPr lang="en-US">
                <a:solidFill>
                  <a:srgbClr val="000000"/>
                </a:solidFill>
                <a:cs typeface="Arial"/>
              </a:rPr>
              <a:t>Job Board Posts</a:t>
            </a:r>
          </a:p>
          <a:p>
            <a:pPr marL="342900" indent="-342900">
              <a:lnSpc>
                <a:spcPct val="100000"/>
              </a:lnSpc>
              <a:spcBef>
                <a:spcPts val="0"/>
              </a:spcBef>
            </a:pPr>
            <a:r>
              <a:rPr lang="en-US">
                <a:solidFill>
                  <a:srgbClr val="000000"/>
                </a:solidFill>
                <a:cs typeface="Arial"/>
              </a:rPr>
              <a:t>Newsletters/Publications</a:t>
            </a:r>
          </a:p>
          <a:p>
            <a:pPr marL="342900" indent="-342900">
              <a:lnSpc>
                <a:spcPct val="100000"/>
              </a:lnSpc>
              <a:spcBef>
                <a:spcPts val="0"/>
              </a:spcBef>
            </a:pPr>
            <a:r>
              <a:rPr lang="en-US">
                <a:cs typeface="Arial"/>
              </a:rPr>
              <a:t>Social Media Engagement</a:t>
            </a:r>
          </a:p>
          <a:p>
            <a:pPr marL="342900" indent="-342900">
              <a:lnSpc>
                <a:spcPct val="100000"/>
              </a:lnSpc>
              <a:spcBef>
                <a:spcPts val="0"/>
              </a:spcBef>
            </a:pPr>
            <a:r>
              <a:rPr lang="en-US">
                <a:cs typeface="Arial"/>
              </a:rPr>
              <a:t>Speaking Engagements</a:t>
            </a:r>
          </a:p>
          <a:p>
            <a:pPr marL="342900" indent="-342900">
              <a:lnSpc>
                <a:spcPct val="100000"/>
              </a:lnSpc>
              <a:spcBef>
                <a:spcPts val="0"/>
              </a:spcBef>
            </a:pPr>
            <a:r>
              <a:rPr lang="en-US">
                <a:cs typeface="Arial"/>
              </a:rPr>
              <a:t>STEM(M) Advocacy</a:t>
            </a:r>
          </a:p>
        </p:txBody>
      </p:sp>
      <p:grpSp>
        <p:nvGrpSpPr>
          <p:cNvPr id="28" name="Group 27">
            <a:extLst>
              <a:ext uri="{FF2B5EF4-FFF2-40B4-BE49-F238E27FC236}">
                <a16:creationId xmlns:a16="http://schemas.microsoft.com/office/drawing/2014/main" id="{66A1F09B-F1BD-0B15-6642-815F9FC9AB06}"/>
              </a:ext>
              <a:ext uri="{C183D7F6-B498-43B3-948B-1728B52AA6E4}">
                <adec:decorative xmlns:adec="http://schemas.microsoft.com/office/drawing/2017/decorative" val="1"/>
              </a:ext>
            </a:extLst>
          </p:cNvPr>
          <p:cNvGrpSpPr/>
          <p:nvPr/>
        </p:nvGrpSpPr>
        <p:grpSpPr>
          <a:xfrm rot="4190673" flipH="1">
            <a:off x="10967146" y="5000934"/>
            <a:ext cx="1054144" cy="992337"/>
            <a:chOff x="133551" y="4529799"/>
            <a:chExt cx="1569107" cy="1477106"/>
          </a:xfrm>
        </p:grpSpPr>
        <p:sp>
          <p:nvSpPr>
            <p:cNvPr id="29" name="Oval 28">
              <a:extLst>
                <a:ext uri="{FF2B5EF4-FFF2-40B4-BE49-F238E27FC236}">
                  <a16:creationId xmlns:a16="http://schemas.microsoft.com/office/drawing/2014/main" id="{ADA307A3-5C3C-82DF-0CAE-F871BE617417}"/>
                </a:ext>
              </a:extLst>
            </p:cNvPr>
            <p:cNvSpPr/>
            <p:nvPr/>
          </p:nvSpPr>
          <p:spPr>
            <a:xfrm>
              <a:off x="1224357" y="5556739"/>
              <a:ext cx="478301" cy="45016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14C3AF2D-D828-4C58-00EC-4DCDD8D85CC1}"/>
                </a:ext>
              </a:extLst>
            </p:cNvPr>
            <p:cNvSpPr/>
            <p:nvPr/>
          </p:nvSpPr>
          <p:spPr>
            <a:xfrm>
              <a:off x="133551" y="4859824"/>
              <a:ext cx="992336" cy="992336"/>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Oval 30">
              <a:extLst>
                <a:ext uri="{FF2B5EF4-FFF2-40B4-BE49-F238E27FC236}">
                  <a16:creationId xmlns:a16="http://schemas.microsoft.com/office/drawing/2014/main" id="{AA13C620-F244-F5A8-9873-9E494AD4B0CE}"/>
                </a:ext>
              </a:extLst>
            </p:cNvPr>
            <p:cNvSpPr/>
            <p:nvPr/>
          </p:nvSpPr>
          <p:spPr>
            <a:xfrm>
              <a:off x="1001610" y="4529799"/>
              <a:ext cx="264480" cy="264480"/>
            </a:xfrm>
            <a:prstGeom prst="ellipse">
              <a:avLst/>
            </a:prstGeom>
            <a:noFill/>
            <a:ln>
              <a:solidFill>
                <a:srgbClr val="00A0AF"/>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 name="Slide Number Placeholder 6">
            <a:extLst>
              <a:ext uri="{FF2B5EF4-FFF2-40B4-BE49-F238E27FC236}">
                <a16:creationId xmlns:a16="http://schemas.microsoft.com/office/drawing/2014/main" id="{C5721294-17A8-3C1E-1D62-CC489D2D88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A67747-A1D0-4850-AF9A-570B1A0E3F7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59785914"/>
      </p:ext>
    </p:extLst>
  </p:cSld>
  <p:clrMapOvr>
    <a:masterClrMapping/>
  </p:clrMapOvr>
</p:sld>
</file>

<file path=ppt/theme/theme1.xml><?xml version="1.0" encoding="utf-8"?>
<a:theme xmlns:a="http://schemas.openxmlformats.org/drawingml/2006/main" name="APHL Master Theme">
  <a:themeElements>
    <a:clrScheme name="APHL Template Colors 2022">
      <a:dk1>
        <a:sysClr val="windowText" lastClr="000000"/>
      </a:dk1>
      <a:lt1>
        <a:sysClr val="window" lastClr="FFFFFF"/>
      </a:lt1>
      <a:dk2>
        <a:srgbClr val="006E79"/>
      </a:dk2>
      <a:lt2>
        <a:srgbClr val="E2E9EC"/>
      </a:lt2>
      <a:accent1>
        <a:srgbClr val="00A0AF"/>
      </a:accent1>
      <a:accent2>
        <a:srgbClr val="B42E34"/>
      </a:accent2>
      <a:accent3>
        <a:srgbClr val="EF9528"/>
      </a:accent3>
      <a:accent4>
        <a:srgbClr val="7AC143"/>
      </a:accent4>
      <a:accent5>
        <a:srgbClr val="532E63"/>
      </a:accent5>
      <a:accent6>
        <a:srgbClr val="FFC000"/>
      </a:accent6>
      <a:hlink>
        <a:srgbClr val="00A0AF"/>
      </a:hlink>
      <a:folHlink>
        <a:srgbClr val="07484C"/>
      </a:folHlink>
    </a:clrScheme>
    <a:fontScheme name="Custom 2">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72000" bIns="72000" rtlCol="0" anchor="ctr"/>
      <a:lstStyle>
        <a:defPPr algn="ctr">
          <a:spcAft>
            <a:spcPts val="600"/>
          </a:spcAft>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spcAft>
            <a:spcPts val="600"/>
          </a:spcAft>
          <a:buClr>
            <a:schemeClr val="accent1"/>
          </a:buClr>
          <a:buFont typeface="Arial" panose="020B0604020202020204" pitchFamily="34" charset="0"/>
          <a:buChar char="•"/>
          <a:defRPr sz="20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_190550_JB_Board Meeting_Operations Report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r">
          <a:defRPr sz="2000" i="1" dirty="0" smtClean="0">
            <a:solidFill>
              <a:srgbClr val="24367F"/>
            </a:solidFill>
          </a:defRPr>
        </a:defPPr>
      </a:lstStyle>
    </a:txDef>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06C323-2260-4F5C-A4E4-76E86AEA9B57}">
  <ds:schemaRefs>
    <ds:schemaRef ds:uri="0271b640-68f7-40e0-9e5c-ae8f2e500df9"/>
    <ds:schemaRef ds:uri="634a1966-dda9-48c2-9109-ff2c5aa338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3c4afd0-9773-4f1f-9ff3-4da1b4bc66ab"/>
    <ds:schemaRef ds:uri="6ba615c7-e36f-41d7-bc8f-37344f0ff168"/>
  </ds:schemaRefs>
</ds:datastoreItem>
</file>

<file path=customXml/itemProps2.xml><?xml version="1.0" encoding="utf-8"?>
<ds:datastoreItem xmlns:ds="http://schemas.openxmlformats.org/officeDocument/2006/customXml" ds:itemID="{23FE95EB-1D52-410E-A524-0B047EC84A3E}">
  <ds:schemaRefs>
    <ds:schemaRef ds:uri="http://schemas.microsoft.com/sharepoint/v3/contenttype/forms"/>
  </ds:schemaRefs>
</ds:datastoreItem>
</file>

<file path=customXml/itemProps3.xml><?xml version="1.0" encoding="utf-8"?>
<ds:datastoreItem xmlns:ds="http://schemas.openxmlformats.org/officeDocument/2006/customXml" ds:itemID="{9064F4EB-54C7-466E-98B4-52C724332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615c7-e36f-41d7-bc8f-37344f0ff168"/>
    <ds:schemaRef ds:uri="e3c4afd0-9773-4f1f-9ff3-4da1b4bc66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18972</TotalTime>
  <Words>4042</Words>
  <Application>Microsoft Office PowerPoint</Application>
  <PresentationFormat>Widescreen</PresentationFormat>
  <Paragraphs>386</Paragraphs>
  <Slides>44</Slides>
  <Notes>30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Arial Regular</vt:lpstr>
      <vt:lpstr>Calibri</vt:lpstr>
      <vt:lpstr>Courier New</vt:lpstr>
      <vt:lpstr>Franklin Gothic Medium</vt:lpstr>
      <vt:lpstr>Segoe UI</vt:lpstr>
      <vt:lpstr>APHL Master Theme</vt:lpstr>
      <vt:lpstr>23-210340-MT_Executive_Board Meeting_Volunteer Program [54]  -  Read-Only</vt:lpstr>
      <vt:lpstr>14_190550_JB_Board Meeting_Operations Report_PPT</vt:lpstr>
      <vt:lpstr>Supporting DE&amp;I Initiatives in the Laboratory Workforce Dana Powell Baker, H. Cliff Sullivan, Marilyn Bibbs Freeman </vt:lpstr>
      <vt:lpstr>Funding Statement</vt:lpstr>
      <vt:lpstr>Format of Today’s Session</vt:lpstr>
      <vt:lpstr>Supporting DE&amp;I Initiatives in the Laboratory Workforce: Career Pathways in Public Health Laboratory Science</vt:lpstr>
      <vt:lpstr>Who we are</vt:lpstr>
      <vt:lpstr>APHL Organizational Values</vt:lpstr>
      <vt:lpstr>What we do</vt:lpstr>
      <vt:lpstr>Career Pathways in Public Health Laboratory Science: an APHL-CDC Initiative</vt:lpstr>
      <vt:lpstr>Academic Partnerships</vt:lpstr>
      <vt:lpstr>Public Health Laboratory Internship an APHL-CDC Initiative</vt:lpstr>
      <vt:lpstr>Timeline: Academic Outreach (Tennessee)</vt:lpstr>
      <vt:lpstr>Public Health Laboratory Internship Program Success Story</vt:lpstr>
      <vt:lpstr>Outreach and Promotional Resources</vt:lpstr>
      <vt:lpstr>Career Pathways in Public Health Laboratory Science an APHL-CDC Initiative</vt:lpstr>
      <vt:lpstr>Lessons Learned</vt:lpstr>
      <vt:lpstr>Contact Us!</vt:lpstr>
      <vt:lpstr>Thank You!</vt:lpstr>
      <vt:lpstr>Diversity, Equity, &amp; Inclusion (DEI) ASCP Building Bridges Across the Laboratory Community Web Series March 2024</vt:lpstr>
      <vt:lpstr>Mission</vt:lpstr>
      <vt:lpstr>Division of Labor: DEI Working Groups - 2023</vt:lpstr>
      <vt:lpstr>Demographics</vt:lpstr>
      <vt:lpstr>Target Audiences &amp; Key Questions</vt:lpstr>
      <vt:lpstr>Strategy 1: Awareness </vt:lpstr>
      <vt:lpstr>Strategy 2: Partnerships</vt:lpstr>
      <vt:lpstr>Strategy 3: Mentorship program</vt:lpstr>
      <vt:lpstr>Strategy 4: Education</vt:lpstr>
      <vt:lpstr>Strategy 5: Changing the DNA of ASCP</vt:lpstr>
      <vt:lpstr>Lessons Learned2</vt:lpstr>
      <vt:lpstr>Thank You!2</vt:lpstr>
      <vt:lpstr>Diversity, Equity, Inclusion and Accessibility Committee APHL Dr. Marilyn Bibbs Freeman, Ph.D. M(ASCP)</vt:lpstr>
      <vt:lpstr>Background</vt:lpstr>
      <vt:lpstr>High-Level Vision</vt:lpstr>
      <vt:lpstr>Implementation</vt:lpstr>
      <vt:lpstr>Collaborative Activities</vt:lpstr>
      <vt:lpstr>Collaborative Activities2</vt:lpstr>
      <vt:lpstr>Feedback</vt:lpstr>
      <vt:lpstr>Aspirational Goals</vt:lpstr>
      <vt:lpstr>Final Tips for Success</vt:lpstr>
      <vt:lpstr>Q&amp;A</vt:lpstr>
      <vt:lpstr>Next Month’s Webinar:  April 24th, 11 am – 12 pm CST   Partnerships Supporting Laboratory Training and Fellowships </vt:lpstr>
      <vt:lpstr>Dr. Alvin Ring Empowerment Scholarship for Laboratory Professionals  Apply Today! </vt:lpstr>
      <vt:lpstr>Register for “Thrive: People. Planning. Preparedness”</vt:lpstr>
      <vt:lpstr>CMLE Credit Claiming for Today's Webinar</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Powell Baker</dc:creator>
  <cp:lastModifiedBy>Jackson, Danielle</cp:lastModifiedBy>
  <cp:revision>15</cp:revision>
  <dcterms:created xsi:type="dcterms:W3CDTF">2021-06-20T22:31:28Z</dcterms:created>
  <dcterms:modified xsi:type="dcterms:W3CDTF">2024-03-28T20:48:32Z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0x0101007D5958EDDD3C4C4E934E9A36D0521BFC</vt:lpwstr>
  </property>
  <property fmtid="{D5CDD505-2E9C-101B-9397-08002B2CF9AE}" pid="3" name="_dlc_DocIdItemGuid">
    <vt:lpwstr>56672be4-acaf-4bde-8631-d4bcf66a18f0</vt:lpwstr>
  </property>
  <property fmtid="{D5CDD505-2E9C-101B-9397-08002B2CF9AE}" pid="4" name="MediaServiceImageTags">
    <vt:lpwstr/>
  </property>
</Properties>
</file>