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19" r:id="rId2"/>
    <p:sldId id="260" r:id="rId3"/>
    <p:sldId id="424" r:id="rId4"/>
    <p:sldId id="425" r:id="rId5"/>
    <p:sldId id="42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1" autoAdjust="0"/>
    <p:restoredTop sz="96299" autoAdjust="0"/>
  </p:normalViewPr>
  <p:slideViewPr>
    <p:cSldViewPr snapToGrid="0">
      <p:cViewPr varScale="1">
        <p:scale>
          <a:sx n="59" d="100"/>
          <a:sy n="59" d="100"/>
        </p:scale>
        <p:origin x="832" y="28"/>
      </p:cViewPr>
      <p:guideLst/>
    </p:cSldViewPr>
  </p:slideViewPr>
  <p:outlineViewPr>
    <p:cViewPr>
      <p:scale>
        <a:sx n="33" d="100"/>
        <a:sy n="33" d="100"/>
      </p:scale>
      <p:origin x="0" y="-61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B05E-1F56-4491-AB8F-AF7B2261B2DC}"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5498C-64BE-4194-A4C5-F72C093CF524}" type="slidenum">
              <a:rPr lang="en-US" smtClean="0"/>
              <a:t>‹#›</a:t>
            </a:fld>
            <a:endParaRPr lang="en-US"/>
          </a:p>
        </p:txBody>
      </p:sp>
    </p:spTree>
    <p:extLst>
      <p:ext uri="{BB962C8B-B14F-4D97-AF65-F5344CB8AC3E}">
        <p14:creationId xmlns:p14="http://schemas.microsoft.com/office/powerpoint/2010/main" val="290783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903288"/>
            <a:ext cx="8026400" cy="4514850"/>
          </a:xfrm>
        </p:spPr>
      </p:sp>
      <p:sp>
        <p:nvSpPr>
          <p:cNvPr id="3" name="Notes Placeholder 2"/>
          <p:cNvSpPr>
            <a:spLocks noGrp="1"/>
          </p:cNvSpPr>
          <p:nvPr>
            <p:ph type="body" idx="1"/>
          </p:nvPr>
        </p:nvSpPr>
        <p:spPr/>
        <p:txBody>
          <a:bodyPr/>
          <a:lstStyle/>
          <a:p>
            <a:r>
              <a:rPr lang="en-US" dirty="0"/>
              <a:t>Replace images with pictures of your current team performing laboratory work (two smaller images) and larger image of your hospital or university.</a:t>
            </a:r>
          </a:p>
          <a:p>
            <a:r>
              <a:rPr lang="en-US" dirty="0"/>
              <a:t>Make sure to personalize images but keep professional.</a:t>
            </a:r>
          </a:p>
        </p:txBody>
      </p:sp>
      <p:sp>
        <p:nvSpPr>
          <p:cNvPr id="4" name="Header Placeholder 3"/>
          <p:cNvSpPr>
            <a:spLocks noGrp="1"/>
          </p:cNvSpPr>
          <p:nvPr>
            <p:ph type="hdr" sz="quarter" idx="10"/>
          </p:nvPr>
        </p:nvSpPr>
        <p:spPr/>
        <p:txBody>
          <a:bodyPr/>
          <a:lstStyle/>
          <a:p>
            <a:pPr defTabSz="914132">
              <a:defRPr/>
            </a:pPr>
            <a:endParaRPr lang="en-US" dirty="0">
              <a:solidFill>
                <a:prstClr val="black"/>
              </a:solidFill>
              <a:latin typeface="Calibri"/>
            </a:endParaRPr>
          </a:p>
        </p:txBody>
      </p:sp>
    </p:spTree>
    <p:extLst>
      <p:ext uri="{BB962C8B-B14F-4D97-AF65-F5344CB8AC3E}">
        <p14:creationId xmlns:p14="http://schemas.microsoft.com/office/powerpoint/2010/main" val="312199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r>
              <a:rPr lang="en-US" dirty="0"/>
              <a:t>Fill in your details. You’ve got only 5 -10 minutes to make your point.  Ho</a:t>
            </a:r>
          </a:p>
          <a:p>
            <a:pPr eaLnBrk="1" hangingPunct="1"/>
            <a:r>
              <a:rPr lang="en-US" dirty="0"/>
              <a:t>Hit animation, “Why should you care?”  - hit animation with the “Hook”  Then lead into Baptist current growth and state of workforce.</a:t>
            </a:r>
          </a:p>
          <a:p>
            <a:pPr eaLnBrk="1" hangingPunct="1"/>
            <a:r>
              <a:rPr lang="en-US" dirty="0"/>
              <a:t>Health care team relies heavily on what we do.</a:t>
            </a:r>
          </a:p>
          <a:p>
            <a:endParaRPr lang="en-US" dirty="0"/>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D6FCF5AB-F610-3AC8-8C5D-6AC3F28EC8F4}"/>
            </a:ext>
          </a:extLst>
        </p:cNvPr>
        <p:cNvGrpSpPr/>
        <p:nvPr/>
      </p:nvGrpSpPr>
      <p:grpSpPr>
        <a:xfrm>
          <a:off x="0" y="0"/>
          <a:ext cx="0" cy="0"/>
          <a:chOff x="0" y="0"/>
          <a:chExt cx="0" cy="0"/>
        </a:xfrm>
      </p:grpSpPr>
      <p:sp>
        <p:nvSpPr>
          <p:cNvPr id="131" name="Google Shape;131;p4:notes">
            <a:extLst>
              <a:ext uri="{FF2B5EF4-FFF2-40B4-BE49-F238E27FC236}">
                <a16:creationId xmlns:a16="http://schemas.microsoft.com/office/drawing/2014/main" id="{F3D77C61-4B16-8297-4F5B-CCD31478B69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Regional expansion image – this can be obtained from your HR, marketing, or communications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Resources or internal programs can provide current employee counts.  Percentage in each age group can be calculated by [count in each age range]/[total employee 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growing bullet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Saying - </a:t>
            </a:r>
            <a:r>
              <a:rPr lang="en-US" sz="1200" dirty="0">
                <a:effectLst/>
                <a:latin typeface="Calibri" panose="020F0502020204030204" pitchFamily="34" charset="0"/>
                <a:ea typeface="Calibri" panose="020F0502020204030204" pitchFamily="34" charset="0"/>
                <a:cs typeface="Times New Roman" panose="02020603050405020304" pitchFamily="18" charset="0"/>
              </a:rPr>
              <a:t>20 MLS staff team members and 2 laboratory supervisors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point – say “Greater volume of laboratory testing and expansion of existing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Increasing Retirements in Workforce – refer over to Laboratory Personnel Breakdown – 47.2% laboratory staff  over the age of 46 (n = 210).  Next point (Operations) – make sure to stress at the end to stress the national shortage of laboratory professionals plus the  Mayo clinic 6% increase.  “We need to train our own laboratory staff” – Ideal model being used across the 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Training Program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Specialized training in preparing blood for transfusions, clinical chemistry, blood diseases (e.g., cancer, sickle cell), microbiology (e.g., identifying bacteria and appropriate antibiotics, molecular biology (specialized techniques, virus, and bacteria detection), and emerging sophisticated technology and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2" name="Google Shape;132;p4:notes">
            <a:extLst>
              <a:ext uri="{FF2B5EF4-FFF2-40B4-BE49-F238E27FC236}">
                <a16:creationId xmlns:a16="http://schemas.microsoft.com/office/drawing/2014/main" id="{B9988B77-FD18-51A2-E9B5-EFC4035F62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098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AD94D698-937C-6F43-B0B4-913C3AC36E16}"/>
            </a:ext>
          </a:extLst>
        </p:cNvPr>
        <p:cNvGrpSpPr/>
        <p:nvPr/>
      </p:nvGrpSpPr>
      <p:grpSpPr>
        <a:xfrm>
          <a:off x="0" y="0"/>
          <a:ext cx="0" cy="0"/>
          <a:chOff x="0" y="0"/>
          <a:chExt cx="0" cy="0"/>
        </a:xfrm>
      </p:grpSpPr>
      <p:sp>
        <p:nvSpPr>
          <p:cNvPr id="131" name="Google Shape;131;p4:notes">
            <a:extLst>
              <a:ext uri="{FF2B5EF4-FFF2-40B4-BE49-F238E27FC236}">
                <a16:creationId xmlns:a16="http://schemas.microsoft.com/office/drawing/2014/main" id="{1247B2EC-D06B-B1B6-1F11-DC9E276FC55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Market Place – NPR reference</a:t>
            </a:r>
          </a:p>
          <a:p>
            <a:r>
              <a:rPr lang="en-US" dirty="0"/>
              <a:t>Mention the North Kansas program “70% of staff graduates from their MLS hospital-based program”  This is an investment in our future – Not an instant return/putting a band-aide on a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***Long term benefit – “Proof of concept” -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 Kansas City Hospital (NKCH) School of Medical Laboratory Science where 70% of NKCH’s laboratory personnel are graduates of their program</a:t>
            </a:r>
            <a:r>
              <a:rPr lang="en-US" sz="12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2" name="Google Shape;132;p4:notes">
            <a:extLst>
              <a:ext uri="{FF2B5EF4-FFF2-40B4-BE49-F238E27FC236}">
                <a16:creationId xmlns:a16="http://schemas.microsoft.com/office/drawing/2014/main" id="{1DBA44D6-2505-1701-6345-726646BE15E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92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potential space, reagents needed, any community partners with financial backing.  Ask for a back filling of faculty or laboratory position if program director is coming from an existing position.</a:t>
            </a:r>
          </a:p>
          <a:p>
            <a:endParaRPr lang="en-US" dirty="0"/>
          </a:p>
          <a:p>
            <a:endParaRPr lang="en-US" dirty="0"/>
          </a:p>
        </p:txBody>
      </p:sp>
      <p:sp>
        <p:nvSpPr>
          <p:cNvPr id="4" name="Slide Number Placeholder 3"/>
          <p:cNvSpPr>
            <a:spLocks noGrp="1"/>
          </p:cNvSpPr>
          <p:nvPr>
            <p:ph type="sldNum" sz="quarter" idx="5"/>
          </p:nvPr>
        </p:nvSpPr>
        <p:spPr/>
        <p:txBody>
          <a:bodyPr/>
          <a:lstStyle/>
          <a:p>
            <a:fld id="{30A5498C-64BE-4194-A4C5-F72C093CF524}" type="slidenum">
              <a:rPr lang="en-US" smtClean="0"/>
              <a:t>5</a:t>
            </a:fld>
            <a:endParaRPr lang="en-US"/>
          </a:p>
        </p:txBody>
      </p:sp>
    </p:spTree>
    <p:extLst>
      <p:ext uri="{BB962C8B-B14F-4D97-AF65-F5344CB8AC3E}">
        <p14:creationId xmlns:p14="http://schemas.microsoft.com/office/powerpoint/2010/main" val="286690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2B3C-2A58-0281-3AB8-8D6AAB222F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52F9DA-63CE-B3A9-FA98-C7514D045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1DBF35-E6A8-9F8D-5AC0-35AF4E18C693}"/>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E668E733-DB4B-89DB-6BE6-B5FF36787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5C2CA-3B39-3D4B-519C-FA08554A8B71}"/>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758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069-84CD-0F6E-0820-874BFD052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1F726E-14B2-EEC3-98B4-D908BC0D7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FD239-8EF2-CE2A-F259-47E2E185D0DC}"/>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0032D873-B359-96CD-55E5-886E62BAD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ED164-0348-4566-7F64-1C5C996A1CB4}"/>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328504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5CEBF-78E0-CA33-6BCF-F6291DBA2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ACFB6-9DF7-5B4D-7F63-5351C056BE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B8A7-A5DE-B65F-113D-B5F64E85686E}"/>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12DD9F7B-B9C4-BCB3-0F21-D819B937C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EF360-E524-A4AA-73DF-869FD07F3C9F}"/>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68067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3"/>
        <p:cNvGrpSpPr/>
        <p:nvPr/>
      </p:nvGrpSpPr>
      <p:grpSpPr>
        <a:xfrm>
          <a:off x="0" y="0"/>
          <a:ext cx="0" cy="0"/>
          <a:chOff x="0" y="0"/>
          <a:chExt cx="0" cy="0"/>
        </a:xfrm>
      </p:grpSpPr>
      <p:sp>
        <p:nvSpPr>
          <p:cNvPr id="34" name="Google Shape;34;p105"/>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105"/>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5"/>
          <p:cNvSpPr txBox="1">
            <a:spLocks noGrp="1"/>
          </p:cNvSpPr>
          <p:nvPr>
            <p:ph type="body" idx="1"/>
          </p:nvPr>
        </p:nvSpPr>
        <p:spPr>
          <a:xfrm>
            <a:off x="838200" y="1825625"/>
            <a:ext cx="10337800" cy="4059142"/>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lvl1pPr>
            <a:lvl2pPr marL="914400" lvl="1" indent="-330200" algn="l">
              <a:lnSpc>
                <a:spcPct val="110000"/>
              </a:lnSpc>
              <a:spcBef>
                <a:spcPts val="600"/>
              </a:spcBef>
              <a:spcAft>
                <a:spcPts val="0"/>
              </a:spcAft>
              <a:buClr>
                <a:srgbClr val="4696D2"/>
              </a:buClr>
              <a:buSzPts val="1600"/>
              <a:buChar char="•"/>
              <a:defRPr/>
            </a:lvl2pPr>
            <a:lvl3pPr marL="1371600" lvl="2" indent="-320039" algn="l">
              <a:lnSpc>
                <a:spcPct val="110000"/>
              </a:lnSpc>
              <a:spcBef>
                <a:spcPts val="600"/>
              </a:spcBef>
              <a:spcAft>
                <a:spcPts val="0"/>
              </a:spcAft>
              <a:buClr>
                <a:srgbClr val="4696D2"/>
              </a:buClr>
              <a:buSzPts val="1440"/>
              <a:buChar char="•"/>
              <a:defRPr/>
            </a:lvl3pPr>
            <a:lvl4pPr marL="1828800" lvl="3" indent="-309880" algn="l">
              <a:lnSpc>
                <a:spcPct val="110000"/>
              </a:lnSpc>
              <a:spcBef>
                <a:spcPts val="600"/>
              </a:spcBef>
              <a:spcAft>
                <a:spcPts val="0"/>
              </a:spcAft>
              <a:buClr>
                <a:srgbClr val="4696D2"/>
              </a:buClr>
              <a:buSzPts val="1280"/>
              <a:buChar char="•"/>
              <a:defRPr/>
            </a:lvl4pPr>
            <a:lvl5pPr marL="2286000" lvl="4" indent="-309879" algn="l">
              <a:lnSpc>
                <a:spcPct val="110000"/>
              </a:lnSpc>
              <a:spcBef>
                <a:spcPts val="600"/>
              </a:spcBef>
              <a:spcAft>
                <a:spcPts val="0"/>
              </a:spcAft>
              <a:buClr>
                <a:srgbClr val="4696D2"/>
              </a:buClr>
              <a:buSzPts val="128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105"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extLst>
      <p:ext uri="{BB962C8B-B14F-4D97-AF65-F5344CB8AC3E}">
        <p14:creationId xmlns:p14="http://schemas.microsoft.com/office/powerpoint/2010/main" val="40139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8">
          <p15:clr>
            <a:srgbClr val="FBAE40"/>
          </p15:clr>
        </p15:guide>
        <p15:guide id="2" pos="5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6747-30E8-590F-6850-1AB7FEB3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BE3F6-54FE-39D0-46E3-8CC02B9D7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710D2-A8E8-2DA6-6BEE-87E2C873CBC2}"/>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5120B39B-ACBA-54D5-2C0D-D6CCBE772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1E38B-0545-D155-556D-87E7CA241090}"/>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388074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B769-C812-2590-EFA2-14DA2F1AC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8412BA-869F-E45D-66A0-47B8BF13BA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661A3-5ED5-26BE-FFA0-0F67BF929A10}"/>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1B71B234-433A-23C1-A50F-7ED4A0747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92C29-11FA-D26F-09D9-C88B772ED14A}"/>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114378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DDCA-454E-F3C1-633F-9A7AFC60E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98120-B1B1-20A9-2660-DC3693C1F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DD4D2-BBC1-29DE-2CC1-2F72391AC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FD1A3-EE52-CC99-81E2-BA34F7143015}"/>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6" name="Footer Placeholder 5">
            <a:extLst>
              <a:ext uri="{FF2B5EF4-FFF2-40B4-BE49-F238E27FC236}">
                <a16:creationId xmlns:a16="http://schemas.microsoft.com/office/drawing/2014/main" id="{06B01422-BF51-E668-D520-B7BB294E0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3A2E2-5214-3409-4AD7-F06A1D4B38CE}"/>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253695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79BE-8B65-C25C-31DC-F6B676CBF7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C481D-94A3-A58C-8133-D24C77DCC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796C5-9E43-9B34-71CA-0BFF578B6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4D1DB-2AB3-45FF-9609-BCF09292B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6F460-B05A-6385-F262-01FDEC826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E3E47-9EFB-E23A-341A-AB969E635C05}"/>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8" name="Footer Placeholder 7">
            <a:extLst>
              <a:ext uri="{FF2B5EF4-FFF2-40B4-BE49-F238E27FC236}">
                <a16:creationId xmlns:a16="http://schemas.microsoft.com/office/drawing/2014/main" id="{4C98EA97-3058-386E-C931-4BE701E61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EC3D9-A807-B28D-403C-F50BB2426DE3}"/>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247869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CD09-B6C2-47F9-0B2F-4D57182B07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342210-3F9A-C65E-3090-5DEFB2AF20C3}"/>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4" name="Footer Placeholder 3">
            <a:extLst>
              <a:ext uri="{FF2B5EF4-FFF2-40B4-BE49-F238E27FC236}">
                <a16:creationId xmlns:a16="http://schemas.microsoft.com/office/drawing/2014/main" id="{DCE4A7CA-BA90-7A6D-3A22-46BE580AE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EC452-553C-17DD-869E-5780A38E8FA5}"/>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48304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EBA09-745D-9EC6-18AD-E0CDE3268C56}"/>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3" name="Footer Placeholder 2">
            <a:extLst>
              <a:ext uri="{FF2B5EF4-FFF2-40B4-BE49-F238E27FC236}">
                <a16:creationId xmlns:a16="http://schemas.microsoft.com/office/drawing/2014/main" id="{10BE5471-4DFF-7D6E-C9F9-6CD60803B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232E9-233D-169C-8AB9-E46DB9247903}"/>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218862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9730-E740-F4C7-CC0B-CDEBF65F7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5ACB5A-E1E2-7438-8F9B-45A79131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E896EB-2051-28B0-F5D3-D231E12B8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2D9F4-A6CA-49FF-6720-B6CFCB023CC2}"/>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6" name="Footer Placeholder 5">
            <a:extLst>
              <a:ext uri="{FF2B5EF4-FFF2-40B4-BE49-F238E27FC236}">
                <a16:creationId xmlns:a16="http://schemas.microsoft.com/office/drawing/2014/main" id="{70544D80-0E7F-83B1-3ED7-B0261CADC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89E86-EEB8-309F-4FF4-DF7A1BB526F5}"/>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332421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E738-1F4A-36A9-E7EC-40491E781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25140-21D8-9284-D3A9-EA8F9CAD1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16B127-DEF9-3492-A81C-296FD3856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C4208-C05B-9D52-0D19-C18D385345FD}"/>
              </a:ext>
            </a:extLst>
          </p:cNvPr>
          <p:cNvSpPr>
            <a:spLocks noGrp="1"/>
          </p:cNvSpPr>
          <p:nvPr>
            <p:ph type="dt" sz="half" idx="10"/>
          </p:nvPr>
        </p:nvSpPr>
        <p:spPr/>
        <p:txBody>
          <a:bodyPr/>
          <a:lstStyle/>
          <a:p>
            <a:fld id="{13BF6413-7931-4558-9A4F-0773A59287E3}" type="datetimeFigureOut">
              <a:rPr lang="en-US" smtClean="0"/>
              <a:t>3/15/2024</a:t>
            </a:fld>
            <a:endParaRPr lang="en-US"/>
          </a:p>
        </p:txBody>
      </p:sp>
      <p:sp>
        <p:nvSpPr>
          <p:cNvPr id="6" name="Footer Placeholder 5">
            <a:extLst>
              <a:ext uri="{FF2B5EF4-FFF2-40B4-BE49-F238E27FC236}">
                <a16:creationId xmlns:a16="http://schemas.microsoft.com/office/drawing/2014/main" id="{840A00C9-7F90-89B9-1D76-6A7BDD64D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676D8-285F-38E6-FCEE-652D07099B4F}"/>
              </a:ext>
            </a:extLst>
          </p:cNvPr>
          <p:cNvSpPr>
            <a:spLocks noGrp="1"/>
          </p:cNvSpPr>
          <p:nvPr>
            <p:ph type="sldNum" sz="quarter" idx="12"/>
          </p:nvPr>
        </p:nvSpPr>
        <p:spPr/>
        <p:txBody>
          <a:bodyPr/>
          <a:lstStyle/>
          <a:p>
            <a:fld id="{5112F662-8C86-4FEC-A5F7-114FB19A6231}" type="slidenum">
              <a:rPr lang="en-US" smtClean="0"/>
              <a:t>‹#›</a:t>
            </a:fld>
            <a:endParaRPr lang="en-US"/>
          </a:p>
        </p:txBody>
      </p:sp>
    </p:spTree>
    <p:extLst>
      <p:ext uri="{BB962C8B-B14F-4D97-AF65-F5344CB8AC3E}">
        <p14:creationId xmlns:p14="http://schemas.microsoft.com/office/powerpoint/2010/main" val="1245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AF93D-6732-C4AF-D5BE-AFFF184DD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CCE6C-A979-691D-6670-6DD84DC06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8B4D6-DC98-D400-FD00-981C8707A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F6413-7931-4558-9A4F-0773A59287E3}" type="datetimeFigureOut">
              <a:rPr lang="en-US" smtClean="0"/>
              <a:t>3/15/2024</a:t>
            </a:fld>
            <a:endParaRPr lang="en-US"/>
          </a:p>
        </p:txBody>
      </p:sp>
      <p:sp>
        <p:nvSpPr>
          <p:cNvPr id="5" name="Footer Placeholder 4">
            <a:extLst>
              <a:ext uri="{FF2B5EF4-FFF2-40B4-BE49-F238E27FC236}">
                <a16:creationId xmlns:a16="http://schemas.microsoft.com/office/drawing/2014/main" id="{12A0125F-8314-599D-440B-1213DC2A3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0FE67-8E77-C495-F11E-236653377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2F662-8C86-4FEC-A5F7-114FB19A6231}" type="slidenum">
              <a:rPr lang="en-US" smtClean="0"/>
              <a:t>‹#›</a:t>
            </a:fld>
            <a:endParaRPr lang="en-US"/>
          </a:p>
        </p:txBody>
      </p:sp>
    </p:spTree>
    <p:extLst>
      <p:ext uri="{BB962C8B-B14F-4D97-AF65-F5344CB8AC3E}">
        <p14:creationId xmlns:p14="http://schemas.microsoft.com/office/powerpoint/2010/main" val="380141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12718737"/>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7" name="Object 6" hidden="1"/>
                      <p:cNvPicPr/>
                      <p:nvPr/>
                    </p:nvPicPr>
                    <p:blipFill>
                      <a:blip r:embed="rId5"/>
                      <a:stretch>
                        <a:fillRect/>
                      </a:stretch>
                    </p:blipFill>
                    <p:spPr>
                      <a:xfrm>
                        <a:off x="1588" y="1589"/>
                        <a:ext cx="1588" cy="1588"/>
                      </a:xfrm>
                      <a:prstGeom prst="rect">
                        <a:avLst/>
                      </a:prstGeom>
                    </p:spPr>
                  </p:pic>
                </p:oleObj>
              </mc:Fallback>
            </mc:AlternateContent>
          </a:graphicData>
        </a:graphic>
      </p:graphicFrame>
      <p:sp>
        <p:nvSpPr>
          <p:cNvPr id="41" name="Title 40"/>
          <p:cNvSpPr>
            <a:spLocks noGrp="1"/>
          </p:cNvSpPr>
          <p:nvPr>
            <p:ph type="title" idx="4294967295"/>
          </p:nvPr>
        </p:nvSpPr>
        <p:spPr>
          <a:xfrm>
            <a:off x="7093797" y="1641703"/>
            <a:ext cx="5038840" cy="1523377"/>
          </a:xfrm>
          <a:prstGeom prst="rect">
            <a:avLst/>
          </a:prstGeom>
          <a:noFill/>
          <a:ln>
            <a:noFill/>
            <a:prstDash/>
          </a:ln>
          <a:effectLst/>
        </p:spPr>
        <p:txBody>
          <a:bodyPr rot="0" spcFirstLastPara="0" vertOverflow="overflow" horzOverflow="overflow" vert="horz" wrap="square" lIns="91323" tIns="45662" rIns="91323" bIns="45662" numCol="1" spcCol="0" rtlCol="0" fromWordArt="0" anchor="t" anchorCtr="0" forceAA="0" compatLnSpc="1">
            <a:prstTxWarp prst="textNoShape">
              <a:avLst/>
            </a:prstTxWarp>
            <a:spAutoFit/>
          </a:bodyPr>
          <a:lstStyle/>
          <a:p>
            <a:pPr marL="0" marR="0" lvl="0" indent="0" algn="ctr" defTabSz="914411" rtl="0" eaLnBrk="0" fontAlgn="auto" latinLnBrk="0" hangingPunct="0">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kumimoji="0" lang="en-US" sz="3300" b="1" i="0" u="none" strike="noStrike" kern="1200" cap="none" spc="0" normalizeH="0" baseline="0" noProof="0" dirty="0">
                <a:ln>
                  <a:noFill/>
                </a:ln>
                <a:solidFill>
                  <a:srgbClr val="1F497D"/>
                </a:solidFill>
                <a:effectLst/>
                <a:highlight>
                  <a:srgbClr val="FFFF00"/>
                </a:highlight>
                <a:uLnTx/>
                <a:uFillTx/>
                <a:latin typeface="Arial" panose="020B0604020202020204" pitchFamily="34" charset="0"/>
                <a:ea typeface="+mn-ea"/>
                <a:cs typeface="Arial" panose="020B0604020202020204" pitchFamily="34" charset="0"/>
              </a:rPr>
              <a:t>Your Hospital Name</a:t>
            </a:r>
            <a:r>
              <a:rPr kumimoji="0" lang="en-US" sz="33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p>
          <a:p>
            <a:pPr marL="0" marR="0" lvl="0" indent="0" algn="ctr" defTabSz="914411" rtl="0" eaLnBrk="0" fontAlgn="auto" latinLnBrk="0" hangingPunct="0">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914411"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Medical Laboratory </a:t>
            </a:r>
          </a:p>
          <a:p>
            <a:pPr marL="0" marR="0" lvl="0" indent="0" algn="ctr" defTabSz="914411"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Science Program</a:t>
            </a:r>
          </a:p>
        </p:txBody>
      </p:sp>
      <p:pic>
        <p:nvPicPr>
          <p:cNvPr id="27" name="Picture 26" descr="Image of a hospital building and emergency entrance"/>
          <p:cNvPicPr>
            <a:picLocks noChangeAspect="1"/>
          </p:cNvPicPr>
          <p:nvPr/>
        </p:nvPicPr>
        <p:blipFill>
          <a:blip r:embed="rId6">
            <a:extLst>
              <a:ext uri="{28A0092B-C50C-407E-A947-70E740481C1C}">
                <a14:useLocalDpi xmlns:a14="http://schemas.microsoft.com/office/drawing/2010/main" val="0"/>
              </a:ext>
            </a:extLst>
          </a:blip>
          <a:srcRect l="17840" r="17840"/>
          <a:stretch/>
        </p:blipFill>
        <p:spPr>
          <a:xfrm>
            <a:off x="0" y="7257"/>
            <a:ext cx="5486400" cy="6843486"/>
          </a:xfrm>
          <a:custGeom>
            <a:avLst/>
            <a:gdLst>
              <a:gd name="connsiteX0" fmla="*/ 0 w 5486400"/>
              <a:gd name="connsiteY0" fmla="*/ 0 h 6858000"/>
              <a:gd name="connsiteX1" fmla="*/ 4230082 w 5486400"/>
              <a:gd name="connsiteY1" fmla="*/ 0 h 6858000"/>
              <a:gd name="connsiteX2" fmla="*/ 4459778 w 5486400"/>
              <a:gd name="connsiteY2" fmla="*/ 250589 h 6858000"/>
              <a:gd name="connsiteX3" fmla="*/ 5486400 w 5486400"/>
              <a:gd name="connsiteY3" fmla="*/ 3086100 h 6858000"/>
              <a:gd name="connsiteX4" fmla="*/ 3504245 w 5486400"/>
              <a:gd name="connsiteY4" fmla="*/ 6782495 h 6858000"/>
              <a:gd name="connsiteX5" fmla="*/ 3385462 w 5486400"/>
              <a:gd name="connsiteY5" fmla="*/ 6858000 h 6858000"/>
              <a:gd name="connsiteX6" fmla="*/ 0 w 5486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6858000">
                <a:moveTo>
                  <a:pt x="0" y="0"/>
                </a:moveTo>
                <a:lnTo>
                  <a:pt x="4230082" y="0"/>
                </a:lnTo>
                <a:lnTo>
                  <a:pt x="4459778" y="250589"/>
                </a:lnTo>
                <a:cubicBezTo>
                  <a:pt x="5101130" y="1021142"/>
                  <a:pt x="5486400" y="2009010"/>
                  <a:pt x="5486400" y="3086100"/>
                </a:cubicBezTo>
                <a:cubicBezTo>
                  <a:pt x="5486400" y="4624800"/>
                  <a:pt x="4700135" y="5981414"/>
                  <a:pt x="3504245" y="6782495"/>
                </a:cubicBezTo>
                <a:lnTo>
                  <a:pt x="3385462" y="6858000"/>
                </a:lnTo>
                <a:lnTo>
                  <a:pt x="0" y="6858000"/>
                </a:lnTo>
                <a:close/>
              </a:path>
            </a:pathLst>
          </a:custGeom>
          <a:ln>
            <a:solidFill>
              <a:srgbClr val="1F497D"/>
            </a:solidFill>
          </a:ln>
        </p:spPr>
      </p:pic>
      <p:pic>
        <p:nvPicPr>
          <p:cNvPr id="13" name="Picture 12" descr="image of two men working in a lab and looking into a microscope">
            <a:extLst>
              <a:ext uri="{FF2B5EF4-FFF2-40B4-BE49-F238E27FC236}">
                <a16:creationId xmlns:a16="http://schemas.microsoft.com/office/drawing/2014/main" id="{8A1F5D95-B1AF-A4E8-0358-E10A1AF5AE66}"/>
              </a:ext>
            </a:extLst>
          </p:cNvPr>
          <p:cNvPicPr>
            <a:picLocks noChangeAspect="1"/>
          </p:cNvPicPr>
          <p:nvPr/>
        </p:nvPicPr>
        <p:blipFill>
          <a:blip r:embed="rId7"/>
          <a:stretch>
            <a:fillRect/>
          </a:stretch>
        </p:blipFill>
        <p:spPr>
          <a:xfrm>
            <a:off x="2576944" y="323331"/>
            <a:ext cx="4516853" cy="3431387"/>
          </a:xfrm>
          <a:prstGeom prst="ellipse">
            <a:avLst/>
          </a:prstGeom>
        </p:spPr>
      </p:pic>
      <p:pic>
        <p:nvPicPr>
          <p:cNvPr id="3101" name="Picture 29" descr="Team of Medical Research Scientists Work on a New Generation Disease Cure. They use Microscope, Test Tubes, Micropipette and Writing Down Analysis Results. Laboratory Looks Busy, Bright and Modern. Team of Medical Research Scientists Work on a New Generation Disease Cure. They use Microscope, Test Tubes, Micropipette and Writing Down Analysis Results. Laboratory Looks Busy, Bright and Modern. laboratory worker stock pictures, royalty-free photos &amp; images">
            <a:extLst>
              <a:ext uri="{FF2B5EF4-FFF2-40B4-BE49-F238E27FC236}">
                <a16:creationId xmlns:a16="http://schemas.microsoft.com/office/drawing/2014/main" id="{8F0CBD16-C7AC-3F5C-A60F-FD56B4D77B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5568" y="3313055"/>
            <a:ext cx="3608229" cy="24003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B12783-0ACA-55C0-A868-BDDE12C38AEA}"/>
              </a:ext>
            </a:extLst>
          </p:cNvPr>
          <p:cNvSpPr txBox="1"/>
          <p:nvPr/>
        </p:nvSpPr>
        <p:spPr>
          <a:xfrm>
            <a:off x="7543800" y="3754718"/>
            <a:ext cx="451685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r>
              <a:rPr lang="en-US" sz="1400" dirty="0">
                <a:highlight>
                  <a:srgbClr val="FFFF00"/>
                </a:highlight>
                <a:latin typeface="Arial" panose="020B0604020202020204" pitchFamily="34" charset="0"/>
                <a:cs typeface="Arial" panose="020B0604020202020204" pitchFamily="34" charset="0"/>
              </a:rPr>
              <a:t>Needs to be a partnership – have a champion from nursing or other interprofessional team and one member from your finance or HR department]</a:t>
            </a:r>
          </a:p>
        </p:txBody>
      </p:sp>
      <p:sp>
        <p:nvSpPr>
          <p:cNvPr id="15" name="TextBox 14">
            <a:extLst>
              <a:ext uri="{FF2B5EF4-FFF2-40B4-BE49-F238E27FC236}">
                <a16:creationId xmlns:a16="http://schemas.microsoft.com/office/drawing/2014/main" id="{4C8F380D-6463-A861-C514-824FEE006FD6}"/>
              </a:ext>
            </a:extLst>
          </p:cNvPr>
          <p:cNvSpPr txBox="1">
            <a:spLocks/>
          </p:cNvSpPr>
          <p:nvPr/>
        </p:nvSpPr>
        <p:spPr>
          <a:xfrm>
            <a:off x="7239001" y="5246839"/>
            <a:ext cx="419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cs typeface="Arial" panose="020B0604020202020204" pitchFamily="34" charset="0"/>
              </a:rPr>
              <a:t>[insert image of your hospital logo here]</a:t>
            </a:r>
          </a:p>
        </p:txBody>
      </p:sp>
    </p:spTree>
    <p:extLst>
      <p:ext uri="{BB962C8B-B14F-4D97-AF65-F5344CB8AC3E}">
        <p14:creationId xmlns:p14="http://schemas.microsoft.com/office/powerpoint/2010/main" val="223156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5" name="Title 4">
            <a:extLst>
              <a:ext uri="{FF2B5EF4-FFF2-40B4-BE49-F238E27FC236}">
                <a16:creationId xmlns:a16="http://schemas.microsoft.com/office/drawing/2014/main" id="{04D9C53C-1B4A-81E7-E33F-593C557E9BDA}"/>
              </a:ext>
            </a:extLst>
          </p:cNvPr>
          <p:cNvSpPr>
            <a:spLocks noGrp="1"/>
          </p:cNvSpPr>
          <p:nvPr>
            <p:ph type="title"/>
          </p:nvPr>
        </p:nvSpPr>
        <p:spPr/>
        <p:txBody>
          <a:bodyPr/>
          <a:lstStyle/>
          <a:p>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Background</a:t>
            </a:r>
            <a:endParaRPr lang="en-US" dirty="0">
              <a:solidFill>
                <a:schemeClr val="bg1"/>
              </a:solidFill>
            </a:endParaRPr>
          </a:p>
        </p:txBody>
      </p:sp>
      <p:sp>
        <p:nvSpPr>
          <p:cNvPr id="6" name="Content Placeholder 1">
            <a:extLst>
              <a:ext uri="{FF2B5EF4-FFF2-40B4-BE49-F238E27FC236}">
                <a16:creationId xmlns:a16="http://schemas.microsoft.com/office/drawing/2014/main" id="{682902E8-ABD1-C104-9C94-BFB25A58C693}"/>
              </a:ext>
            </a:extLst>
          </p:cNvPr>
          <p:cNvSpPr txBox="1">
            <a:spLocks/>
          </p:cNvSpPr>
          <p:nvPr/>
        </p:nvSpPr>
        <p:spPr>
          <a:xfrm>
            <a:off x="2093794" y="1494666"/>
            <a:ext cx="10515600" cy="4351338"/>
          </a:xfrm>
          <a:prstGeom prst="rect">
            <a:avLst/>
          </a:prstGeom>
          <a:noFill/>
          <a:ln>
            <a:noFill/>
          </a:ln>
        </p:spPr>
        <p:txBody>
          <a:bodyPr spcFirstLastPara="1" vert="horz" wrap="square" lIns="91425" tIns="45700" rIns="91425" bIns="45700" rtlCol="0" anchor="t" anchorCtr="0">
            <a:noAutofit/>
          </a:bodyPr>
          <a:lstStyle>
            <a:lvl1pPr marL="457200" lvl="0" indent="-350520" algn="l" defTabSz="914400" rtl="0" eaLnBrk="1" latinLnBrk="0" hangingPunct="1">
              <a:lnSpc>
                <a:spcPct val="110000"/>
              </a:lnSpc>
              <a:spcBef>
                <a:spcPts val="600"/>
              </a:spcBef>
              <a:spcAft>
                <a:spcPts val="0"/>
              </a:spcAft>
              <a:buClr>
                <a:srgbClr val="4696D2"/>
              </a:buClr>
              <a:buSzPts val="1920"/>
              <a:buFont typeface="Arial" panose="020B0604020202020204" pitchFamily="34" charset="0"/>
              <a:buChar char="•"/>
              <a:defRPr sz="2800" kern="1200">
                <a:solidFill>
                  <a:schemeClr val="tx1"/>
                </a:solidFill>
                <a:latin typeface="+mn-lt"/>
                <a:ea typeface="+mn-ea"/>
                <a:cs typeface="+mn-cs"/>
              </a:defRPr>
            </a:lvl1pPr>
            <a:lvl2pPr marL="914400" lvl="1" indent="-330200" algn="l" defTabSz="914400" rtl="0" eaLnBrk="1" latinLnBrk="0" hangingPunct="1">
              <a:lnSpc>
                <a:spcPct val="110000"/>
              </a:lnSpc>
              <a:spcBef>
                <a:spcPts val="600"/>
              </a:spcBef>
              <a:spcAft>
                <a:spcPts val="0"/>
              </a:spcAft>
              <a:buClr>
                <a:srgbClr val="4696D2"/>
              </a:buClr>
              <a:buSzPts val="1600"/>
              <a:buFont typeface="Arial" panose="020B0604020202020204" pitchFamily="34" charset="0"/>
              <a:buChar char="•"/>
              <a:defRPr sz="2400" kern="1200">
                <a:solidFill>
                  <a:schemeClr val="tx1"/>
                </a:solidFill>
                <a:latin typeface="+mn-lt"/>
                <a:ea typeface="+mn-ea"/>
                <a:cs typeface="+mn-cs"/>
              </a:defRPr>
            </a:lvl2pPr>
            <a:lvl3pPr marL="1371600" lvl="2" indent="-320039" algn="l" defTabSz="914400" rtl="0" eaLnBrk="1" latinLnBrk="0" hangingPunct="1">
              <a:lnSpc>
                <a:spcPct val="110000"/>
              </a:lnSpc>
              <a:spcBef>
                <a:spcPts val="600"/>
              </a:spcBef>
              <a:spcAft>
                <a:spcPts val="0"/>
              </a:spcAft>
              <a:buClr>
                <a:srgbClr val="4696D2"/>
              </a:buClr>
              <a:buSzPts val="1440"/>
              <a:buFont typeface="Arial" panose="020B0604020202020204" pitchFamily="34" charset="0"/>
              <a:buChar char="•"/>
              <a:defRPr sz="2000" kern="1200">
                <a:solidFill>
                  <a:schemeClr val="tx1"/>
                </a:solidFill>
                <a:latin typeface="+mn-lt"/>
                <a:ea typeface="+mn-ea"/>
                <a:cs typeface="+mn-cs"/>
              </a:defRPr>
            </a:lvl3pPr>
            <a:lvl4pPr marL="1828800" lvl="3" indent="-309880"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4pPr>
            <a:lvl5pPr marL="2286000" lvl="4" indent="-309879"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latin typeface="Arial" panose="020B0604020202020204" pitchFamily="34" charset="0"/>
                <a:cs typeface="Arial" panose="020B0604020202020204" pitchFamily="34" charset="0"/>
              </a:rPr>
              <a:t>How does this impact the overall healthcare team and our patients?</a:t>
            </a:r>
          </a:p>
          <a:p>
            <a:pPr marL="0" indent="0">
              <a:lnSpc>
                <a:spcPct val="100000"/>
              </a:lnSpc>
              <a:buFont typeface="Arial" panose="020B0604020202020204" pitchFamily="34" charset="0"/>
              <a:buNone/>
            </a:pPr>
            <a:r>
              <a:rPr lang="en-US" sz="1400" b="1" i="1" dirty="0">
                <a:latin typeface="Arial" panose="020B0604020202020204" pitchFamily="34" charset="0"/>
                <a:cs typeface="Arial" panose="020B0604020202020204" pitchFamily="34" charset="0"/>
              </a:rPr>
              <a:t>“70% of medical decisions are based on diagnostic and laboratory testing.”</a:t>
            </a:r>
          </a:p>
          <a:p>
            <a:pPr marL="0" indent="0" algn="ctr">
              <a:lnSpc>
                <a:spcPct val="100000"/>
              </a:lnSpc>
              <a:buFont typeface="Arial" panose="020B0604020202020204" pitchFamily="34" charset="0"/>
              <a:buNone/>
            </a:pPr>
            <a:endParaRPr lang="en-US" sz="1400" b="1" i="1"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National Shortage in Laboratory Workforce</a:t>
            </a:r>
          </a:p>
          <a:p>
            <a:pPr lvl="1">
              <a:lnSpc>
                <a:spcPct val="100000"/>
              </a:lnSpc>
            </a:pPr>
            <a:r>
              <a:rPr lang="en-US" sz="1400" dirty="0">
                <a:latin typeface="Arial" panose="020B0604020202020204" pitchFamily="34" charset="0"/>
                <a:cs typeface="Arial" panose="020B0604020202020204" pitchFamily="34" charset="0"/>
              </a:rPr>
              <a:t>Training programs unable to meet demand of growing field </a:t>
            </a:r>
          </a:p>
          <a:p>
            <a:pPr lvl="1">
              <a:lnSpc>
                <a:spcPct val="100000"/>
              </a:lnSpc>
            </a:pPr>
            <a:r>
              <a:rPr lang="en-US" sz="1400" dirty="0">
                <a:latin typeface="Arial" panose="020B0604020202020204" pitchFamily="34" charset="0"/>
                <a:cs typeface="Arial" panose="020B0604020202020204" pitchFamily="34" charset="0"/>
              </a:rPr>
              <a:t>Aging Workforce and Retirements</a:t>
            </a:r>
          </a:p>
          <a:p>
            <a:pPr marL="457206" lvl="1" indent="0">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Who can work in hospital laboratories?</a:t>
            </a:r>
          </a:p>
          <a:p>
            <a:pPr lvl="1">
              <a:lnSpc>
                <a:spcPct val="100000"/>
              </a:lnSpc>
            </a:pPr>
            <a:r>
              <a:rPr lang="en-US" sz="1400" dirty="0">
                <a:latin typeface="Arial" panose="020B0604020202020204" pitchFamily="34" charset="0"/>
                <a:cs typeface="Arial" panose="020B0604020202020204" pitchFamily="34" charset="0"/>
              </a:rPr>
              <a:t>State Licensed and Board-Certified Professionals [</a:t>
            </a:r>
            <a:r>
              <a:rPr lang="en-US" sz="1400" dirty="0">
                <a:highlight>
                  <a:srgbClr val="FFFF00"/>
                </a:highlight>
                <a:latin typeface="Arial" panose="020B0604020202020204" pitchFamily="34" charset="0"/>
                <a:cs typeface="Arial" panose="020B0604020202020204" pitchFamily="34" charset="0"/>
              </a:rPr>
              <a:t>Only Applicable Items</a:t>
            </a:r>
            <a:r>
              <a:rPr lang="en-US" sz="1400" dirty="0">
                <a:latin typeface="Arial" panose="020B0604020202020204" pitchFamily="34" charset="0"/>
                <a:cs typeface="Arial" panose="020B0604020202020204" pitchFamily="34" charset="0"/>
              </a:rPr>
              <a:t>]</a:t>
            </a:r>
          </a:p>
          <a:p>
            <a:pPr lvl="1">
              <a:lnSpc>
                <a:spcPct val="100000"/>
              </a:lnSpc>
            </a:pPr>
            <a:r>
              <a:rPr lang="en-US" sz="1400" dirty="0">
                <a:latin typeface="Arial" panose="020B0604020202020204" pitchFamily="34" charset="0"/>
                <a:cs typeface="Arial" panose="020B0604020202020204" pitchFamily="34" charset="0"/>
              </a:rPr>
              <a:t>Additional Specialized Laboratory Training (e.g., hematology, blood bank, microbiology)</a:t>
            </a:r>
          </a:p>
          <a:p>
            <a:pPr lvl="1">
              <a:lnSpc>
                <a:spcPct val="100000"/>
              </a:lnSpc>
            </a:pPr>
            <a:r>
              <a:rPr lang="en-US" sz="1400" dirty="0">
                <a:latin typeface="Arial" panose="020B0604020202020204" pitchFamily="34" charset="0"/>
                <a:cs typeface="Arial" panose="020B0604020202020204" pitchFamily="34" charset="0"/>
              </a:rPr>
              <a:t>Biological science degrees alone are not qualified for clinical laboratory positions</a:t>
            </a:r>
          </a:p>
          <a:p>
            <a:pPr marL="57151" indent="0">
              <a:lnSpc>
                <a:spcPct val="100000"/>
              </a:lnSpc>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Limited Local Medical Laboratory Science (MLS) Training Programs</a:t>
            </a:r>
          </a:p>
          <a:p>
            <a:pPr lvl="1">
              <a:lnSpc>
                <a:spcPct val="100000"/>
              </a:lnSpc>
            </a:pPr>
            <a:r>
              <a:rPr lang="en-US" sz="1400" dirty="0">
                <a:latin typeface="Arial" panose="020B0604020202020204" pitchFamily="34" charset="0"/>
                <a:cs typeface="Arial" panose="020B0604020202020204" pitchFamily="34" charset="0"/>
              </a:rPr>
              <a:t>University-Based Programs (</a:t>
            </a:r>
            <a:r>
              <a:rPr lang="en-US" sz="1400" dirty="0">
                <a:highlight>
                  <a:srgbClr val="FFFF00"/>
                </a:highlight>
                <a:latin typeface="Arial" panose="020B0604020202020204" pitchFamily="34" charset="0"/>
                <a:cs typeface="Arial" panose="020B0604020202020204" pitchFamily="34" charset="0"/>
              </a:rPr>
              <a:t>Add your closest regional programs here - competitors</a:t>
            </a:r>
            <a:r>
              <a:rPr lang="en-US" sz="1400" dirty="0">
                <a:latin typeface="Arial" panose="020B0604020202020204" pitchFamily="34" charset="0"/>
                <a:cs typeface="Arial" panose="020B0604020202020204" pitchFamily="34" charset="0"/>
              </a:rPr>
              <a:t>)</a:t>
            </a:r>
          </a:p>
          <a:p>
            <a:pPr lvl="1">
              <a:lnSpc>
                <a:spcPct val="100000"/>
              </a:lnSpc>
            </a:pPr>
            <a:r>
              <a:rPr lang="en-US" sz="1400" dirty="0">
                <a:latin typeface="Arial" panose="020B0604020202020204" pitchFamily="34" charset="0"/>
                <a:cs typeface="Arial" panose="020B0604020202020204" pitchFamily="34" charset="0"/>
              </a:rPr>
              <a:t>Hospital-Based Programs (</a:t>
            </a:r>
            <a:r>
              <a:rPr lang="en-US" sz="1400" dirty="0">
                <a:highlight>
                  <a:srgbClr val="FFFF00"/>
                </a:highlight>
                <a:latin typeface="Arial" panose="020B0604020202020204" pitchFamily="34" charset="0"/>
                <a:cs typeface="Arial" panose="020B0604020202020204" pitchFamily="34" charset="0"/>
              </a:rPr>
              <a:t>Add your closet regional programs here – if very far emphasize that!)</a:t>
            </a:r>
          </a:p>
          <a:p>
            <a:pPr lvl="1">
              <a:lnSpc>
                <a:spcPct val="100000"/>
              </a:lnSpc>
            </a:pP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C1D9B64-6C36-D088-7638-39DDC208DB54}"/>
              </a:ext>
            </a:extLst>
          </p:cNvPr>
          <p:cNvSpPr/>
          <p:nvPr/>
        </p:nvSpPr>
        <p:spPr>
          <a:xfrm>
            <a:off x="9753600" y="6324600"/>
            <a:ext cx="2438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Insert an image of your institution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1000"/>
                                        <p:tgtEl>
                                          <p:spTgt spid="6">
                                            <p:txEl>
                                              <p:pRg st="7" end="7"/>
                                            </p:txEl>
                                          </p:spTgt>
                                        </p:tgtEl>
                                      </p:cBhvr>
                                    </p:animEffect>
                                    <p:anim calcmode="lin" valueType="num">
                                      <p:cBhvr>
                                        <p:cTn id="3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1000"/>
                                        <p:tgtEl>
                                          <p:spTgt spid="6">
                                            <p:txEl>
                                              <p:pRg st="8" end="8"/>
                                            </p:txEl>
                                          </p:spTgt>
                                        </p:tgtEl>
                                      </p:cBhvr>
                                    </p:animEffect>
                                    <p:anim calcmode="lin" valueType="num">
                                      <p:cBhvr>
                                        <p:cTn id="3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1000"/>
                                        <p:tgtEl>
                                          <p:spTgt spid="6">
                                            <p:txEl>
                                              <p:pRg st="9" end="9"/>
                                            </p:txEl>
                                          </p:spTgt>
                                        </p:tgtEl>
                                      </p:cBhvr>
                                    </p:animEffect>
                                    <p:anim calcmode="lin" valueType="num">
                                      <p:cBhvr>
                                        <p:cTn id="4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1000"/>
                                        <p:tgtEl>
                                          <p:spTgt spid="6">
                                            <p:txEl>
                                              <p:pRg st="10" end="10"/>
                                            </p:txEl>
                                          </p:spTgt>
                                        </p:tgtEl>
                                      </p:cBhvr>
                                    </p:animEffect>
                                    <p:anim calcmode="lin" valueType="num">
                                      <p:cBhvr>
                                        <p:cTn id="4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animEffect transition="in" filter="fade">
                                      <p:cBhvr>
                                        <p:cTn id="53" dur="1000"/>
                                        <p:tgtEl>
                                          <p:spTgt spid="6">
                                            <p:txEl>
                                              <p:pRg st="12" end="12"/>
                                            </p:txEl>
                                          </p:spTgt>
                                        </p:tgtEl>
                                      </p:cBhvr>
                                    </p:animEffect>
                                    <p:anim calcmode="lin" valueType="num">
                                      <p:cBhvr>
                                        <p:cTn id="5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13" end="13"/>
                                            </p:txEl>
                                          </p:spTgt>
                                        </p:tgtEl>
                                        <p:attrNameLst>
                                          <p:attrName>style.visibility</p:attrName>
                                        </p:attrNameLst>
                                      </p:cBhvr>
                                      <p:to>
                                        <p:strVal val="visible"/>
                                      </p:to>
                                    </p:set>
                                    <p:animEffect transition="in" filter="fade">
                                      <p:cBhvr>
                                        <p:cTn id="58" dur="1000"/>
                                        <p:tgtEl>
                                          <p:spTgt spid="6">
                                            <p:txEl>
                                              <p:pRg st="13" end="13"/>
                                            </p:txEl>
                                          </p:spTgt>
                                        </p:tgtEl>
                                      </p:cBhvr>
                                    </p:animEffect>
                                    <p:anim calcmode="lin" valueType="num">
                                      <p:cBhvr>
                                        <p:cTn id="5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1000"/>
                                        <p:tgtEl>
                                          <p:spTgt spid="6">
                                            <p:txEl>
                                              <p:pRg st="14" end="14"/>
                                            </p:txEl>
                                          </p:spTgt>
                                        </p:tgtEl>
                                      </p:cBhvr>
                                    </p:animEffect>
                                    <p:anim calcmode="lin" valueType="num">
                                      <p:cBhvr>
                                        <p:cTn id="64"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1149E3C-5477-7ED5-0DCE-150254B55A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E27CF9-319C-0907-D585-7AEA027E3874}"/>
              </a:ext>
            </a:extLst>
          </p:cNvPr>
          <p:cNvSpPr>
            <a:spLocks noGrp="1"/>
          </p:cNvSpPr>
          <p:nvPr>
            <p:ph type="title"/>
          </p:nvPr>
        </p:nvSpPr>
        <p:spPr>
          <a:xfrm>
            <a:off x="803029" y="428473"/>
            <a:ext cx="10337801" cy="1167046"/>
          </a:xfrm>
        </p:spPr>
        <p:txBody>
          <a:bodyPr/>
          <a:lstStyle/>
          <a:p>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srgbClr val="0070C0"/>
                </a:solidFill>
                <a:effectLst/>
                <a:highlight>
                  <a:srgbClr val="FFFF00"/>
                </a:highlight>
                <a:uLnTx/>
                <a:uFillTx/>
                <a:latin typeface="Arial" panose="020B0604020202020204" pitchFamily="34" charset="0"/>
                <a:ea typeface="+mn-ea"/>
                <a:cs typeface="Arial" panose="020B0604020202020204" pitchFamily="34" charset="0"/>
              </a:rPr>
              <a:t>Institution Name</a:t>
            </a: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 Current State (</a:t>
            </a:r>
            <a:r>
              <a:rPr kumimoji="0" lang="en-US" sz="28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Why</a:t>
            </a: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b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dirty="0">
              <a:solidFill>
                <a:schemeClr val="bg1"/>
              </a:solidFill>
            </a:endParaRPr>
          </a:p>
        </p:txBody>
      </p:sp>
      <p:sp>
        <p:nvSpPr>
          <p:cNvPr id="2" name="TextBox 1">
            <a:extLst>
              <a:ext uri="{FF2B5EF4-FFF2-40B4-BE49-F238E27FC236}">
                <a16:creationId xmlns:a16="http://schemas.microsoft.com/office/drawing/2014/main" id="{D6EDCF14-BEF2-D1D8-9086-6820339D94CF}"/>
              </a:ext>
            </a:extLst>
          </p:cNvPr>
          <p:cNvSpPr txBox="1"/>
          <p:nvPr/>
        </p:nvSpPr>
        <p:spPr>
          <a:xfrm>
            <a:off x="137326" y="1595519"/>
            <a:ext cx="5029200" cy="307777"/>
          </a:xfrm>
          <a:prstGeom prst="rect">
            <a:avLst/>
          </a:prstGeom>
          <a:noFill/>
        </p:spPr>
        <p:txBody>
          <a:bodyPr wrap="square" rtlCol="0">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E</a:t>
            </a:r>
            <a:r>
              <a:rPr lang="en-US" sz="1400" dirty="0">
                <a:effectLst/>
                <a:latin typeface="Arial" panose="020B0604020202020204" pitchFamily="34" charset="0"/>
                <a:ea typeface="Calibri" panose="020F0502020204030204" pitchFamily="34" charset="0"/>
                <a:cs typeface="Arial" panose="020B0604020202020204" pitchFamily="34" charset="0"/>
              </a:rPr>
              <a:t>xpansion into </a:t>
            </a: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a:highlight>
                  <a:srgbClr val="FFFF00"/>
                </a:highlight>
                <a:latin typeface="Arial" panose="020B0604020202020204" pitchFamily="34" charset="0"/>
                <a:ea typeface="Calibri" panose="020F0502020204030204" pitchFamily="34" charset="0"/>
                <a:cs typeface="Arial" panose="020B0604020202020204" pitchFamily="34" charset="0"/>
              </a:rPr>
              <a:t>your regional expansion</a:t>
            </a: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3" name="Picture 2" descr="Blank Town Map Template | Build a Town | Twinkl - Twinkl">
            <a:extLst>
              <a:ext uri="{FF2B5EF4-FFF2-40B4-BE49-F238E27FC236}">
                <a16:creationId xmlns:a16="http://schemas.microsoft.com/office/drawing/2014/main" id="{E08F8E45-C090-2BD5-9EDF-A83ECB7CF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32" y="2061493"/>
            <a:ext cx="4853044" cy="25319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A023DC-A659-70A0-444A-0D67850A9E44}"/>
              </a:ext>
            </a:extLst>
          </p:cNvPr>
          <p:cNvSpPr txBox="1"/>
          <p:nvPr/>
        </p:nvSpPr>
        <p:spPr>
          <a:xfrm>
            <a:off x="-370674" y="4731587"/>
            <a:ext cx="6362700" cy="306109"/>
          </a:xfrm>
          <a:prstGeom prst="rect">
            <a:avLst/>
          </a:prstGeom>
          <a:noFill/>
        </p:spPr>
        <p:txBody>
          <a:bodyPr wrap="square" rtlCol="0">
            <a:spAutoFit/>
          </a:bodyPr>
          <a:lstStyle/>
          <a:p>
            <a:pPr marL="0" marR="0" indent="45720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Laboratory Personnel breakdown by Age (n = </a:t>
            </a:r>
            <a:r>
              <a:rPr lang="en-US"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MLT/MLS total </a:t>
            </a:r>
            <a:r>
              <a:rPr lang="en-US" sz="14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8" name="Picture 7" descr="chart for lab personnel breakdown">
            <a:extLst>
              <a:ext uri="{FF2B5EF4-FFF2-40B4-BE49-F238E27FC236}">
                <a16:creationId xmlns:a16="http://schemas.microsoft.com/office/drawing/2014/main" id="{34DABD38-C16C-2097-EAD9-AE53A5C107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729" y="5095241"/>
            <a:ext cx="3571876" cy="1561440"/>
          </a:xfrm>
          <a:prstGeom prst="rect">
            <a:avLst/>
          </a:prstGeom>
          <a:noFill/>
          <a:ln>
            <a:noFill/>
          </a:ln>
          <a:effectLst>
            <a:outerShdw blurRad="44450" dist="27940" dir="5400000" algn="ctr">
              <a:srgbClr val="000000">
                <a:alpha val="32000"/>
              </a:srgbClr>
            </a:outerShdw>
          </a:effectLst>
        </p:spPr>
      </p:pic>
      <p:sp>
        <p:nvSpPr>
          <p:cNvPr id="9" name="TextBox 8">
            <a:extLst>
              <a:ext uri="{FF2B5EF4-FFF2-40B4-BE49-F238E27FC236}">
                <a16:creationId xmlns:a16="http://schemas.microsoft.com/office/drawing/2014/main" id="{B6685CC7-F4DB-505B-AD84-94F945B185EB}"/>
              </a:ext>
            </a:extLst>
          </p:cNvPr>
          <p:cNvSpPr txBox="1"/>
          <p:nvPr/>
        </p:nvSpPr>
        <p:spPr>
          <a:xfrm>
            <a:off x="4104219" y="6256571"/>
            <a:ext cx="1066800" cy="400110"/>
          </a:xfrm>
          <a:prstGeom prst="rect">
            <a:avLst/>
          </a:prstGeom>
          <a:noFill/>
        </p:spPr>
        <p:txBody>
          <a:bodyPr wrap="square" rtlCol="0">
            <a:spAutoFit/>
          </a:bodyPr>
          <a:lstStyle/>
          <a:p>
            <a:r>
              <a:rPr lang="en-US" sz="2000" dirty="0">
                <a:solidFill>
                  <a:srgbClr val="C00000"/>
                </a:solidFill>
                <a:latin typeface="Arial" panose="020B0604020202020204" pitchFamily="34" charset="0"/>
                <a:cs typeface="Arial" panose="020B0604020202020204" pitchFamily="34" charset="0"/>
              </a:rPr>
              <a:t>47.2%</a:t>
            </a:r>
          </a:p>
        </p:txBody>
      </p:sp>
      <p:sp>
        <p:nvSpPr>
          <p:cNvPr id="10" name="Content Placeholder 1">
            <a:extLst>
              <a:ext uri="{FF2B5EF4-FFF2-40B4-BE49-F238E27FC236}">
                <a16:creationId xmlns:a16="http://schemas.microsoft.com/office/drawing/2014/main" id="{E0322D65-23D4-645C-E560-D7FB9C0E900D}"/>
              </a:ext>
            </a:extLst>
          </p:cNvPr>
          <p:cNvSpPr txBox="1">
            <a:spLocks/>
          </p:cNvSpPr>
          <p:nvPr/>
        </p:nvSpPr>
        <p:spPr>
          <a:xfrm>
            <a:off x="5280826" y="1702064"/>
            <a:ext cx="6642100" cy="4754563"/>
          </a:xfrm>
          <a:prstGeom prst="rect">
            <a:avLst/>
          </a:prstGeom>
          <a:noFill/>
          <a:ln>
            <a:noFill/>
          </a:ln>
        </p:spPr>
        <p:txBody>
          <a:bodyPr spcFirstLastPara="1" vert="horz" wrap="square" lIns="91425" tIns="45700" rIns="91425" bIns="45700" rtlCol="0" anchor="t" anchorCtr="0">
            <a:normAutofit fontScale="85000" lnSpcReduction="20000"/>
          </a:bodyPr>
          <a:lstStyle>
            <a:lvl1pPr marL="457200" lvl="0" indent="-350520" algn="l" defTabSz="914400" rtl="0" eaLnBrk="1" latinLnBrk="0" hangingPunct="1">
              <a:lnSpc>
                <a:spcPct val="110000"/>
              </a:lnSpc>
              <a:spcBef>
                <a:spcPts val="600"/>
              </a:spcBef>
              <a:spcAft>
                <a:spcPts val="0"/>
              </a:spcAft>
              <a:buClr>
                <a:srgbClr val="4696D2"/>
              </a:buClr>
              <a:buSzPts val="1920"/>
              <a:buFont typeface="Arial" panose="020B0604020202020204" pitchFamily="34" charset="0"/>
              <a:buChar char="•"/>
              <a:defRPr sz="2800" kern="1200">
                <a:solidFill>
                  <a:schemeClr val="tx1"/>
                </a:solidFill>
                <a:latin typeface="+mn-lt"/>
                <a:ea typeface="+mn-ea"/>
                <a:cs typeface="+mn-cs"/>
              </a:defRPr>
            </a:lvl1pPr>
            <a:lvl2pPr marL="914400" lvl="1" indent="-330200" algn="l" defTabSz="914400" rtl="0" eaLnBrk="1" latinLnBrk="0" hangingPunct="1">
              <a:lnSpc>
                <a:spcPct val="110000"/>
              </a:lnSpc>
              <a:spcBef>
                <a:spcPts val="600"/>
              </a:spcBef>
              <a:spcAft>
                <a:spcPts val="0"/>
              </a:spcAft>
              <a:buClr>
                <a:srgbClr val="4696D2"/>
              </a:buClr>
              <a:buSzPts val="1600"/>
              <a:buFont typeface="Arial" panose="020B0604020202020204" pitchFamily="34" charset="0"/>
              <a:buChar char="•"/>
              <a:defRPr sz="2400" kern="1200">
                <a:solidFill>
                  <a:schemeClr val="tx1"/>
                </a:solidFill>
                <a:latin typeface="+mn-lt"/>
                <a:ea typeface="+mn-ea"/>
                <a:cs typeface="+mn-cs"/>
              </a:defRPr>
            </a:lvl2pPr>
            <a:lvl3pPr marL="1371600" lvl="2" indent="-320039" algn="l" defTabSz="914400" rtl="0" eaLnBrk="1" latinLnBrk="0" hangingPunct="1">
              <a:lnSpc>
                <a:spcPct val="110000"/>
              </a:lnSpc>
              <a:spcBef>
                <a:spcPts val="600"/>
              </a:spcBef>
              <a:spcAft>
                <a:spcPts val="0"/>
              </a:spcAft>
              <a:buClr>
                <a:srgbClr val="4696D2"/>
              </a:buClr>
              <a:buSzPts val="1440"/>
              <a:buFont typeface="Arial" panose="020B0604020202020204" pitchFamily="34" charset="0"/>
              <a:buChar char="•"/>
              <a:defRPr sz="2000" kern="1200">
                <a:solidFill>
                  <a:schemeClr val="tx1"/>
                </a:solidFill>
                <a:latin typeface="+mn-lt"/>
                <a:ea typeface="+mn-ea"/>
                <a:cs typeface="+mn-cs"/>
              </a:defRPr>
            </a:lvl3pPr>
            <a:lvl4pPr marL="1828800" lvl="3" indent="-309880"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4pPr>
            <a:lvl5pPr marL="2286000" lvl="4" indent="-309879"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We’re Growing!</a:t>
            </a:r>
          </a:p>
          <a:p>
            <a:pPr lvl="1"/>
            <a:r>
              <a:rPr lang="en-US" dirty="0">
                <a:latin typeface="Arial" panose="020B0604020202020204" pitchFamily="34" charset="0"/>
                <a:ea typeface="Calibri" panose="020F0502020204030204" pitchFamily="34" charset="0"/>
                <a:cs typeface="Arial" panose="020B0604020202020204" pitchFamily="34" charset="0"/>
              </a:rPr>
              <a:t>[</a:t>
            </a:r>
            <a:r>
              <a:rPr lang="en-US" dirty="0">
                <a:highlight>
                  <a:srgbClr val="FFFF00"/>
                </a:highlight>
                <a:latin typeface="Arial" panose="020B0604020202020204" pitchFamily="34" charset="0"/>
                <a:ea typeface="Calibri" panose="020F0502020204030204" pitchFamily="34" charset="0"/>
                <a:cs typeface="Arial" panose="020B0604020202020204" pitchFamily="34" charset="0"/>
              </a:rPr>
              <a:t>List new hospitals and ED lab locations</a:t>
            </a:r>
            <a:r>
              <a:rPr lang="en-US" dirty="0">
                <a:latin typeface="Arial" panose="020B0604020202020204" pitchFamily="34" charset="0"/>
                <a:ea typeface="Calibri" panose="020F0502020204030204" pitchFamily="34" charset="0"/>
                <a:cs typeface="Arial" panose="020B0604020202020204" pitchFamily="34" charset="0"/>
              </a:rPr>
              <a:t>]</a:t>
            </a:r>
          </a:p>
          <a:p>
            <a:pPr lvl="1"/>
            <a:r>
              <a:rPr lang="en-US" dirty="0">
                <a:latin typeface="Arial" panose="020B0604020202020204" pitchFamily="34" charset="0"/>
                <a:ea typeface="Calibri" panose="020F0502020204030204" pitchFamily="34" charset="0"/>
                <a:cs typeface="Arial" panose="020B0604020202020204" pitchFamily="34" charset="0"/>
              </a:rPr>
              <a:t>Additional expansion of our ambulatory campuses and primary care offices [</a:t>
            </a:r>
            <a:r>
              <a:rPr lang="en-US" dirty="0">
                <a:highlight>
                  <a:srgbClr val="FFFF00"/>
                </a:highlight>
                <a:latin typeface="Arial" panose="020B0604020202020204" pitchFamily="34" charset="0"/>
                <a:ea typeface="Calibri" panose="020F0502020204030204" pitchFamily="34" charset="0"/>
                <a:cs typeface="Arial" panose="020B0604020202020204" pitchFamily="34" charset="0"/>
              </a:rPr>
              <a:t>increased volumes]</a:t>
            </a:r>
          </a:p>
          <a:p>
            <a:pPr marL="400055" lvl="1" indent="0">
              <a:lnSpc>
                <a:spcPct val="107000"/>
              </a:lnSpc>
              <a:spcBef>
                <a:spcPts val="0"/>
              </a:spcBef>
              <a:buFont typeface="Arial" panose="020B0604020202020204" pitchFamily="34" charset="0"/>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marL="514345"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Retirements in Workforce</a:t>
            </a:r>
          </a:p>
          <a:p>
            <a:pPr lvl="1"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Increase in non-productive and recruitment cost</a:t>
            </a:r>
          </a:p>
          <a:p>
            <a:pPr lvl="1"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Operations maintained through overtime, critical staff bonuses, and borrowing existing staff</a:t>
            </a:r>
            <a:endParaRPr lang="en-US" sz="1800" dirty="0">
              <a:latin typeface="Arial" panose="020B0604020202020204" pitchFamily="34" charset="0"/>
              <a:ea typeface="Calibri" panose="020F0502020204030204" pitchFamily="34" charset="0"/>
              <a:cs typeface="Arial" panose="020B0604020202020204" pitchFamily="34" charset="0"/>
            </a:endParaRPr>
          </a:p>
          <a:p>
            <a:pPr marL="514345"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Training program needed</a:t>
            </a:r>
          </a:p>
          <a:p>
            <a:pPr lvl="1"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Didactic classroom learning</a:t>
            </a:r>
          </a:p>
          <a:p>
            <a:pPr lvl="1" indent="-4572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On-site medical laboratory techniques</a:t>
            </a:r>
          </a:p>
          <a:p>
            <a:pPr lvl="1" indent="-457200">
              <a:lnSpc>
                <a:spcPct val="107000"/>
              </a:lnSpc>
              <a:spcBef>
                <a:spcPts val="0"/>
              </a:spcBef>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a:p>
            <a:pPr marL="514345" indent="-457200">
              <a:lnSpc>
                <a:spcPct val="107000"/>
              </a:lnSpc>
              <a:spcBef>
                <a:spcPts val="0"/>
              </a:spcBef>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63AC56-43DC-13D8-06DD-F4A4979D6A2E}"/>
              </a:ext>
            </a:extLst>
          </p:cNvPr>
          <p:cNvSpPr/>
          <p:nvPr/>
        </p:nvSpPr>
        <p:spPr>
          <a:xfrm>
            <a:off x="9753600" y="6324600"/>
            <a:ext cx="2438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Insert an image of your institution logo</a:t>
            </a:r>
          </a:p>
        </p:txBody>
      </p:sp>
    </p:spTree>
    <p:extLst>
      <p:ext uri="{BB962C8B-B14F-4D97-AF65-F5344CB8AC3E}">
        <p14:creationId xmlns:p14="http://schemas.microsoft.com/office/powerpoint/2010/main" val="36985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000"/>
                                        <p:tgtEl>
                                          <p:spTgt spid="10">
                                            <p:txEl>
                                              <p:pRg st="4" end="4"/>
                                            </p:txEl>
                                          </p:spTgt>
                                        </p:tgtEl>
                                      </p:cBhvr>
                                    </p:animEffect>
                                    <p:anim calcmode="lin" valueType="num">
                                      <p:cBhvr>
                                        <p:cTn id="2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1000"/>
                                        <p:tgtEl>
                                          <p:spTgt spid="10">
                                            <p:txEl>
                                              <p:pRg st="5" end="5"/>
                                            </p:txEl>
                                          </p:spTgt>
                                        </p:tgtEl>
                                      </p:cBhvr>
                                    </p:animEffect>
                                    <p:anim calcmode="lin" valueType="num">
                                      <p:cBhvr>
                                        <p:cTn id="3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1000"/>
                                        <p:tgtEl>
                                          <p:spTgt spid="10">
                                            <p:txEl>
                                              <p:pRg st="6" end="6"/>
                                            </p:txEl>
                                          </p:spTgt>
                                        </p:tgtEl>
                                      </p:cBhvr>
                                    </p:animEffect>
                                    <p:anim calcmode="lin" valueType="num">
                                      <p:cBhvr>
                                        <p:cTn id="3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Effect transition="in" filter="fade">
                                      <p:cBhvr>
                                        <p:cTn id="43" dur="1000"/>
                                        <p:tgtEl>
                                          <p:spTgt spid="10">
                                            <p:txEl>
                                              <p:pRg st="7" end="7"/>
                                            </p:txEl>
                                          </p:spTgt>
                                        </p:tgtEl>
                                      </p:cBhvr>
                                    </p:animEffect>
                                    <p:anim calcmode="lin" valueType="num">
                                      <p:cBhvr>
                                        <p:cTn id="4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8" end="8"/>
                                            </p:txEl>
                                          </p:spTgt>
                                        </p:tgtEl>
                                        <p:attrNameLst>
                                          <p:attrName>style.visibility</p:attrName>
                                        </p:attrNameLst>
                                      </p:cBhvr>
                                      <p:to>
                                        <p:strVal val="visible"/>
                                      </p:to>
                                    </p:set>
                                    <p:animEffect transition="in" filter="fade">
                                      <p:cBhvr>
                                        <p:cTn id="48" dur="1000"/>
                                        <p:tgtEl>
                                          <p:spTgt spid="10">
                                            <p:txEl>
                                              <p:pRg st="8" end="8"/>
                                            </p:txEl>
                                          </p:spTgt>
                                        </p:tgtEl>
                                      </p:cBhvr>
                                    </p:animEffect>
                                    <p:anim calcmode="lin" valueType="num">
                                      <p:cBhvr>
                                        <p:cTn id="49"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xEl>
                                              <p:pRg st="9" end="9"/>
                                            </p:txEl>
                                          </p:spTgt>
                                        </p:tgtEl>
                                        <p:attrNameLst>
                                          <p:attrName>style.visibility</p:attrName>
                                        </p:attrNameLst>
                                      </p:cBhvr>
                                      <p:to>
                                        <p:strVal val="visible"/>
                                      </p:to>
                                    </p:set>
                                    <p:animEffect transition="in" filter="fade">
                                      <p:cBhvr>
                                        <p:cTn id="53" dur="1000"/>
                                        <p:tgtEl>
                                          <p:spTgt spid="10">
                                            <p:txEl>
                                              <p:pRg st="9" end="9"/>
                                            </p:txEl>
                                          </p:spTgt>
                                        </p:tgtEl>
                                      </p:cBhvr>
                                    </p:animEffect>
                                    <p:anim calcmode="lin" valueType="num">
                                      <p:cBhvr>
                                        <p:cTn id="54"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D126DCBA-F7B9-020D-6EFF-79B47F505A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684EBA-D27A-6942-4CC9-E6CA93AA3653}"/>
              </a:ext>
            </a:extLst>
          </p:cNvPr>
          <p:cNvSpPr>
            <a:spLocks noGrp="1"/>
          </p:cNvSpPr>
          <p:nvPr>
            <p:ph type="title"/>
          </p:nvPr>
        </p:nvSpPr>
        <p:spPr>
          <a:xfrm>
            <a:off x="732690" y="290330"/>
            <a:ext cx="10337801" cy="1167046"/>
          </a:xfrm>
        </p:spPr>
        <p:txBody>
          <a:bodyPr/>
          <a:lstStyle/>
          <a:p>
            <a:r>
              <a:rPr kumimoji="0" lang="en-US" sz="2800" b="1" u="none" strike="noStrike" kern="1200" cap="none" spc="0" normalizeH="0" baseline="0" noProof="0" dirty="0">
                <a:ln>
                  <a:noFill/>
                </a:ln>
                <a:solidFill>
                  <a:schemeClr val="bg1"/>
                </a:solidFill>
                <a:effectLst/>
                <a:uLnTx/>
                <a:uFillTx/>
                <a:latin typeface="Arial"/>
                <a:ea typeface="+mj-ea"/>
                <a:cs typeface="+mj-cs"/>
              </a:rPr>
              <a:t>Financial Estimates </a:t>
            </a:r>
            <a:endParaRPr lang="en-US" dirty="0">
              <a:solidFill>
                <a:schemeClr val="bg1"/>
              </a:solidFill>
            </a:endParaRPr>
          </a:p>
        </p:txBody>
      </p:sp>
      <p:pic>
        <p:nvPicPr>
          <p:cNvPr id="6" name="Picture 5" descr="sample chart of financial estimates ">
            <a:extLst>
              <a:ext uri="{FF2B5EF4-FFF2-40B4-BE49-F238E27FC236}">
                <a16:creationId xmlns:a16="http://schemas.microsoft.com/office/drawing/2014/main" id="{B1AC5059-D354-9A49-3C95-F6D2724A7BDF}"/>
              </a:ext>
            </a:extLst>
          </p:cNvPr>
          <p:cNvPicPr>
            <a:picLocks noChangeAspect="1"/>
          </p:cNvPicPr>
          <p:nvPr/>
        </p:nvPicPr>
        <p:blipFill rotWithShape="1">
          <a:blip r:embed="rId3"/>
          <a:srcRect b="4348"/>
          <a:stretch/>
        </p:blipFill>
        <p:spPr>
          <a:xfrm>
            <a:off x="837179" y="1647041"/>
            <a:ext cx="4737169" cy="4425513"/>
          </a:xfrm>
          <a:prstGeom prst="rect">
            <a:avLst/>
          </a:prstGeom>
        </p:spPr>
      </p:pic>
      <p:sp>
        <p:nvSpPr>
          <p:cNvPr id="11" name="Content Placeholder 4">
            <a:extLst>
              <a:ext uri="{FF2B5EF4-FFF2-40B4-BE49-F238E27FC236}">
                <a16:creationId xmlns:a16="http://schemas.microsoft.com/office/drawing/2014/main" id="{D13FB747-A1F1-44A2-081C-026D090B97B9}"/>
              </a:ext>
            </a:extLst>
          </p:cNvPr>
          <p:cNvSpPr txBox="1">
            <a:spLocks/>
          </p:cNvSpPr>
          <p:nvPr/>
        </p:nvSpPr>
        <p:spPr>
          <a:xfrm>
            <a:off x="5796807" y="1799238"/>
            <a:ext cx="5273684" cy="3970277"/>
          </a:xfrm>
          <a:prstGeom prst="rect">
            <a:avLst/>
          </a:prstGeom>
          <a:noFill/>
          <a:ln>
            <a:noFill/>
          </a:ln>
        </p:spPr>
        <p:txBody>
          <a:bodyPr spcFirstLastPara="1" vert="horz" wrap="square" lIns="91425" tIns="45700" rIns="91425" bIns="45700" rtlCol="0" anchor="t" anchorCtr="0">
            <a:spAutoFit/>
          </a:bodyPr>
          <a:lstStyle>
            <a:lvl1pPr marL="457200" lvl="0" indent="-350520" algn="l" defTabSz="914400" rtl="0" eaLnBrk="1" latinLnBrk="0" hangingPunct="1">
              <a:lnSpc>
                <a:spcPct val="110000"/>
              </a:lnSpc>
              <a:spcBef>
                <a:spcPts val="600"/>
              </a:spcBef>
              <a:spcAft>
                <a:spcPts val="0"/>
              </a:spcAft>
              <a:buClr>
                <a:srgbClr val="4696D2"/>
              </a:buClr>
              <a:buSzPts val="1920"/>
              <a:buFont typeface="Arial" panose="020B0604020202020204" pitchFamily="34" charset="0"/>
              <a:buChar char="•"/>
              <a:defRPr sz="2800" kern="1200">
                <a:solidFill>
                  <a:schemeClr val="tx1"/>
                </a:solidFill>
                <a:latin typeface="+mn-lt"/>
                <a:ea typeface="+mn-ea"/>
                <a:cs typeface="+mn-cs"/>
              </a:defRPr>
            </a:lvl1pPr>
            <a:lvl2pPr marL="914400" lvl="1" indent="-330200" algn="l" defTabSz="914400" rtl="0" eaLnBrk="1" latinLnBrk="0" hangingPunct="1">
              <a:lnSpc>
                <a:spcPct val="110000"/>
              </a:lnSpc>
              <a:spcBef>
                <a:spcPts val="600"/>
              </a:spcBef>
              <a:spcAft>
                <a:spcPts val="0"/>
              </a:spcAft>
              <a:buClr>
                <a:srgbClr val="4696D2"/>
              </a:buClr>
              <a:buSzPts val="1600"/>
              <a:buFont typeface="Arial" panose="020B0604020202020204" pitchFamily="34" charset="0"/>
              <a:buChar char="•"/>
              <a:defRPr sz="2400" kern="1200">
                <a:solidFill>
                  <a:schemeClr val="tx1"/>
                </a:solidFill>
                <a:latin typeface="+mn-lt"/>
                <a:ea typeface="+mn-ea"/>
                <a:cs typeface="+mn-cs"/>
              </a:defRPr>
            </a:lvl2pPr>
            <a:lvl3pPr marL="1371600" lvl="2" indent="-320039" algn="l" defTabSz="914400" rtl="0" eaLnBrk="1" latinLnBrk="0" hangingPunct="1">
              <a:lnSpc>
                <a:spcPct val="110000"/>
              </a:lnSpc>
              <a:spcBef>
                <a:spcPts val="600"/>
              </a:spcBef>
              <a:spcAft>
                <a:spcPts val="0"/>
              </a:spcAft>
              <a:buClr>
                <a:srgbClr val="4696D2"/>
              </a:buClr>
              <a:buSzPts val="1440"/>
              <a:buFont typeface="Arial" panose="020B0604020202020204" pitchFamily="34" charset="0"/>
              <a:buChar char="•"/>
              <a:defRPr sz="2000" kern="1200">
                <a:solidFill>
                  <a:schemeClr val="tx1"/>
                </a:solidFill>
                <a:latin typeface="+mn-lt"/>
                <a:ea typeface="+mn-ea"/>
                <a:cs typeface="+mn-cs"/>
              </a:defRPr>
            </a:lvl3pPr>
            <a:lvl4pPr marL="1828800" lvl="3" indent="-309880"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4pPr>
            <a:lvl5pPr marL="2286000" lvl="4" indent="-309879"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a:t>
            </a:r>
            <a:r>
              <a:rPr lang="en-US" sz="2000">
                <a:highlight>
                  <a:srgbClr val="FFFF00"/>
                </a:highlight>
                <a:latin typeface="Arial" panose="020B0604020202020204" pitchFamily="34" charset="0"/>
                <a:cs typeface="Arial" panose="020B0604020202020204" pitchFamily="34" charset="0"/>
              </a:rPr>
              <a:t>Higher level view] – Only Key Financial Estimates here.  Payback Period as close to 5 years.  Project the Internal Rate of Return (IRR) for 10 years. Find a partner in finance interested in addressing workforce shortages. Pick key financials only. Don’t get them bogged down in granular details. Be ready to speak to details –when asked. </a:t>
            </a:r>
          </a:p>
          <a:p>
            <a:r>
              <a:rPr lang="en-US" sz="2000">
                <a:highlight>
                  <a:srgbClr val="FFFF00"/>
                </a:highlight>
                <a:latin typeface="Arial" panose="020B0604020202020204" pitchFamily="34" charset="0"/>
                <a:cs typeface="Arial" panose="020B0604020202020204" pitchFamily="34" charset="0"/>
              </a:rPr>
              <a:t>Find out what metrics matter to your audience (e.g. length of stay (LOS))</a:t>
            </a:r>
            <a:endParaRPr lang="en-US" sz="2000" dirty="0">
              <a:highlight>
                <a:srgbClr val="FFFF00"/>
              </a:highligh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F76E981-FFC7-EA7C-DFCE-6B9EE50512D6}"/>
              </a:ext>
            </a:extLst>
          </p:cNvPr>
          <p:cNvSpPr/>
          <p:nvPr/>
        </p:nvSpPr>
        <p:spPr>
          <a:xfrm>
            <a:off x="9753600" y="6324600"/>
            <a:ext cx="2438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Insert an image of your institution logo</a:t>
            </a:r>
          </a:p>
        </p:txBody>
      </p:sp>
    </p:spTree>
    <p:extLst>
      <p:ext uri="{BB962C8B-B14F-4D97-AF65-F5344CB8AC3E}">
        <p14:creationId xmlns:p14="http://schemas.microsoft.com/office/powerpoint/2010/main" val="365223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A260-B2D3-5E04-5A70-DBA045370553}"/>
              </a:ext>
            </a:extLst>
          </p:cNvPr>
          <p:cNvSpPr>
            <a:spLocks noGrp="1"/>
          </p:cNvSpPr>
          <p:nvPr>
            <p:ph type="title"/>
          </p:nvPr>
        </p:nvSpPr>
        <p:spPr/>
        <p:txBody>
          <a:bodyPr/>
          <a:lstStyle/>
          <a:p>
            <a:r>
              <a:rPr kumimoji="0" lang="en-US" sz="2800" b="1" i="0" u="none" strike="noStrike" kern="1200" cap="none" spc="0" normalizeH="0" baseline="0" noProof="0" dirty="0">
                <a:ln>
                  <a:noFill/>
                </a:ln>
                <a:solidFill>
                  <a:schemeClr val="bg1"/>
                </a:solidFill>
                <a:effectLst/>
                <a:uLnTx/>
                <a:uFillTx/>
                <a:latin typeface="Arial"/>
                <a:ea typeface="+mn-ea"/>
                <a:cs typeface="+mn-cs"/>
              </a:rPr>
              <a:t>[</a:t>
            </a:r>
            <a:r>
              <a:rPr kumimoji="0" lang="en-US" sz="2800" b="1" i="0" u="none" strike="noStrike" kern="1200" cap="none" spc="0" normalizeH="0" baseline="0" noProof="0" dirty="0">
                <a:ln>
                  <a:noFill/>
                </a:ln>
                <a:solidFill>
                  <a:srgbClr val="0070C0"/>
                </a:solidFill>
                <a:effectLst/>
                <a:highlight>
                  <a:srgbClr val="FFFF00"/>
                </a:highlight>
                <a:uLnTx/>
                <a:uFillTx/>
                <a:latin typeface="Arial"/>
                <a:ea typeface="+mn-ea"/>
                <a:cs typeface="+mn-cs"/>
              </a:rPr>
              <a:t>Your Institution</a:t>
            </a:r>
            <a:r>
              <a:rPr kumimoji="0" lang="en-US" sz="2800" b="1" i="0" u="none" strike="noStrike" kern="1200" cap="none" spc="0" normalizeH="0" baseline="0" noProof="0" dirty="0">
                <a:ln>
                  <a:noFill/>
                </a:ln>
                <a:solidFill>
                  <a:schemeClr val="bg1"/>
                </a:solidFill>
                <a:effectLst/>
                <a:uLnTx/>
                <a:uFillTx/>
                <a:latin typeface="Arial"/>
                <a:ea typeface="+mn-ea"/>
                <a:cs typeface="+mn-cs"/>
              </a:rPr>
              <a:t>] Medical Laboratory Science Program</a:t>
            </a:r>
            <a:endParaRPr lang="en-US" dirty="0">
              <a:solidFill>
                <a:schemeClr val="bg1"/>
              </a:solidFill>
            </a:endParaRPr>
          </a:p>
        </p:txBody>
      </p:sp>
      <p:sp>
        <p:nvSpPr>
          <p:cNvPr id="4" name="Content Placeholder 1">
            <a:extLst>
              <a:ext uri="{FF2B5EF4-FFF2-40B4-BE49-F238E27FC236}">
                <a16:creationId xmlns:a16="http://schemas.microsoft.com/office/drawing/2014/main" id="{F49083BC-5426-7179-D7C2-9EF7ADE7DBE9}"/>
              </a:ext>
            </a:extLst>
          </p:cNvPr>
          <p:cNvSpPr txBox="1">
            <a:spLocks/>
          </p:cNvSpPr>
          <p:nvPr/>
        </p:nvSpPr>
        <p:spPr>
          <a:xfrm>
            <a:off x="1455069" y="1669478"/>
            <a:ext cx="6076144" cy="4146769"/>
          </a:xfrm>
          <a:prstGeom prst="rect">
            <a:avLst/>
          </a:prstGeom>
          <a:noFill/>
          <a:ln>
            <a:noFill/>
          </a:ln>
        </p:spPr>
        <p:txBody>
          <a:bodyPr spcFirstLastPara="1" vert="horz" wrap="square" lIns="91425" tIns="45700" rIns="91425" bIns="45700" rtlCol="0" anchor="t" anchorCtr="0">
            <a:normAutofit fontScale="92500" lnSpcReduction="20000"/>
          </a:bodyPr>
          <a:lstStyle>
            <a:lvl1pPr marL="457200" lvl="0" indent="-350520" algn="l" defTabSz="914400" rtl="0" eaLnBrk="1" latinLnBrk="0" hangingPunct="1">
              <a:lnSpc>
                <a:spcPct val="110000"/>
              </a:lnSpc>
              <a:spcBef>
                <a:spcPts val="600"/>
              </a:spcBef>
              <a:spcAft>
                <a:spcPts val="0"/>
              </a:spcAft>
              <a:buClr>
                <a:srgbClr val="4696D2"/>
              </a:buClr>
              <a:buSzPts val="1920"/>
              <a:buFont typeface="Arial" panose="020B0604020202020204" pitchFamily="34" charset="0"/>
              <a:buChar char="•"/>
              <a:defRPr sz="2800" kern="1200">
                <a:solidFill>
                  <a:schemeClr val="tx1"/>
                </a:solidFill>
                <a:latin typeface="+mn-lt"/>
                <a:ea typeface="+mn-ea"/>
                <a:cs typeface="+mn-cs"/>
              </a:defRPr>
            </a:lvl1pPr>
            <a:lvl2pPr marL="914400" lvl="1" indent="-330200" algn="l" defTabSz="914400" rtl="0" eaLnBrk="1" latinLnBrk="0" hangingPunct="1">
              <a:lnSpc>
                <a:spcPct val="110000"/>
              </a:lnSpc>
              <a:spcBef>
                <a:spcPts val="600"/>
              </a:spcBef>
              <a:spcAft>
                <a:spcPts val="0"/>
              </a:spcAft>
              <a:buClr>
                <a:srgbClr val="4696D2"/>
              </a:buClr>
              <a:buSzPts val="1600"/>
              <a:buFont typeface="Arial" panose="020B0604020202020204" pitchFamily="34" charset="0"/>
              <a:buChar char="•"/>
              <a:defRPr sz="2400" kern="1200">
                <a:solidFill>
                  <a:schemeClr val="tx1"/>
                </a:solidFill>
                <a:latin typeface="+mn-lt"/>
                <a:ea typeface="+mn-ea"/>
                <a:cs typeface="+mn-cs"/>
              </a:defRPr>
            </a:lvl2pPr>
            <a:lvl3pPr marL="1371600" lvl="2" indent="-320039" algn="l" defTabSz="914400" rtl="0" eaLnBrk="1" latinLnBrk="0" hangingPunct="1">
              <a:lnSpc>
                <a:spcPct val="110000"/>
              </a:lnSpc>
              <a:spcBef>
                <a:spcPts val="600"/>
              </a:spcBef>
              <a:spcAft>
                <a:spcPts val="0"/>
              </a:spcAft>
              <a:buClr>
                <a:srgbClr val="4696D2"/>
              </a:buClr>
              <a:buSzPts val="1440"/>
              <a:buFont typeface="Arial" panose="020B0604020202020204" pitchFamily="34" charset="0"/>
              <a:buChar char="•"/>
              <a:defRPr sz="2000" kern="1200">
                <a:solidFill>
                  <a:schemeClr val="tx1"/>
                </a:solidFill>
                <a:latin typeface="+mn-lt"/>
                <a:ea typeface="+mn-ea"/>
                <a:cs typeface="+mn-cs"/>
              </a:defRPr>
            </a:lvl3pPr>
            <a:lvl4pPr marL="1828800" lvl="3" indent="-309880"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4pPr>
            <a:lvl5pPr marL="2286000" lvl="4" indent="-309879" algn="l" defTabSz="914400" rtl="0" eaLnBrk="1" latinLnBrk="0" hangingPunct="1">
              <a:lnSpc>
                <a:spcPct val="110000"/>
              </a:lnSpc>
              <a:spcBef>
                <a:spcPts val="600"/>
              </a:spcBef>
              <a:spcAft>
                <a:spcPts val="0"/>
              </a:spcAft>
              <a:buClr>
                <a:srgbClr val="4696D2"/>
              </a:buClr>
              <a:buSzPts val="128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u="sng" dirty="0">
                <a:latin typeface="Arial" panose="020B0604020202020204" pitchFamily="34" charset="0"/>
                <a:cs typeface="Arial" panose="020B0604020202020204" pitchFamily="34" charset="0"/>
              </a:rPr>
              <a:t>Program Start Up Needs </a:t>
            </a:r>
          </a:p>
          <a:p>
            <a:r>
              <a:rPr lang="en-US" dirty="0">
                <a:latin typeface="Arial" panose="020B0604020202020204" pitchFamily="34" charset="0"/>
                <a:cs typeface="Arial" panose="020B0604020202020204" pitchFamily="34" charset="0"/>
              </a:rPr>
              <a:t>Program Director (FTE)</a:t>
            </a:r>
          </a:p>
          <a:p>
            <a:pPr lvl="1"/>
            <a:r>
              <a:rPr lang="en-US" dirty="0">
                <a:latin typeface="Arial" panose="020B0604020202020204" pitchFamily="34" charset="0"/>
                <a:cs typeface="Arial" panose="020B0604020202020204" pitchFamily="34" charset="0"/>
              </a:rPr>
              <a:t>Build and run program </a:t>
            </a:r>
          </a:p>
          <a:p>
            <a:pPr marL="514351" indent="-457200"/>
            <a:r>
              <a:rPr lang="en-US" dirty="0">
                <a:latin typeface="Arial" panose="020B0604020202020204" pitchFamily="34" charset="0"/>
                <a:cs typeface="Arial" panose="020B0604020202020204" pitchFamily="34" charset="0"/>
              </a:rPr>
              <a:t>Supply Cost</a:t>
            </a:r>
          </a:p>
          <a:p>
            <a:pPr marL="914406" lvl="1" indent="-457200"/>
            <a:r>
              <a:rPr lang="en-US" dirty="0">
                <a:latin typeface="Arial" panose="020B0604020202020204" pitchFamily="34" charset="0"/>
                <a:cs typeface="Arial" panose="020B0604020202020204" pitchFamily="34" charset="0"/>
              </a:rPr>
              <a:t>Reagents </a:t>
            </a:r>
          </a:p>
          <a:p>
            <a:pPr marL="514351" indent="-457200"/>
            <a:r>
              <a:rPr lang="en-US" dirty="0">
                <a:latin typeface="Arial" panose="020B0604020202020204" pitchFamily="34" charset="0"/>
                <a:cs typeface="Arial" panose="020B0604020202020204" pitchFamily="34" charset="0"/>
              </a:rPr>
              <a:t> Capital Costs</a:t>
            </a:r>
          </a:p>
          <a:p>
            <a:pPr marL="914406" lvl="1" indent="-457200"/>
            <a:r>
              <a:rPr lang="en-US" dirty="0">
                <a:latin typeface="Arial" panose="020B0604020202020204" pitchFamily="34" charset="0"/>
                <a:cs typeface="Arial" panose="020B0604020202020204" pitchFamily="34" charset="0"/>
              </a:rPr>
              <a:t>Program accreditation</a:t>
            </a:r>
          </a:p>
          <a:p>
            <a:pPr marL="914406" lvl="1" indent="-457200"/>
            <a:r>
              <a:rPr lang="en-US" dirty="0">
                <a:latin typeface="Arial" panose="020B0604020202020204" pitchFamily="34" charset="0"/>
                <a:cs typeface="Arial" panose="020B0604020202020204" pitchFamily="34" charset="0"/>
              </a:rPr>
              <a:t>Buildout </a:t>
            </a:r>
          </a:p>
          <a:p>
            <a:pPr marL="1314462" lvl="2" indent="-457200"/>
            <a:r>
              <a:rPr lang="en-US" dirty="0">
                <a:latin typeface="Arial" panose="020B0604020202020204" pitchFamily="34" charset="0"/>
                <a:cs typeface="Arial" panose="020B0604020202020204" pitchFamily="34" charset="0"/>
              </a:rPr>
              <a:t>classroom, student laboratory, program director office</a:t>
            </a:r>
          </a:p>
          <a:p>
            <a:pPr marL="457206"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5" name="Picture 2" descr="People in the lab">
            <a:extLst>
              <a:ext uri="{FF2B5EF4-FFF2-40B4-BE49-F238E27FC236}">
                <a16:creationId xmlns:a16="http://schemas.microsoft.com/office/drawing/2014/main" id="{E17443DB-F4CD-AE91-6404-1B000B75A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214" y="1818693"/>
            <a:ext cx="2890601" cy="176588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 name="Picture 2" descr="Empty lab">
            <a:extLst>
              <a:ext uri="{FF2B5EF4-FFF2-40B4-BE49-F238E27FC236}">
                <a16:creationId xmlns:a16="http://schemas.microsoft.com/office/drawing/2014/main" id="{4C4E3378-09A5-052A-595E-88D2C0D1B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213" y="3804340"/>
            <a:ext cx="2890601" cy="19248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D7B683-9460-2EE3-ED74-6964B86FAA7C}"/>
              </a:ext>
            </a:extLst>
          </p:cNvPr>
          <p:cNvSpPr txBox="1"/>
          <p:nvPr/>
        </p:nvSpPr>
        <p:spPr>
          <a:xfrm>
            <a:off x="990600" y="5816247"/>
            <a:ext cx="102108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**Back-filled Laboratory Position will be need [</a:t>
            </a:r>
            <a:r>
              <a:rPr lang="en-US" i="1" dirty="0">
                <a:highlight>
                  <a:srgbClr val="FFFF00"/>
                </a:highlight>
                <a:latin typeface="Arial" panose="020B0604020202020204" pitchFamily="34" charset="0"/>
                <a:cs typeface="Arial" panose="020B0604020202020204" pitchFamily="34" charset="0"/>
              </a:rPr>
              <a:t>if PD is in existing role</a:t>
            </a:r>
            <a:r>
              <a:rPr lang="en-US" i="1"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BBACDC3D-E123-8B0D-F0DC-495BF09FDB86}"/>
              </a:ext>
            </a:extLst>
          </p:cNvPr>
          <p:cNvSpPr/>
          <p:nvPr/>
        </p:nvSpPr>
        <p:spPr>
          <a:xfrm>
            <a:off x="9753600" y="6324600"/>
            <a:ext cx="2438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Insert an image of your institution logo</a:t>
            </a:r>
          </a:p>
        </p:txBody>
      </p:sp>
    </p:spTree>
    <p:extLst>
      <p:ext uri="{BB962C8B-B14F-4D97-AF65-F5344CB8AC3E}">
        <p14:creationId xmlns:p14="http://schemas.microsoft.com/office/powerpoint/2010/main" val="37041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847</Words>
  <Application>Microsoft Office PowerPoint</Application>
  <PresentationFormat>Widescreen</PresentationFormat>
  <Paragraphs>77</Paragraphs>
  <Slides>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Calibri Light</vt:lpstr>
      <vt:lpstr>Office Theme</vt:lpstr>
      <vt:lpstr>think-cell Slide</vt:lpstr>
      <vt:lpstr>[Your Hospital Name]  Medical Laboratory  Science Program</vt:lpstr>
      <vt:lpstr>Background</vt:lpstr>
      <vt:lpstr>[Institution Name] – Current State (Why) </vt:lpstr>
      <vt:lpstr>Financial Estimates </vt:lpstr>
      <vt:lpstr>[Your Institution] Medical Laboratory Science Program</vt:lpstr>
    </vt:vector>
  </TitlesOfParts>
  <Company>Baptist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Odegard, Aaron K</dc:creator>
  <cp:lastModifiedBy>Jackson, Danielle</cp:lastModifiedBy>
  <cp:revision>20</cp:revision>
  <dcterms:created xsi:type="dcterms:W3CDTF">2024-03-07T17:45:18Z</dcterms:created>
  <dcterms:modified xsi:type="dcterms:W3CDTF">2024-03-15T19:59:52Z</dcterms:modified>
</cp:coreProperties>
</file>