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7" r:id="rId30"/>
    <p:sldId id="288" r:id="rId31"/>
    <p:sldId id="289"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jGf+jDRHx3g3J+HUDAg5ZWzJH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0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autoAdjust="0"/>
    <p:restoredTop sz="96327" autoAdjust="0"/>
  </p:normalViewPr>
  <p:slideViewPr>
    <p:cSldViewPr snapToGrid="0">
      <p:cViewPr varScale="1">
        <p:scale>
          <a:sx n="65" d="100"/>
          <a:sy n="65" d="100"/>
        </p:scale>
        <p:origin x="72" y="3420"/>
      </p:cViewPr>
      <p:guideLst/>
    </p:cSldViewPr>
  </p:slideViewPr>
  <p:outlineViewPr>
    <p:cViewPr>
      <p:scale>
        <a:sx n="33" d="100"/>
        <a:sy n="33" d="100"/>
      </p:scale>
      <p:origin x="0" y="-94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URGAJV\Downloads\Torrance.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spc="20" baseline="0">
                <a:solidFill>
                  <a:schemeClr val="tx1">
                    <a:lumMod val="50000"/>
                    <a:lumOff val="50000"/>
                  </a:schemeClr>
                </a:solidFill>
                <a:latin typeface="+mn-lt"/>
                <a:ea typeface="+mn-ea"/>
                <a:cs typeface="+mn-cs"/>
              </a:defRPr>
            </a:pPr>
            <a:r>
              <a:rPr lang="en-US" b="1"/>
              <a:t>Hospital Name</a:t>
            </a:r>
          </a:p>
        </c:rich>
      </c:tx>
      <c:overlay val="0"/>
      <c:spPr>
        <a:noFill/>
        <a:ln>
          <a:noFill/>
        </a:ln>
        <a:effectLst/>
      </c:spPr>
      <c:txPr>
        <a:bodyPr rot="0" spcFirstLastPara="1" vertOverflow="ellipsis" vert="horz" wrap="square" anchor="ctr" anchorCtr="1"/>
        <a:lstStyle/>
        <a:p>
          <a:pPr>
            <a:defRPr sz="1862" b="1"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Torrance!$B$1</c:f>
              <c:strCache>
                <c:ptCount val="1"/>
                <c:pt idx="0">
                  <c:v>Total Charges</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Torrance!$A$2:$A$19</c:f>
              <c:strCache>
                <c:ptCount val="18"/>
                <c:pt idx="0">
                  <c:v>Radiology - Diagnostic</c:v>
                </c:pt>
                <c:pt idx="1">
                  <c:v>Operating Room</c:v>
                </c:pt>
                <c:pt idx="2">
                  <c:v>Laboratory</c:v>
                </c:pt>
                <c:pt idx="3">
                  <c:v>Drugs Charged to Patients</c:v>
                </c:pt>
                <c:pt idx="4">
                  <c:v>Electrocardiology</c:v>
                </c:pt>
                <c:pt idx="5">
                  <c:v>Other Ancillary</c:v>
                </c:pt>
                <c:pt idx="6">
                  <c:v>Respiratory Therapy</c:v>
                </c:pt>
                <c:pt idx="7">
                  <c:v>Implantable Devices Charged to Patients</c:v>
                </c:pt>
                <c:pt idx="8">
                  <c:v>Radiology - Therapeutic</c:v>
                </c:pt>
                <c:pt idx="9">
                  <c:v>Physical Therapy</c:v>
                </c:pt>
                <c:pt idx="10">
                  <c:v>Delivery Room and Labor Room</c:v>
                </c:pt>
                <c:pt idx="11">
                  <c:v>Renal Dialysis</c:v>
                </c:pt>
                <c:pt idx="12">
                  <c:v>Radioisotope</c:v>
                </c:pt>
                <c:pt idx="13">
                  <c:v>Blood Storing, Processing and Trans</c:v>
                </c:pt>
                <c:pt idx="14">
                  <c:v>Occupational Therapy</c:v>
                </c:pt>
                <c:pt idx="15">
                  <c:v>Speech Pathology</c:v>
                </c:pt>
                <c:pt idx="16">
                  <c:v>Electroencephalography</c:v>
                </c:pt>
                <c:pt idx="17">
                  <c:v>Medical Supplies Charged to Patients</c:v>
                </c:pt>
              </c:strCache>
            </c:strRef>
          </c:cat>
          <c:val>
            <c:numRef>
              <c:f>Torrance!$B$2:$B$19</c:f>
              <c:numCache>
                <c:formatCode>"$"#,##0_);[Red]\("$"#,##0\)</c:formatCode>
                <c:ptCount val="18"/>
                <c:pt idx="0">
                  <c:v>1043653298</c:v>
                </c:pt>
                <c:pt idx="1">
                  <c:v>602910411</c:v>
                </c:pt>
                <c:pt idx="2">
                  <c:v>546988867</c:v>
                </c:pt>
                <c:pt idx="3">
                  <c:v>534976282</c:v>
                </c:pt>
                <c:pt idx="4">
                  <c:v>310631032</c:v>
                </c:pt>
                <c:pt idx="5">
                  <c:v>148303949</c:v>
                </c:pt>
                <c:pt idx="6">
                  <c:v>131444646</c:v>
                </c:pt>
                <c:pt idx="7">
                  <c:v>114305413</c:v>
                </c:pt>
                <c:pt idx="8">
                  <c:v>87522922</c:v>
                </c:pt>
                <c:pt idx="9">
                  <c:v>63089859</c:v>
                </c:pt>
                <c:pt idx="10">
                  <c:v>56636459</c:v>
                </c:pt>
                <c:pt idx="11">
                  <c:v>45242669</c:v>
                </c:pt>
                <c:pt idx="12">
                  <c:v>32211514</c:v>
                </c:pt>
                <c:pt idx="13">
                  <c:v>22438316</c:v>
                </c:pt>
                <c:pt idx="14">
                  <c:v>19772534</c:v>
                </c:pt>
                <c:pt idx="15">
                  <c:v>10490416</c:v>
                </c:pt>
                <c:pt idx="16">
                  <c:v>4916904</c:v>
                </c:pt>
                <c:pt idx="17">
                  <c:v>1970528</c:v>
                </c:pt>
              </c:numCache>
            </c:numRef>
          </c:val>
          <c:extLst>
            <c:ext xmlns:c16="http://schemas.microsoft.com/office/drawing/2014/chart" uri="{C3380CC4-5D6E-409C-BE32-E72D297353CC}">
              <c16:uniqueId val="{00000000-A97B-4B5A-BE1A-802E00A3999E}"/>
            </c:ext>
          </c:extLst>
        </c:ser>
        <c:ser>
          <c:idx val="1"/>
          <c:order val="1"/>
          <c:tx>
            <c:strRef>
              <c:f>Torrance!$C$1</c:f>
              <c:strCache>
                <c:ptCount val="1"/>
                <c:pt idx="0">
                  <c:v>Total Costs</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Torrance!$A$2:$A$19</c:f>
              <c:strCache>
                <c:ptCount val="18"/>
                <c:pt idx="0">
                  <c:v>Radiology - Diagnostic</c:v>
                </c:pt>
                <c:pt idx="1">
                  <c:v>Operating Room</c:v>
                </c:pt>
                <c:pt idx="2">
                  <c:v>Laboratory</c:v>
                </c:pt>
                <c:pt idx="3">
                  <c:v>Drugs Charged to Patients</c:v>
                </c:pt>
                <c:pt idx="4">
                  <c:v>Electrocardiology</c:v>
                </c:pt>
                <c:pt idx="5">
                  <c:v>Other Ancillary</c:v>
                </c:pt>
                <c:pt idx="6">
                  <c:v>Respiratory Therapy</c:v>
                </c:pt>
                <c:pt idx="7">
                  <c:v>Implantable Devices Charged to Patients</c:v>
                </c:pt>
                <c:pt idx="8">
                  <c:v>Radiology - Therapeutic</c:v>
                </c:pt>
                <c:pt idx="9">
                  <c:v>Physical Therapy</c:v>
                </c:pt>
                <c:pt idx="10">
                  <c:v>Delivery Room and Labor Room</c:v>
                </c:pt>
                <c:pt idx="11">
                  <c:v>Renal Dialysis</c:v>
                </c:pt>
                <c:pt idx="12">
                  <c:v>Radioisotope</c:v>
                </c:pt>
                <c:pt idx="13">
                  <c:v>Blood Storing, Processing and Trans</c:v>
                </c:pt>
                <c:pt idx="14">
                  <c:v>Occupational Therapy</c:v>
                </c:pt>
                <c:pt idx="15">
                  <c:v>Speech Pathology</c:v>
                </c:pt>
                <c:pt idx="16">
                  <c:v>Electroencephalography</c:v>
                </c:pt>
                <c:pt idx="17">
                  <c:v>Medical Supplies Charged to Patients</c:v>
                </c:pt>
              </c:strCache>
            </c:strRef>
          </c:cat>
          <c:val>
            <c:numRef>
              <c:f>Torrance!$C$2:$C$19</c:f>
              <c:numCache>
                <c:formatCode>"$"#,##0_);[Red]\("$"#,##0\)</c:formatCode>
                <c:ptCount val="18"/>
                <c:pt idx="0">
                  <c:v>50366423</c:v>
                </c:pt>
                <c:pt idx="1">
                  <c:v>98700884</c:v>
                </c:pt>
                <c:pt idx="2">
                  <c:v>38974442</c:v>
                </c:pt>
                <c:pt idx="3">
                  <c:v>50666989</c:v>
                </c:pt>
                <c:pt idx="4">
                  <c:v>28701855</c:v>
                </c:pt>
                <c:pt idx="5">
                  <c:v>21518780</c:v>
                </c:pt>
                <c:pt idx="6">
                  <c:v>11378671</c:v>
                </c:pt>
                <c:pt idx="7">
                  <c:v>48544870</c:v>
                </c:pt>
                <c:pt idx="8">
                  <c:v>5415893</c:v>
                </c:pt>
                <c:pt idx="9">
                  <c:v>12455104</c:v>
                </c:pt>
                <c:pt idx="10">
                  <c:v>14775336</c:v>
                </c:pt>
                <c:pt idx="11">
                  <c:v>3983435</c:v>
                </c:pt>
                <c:pt idx="12">
                  <c:v>2791807</c:v>
                </c:pt>
                <c:pt idx="13">
                  <c:v>7972263</c:v>
                </c:pt>
                <c:pt idx="14">
                  <c:v>2782239</c:v>
                </c:pt>
                <c:pt idx="15">
                  <c:v>1268588</c:v>
                </c:pt>
                <c:pt idx="16">
                  <c:v>967708</c:v>
                </c:pt>
                <c:pt idx="17">
                  <c:v>1022557</c:v>
                </c:pt>
              </c:numCache>
            </c:numRef>
          </c:val>
          <c:extLst>
            <c:ext xmlns:c16="http://schemas.microsoft.com/office/drawing/2014/chart" uri="{C3380CC4-5D6E-409C-BE32-E72D297353CC}">
              <c16:uniqueId val="{00000001-A97B-4B5A-BE1A-802E00A3999E}"/>
            </c:ext>
          </c:extLst>
        </c:ser>
        <c:dLbls>
          <c:showLegendKey val="0"/>
          <c:showVal val="0"/>
          <c:showCatName val="0"/>
          <c:showSerName val="0"/>
          <c:showPercent val="0"/>
          <c:showBubbleSize val="0"/>
        </c:dLbls>
        <c:gapWidth val="100"/>
        <c:overlap val="-24"/>
        <c:axId val="1226444464"/>
        <c:axId val="1226440856"/>
      </c:barChart>
      <c:catAx>
        <c:axId val="122644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26440856"/>
        <c:crosses val="autoZero"/>
        <c:auto val="1"/>
        <c:lblAlgn val="ctr"/>
        <c:lblOffset val="100"/>
        <c:noMultiLvlLbl val="0"/>
      </c:catAx>
      <c:valAx>
        <c:axId val="12264408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226444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91" name="Google Shape;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let’s get to work</a:t>
            </a:r>
            <a:endParaRPr/>
          </a:p>
        </p:txBody>
      </p:sp>
      <p:sp>
        <p:nvSpPr>
          <p:cNvPr id="229" name="Google Shape;2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4" name="Google Shape;2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271" name="Google Shape;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291" name="Google Shape;2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311" name="Google Shape;3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C-suite is made up finance backgrounds, nursing/other backgrounds, realtors.  Your VP of operations may have a nursing background and not know/care about the laboratory.</a:t>
            </a:r>
            <a:endParaRPr/>
          </a:p>
        </p:txBody>
      </p:sp>
      <p:sp>
        <p:nvSpPr>
          <p:cNvPr id="326" name="Google Shape;32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56" name="Google Shape;35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395" name="Google Shape;39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6" name="Google Shape;41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476" name="Google Shape;476;p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483" name="Google Shape;4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Stress the value of the whole tool box at the beginning - stress importance at Knowledge session</a:t>
            </a:r>
            <a:endParaRPr/>
          </a:p>
          <a:p>
            <a:pPr marL="0" lvl="0" indent="0" algn="l" rtl="0">
              <a:lnSpc>
                <a:spcPct val="100000"/>
              </a:lnSpc>
              <a:spcBef>
                <a:spcPts val="0"/>
              </a:spcBef>
              <a:spcAft>
                <a:spcPts val="0"/>
              </a:spcAft>
              <a:buClr>
                <a:schemeClr val="dk1"/>
              </a:buClr>
              <a:buSzPts val="1400"/>
              <a:buFont typeface="Arial"/>
              <a:buNone/>
            </a:pPr>
            <a:r>
              <a:rPr lang="en-US"/>
              <a:t>Potentially cover in finance.  Refer back to and build off finance piece.  Then tie to expanding services and outreach to surround community. (Tools for developing all these items:  </a:t>
            </a:r>
            <a:endParaRPr/>
          </a:p>
          <a:p>
            <a:pPr marL="0" lvl="0" indent="0" algn="l" rtl="0">
              <a:lnSpc>
                <a:spcPct val="100000"/>
              </a:lnSpc>
              <a:spcBef>
                <a:spcPts val="0"/>
              </a:spcBef>
              <a:spcAft>
                <a:spcPts val="0"/>
              </a:spcAft>
              <a:buClr>
                <a:schemeClr val="dk1"/>
              </a:buClr>
              <a:buSzPts val="1400"/>
              <a:buFont typeface="Arial"/>
              <a:buNone/>
            </a:pPr>
            <a:r>
              <a:rPr lang="en-US"/>
              <a:t>MLS program proposal for business and growth - phlebotomy coverage - expanding education to expand services.</a:t>
            </a:r>
            <a:endParaRPr/>
          </a:p>
        </p:txBody>
      </p:sp>
      <p:sp>
        <p:nvSpPr>
          <p:cNvPr id="489" name="Google Shape;4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Discuss the current and future roles:  There are two possible paths: either do nothing and continue to lean on the </a:t>
            </a:r>
            <a:endParaRPr/>
          </a:p>
          <a:p>
            <a:pPr marL="457200" lvl="0" indent="-228600" algn="l" rtl="0">
              <a:lnSpc>
                <a:spcPct val="100000"/>
              </a:lnSpc>
              <a:spcBef>
                <a:spcPts val="0"/>
              </a:spcBef>
              <a:spcAft>
                <a:spcPts val="0"/>
              </a:spcAft>
              <a:buSzPts val="1400"/>
              <a:buNone/>
            </a:pPr>
            <a:r>
              <a:rPr lang="en-US"/>
              <a:t>122 | P a g e </a:t>
            </a:r>
            <a:endParaRPr/>
          </a:p>
          <a:p>
            <a:pPr marL="457200" lvl="0" indent="-228600" algn="l" rtl="0">
              <a:lnSpc>
                <a:spcPct val="100000"/>
              </a:lnSpc>
              <a:spcBef>
                <a:spcPts val="0"/>
              </a:spcBef>
              <a:spcAft>
                <a:spcPts val="0"/>
              </a:spcAft>
              <a:buSzPts val="1400"/>
              <a:buNone/>
            </a:pPr>
            <a:r>
              <a:rPr lang="en-US"/>
              <a:t> </a:t>
            </a:r>
            <a:endParaRPr/>
          </a:p>
          <a:p>
            <a:pPr marL="457200" lvl="0" indent="-228600" algn="l" rtl="0">
              <a:lnSpc>
                <a:spcPct val="100000"/>
              </a:lnSpc>
              <a:spcBef>
                <a:spcPts val="0"/>
              </a:spcBef>
              <a:spcAft>
                <a:spcPts val="0"/>
              </a:spcAft>
              <a:buSzPts val="1400"/>
              <a:buNone/>
            </a:pPr>
            <a:r>
              <a:rPr lang="en-US"/>
              <a:t>use of colistin until enough selective pressure has created untreatable MDR gram-negative </a:t>
            </a:r>
            <a:endParaRPr/>
          </a:p>
          <a:p>
            <a:pPr marL="457200" lvl="0" indent="-228600" algn="l" rtl="0">
              <a:lnSpc>
                <a:spcPct val="100000"/>
              </a:lnSpc>
              <a:spcBef>
                <a:spcPts val="0"/>
              </a:spcBef>
              <a:spcAft>
                <a:spcPts val="0"/>
              </a:spcAft>
              <a:buSzPts val="1400"/>
              <a:buNone/>
            </a:pPr>
            <a:r>
              <a:rPr lang="en-US"/>
              <a:t>bacterial infections or the global community can take a multifaceted (last resort treatment option), proactive approach to </a:t>
            </a:r>
            <a:endParaRPr/>
          </a:p>
          <a:p>
            <a:pPr marL="457200" lvl="0" indent="-228600" algn="l" rtl="0">
              <a:lnSpc>
                <a:spcPct val="100000"/>
              </a:lnSpc>
              <a:spcBef>
                <a:spcPts val="0"/>
              </a:spcBef>
              <a:spcAft>
                <a:spcPts val="0"/>
              </a:spcAft>
              <a:buSzPts val="1400"/>
              <a:buNone/>
            </a:pPr>
            <a:r>
              <a:rPr lang="en-US"/>
              <a:t>combat emerging antimicrobial resistance. </a:t>
            </a:r>
            <a:endParaRPr/>
          </a:p>
        </p:txBody>
      </p:sp>
      <p:sp>
        <p:nvSpPr>
          <p:cNvPr id="496" name="Google Shape;49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a:t>A call to action for the audience. </a:t>
            </a:r>
            <a:r>
              <a:rPr lang="en-US">
                <a:latin typeface="Arial"/>
                <a:ea typeface="Arial"/>
                <a:cs typeface="Arial"/>
                <a:sym typeface="Arial"/>
              </a:rPr>
              <a:t>what to do with all the wonderful information you’ve given them.  Take what you’ve learned and apply it to your everyday life!</a:t>
            </a:r>
            <a:endParaRPr/>
          </a:p>
        </p:txBody>
      </p:sp>
      <p:sp>
        <p:nvSpPr>
          <p:cNvPr id="505" name="Google Shape;5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103" name="Google Shape;10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BB537FE6-1A3C-F7D8-DA59-F35BFD72A3AB}"/>
            </a:ext>
          </a:extLst>
        </p:cNvPr>
        <p:cNvGrpSpPr/>
        <p:nvPr/>
      </p:nvGrpSpPr>
      <p:grpSpPr>
        <a:xfrm>
          <a:off x="0" y="0"/>
          <a:ext cx="0" cy="0"/>
          <a:chOff x="0" y="0"/>
          <a:chExt cx="0" cy="0"/>
        </a:xfrm>
      </p:grpSpPr>
      <p:sp>
        <p:nvSpPr>
          <p:cNvPr id="108" name="Google Shape;108;p25:notes">
            <a:extLst>
              <a:ext uri="{FF2B5EF4-FFF2-40B4-BE49-F238E27FC236}">
                <a16:creationId xmlns:a16="http://schemas.microsoft.com/office/drawing/2014/main" id="{821D4CC7-957B-4A98-5013-47F83006FD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109" name="Google Shape;109;p25:notes">
            <a:extLst>
              <a:ext uri="{FF2B5EF4-FFF2-40B4-BE49-F238E27FC236}">
                <a16:creationId xmlns:a16="http://schemas.microsoft.com/office/drawing/2014/main" id="{E2C516EC-BD92-5019-B326-B9376A7E45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611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1336A1E9-9FA2-9D89-36B2-6F0D2D529391}"/>
            </a:ext>
          </a:extLst>
        </p:cNvPr>
        <p:cNvGrpSpPr/>
        <p:nvPr/>
      </p:nvGrpSpPr>
      <p:grpSpPr>
        <a:xfrm>
          <a:off x="0" y="0"/>
          <a:ext cx="0" cy="0"/>
          <a:chOff x="0" y="0"/>
          <a:chExt cx="0" cy="0"/>
        </a:xfrm>
      </p:grpSpPr>
      <p:sp>
        <p:nvSpPr>
          <p:cNvPr id="108" name="Google Shape;108;p25:notes">
            <a:extLst>
              <a:ext uri="{FF2B5EF4-FFF2-40B4-BE49-F238E27FC236}">
                <a16:creationId xmlns:a16="http://schemas.microsoft.com/office/drawing/2014/main" id="{141BE41F-2E30-C70F-857A-D79C809E10F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109" name="Google Shape;109;p25:notes">
            <a:extLst>
              <a:ext uri="{FF2B5EF4-FFF2-40B4-BE49-F238E27FC236}">
                <a16:creationId xmlns:a16="http://schemas.microsoft.com/office/drawing/2014/main" id="{75FACEF8-C524-0692-6508-B46EE78C18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675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Within these issues, respondents identified specific concerns facing their hospitals.  Let’s dive in deeper…</a:t>
            </a: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9" name="Google Shape;13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latin typeface="Arial"/>
                <a:ea typeface="Arial"/>
                <a:cs typeface="Arial"/>
                <a:sym typeface="Arial"/>
              </a:rPr>
              <a:t>Innovation is a part of growth.  Service is not only advocating for laboratory testing expansion but also expanding access to care.  Service Based leader</a:t>
            </a:r>
            <a:endParaRPr/>
          </a:p>
          <a:p>
            <a:pPr marL="457200" marR="0" lvl="0" indent="-228600" algn="l" rtl="0">
              <a:lnSpc>
                <a:spcPct val="100000"/>
              </a:lnSpc>
              <a:spcBef>
                <a:spcPts val="0"/>
              </a:spcBef>
              <a:spcAft>
                <a:spcPts val="0"/>
              </a:spcAft>
              <a:buClr>
                <a:srgbClr val="000000"/>
              </a:buClr>
              <a:buSzPts val="1400"/>
              <a:buFont typeface="Arial"/>
              <a:buNone/>
            </a:pPr>
            <a:r>
              <a:rPr lang="en-US" sz="1200"/>
              <a:t>Growth – People, Laboratory Footprint, and capital</a:t>
            </a:r>
            <a:endParaRPr sz="12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Arial"/>
                <a:ea typeface="Arial"/>
                <a:cs typeface="Arial"/>
                <a:sym typeface="Arial"/>
              </a:rPr>
              <a:t>Innovation – Technology &amp; Team member Driven</a:t>
            </a:r>
            <a:endParaRPr/>
          </a:p>
          <a:p>
            <a:pPr marL="457200" marR="0" lvl="0" indent="-22860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93" descr="A picture containing text, windmill, device&#10;&#10;Description automatically generated"/>
          <p:cNvPicPr preferRelativeResize="0"/>
          <p:nvPr/>
        </p:nvPicPr>
        <p:blipFill rotWithShape="1">
          <a:blip r:embed="rId2">
            <a:alphaModFix/>
          </a:blip>
          <a:srcRect t="26822" b="12572"/>
          <a:stretch/>
        </p:blipFill>
        <p:spPr>
          <a:xfrm>
            <a:off x="-132080" y="1270000"/>
            <a:ext cx="12535132" cy="4277360"/>
          </a:xfrm>
          <a:prstGeom prst="rect">
            <a:avLst/>
          </a:prstGeom>
          <a:noFill/>
          <a:ln>
            <a:noFill/>
          </a:ln>
        </p:spPr>
      </p:pic>
      <p:sp>
        <p:nvSpPr>
          <p:cNvPr id="14" name="Google Shape;14;p93"/>
          <p:cNvSpPr txBox="1">
            <a:spLocks noGrp="1"/>
          </p:cNvSpPr>
          <p:nvPr>
            <p:ph type="ctrTitle"/>
          </p:nvPr>
        </p:nvSpPr>
        <p:spPr>
          <a:xfrm>
            <a:off x="775386" y="1950718"/>
            <a:ext cx="9244914" cy="3332481"/>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6000"/>
              <a:buFont typeface="Arial"/>
              <a:buNone/>
              <a:defRPr sz="6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93"/>
          <p:cNvSpPr txBox="1">
            <a:spLocks noGrp="1"/>
          </p:cNvSpPr>
          <p:nvPr>
            <p:ph type="subTitle" idx="1"/>
          </p:nvPr>
        </p:nvSpPr>
        <p:spPr>
          <a:xfrm>
            <a:off x="876300" y="5730239"/>
            <a:ext cx="9144000" cy="99568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300"/>
              </a:spcBef>
              <a:spcAft>
                <a:spcPts val="0"/>
              </a:spcAft>
              <a:buClr>
                <a:srgbClr val="C58963"/>
              </a:buClr>
              <a:buSzPts val="1600"/>
              <a:buFont typeface="Arial"/>
              <a:buNone/>
              <a:defRPr sz="2000">
                <a:solidFill>
                  <a:srgbClr val="25408F"/>
                </a:solidFill>
              </a:defRPr>
            </a:lvl1pPr>
            <a:lvl2pPr lvl="1" algn="ctr">
              <a:lnSpc>
                <a:spcPct val="110000"/>
              </a:lnSpc>
              <a:spcBef>
                <a:spcPts val="600"/>
              </a:spcBef>
              <a:spcAft>
                <a:spcPts val="0"/>
              </a:spcAft>
              <a:buSzPts val="1600"/>
              <a:buNone/>
              <a:defRPr sz="2000"/>
            </a:lvl2pPr>
            <a:lvl3pPr lvl="2" algn="ctr">
              <a:lnSpc>
                <a:spcPct val="110000"/>
              </a:lnSpc>
              <a:spcBef>
                <a:spcPts val="600"/>
              </a:spcBef>
              <a:spcAft>
                <a:spcPts val="0"/>
              </a:spcAft>
              <a:buSzPts val="1440"/>
              <a:buNone/>
              <a:defRPr sz="1800"/>
            </a:lvl3pPr>
            <a:lvl4pPr lvl="3" algn="ctr">
              <a:lnSpc>
                <a:spcPct val="110000"/>
              </a:lnSpc>
              <a:spcBef>
                <a:spcPts val="600"/>
              </a:spcBef>
              <a:spcAft>
                <a:spcPts val="0"/>
              </a:spcAft>
              <a:buSzPts val="1280"/>
              <a:buNone/>
              <a:defRPr sz="1600"/>
            </a:lvl4pPr>
            <a:lvl5pPr lvl="4" algn="ctr">
              <a:lnSpc>
                <a:spcPct val="110000"/>
              </a:lnSpc>
              <a:spcBef>
                <a:spcPts val="600"/>
              </a:spcBef>
              <a:spcAft>
                <a:spcPts val="0"/>
              </a:spcAft>
              <a:buSzPts val="128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93" descr="A picture containing logo&#10;&#10;Description automatically generated"/>
          <p:cNvPicPr preferRelativeResize="0"/>
          <p:nvPr/>
        </p:nvPicPr>
        <p:blipFill rotWithShape="1">
          <a:blip r:embed="rId3">
            <a:alphaModFix/>
          </a:blip>
          <a:srcRect/>
          <a:stretch/>
        </p:blipFill>
        <p:spPr>
          <a:xfrm>
            <a:off x="969264" y="364885"/>
            <a:ext cx="2810256" cy="5901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97"/>
          <p:cNvSpPr/>
          <p:nvPr/>
        </p:nvSpPr>
        <p:spPr>
          <a:xfrm>
            <a:off x="-1" y="0"/>
            <a:ext cx="12192001" cy="1573308"/>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 name="Google Shape;63;p97"/>
          <p:cNvSpPr txBox="1">
            <a:spLocks noGrp="1"/>
          </p:cNvSpPr>
          <p:nvPr>
            <p:ph type="title"/>
          </p:nvPr>
        </p:nvSpPr>
        <p:spPr>
          <a:xfrm>
            <a:off x="839788" y="1238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600"/>
              </a:spcBef>
              <a:spcAft>
                <a:spcPts val="0"/>
              </a:spcAft>
              <a:buSzPts val="1920"/>
              <a:buNone/>
              <a:defRPr sz="2400" b="1">
                <a:solidFill>
                  <a:srgbClr val="4696D2"/>
                </a:solidFill>
              </a:defRPr>
            </a:lvl1pPr>
            <a:lvl2pPr marL="914400" lvl="1" indent="-228600" algn="l">
              <a:lnSpc>
                <a:spcPct val="110000"/>
              </a:lnSpc>
              <a:spcBef>
                <a:spcPts val="600"/>
              </a:spcBef>
              <a:spcAft>
                <a:spcPts val="0"/>
              </a:spcAft>
              <a:buSzPts val="1600"/>
              <a:buNone/>
              <a:defRPr sz="2000" b="1"/>
            </a:lvl2pPr>
            <a:lvl3pPr marL="1371600" lvl="2" indent="-228600" algn="l">
              <a:lnSpc>
                <a:spcPct val="110000"/>
              </a:lnSpc>
              <a:spcBef>
                <a:spcPts val="600"/>
              </a:spcBef>
              <a:spcAft>
                <a:spcPts val="0"/>
              </a:spcAft>
              <a:buSzPts val="1440"/>
              <a:buNone/>
              <a:defRPr sz="1800" b="1"/>
            </a:lvl3pPr>
            <a:lvl4pPr marL="1828800" lvl="3" indent="-228600" algn="l">
              <a:lnSpc>
                <a:spcPct val="110000"/>
              </a:lnSpc>
              <a:spcBef>
                <a:spcPts val="600"/>
              </a:spcBef>
              <a:spcAft>
                <a:spcPts val="0"/>
              </a:spcAft>
              <a:buSzPts val="1280"/>
              <a:buNone/>
              <a:defRPr sz="1600" b="1"/>
            </a:lvl4pPr>
            <a:lvl5pPr marL="2286000" lvl="4" indent="-228600" algn="l">
              <a:lnSpc>
                <a:spcPct val="110000"/>
              </a:lnSpc>
              <a:spcBef>
                <a:spcPts val="600"/>
              </a:spcBef>
              <a:spcAft>
                <a:spcPts val="0"/>
              </a:spcAft>
              <a:buSzPts val="128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97"/>
          <p:cNvSpPr txBox="1">
            <a:spLocks noGrp="1"/>
          </p:cNvSpPr>
          <p:nvPr>
            <p:ph type="body" idx="2"/>
          </p:nvPr>
        </p:nvSpPr>
        <p:spPr>
          <a:xfrm>
            <a:off x="839788" y="2505075"/>
            <a:ext cx="5157787" cy="3261741"/>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600"/>
              </a:spcBef>
              <a:spcAft>
                <a:spcPts val="0"/>
              </a:spcAft>
              <a:buSzPts val="1440"/>
              <a:buChar char="•"/>
              <a:defRPr/>
            </a:lvl1pPr>
            <a:lvl2pPr marL="914400" lvl="1" indent="-320040" algn="l">
              <a:lnSpc>
                <a:spcPct val="110000"/>
              </a:lnSpc>
              <a:spcBef>
                <a:spcPts val="600"/>
              </a:spcBef>
              <a:spcAft>
                <a:spcPts val="0"/>
              </a:spcAft>
              <a:buSzPts val="1440"/>
              <a:buChar char="•"/>
              <a:defRPr/>
            </a:lvl2pPr>
            <a:lvl3pPr marL="1371600" lvl="2" indent="-320039" algn="l">
              <a:lnSpc>
                <a:spcPct val="110000"/>
              </a:lnSpc>
              <a:spcBef>
                <a:spcPts val="600"/>
              </a:spcBef>
              <a:spcAft>
                <a:spcPts val="0"/>
              </a:spcAft>
              <a:buSzPts val="1440"/>
              <a:buChar char="•"/>
              <a:defRPr/>
            </a:lvl3pPr>
            <a:lvl4pPr marL="1828800" lvl="3" indent="-320039" algn="l">
              <a:lnSpc>
                <a:spcPct val="110000"/>
              </a:lnSpc>
              <a:spcBef>
                <a:spcPts val="600"/>
              </a:spcBef>
              <a:spcAft>
                <a:spcPts val="0"/>
              </a:spcAft>
              <a:buSzPts val="1440"/>
              <a:buChar char="•"/>
              <a:defRPr/>
            </a:lvl4pPr>
            <a:lvl5pPr marL="2286000" lvl="4" indent="-320039" algn="l">
              <a:lnSpc>
                <a:spcPct val="110000"/>
              </a:lnSpc>
              <a:spcBef>
                <a:spcPts val="600"/>
              </a:spcBef>
              <a:spcAft>
                <a:spcPts val="0"/>
              </a:spcAft>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600"/>
              </a:spcBef>
              <a:spcAft>
                <a:spcPts val="0"/>
              </a:spcAft>
              <a:buSzPts val="1920"/>
              <a:buNone/>
              <a:defRPr sz="2400" b="1">
                <a:solidFill>
                  <a:srgbClr val="4696D2"/>
                </a:solidFill>
              </a:defRPr>
            </a:lvl1pPr>
            <a:lvl2pPr marL="914400" lvl="1" indent="-228600" algn="l">
              <a:lnSpc>
                <a:spcPct val="110000"/>
              </a:lnSpc>
              <a:spcBef>
                <a:spcPts val="600"/>
              </a:spcBef>
              <a:spcAft>
                <a:spcPts val="0"/>
              </a:spcAft>
              <a:buSzPts val="1600"/>
              <a:buNone/>
              <a:defRPr sz="2000" b="1"/>
            </a:lvl2pPr>
            <a:lvl3pPr marL="1371600" lvl="2" indent="-228600" algn="l">
              <a:lnSpc>
                <a:spcPct val="110000"/>
              </a:lnSpc>
              <a:spcBef>
                <a:spcPts val="600"/>
              </a:spcBef>
              <a:spcAft>
                <a:spcPts val="0"/>
              </a:spcAft>
              <a:buSzPts val="1440"/>
              <a:buNone/>
              <a:defRPr sz="1800" b="1"/>
            </a:lvl3pPr>
            <a:lvl4pPr marL="1828800" lvl="3" indent="-228600" algn="l">
              <a:lnSpc>
                <a:spcPct val="110000"/>
              </a:lnSpc>
              <a:spcBef>
                <a:spcPts val="600"/>
              </a:spcBef>
              <a:spcAft>
                <a:spcPts val="0"/>
              </a:spcAft>
              <a:buSzPts val="1280"/>
              <a:buNone/>
              <a:defRPr sz="1600" b="1"/>
            </a:lvl4pPr>
            <a:lvl5pPr marL="2286000" lvl="4" indent="-228600" algn="l">
              <a:lnSpc>
                <a:spcPct val="110000"/>
              </a:lnSpc>
              <a:spcBef>
                <a:spcPts val="600"/>
              </a:spcBef>
              <a:spcAft>
                <a:spcPts val="0"/>
              </a:spcAft>
              <a:buSzPts val="128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97"/>
          <p:cNvSpPr txBox="1">
            <a:spLocks noGrp="1"/>
          </p:cNvSpPr>
          <p:nvPr>
            <p:ph type="body" idx="4"/>
          </p:nvPr>
        </p:nvSpPr>
        <p:spPr>
          <a:xfrm>
            <a:off x="6172200" y="2505075"/>
            <a:ext cx="5183188" cy="3261741"/>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600"/>
              </a:spcBef>
              <a:spcAft>
                <a:spcPts val="0"/>
              </a:spcAft>
              <a:buSzPts val="1440"/>
              <a:buChar char="•"/>
              <a:defRPr/>
            </a:lvl1pPr>
            <a:lvl2pPr marL="914400" lvl="1" indent="-320040" algn="l">
              <a:lnSpc>
                <a:spcPct val="110000"/>
              </a:lnSpc>
              <a:spcBef>
                <a:spcPts val="600"/>
              </a:spcBef>
              <a:spcAft>
                <a:spcPts val="0"/>
              </a:spcAft>
              <a:buSzPts val="1440"/>
              <a:buChar char="•"/>
              <a:defRPr/>
            </a:lvl2pPr>
            <a:lvl3pPr marL="1371600" lvl="2" indent="-320039" algn="l">
              <a:lnSpc>
                <a:spcPct val="110000"/>
              </a:lnSpc>
              <a:spcBef>
                <a:spcPts val="600"/>
              </a:spcBef>
              <a:spcAft>
                <a:spcPts val="0"/>
              </a:spcAft>
              <a:buSzPts val="1440"/>
              <a:buChar char="•"/>
              <a:defRPr/>
            </a:lvl3pPr>
            <a:lvl4pPr marL="1828800" lvl="3" indent="-320039" algn="l">
              <a:lnSpc>
                <a:spcPct val="110000"/>
              </a:lnSpc>
              <a:spcBef>
                <a:spcPts val="600"/>
              </a:spcBef>
              <a:spcAft>
                <a:spcPts val="0"/>
              </a:spcAft>
              <a:buSzPts val="1440"/>
              <a:buChar char="•"/>
              <a:defRPr/>
            </a:lvl4pPr>
            <a:lvl5pPr marL="2286000" lvl="4" indent="-320039" algn="l">
              <a:lnSpc>
                <a:spcPct val="110000"/>
              </a:lnSpc>
              <a:spcBef>
                <a:spcPts val="600"/>
              </a:spcBef>
              <a:spcAft>
                <a:spcPts val="0"/>
              </a:spcAft>
              <a:buSzPts val="144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 name="Google Shape;68;p97" descr="A picture containing logo&#10;&#10;Description automatically generated"/>
          <p:cNvPicPr preferRelativeResize="0"/>
          <p:nvPr/>
        </p:nvPicPr>
        <p:blipFill rotWithShape="1">
          <a:blip r:embed="rId2">
            <a:alphaModFix/>
          </a:blip>
          <a:srcRect/>
          <a:stretch/>
        </p:blipFill>
        <p:spPr>
          <a:xfrm>
            <a:off x="838200"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
        <p:cNvGrpSpPr/>
        <p:nvPr/>
      </p:nvGrpSpPr>
      <p:grpSpPr>
        <a:xfrm>
          <a:off x="0" y="0"/>
          <a:ext cx="0" cy="0"/>
          <a:chOff x="0" y="0"/>
          <a:chExt cx="0" cy="0"/>
        </a:xfrm>
      </p:grpSpPr>
      <p:sp>
        <p:nvSpPr>
          <p:cNvPr id="70" name="Google Shape;70;p100"/>
          <p:cNvSpPr/>
          <p:nvPr/>
        </p:nvSpPr>
        <p:spPr>
          <a:xfrm>
            <a:off x="-1" y="0"/>
            <a:ext cx="12192001" cy="1573308"/>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 name="Google Shape;71;p100"/>
          <p:cNvSpPr txBox="1">
            <a:spLocks noGrp="1"/>
          </p:cNvSpPr>
          <p:nvPr>
            <p:ph type="title"/>
          </p:nvPr>
        </p:nvSpPr>
        <p:spPr>
          <a:xfrm>
            <a:off x="838200" y="1238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0"/>
          <p:cNvSpPr txBox="1">
            <a:spLocks noGrp="1"/>
          </p:cNvSpPr>
          <p:nvPr>
            <p:ph type="body" idx="1"/>
          </p:nvPr>
        </p:nvSpPr>
        <p:spPr>
          <a:xfrm>
            <a:off x="838200" y="1825625"/>
            <a:ext cx="10515600" cy="391453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600"/>
              </a:spcBef>
              <a:spcAft>
                <a:spcPts val="0"/>
              </a:spcAft>
              <a:buClr>
                <a:srgbClr val="4696D2"/>
              </a:buClr>
              <a:buSzPts val="1440"/>
              <a:buNone/>
              <a:defRPr sz="1800" i="1">
                <a:solidFill>
                  <a:srgbClr val="3F3F3F"/>
                </a:solidFill>
              </a:defRPr>
            </a:lvl1pPr>
            <a:lvl2pPr marL="914400" lvl="1" indent="-228600" algn="l">
              <a:lnSpc>
                <a:spcPct val="110000"/>
              </a:lnSpc>
              <a:spcBef>
                <a:spcPts val="1800"/>
              </a:spcBef>
              <a:spcAft>
                <a:spcPts val="0"/>
              </a:spcAft>
              <a:buClr>
                <a:srgbClr val="4696D2"/>
              </a:buClr>
              <a:buSzPts val="1600"/>
              <a:buNone/>
              <a:defRPr>
                <a:solidFill>
                  <a:srgbClr val="0C0C0C"/>
                </a:solidFill>
              </a:defRPr>
            </a:lvl2pPr>
            <a:lvl3pPr marL="1371600" lvl="2" indent="-320039" algn="l">
              <a:lnSpc>
                <a:spcPct val="110000"/>
              </a:lnSpc>
              <a:spcBef>
                <a:spcPts val="600"/>
              </a:spcBef>
              <a:spcAft>
                <a:spcPts val="0"/>
              </a:spcAft>
              <a:buClr>
                <a:srgbClr val="4696D2"/>
              </a:buClr>
              <a:buSzPts val="1440"/>
              <a:buChar char="•"/>
              <a:defRPr>
                <a:solidFill>
                  <a:srgbClr val="0C0C0C"/>
                </a:solidFill>
              </a:defRPr>
            </a:lvl3pPr>
            <a:lvl4pPr marL="1828800" lvl="3" indent="-309880" algn="l">
              <a:lnSpc>
                <a:spcPct val="110000"/>
              </a:lnSpc>
              <a:spcBef>
                <a:spcPts val="600"/>
              </a:spcBef>
              <a:spcAft>
                <a:spcPts val="0"/>
              </a:spcAft>
              <a:buClr>
                <a:srgbClr val="4696D2"/>
              </a:buClr>
              <a:buSzPts val="1280"/>
              <a:buChar char="•"/>
              <a:defRPr>
                <a:solidFill>
                  <a:srgbClr val="0C0C0C"/>
                </a:solidFill>
              </a:defRPr>
            </a:lvl4pPr>
            <a:lvl5pPr marL="2286000" lvl="4" indent="-309879" algn="l">
              <a:lnSpc>
                <a:spcPct val="110000"/>
              </a:lnSpc>
              <a:spcBef>
                <a:spcPts val="600"/>
              </a:spcBef>
              <a:spcAft>
                <a:spcPts val="0"/>
              </a:spcAft>
              <a:buClr>
                <a:srgbClr val="4696D2"/>
              </a:buClr>
              <a:buSzPts val="1280"/>
              <a:buChar char="•"/>
              <a:defRPr>
                <a:solidFill>
                  <a:srgbClr val="0C0C0C"/>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100" descr="A picture containing logo&#10;&#10;Description automatically generated"/>
          <p:cNvPicPr preferRelativeResize="0"/>
          <p:nvPr/>
        </p:nvPicPr>
        <p:blipFill rotWithShape="1">
          <a:blip r:embed="rId2">
            <a:alphaModFix/>
          </a:blip>
          <a:srcRect/>
          <a:stretch/>
        </p:blipFill>
        <p:spPr>
          <a:xfrm>
            <a:off x="838200"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74"/>
        <p:cNvGrpSpPr/>
        <p:nvPr/>
      </p:nvGrpSpPr>
      <p:grpSpPr>
        <a:xfrm>
          <a:off x="0" y="0"/>
          <a:ext cx="0" cy="0"/>
          <a:chOff x="0" y="0"/>
          <a:chExt cx="0" cy="0"/>
        </a:xfrm>
      </p:grpSpPr>
      <p:sp>
        <p:nvSpPr>
          <p:cNvPr id="75" name="Google Shape;75;p102"/>
          <p:cNvSpPr/>
          <p:nvPr/>
        </p:nvSpPr>
        <p:spPr>
          <a:xfrm>
            <a:off x="487680" y="5303520"/>
            <a:ext cx="2084832" cy="14264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6"/>
        <p:cNvGrpSpPr/>
        <p:nvPr/>
      </p:nvGrpSpPr>
      <p:grpSpPr>
        <a:xfrm>
          <a:off x="0" y="0"/>
          <a:ext cx="0" cy="0"/>
          <a:chOff x="0" y="0"/>
          <a:chExt cx="0" cy="0"/>
        </a:xfrm>
      </p:grpSpPr>
      <p:sp>
        <p:nvSpPr>
          <p:cNvPr id="77" name="Google Shape;77;p104"/>
          <p:cNvSpPr/>
          <p:nvPr/>
        </p:nvSpPr>
        <p:spPr>
          <a:xfrm>
            <a:off x="-1" y="0"/>
            <a:ext cx="12192001" cy="1573308"/>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58963"/>
              </a:solidFill>
              <a:latin typeface="Arial"/>
              <a:ea typeface="Arial"/>
              <a:cs typeface="Arial"/>
              <a:sym typeface="Arial"/>
            </a:endParaRPr>
          </a:p>
        </p:txBody>
      </p:sp>
      <p:sp>
        <p:nvSpPr>
          <p:cNvPr id="78" name="Google Shape;78;p104"/>
          <p:cNvSpPr/>
          <p:nvPr/>
        </p:nvSpPr>
        <p:spPr>
          <a:xfrm>
            <a:off x="7510013" y="1"/>
            <a:ext cx="3648973" cy="6857999"/>
          </a:xfrm>
          <a:prstGeom prst="rect">
            <a:avLst/>
          </a:prstGeom>
          <a:solidFill>
            <a:srgbClr val="F2F2F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104"/>
          <p:cNvSpPr txBox="1">
            <a:spLocks noGrp="1"/>
          </p:cNvSpPr>
          <p:nvPr>
            <p:ph type="title"/>
          </p:nvPr>
        </p:nvSpPr>
        <p:spPr>
          <a:xfrm>
            <a:off x="838200" y="203129"/>
            <a:ext cx="6671813" cy="11670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4"/>
          <p:cNvSpPr txBox="1">
            <a:spLocks noGrp="1"/>
          </p:cNvSpPr>
          <p:nvPr>
            <p:ph type="body" idx="1"/>
          </p:nvPr>
        </p:nvSpPr>
        <p:spPr>
          <a:xfrm>
            <a:off x="838200" y="1825625"/>
            <a:ext cx="5551025" cy="4059140"/>
          </a:xfrm>
          <a:prstGeom prst="rect">
            <a:avLst/>
          </a:prstGeom>
          <a:noFill/>
          <a:ln>
            <a:noFill/>
          </a:ln>
        </p:spPr>
        <p:txBody>
          <a:bodyPr spcFirstLastPara="1" wrap="square" lIns="91425" tIns="45700" rIns="91425" bIns="45700" anchor="t" anchorCtr="0">
            <a:normAutofit/>
          </a:bodyPr>
          <a:lstStyle>
            <a:lvl1pPr marL="457200" lvl="0" indent="-350520" algn="l">
              <a:lnSpc>
                <a:spcPct val="110000"/>
              </a:lnSpc>
              <a:spcBef>
                <a:spcPts val="600"/>
              </a:spcBef>
              <a:spcAft>
                <a:spcPts val="0"/>
              </a:spcAft>
              <a:buClr>
                <a:srgbClr val="4696D2"/>
              </a:buClr>
              <a:buSzPts val="1920"/>
              <a:buChar char="•"/>
              <a:defRPr>
                <a:solidFill>
                  <a:srgbClr val="0C0C0C"/>
                </a:solidFill>
              </a:defRPr>
            </a:lvl1pPr>
            <a:lvl2pPr marL="914400" lvl="1" indent="-330200" algn="l">
              <a:lnSpc>
                <a:spcPct val="110000"/>
              </a:lnSpc>
              <a:spcBef>
                <a:spcPts val="600"/>
              </a:spcBef>
              <a:spcAft>
                <a:spcPts val="0"/>
              </a:spcAft>
              <a:buClr>
                <a:srgbClr val="4696D2"/>
              </a:buClr>
              <a:buSzPts val="1600"/>
              <a:buChar char="•"/>
              <a:defRPr>
                <a:solidFill>
                  <a:srgbClr val="0C0C0C"/>
                </a:solidFill>
              </a:defRPr>
            </a:lvl2pPr>
            <a:lvl3pPr marL="1371600" lvl="2" indent="-320039" algn="l">
              <a:lnSpc>
                <a:spcPct val="110000"/>
              </a:lnSpc>
              <a:spcBef>
                <a:spcPts val="600"/>
              </a:spcBef>
              <a:spcAft>
                <a:spcPts val="0"/>
              </a:spcAft>
              <a:buClr>
                <a:srgbClr val="4696D2"/>
              </a:buClr>
              <a:buSzPts val="1440"/>
              <a:buChar char="•"/>
              <a:defRPr>
                <a:solidFill>
                  <a:srgbClr val="0C0C0C"/>
                </a:solidFill>
              </a:defRPr>
            </a:lvl3pPr>
            <a:lvl4pPr marL="1828800" lvl="3" indent="-309880" algn="l">
              <a:lnSpc>
                <a:spcPct val="110000"/>
              </a:lnSpc>
              <a:spcBef>
                <a:spcPts val="600"/>
              </a:spcBef>
              <a:spcAft>
                <a:spcPts val="0"/>
              </a:spcAft>
              <a:buClr>
                <a:srgbClr val="4696D2"/>
              </a:buClr>
              <a:buSzPts val="1280"/>
              <a:buChar char="•"/>
              <a:defRPr>
                <a:solidFill>
                  <a:srgbClr val="0C0C0C"/>
                </a:solidFill>
              </a:defRPr>
            </a:lvl4pPr>
            <a:lvl5pPr marL="2286000" lvl="4" indent="-309879" algn="l">
              <a:lnSpc>
                <a:spcPct val="110000"/>
              </a:lnSpc>
              <a:spcBef>
                <a:spcPts val="600"/>
              </a:spcBef>
              <a:spcAft>
                <a:spcPts val="0"/>
              </a:spcAft>
              <a:buClr>
                <a:srgbClr val="4696D2"/>
              </a:buClr>
              <a:buSzPts val="1280"/>
              <a:buChar char="•"/>
              <a:defRPr>
                <a:solidFill>
                  <a:srgbClr val="0C0C0C"/>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4"/>
          <p:cNvSpPr>
            <a:spLocks noGrp="1"/>
          </p:cNvSpPr>
          <p:nvPr>
            <p:ph type="pic" idx="2"/>
          </p:nvPr>
        </p:nvSpPr>
        <p:spPr>
          <a:xfrm>
            <a:off x="7510013" y="0"/>
            <a:ext cx="3648974" cy="6858000"/>
          </a:xfrm>
          <a:prstGeom prst="rect">
            <a:avLst/>
          </a:prstGeom>
          <a:noFill/>
          <a:ln>
            <a:noFill/>
          </a:ln>
        </p:spPr>
      </p:sp>
      <p:pic>
        <p:nvPicPr>
          <p:cNvPr id="82" name="Google Shape;82;p104" descr="A picture containing logo&#10;&#10;Description automatically generated"/>
          <p:cNvPicPr preferRelativeResize="0"/>
          <p:nvPr/>
        </p:nvPicPr>
        <p:blipFill rotWithShape="1">
          <a:blip r:embed="rId2">
            <a:alphaModFix/>
          </a:blip>
          <a:srcRect/>
          <a:stretch/>
        </p:blipFill>
        <p:spPr>
          <a:xfrm>
            <a:off x="838200"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24">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bg>
      <p:bgPr>
        <a:solidFill>
          <a:srgbClr val="452F80"/>
        </a:solidFill>
        <a:effectLst/>
      </p:bgPr>
    </p:bg>
    <p:spTree>
      <p:nvGrpSpPr>
        <p:cNvPr id="1" name="Shape 83"/>
        <p:cNvGrpSpPr/>
        <p:nvPr/>
      </p:nvGrpSpPr>
      <p:grpSpPr>
        <a:xfrm>
          <a:off x="0" y="0"/>
          <a:ext cx="0" cy="0"/>
          <a:chOff x="0" y="0"/>
          <a:chExt cx="0" cy="0"/>
        </a:xfrm>
      </p:grpSpPr>
      <p:sp>
        <p:nvSpPr>
          <p:cNvPr id="84" name="Google Shape;84;p106"/>
          <p:cNvSpPr/>
          <p:nvPr/>
        </p:nvSpPr>
        <p:spPr>
          <a:xfrm>
            <a:off x="0" y="0"/>
            <a:ext cx="12192000" cy="6877516"/>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85"/>
        <p:cNvGrpSpPr/>
        <p:nvPr/>
      </p:nvGrpSpPr>
      <p:grpSpPr>
        <a:xfrm>
          <a:off x="0" y="0"/>
          <a:ext cx="0" cy="0"/>
          <a:chOff x="0" y="0"/>
          <a:chExt cx="0" cy="0"/>
        </a:xfrm>
      </p:grpSpPr>
      <p:pic>
        <p:nvPicPr>
          <p:cNvPr id="86" name="Google Shape;86;p107" descr="A picture containing text, windmill, device&#10;&#10;Description automatically generated"/>
          <p:cNvPicPr preferRelativeResize="0"/>
          <p:nvPr/>
        </p:nvPicPr>
        <p:blipFill rotWithShape="1">
          <a:blip r:embed="rId2">
            <a:alphaModFix/>
          </a:blip>
          <a:srcRect/>
          <a:stretch/>
        </p:blipFill>
        <p:spPr>
          <a:xfrm>
            <a:off x="-12700" y="-12700"/>
            <a:ext cx="12360886" cy="6959600"/>
          </a:xfrm>
          <a:prstGeom prst="rect">
            <a:avLst/>
          </a:prstGeom>
          <a:noFill/>
          <a:ln>
            <a:noFill/>
          </a:ln>
        </p:spPr>
      </p:pic>
      <p:pic>
        <p:nvPicPr>
          <p:cNvPr id="87" name="Google Shape;87;p107" descr="A picture containing text, windmill, device&#10;&#10;Description automatically generated"/>
          <p:cNvPicPr preferRelativeResize="0"/>
          <p:nvPr/>
        </p:nvPicPr>
        <p:blipFill rotWithShape="1">
          <a:blip r:embed="rId2">
            <a:alphaModFix/>
          </a:blip>
          <a:srcRect t="19854" b="20292"/>
          <a:stretch/>
        </p:blipFill>
        <p:spPr>
          <a:xfrm>
            <a:off x="0" y="0"/>
            <a:ext cx="12360886" cy="4165600"/>
          </a:xfrm>
          <a:prstGeom prst="rect">
            <a:avLst/>
          </a:prstGeom>
          <a:noFill/>
          <a:ln>
            <a:noFill/>
          </a:ln>
        </p:spPr>
      </p:pic>
      <p:sp>
        <p:nvSpPr>
          <p:cNvPr id="88" name="Google Shape;88;p107"/>
          <p:cNvSpPr txBox="1">
            <a:spLocks noGrp="1"/>
          </p:cNvSpPr>
          <p:nvPr>
            <p:ph type="ctrTitle"/>
          </p:nvPr>
        </p:nvSpPr>
        <p:spPr>
          <a:xfrm>
            <a:off x="1524000" y="2235200"/>
            <a:ext cx="9144000"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17"/>
        <p:cNvGrpSpPr/>
        <p:nvPr/>
      </p:nvGrpSpPr>
      <p:grpSpPr>
        <a:xfrm>
          <a:off x="0" y="0"/>
          <a:ext cx="0" cy="0"/>
          <a:chOff x="0" y="0"/>
          <a:chExt cx="0" cy="0"/>
        </a:xfrm>
      </p:grpSpPr>
      <p:sp>
        <p:nvSpPr>
          <p:cNvPr id="18" name="Google Shape;18;p94"/>
          <p:cNvSpPr/>
          <p:nvPr/>
        </p:nvSpPr>
        <p:spPr>
          <a:xfrm>
            <a:off x="-1" y="0"/>
            <a:ext cx="12192001" cy="3210560"/>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94"/>
          <p:cNvSpPr txBox="1">
            <a:spLocks noGrp="1"/>
          </p:cNvSpPr>
          <p:nvPr>
            <p:ph type="title"/>
          </p:nvPr>
        </p:nvSpPr>
        <p:spPr>
          <a:xfrm>
            <a:off x="838200" y="1605280"/>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4"/>
          <p:cNvSpPr txBox="1">
            <a:spLocks noGrp="1"/>
          </p:cNvSpPr>
          <p:nvPr>
            <p:ph type="body" idx="1"/>
          </p:nvPr>
        </p:nvSpPr>
        <p:spPr>
          <a:xfrm>
            <a:off x="838200" y="3428999"/>
            <a:ext cx="10515600" cy="2311163"/>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600"/>
              </a:spcBef>
              <a:spcAft>
                <a:spcPts val="0"/>
              </a:spcAft>
              <a:buClr>
                <a:srgbClr val="4696D2"/>
              </a:buClr>
              <a:buSzPts val="1920"/>
              <a:buNone/>
              <a:defRPr>
                <a:solidFill>
                  <a:srgbClr val="0C0C0C"/>
                </a:solidFill>
              </a:defRPr>
            </a:lvl1pPr>
            <a:lvl2pPr marL="914400" lvl="1" indent="-228600" algn="ctr">
              <a:lnSpc>
                <a:spcPct val="110000"/>
              </a:lnSpc>
              <a:spcBef>
                <a:spcPts val="600"/>
              </a:spcBef>
              <a:spcAft>
                <a:spcPts val="0"/>
              </a:spcAft>
              <a:buClr>
                <a:srgbClr val="4696D2"/>
              </a:buClr>
              <a:buSzPts val="1600"/>
              <a:buNone/>
              <a:defRPr>
                <a:solidFill>
                  <a:srgbClr val="0C0C0C"/>
                </a:solidFill>
              </a:defRPr>
            </a:lvl2pPr>
            <a:lvl3pPr marL="1371600" lvl="2" indent="-320039" algn="ctr">
              <a:lnSpc>
                <a:spcPct val="110000"/>
              </a:lnSpc>
              <a:spcBef>
                <a:spcPts val="600"/>
              </a:spcBef>
              <a:spcAft>
                <a:spcPts val="0"/>
              </a:spcAft>
              <a:buClr>
                <a:srgbClr val="4696D2"/>
              </a:buClr>
              <a:buSzPts val="1440"/>
              <a:buChar char="•"/>
              <a:defRPr>
                <a:solidFill>
                  <a:srgbClr val="0C0C0C"/>
                </a:solidFill>
              </a:defRPr>
            </a:lvl3pPr>
            <a:lvl4pPr marL="1828800" lvl="3" indent="-309880" algn="ctr">
              <a:lnSpc>
                <a:spcPct val="110000"/>
              </a:lnSpc>
              <a:spcBef>
                <a:spcPts val="600"/>
              </a:spcBef>
              <a:spcAft>
                <a:spcPts val="0"/>
              </a:spcAft>
              <a:buClr>
                <a:srgbClr val="4696D2"/>
              </a:buClr>
              <a:buSzPts val="1280"/>
              <a:buChar char="•"/>
              <a:defRPr>
                <a:solidFill>
                  <a:srgbClr val="0C0C0C"/>
                </a:solidFill>
              </a:defRPr>
            </a:lvl4pPr>
            <a:lvl5pPr marL="2286000" lvl="4" indent="-309879" algn="ctr">
              <a:lnSpc>
                <a:spcPct val="110000"/>
              </a:lnSpc>
              <a:spcBef>
                <a:spcPts val="600"/>
              </a:spcBef>
              <a:spcAft>
                <a:spcPts val="0"/>
              </a:spcAft>
              <a:buClr>
                <a:srgbClr val="4696D2"/>
              </a:buClr>
              <a:buSzPts val="1280"/>
              <a:buChar char="•"/>
              <a:defRPr>
                <a:solidFill>
                  <a:srgbClr val="0C0C0C"/>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94" descr="A picture containing logo&#10;&#10;Description automatically generated"/>
          <p:cNvPicPr preferRelativeResize="0"/>
          <p:nvPr/>
        </p:nvPicPr>
        <p:blipFill rotWithShape="1">
          <a:blip r:embed="rId2">
            <a:alphaModFix/>
          </a:blip>
          <a:srcRect/>
          <a:stretch/>
        </p:blipFill>
        <p:spPr>
          <a:xfrm>
            <a:off x="838200" y="6146800"/>
            <a:ext cx="1759710" cy="369539"/>
          </a:xfrm>
          <a:prstGeom prst="rect">
            <a:avLst/>
          </a:prstGeom>
          <a:noFill/>
          <a:ln>
            <a:noFill/>
          </a:ln>
        </p:spPr>
      </p:pic>
      <p:pic>
        <p:nvPicPr>
          <p:cNvPr id="22" name="Google Shape;22;p94" descr="A picture containing text, windmill, device&#10;&#10;Description automatically generated"/>
          <p:cNvPicPr preferRelativeResize="0"/>
          <p:nvPr/>
        </p:nvPicPr>
        <p:blipFill rotWithShape="1">
          <a:blip r:embed="rId3">
            <a:alphaModFix/>
          </a:blip>
          <a:srcRect l="1053" t="26822" r="62310" b="63533"/>
          <a:stretch/>
        </p:blipFill>
        <p:spPr>
          <a:xfrm>
            <a:off x="0" y="477758"/>
            <a:ext cx="4592320" cy="680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pic>
        <p:nvPicPr>
          <p:cNvPr id="24" name="Google Shape;24;p101" descr="A picture containing text, windmill, device&#10;&#10;Description automatically generated"/>
          <p:cNvPicPr preferRelativeResize="0"/>
          <p:nvPr/>
        </p:nvPicPr>
        <p:blipFill rotWithShape="1">
          <a:blip r:embed="rId2">
            <a:alphaModFix/>
          </a:blip>
          <a:srcRect/>
          <a:stretch/>
        </p:blipFill>
        <p:spPr>
          <a:xfrm>
            <a:off x="-12700" y="-12700"/>
            <a:ext cx="12360886" cy="6959600"/>
          </a:xfrm>
          <a:prstGeom prst="rect">
            <a:avLst/>
          </a:prstGeom>
          <a:noFill/>
          <a:ln>
            <a:noFill/>
          </a:ln>
        </p:spPr>
      </p:pic>
      <p:pic>
        <p:nvPicPr>
          <p:cNvPr id="25" name="Google Shape;25;p101" descr="A picture containing text, windmill, device&#10;&#10;Description automatically generated"/>
          <p:cNvPicPr preferRelativeResize="0"/>
          <p:nvPr/>
        </p:nvPicPr>
        <p:blipFill rotWithShape="1">
          <a:blip r:embed="rId2">
            <a:alphaModFix/>
          </a:blip>
          <a:srcRect t="19854" b="20292"/>
          <a:stretch/>
        </p:blipFill>
        <p:spPr>
          <a:xfrm>
            <a:off x="0" y="0"/>
            <a:ext cx="12360886" cy="4165600"/>
          </a:xfrm>
          <a:prstGeom prst="rect">
            <a:avLst/>
          </a:prstGeom>
          <a:noFill/>
          <a:ln>
            <a:noFill/>
          </a:ln>
        </p:spPr>
      </p:pic>
      <p:sp>
        <p:nvSpPr>
          <p:cNvPr id="26" name="Google Shape;26;p101"/>
          <p:cNvSpPr txBox="1">
            <a:spLocks noGrp="1"/>
          </p:cNvSpPr>
          <p:nvPr>
            <p:ph type="title"/>
          </p:nvPr>
        </p:nvSpPr>
        <p:spPr>
          <a:xfrm>
            <a:off x="831850" y="1540784"/>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01"/>
          <p:cNvSpPr txBox="1">
            <a:spLocks noGrp="1"/>
          </p:cNvSpPr>
          <p:nvPr>
            <p:ph type="body" idx="1"/>
          </p:nvPr>
        </p:nvSpPr>
        <p:spPr>
          <a:xfrm>
            <a:off x="831850" y="4589463"/>
            <a:ext cx="6604374"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9" name="Google Shape;29;p99"/>
          <p:cNvSpPr/>
          <p:nvPr/>
        </p:nvSpPr>
        <p:spPr>
          <a:xfrm>
            <a:off x="-1" y="0"/>
            <a:ext cx="12192001" cy="1573308"/>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 name="Google Shape;30;p99"/>
          <p:cNvSpPr txBox="1">
            <a:spLocks noGrp="1"/>
          </p:cNvSpPr>
          <p:nvPr>
            <p:ph type="title"/>
          </p:nvPr>
        </p:nvSpPr>
        <p:spPr>
          <a:xfrm>
            <a:off x="838200" y="1238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9"/>
          <p:cNvSpPr txBox="1">
            <a:spLocks noGrp="1"/>
          </p:cNvSpPr>
          <p:nvPr>
            <p:ph type="body" idx="1"/>
          </p:nvPr>
        </p:nvSpPr>
        <p:spPr>
          <a:xfrm>
            <a:off x="838200" y="1825625"/>
            <a:ext cx="10515600" cy="3914538"/>
          </a:xfrm>
          <a:prstGeom prst="rect">
            <a:avLst/>
          </a:prstGeom>
          <a:noFill/>
          <a:ln>
            <a:noFill/>
          </a:ln>
        </p:spPr>
        <p:txBody>
          <a:bodyPr spcFirstLastPara="1" wrap="square" lIns="91425" tIns="45700" rIns="91425" bIns="45700" anchor="t" anchorCtr="0">
            <a:normAutofit/>
          </a:bodyPr>
          <a:lstStyle>
            <a:lvl1pPr marL="457200" lvl="0" indent="-350520" algn="l">
              <a:lnSpc>
                <a:spcPct val="110000"/>
              </a:lnSpc>
              <a:spcBef>
                <a:spcPts val="600"/>
              </a:spcBef>
              <a:spcAft>
                <a:spcPts val="0"/>
              </a:spcAft>
              <a:buClr>
                <a:srgbClr val="4696D2"/>
              </a:buClr>
              <a:buSzPts val="1920"/>
              <a:buChar char="•"/>
              <a:defRPr>
                <a:solidFill>
                  <a:srgbClr val="0C0C0C"/>
                </a:solidFill>
              </a:defRPr>
            </a:lvl1pPr>
            <a:lvl2pPr marL="914400" lvl="1" indent="-330200" algn="l">
              <a:lnSpc>
                <a:spcPct val="110000"/>
              </a:lnSpc>
              <a:spcBef>
                <a:spcPts val="600"/>
              </a:spcBef>
              <a:spcAft>
                <a:spcPts val="0"/>
              </a:spcAft>
              <a:buClr>
                <a:srgbClr val="4696D2"/>
              </a:buClr>
              <a:buSzPts val="1600"/>
              <a:buChar char="•"/>
              <a:defRPr>
                <a:solidFill>
                  <a:srgbClr val="0C0C0C"/>
                </a:solidFill>
              </a:defRPr>
            </a:lvl2pPr>
            <a:lvl3pPr marL="1371600" lvl="2" indent="-320039" algn="l">
              <a:lnSpc>
                <a:spcPct val="110000"/>
              </a:lnSpc>
              <a:spcBef>
                <a:spcPts val="600"/>
              </a:spcBef>
              <a:spcAft>
                <a:spcPts val="0"/>
              </a:spcAft>
              <a:buClr>
                <a:srgbClr val="4696D2"/>
              </a:buClr>
              <a:buSzPts val="1440"/>
              <a:buChar char="•"/>
              <a:defRPr>
                <a:solidFill>
                  <a:srgbClr val="0C0C0C"/>
                </a:solidFill>
              </a:defRPr>
            </a:lvl3pPr>
            <a:lvl4pPr marL="1828800" lvl="3" indent="-309880" algn="l">
              <a:lnSpc>
                <a:spcPct val="110000"/>
              </a:lnSpc>
              <a:spcBef>
                <a:spcPts val="600"/>
              </a:spcBef>
              <a:spcAft>
                <a:spcPts val="0"/>
              </a:spcAft>
              <a:buClr>
                <a:srgbClr val="4696D2"/>
              </a:buClr>
              <a:buSzPts val="1280"/>
              <a:buChar char="•"/>
              <a:defRPr>
                <a:solidFill>
                  <a:srgbClr val="0C0C0C"/>
                </a:solidFill>
              </a:defRPr>
            </a:lvl4pPr>
            <a:lvl5pPr marL="2286000" lvl="4" indent="-309879" algn="l">
              <a:lnSpc>
                <a:spcPct val="110000"/>
              </a:lnSpc>
              <a:spcBef>
                <a:spcPts val="600"/>
              </a:spcBef>
              <a:spcAft>
                <a:spcPts val="0"/>
              </a:spcAft>
              <a:buClr>
                <a:srgbClr val="4696D2"/>
              </a:buClr>
              <a:buSzPts val="1280"/>
              <a:buChar char="•"/>
              <a:defRPr>
                <a:solidFill>
                  <a:srgbClr val="0C0C0C"/>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 name="Google Shape;32;p99" descr="A picture containing logo&#10;&#10;Description automatically generated"/>
          <p:cNvPicPr preferRelativeResize="0"/>
          <p:nvPr/>
        </p:nvPicPr>
        <p:blipFill rotWithShape="1">
          <a:blip r:embed="rId2">
            <a:alphaModFix/>
          </a:blip>
          <a:srcRect/>
          <a:stretch/>
        </p:blipFill>
        <p:spPr>
          <a:xfrm>
            <a:off x="838200"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3"/>
        <p:cNvGrpSpPr/>
        <p:nvPr/>
      </p:nvGrpSpPr>
      <p:grpSpPr>
        <a:xfrm>
          <a:off x="0" y="0"/>
          <a:ext cx="0" cy="0"/>
          <a:chOff x="0" y="0"/>
          <a:chExt cx="0" cy="0"/>
        </a:xfrm>
      </p:grpSpPr>
      <p:sp>
        <p:nvSpPr>
          <p:cNvPr id="34" name="Google Shape;34;p105"/>
          <p:cNvSpPr/>
          <p:nvPr/>
        </p:nvSpPr>
        <p:spPr>
          <a:xfrm>
            <a:off x="-1" y="0"/>
            <a:ext cx="12192001" cy="1573308"/>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 name="Google Shape;35;p105"/>
          <p:cNvSpPr txBox="1">
            <a:spLocks noGrp="1"/>
          </p:cNvSpPr>
          <p:nvPr>
            <p:ph type="title"/>
          </p:nvPr>
        </p:nvSpPr>
        <p:spPr>
          <a:xfrm>
            <a:off x="838199" y="203131"/>
            <a:ext cx="10337801" cy="116704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5"/>
          <p:cNvSpPr txBox="1">
            <a:spLocks noGrp="1"/>
          </p:cNvSpPr>
          <p:nvPr>
            <p:ph type="body" idx="1"/>
          </p:nvPr>
        </p:nvSpPr>
        <p:spPr>
          <a:xfrm>
            <a:off x="838200" y="1825625"/>
            <a:ext cx="10337800" cy="4059142"/>
          </a:xfrm>
          <a:prstGeom prst="rect">
            <a:avLst/>
          </a:prstGeom>
          <a:noFill/>
          <a:ln>
            <a:noFill/>
          </a:ln>
        </p:spPr>
        <p:txBody>
          <a:bodyPr spcFirstLastPara="1" wrap="square" lIns="91425" tIns="45700" rIns="91425" bIns="45700" anchor="t" anchorCtr="0">
            <a:normAutofit/>
          </a:bodyPr>
          <a:lstStyle>
            <a:lvl1pPr marL="457200" lvl="0" indent="-350520" algn="l">
              <a:lnSpc>
                <a:spcPct val="110000"/>
              </a:lnSpc>
              <a:spcBef>
                <a:spcPts val="600"/>
              </a:spcBef>
              <a:spcAft>
                <a:spcPts val="0"/>
              </a:spcAft>
              <a:buClr>
                <a:srgbClr val="4696D2"/>
              </a:buClr>
              <a:buSzPts val="1920"/>
              <a:buChar char="•"/>
              <a:defRPr/>
            </a:lvl1pPr>
            <a:lvl2pPr marL="914400" lvl="1" indent="-330200" algn="l">
              <a:lnSpc>
                <a:spcPct val="110000"/>
              </a:lnSpc>
              <a:spcBef>
                <a:spcPts val="600"/>
              </a:spcBef>
              <a:spcAft>
                <a:spcPts val="0"/>
              </a:spcAft>
              <a:buClr>
                <a:srgbClr val="4696D2"/>
              </a:buClr>
              <a:buSzPts val="1600"/>
              <a:buChar char="•"/>
              <a:defRPr/>
            </a:lvl2pPr>
            <a:lvl3pPr marL="1371600" lvl="2" indent="-320039" algn="l">
              <a:lnSpc>
                <a:spcPct val="110000"/>
              </a:lnSpc>
              <a:spcBef>
                <a:spcPts val="600"/>
              </a:spcBef>
              <a:spcAft>
                <a:spcPts val="0"/>
              </a:spcAft>
              <a:buClr>
                <a:srgbClr val="4696D2"/>
              </a:buClr>
              <a:buSzPts val="1440"/>
              <a:buChar char="•"/>
              <a:defRPr/>
            </a:lvl3pPr>
            <a:lvl4pPr marL="1828800" lvl="3" indent="-309880" algn="l">
              <a:lnSpc>
                <a:spcPct val="110000"/>
              </a:lnSpc>
              <a:spcBef>
                <a:spcPts val="600"/>
              </a:spcBef>
              <a:spcAft>
                <a:spcPts val="0"/>
              </a:spcAft>
              <a:buClr>
                <a:srgbClr val="4696D2"/>
              </a:buClr>
              <a:buSzPts val="1280"/>
              <a:buChar char="•"/>
              <a:defRPr/>
            </a:lvl4pPr>
            <a:lvl5pPr marL="2286000" lvl="4" indent="-309879" algn="l">
              <a:lnSpc>
                <a:spcPct val="110000"/>
              </a:lnSpc>
              <a:spcBef>
                <a:spcPts val="600"/>
              </a:spcBef>
              <a:spcAft>
                <a:spcPts val="0"/>
              </a:spcAft>
              <a:buClr>
                <a:srgbClr val="4696D2"/>
              </a:buClr>
              <a:buSzPts val="128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105" descr="A picture containing logo&#10;&#10;Description automatically generated"/>
          <p:cNvPicPr preferRelativeResize="0"/>
          <p:nvPr/>
        </p:nvPicPr>
        <p:blipFill rotWithShape="1">
          <a:blip r:embed="rId2">
            <a:alphaModFix/>
          </a:blip>
          <a:srcRect/>
          <a:stretch/>
        </p:blipFill>
        <p:spPr>
          <a:xfrm>
            <a:off x="838200"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168">
          <p15:clr>
            <a:srgbClr val="FBAE40"/>
          </p15:clr>
        </p15:guide>
        <p15:guide id="2" pos="5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8"/>
        <p:cNvGrpSpPr/>
        <p:nvPr/>
      </p:nvGrpSpPr>
      <p:grpSpPr>
        <a:xfrm>
          <a:off x="0" y="0"/>
          <a:ext cx="0" cy="0"/>
          <a:chOff x="0" y="0"/>
          <a:chExt cx="0" cy="0"/>
        </a:xfrm>
      </p:grpSpPr>
      <p:sp>
        <p:nvSpPr>
          <p:cNvPr id="39" name="Google Shape;39;p95"/>
          <p:cNvSpPr/>
          <p:nvPr/>
        </p:nvSpPr>
        <p:spPr>
          <a:xfrm>
            <a:off x="0" y="0"/>
            <a:ext cx="7966895" cy="6877515"/>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95"/>
          <p:cNvSpPr txBox="1">
            <a:spLocks noGrp="1"/>
          </p:cNvSpPr>
          <p:nvPr>
            <p:ph type="title"/>
          </p:nvPr>
        </p:nvSpPr>
        <p:spPr>
          <a:xfrm>
            <a:off x="757667" y="1152421"/>
            <a:ext cx="4923765"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5"/>
          <p:cNvSpPr txBox="1">
            <a:spLocks noGrp="1"/>
          </p:cNvSpPr>
          <p:nvPr>
            <p:ph type="body" idx="1"/>
          </p:nvPr>
        </p:nvSpPr>
        <p:spPr>
          <a:xfrm>
            <a:off x="757667" y="2550275"/>
            <a:ext cx="4923765" cy="3427831"/>
          </a:xfrm>
          <a:prstGeom prst="rect">
            <a:avLst/>
          </a:prstGeom>
          <a:noFill/>
          <a:ln>
            <a:noFill/>
          </a:ln>
        </p:spPr>
        <p:txBody>
          <a:bodyPr spcFirstLastPara="1" wrap="square" lIns="91425" tIns="45700" rIns="91425" bIns="45700" anchor="t" anchorCtr="0">
            <a:normAutofit/>
          </a:bodyPr>
          <a:lstStyle>
            <a:lvl1pPr marL="457200" lvl="0" indent="-350520" algn="l">
              <a:lnSpc>
                <a:spcPct val="110000"/>
              </a:lnSpc>
              <a:spcBef>
                <a:spcPts val="600"/>
              </a:spcBef>
              <a:spcAft>
                <a:spcPts val="0"/>
              </a:spcAft>
              <a:buClr>
                <a:srgbClr val="4696D2"/>
              </a:buClr>
              <a:buSzPts val="1920"/>
              <a:buChar char="•"/>
              <a:defRPr>
                <a:solidFill>
                  <a:schemeClr val="lt1"/>
                </a:solidFill>
              </a:defRPr>
            </a:lvl1pPr>
            <a:lvl2pPr marL="914400" lvl="1" indent="-330200" algn="l">
              <a:lnSpc>
                <a:spcPct val="110000"/>
              </a:lnSpc>
              <a:spcBef>
                <a:spcPts val="600"/>
              </a:spcBef>
              <a:spcAft>
                <a:spcPts val="0"/>
              </a:spcAft>
              <a:buClr>
                <a:srgbClr val="4696D2"/>
              </a:buClr>
              <a:buSzPts val="1600"/>
              <a:buChar char="•"/>
              <a:defRPr>
                <a:solidFill>
                  <a:schemeClr val="lt1"/>
                </a:solidFill>
              </a:defRPr>
            </a:lvl2pPr>
            <a:lvl3pPr marL="1371600" lvl="2" indent="-320039" algn="l">
              <a:lnSpc>
                <a:spcPct val="110000"/>
              </a:lnSpc>
              <a:spcBef>
                <a:spcPts val="600"/>
              </a:spcBef>
              <a:spcAft>
                <a:spcPts val="0"/>
              </a:spcAft>
              <a:buClr>
                <a:srgbClr val="4696D2"/>
              </a:buClr>
              <a:buSzPts val="1440"/>
              <a:buChar char="•"/>
              <a:defRPr>
                <a:solidFill>
                  <a:schemeClr val="lt1"/>
                </a:solidFill>
              </a:defRPr>
            </a:lvl3pPr>
            <a:lvl4pPr marL="1828800" lvl="3" indent="-309880" algn="l">
              <a:lnSpc>
                <a:spcPct val="110000"/>
              </a:lnSpc>
              <a:spcBef>
                <a:spcPts val="600"/>
              </a:spcBef>
              <a:spcAft>
                <a:spcPts val="0"/>
              </a:spcAft>
              <a:buClr>
                <a:srgbClr val="4696D2"/>
              </a:buClr>
              <a:buSzPts val="1280"/>
              <a:buChar char="•"/>
              <a:defRPr>
                <a:solidFill>
                  <a:schemeClr val="lt1"/>
                </a:solidFill>
              </a:defRPr>
            </a:lvl4pPr>
            <a:lvl5pPr marL="2286000" lvl="4" indent="-309879" algn="l">
              <a:lnSpc>
                <a:spcPct val="110000"/>
              </a:lnSpc>
              <a:spcBef>
                <a:spcPts val="600"/>
              </a:spcBef>
              <a:spcAft>
                <a:spcPts val="0"/>
              </a:spcAft>
              <a:buClr>
                <a:srgbClr val="4696D2"/>
              </a:buClr>
              <a:buSzPts val="128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95"/>
          <p:cNvSpPr/>
          <p:nvPr/>
        </p:nvSpPr>
        <p:spPr>
          <a:xfrm>
            <a:off x="6900076" y="1598753"/>
            <a:ext cx="3648973" cy="366049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 name="Google Shape;43;p95"/>
          <p:cNvSpPr>
            <a:spLocks noGrp="1"/>
          </p:cNvSpPr>
          <p:nvPr>
            <p:ph type="pic" idx="2"/>
          </p:nvPr>
        </p:nvSpPr>
        <p:spPr>
          <a:xfrm>
            <a:off x="6900075" y="1598753"/>
            <a:ext cx="3648974" cy="3660494"/>
          </a:xfrm>
          <a:prstGeom prst="rect">
            <a:avLst/>
          </a:prstGeom>
          <a:noFill/>
          <a:ln w="63500" cap="flat" cmpd="sng">
            <a:solidFill>
              <a:schemeClr val="lt1"/>
            </a:solidFill>
            <a:prstDash val="solid"/>
            <a:round/>
            <a:headEnd type="none" w="sm" len="sm"/>
            <a:tailEnd type="none" w="sm" len="sm"/>
          </a:ln>
        </p:spPr>
      </p:sp>
      <p:pic>
        <p:nvPicPr>
          <p:cNvPr id="44" name="Google Shape;44;p95" descr="A picture containing logo&#10;&#10;Description automatically generated"/>
          <p:cNvPicPr preferRelativeResize="0"/>
          <p:nvPr/>
        </p:nvPicPr>
        <p:blipFill rotWithShape="1">
          <a:blip r:embed="rId2">
            <a:alphaModFix/>
          </a:blip>
          <a:srcRect/>
          <a:stretch/>
        </p:blipFill>
        <p:spPr>
          <a:xfrm>
            <a:off x="9612197"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103"/>
          <p:cNvSpPr/>
          <p:nvPr/>
        </p:nvSpPr>
        <p:spPr>
          <a:xfrm>
            <a:off x="-1" y="0"/>
            <a:ext cx="12192001" cy="1573308"/>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 name="Google Shape;47;p103"/>
          <p:cNvSpPr txBox="1">
            <a:spLocks noGrp="1"/>
          </p:cNvSpPr>
          <p:nvPr>
            <p:ph type="title"/>
          </p:nvPr>
        </p:nvSpPr>
        <p:spPr>
          <a:xfrm>
            <a:off x="838200" y="1238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3"/>
          <p:cNvSpPr txBox="1">
            <a:spLocks noGrp="1"/>
          </p:cNvSpPr>
          <p:nvPr>
            <p:ph type="body" idx="1"/>
          </p:nvPr>
        </p:nvSpPr>
        <p:spPr>
          <a:xfrm>
            <a:off x="838200" y="1825625"/>
            <a:ext cx="5181600" cy="3868039"/>
          </a:xfrm>
          <a:prstGeom prst="rect">
            <a:avLst/>
          </a:prstGeom>
          <a:noFill/>
          <a:ln>
            <a:noFill/>
          </a:ln>
        </p:spPr>
        <p:txBody>
          <a:bodyPr spcFirstLastPara="1" wrap="square" lIns="91425" tIns="45700" rIns="91425" bIns="45700" anchor="t" anchorCtr="0">
            <a:noAutofit/>
          </a:bodyPr>
          <a:lstStyle>
            <a:lvl1pPr marL="457200" lvl="0" indent="-350520" algn="l">
              <a:lnSpc>
                <a:spcPct val="120000"/>
              </a:lnSpc>
              <a:spcBef>
                <a:spcPts val="600"/>
              </a:spcBef>
              <a:spcAft>
                <a:spcPts val="0"/>
              </a:spcAft>
              <a:buClr>
                <a:srgbClr val="4696D2"/>
              </a:buClr>
              <a:buSzPts val="1920"/>
              <a:buChar char="•"/>
              <a:defRPr>
                <a:solidFill>
                  <a:srgbClr val="0C0C0C"/>
                </a:solidFill>
              </a:defRPr>
            </a:lvl1pPr>
            <a:lvl2pPr marL="914400" lvl="1" indent="-330200" algn="l">
              <a:lnSpc>
                <a:spcPct val="120000"/>
              </a:lnSpc>
              <a:spcBef>
                <a:spcPts val="600"/>
              </a:spcBef>
              <a:spcAft>
                <a:spcPts val="0"/>
              </a:spcAft>
              <a:buClr>
                <a:srgbClr val="4696D2"/>
              </a:buClr>
              <a:buSzPts val="1600"/>
              <a:buChar char="•"/>
              <a:defRPr>
                <a:solidFill>
                  <a:srgbClr val="0C0C0C"/>
                </a:solidFill>
              </a:defRPr>
            </a:lvl2pPr>
            <a:lvl3pPr marL="1371600" lvl="2" indent="-320039" algn="l">
              <a:lnSpc>
                <a:spcPct val="120000"/>
              </a:lnSpc>
              <a:spcBef>
                <a:spcPts val="600"/>
              </a:spcBef>
              <a:spcAft>
                <a:spcPts val="0"/>
              </a:spcAft>
              <a:buClr>
                <a:srgbClr val="4696D2"/>
              </a:buClr>
              <a:buSzPts val="1440"/>
              <a:buChar char="•"/>
              <a:defRPr>
                <a:solidFill>
                  <a:srgbClr val="0C0C0C"/>
                </a:solidFill>
              </a:defRPr>
            </a:lvl3pPr>
            <a:lvl4pPr marL="1828800" lvl="3" indent="-309880" algn="l">
              <a:lnSpc>
                <a:spcPct val="120000"/>
              </a:lnSpc>
              <a:spcBef>
                <a:spcPts val="600"/>
              </a:spcBef>
              <a:spcAft>
                <a:spcPts val="0"/>
              </a:spcAft>
              <a:buClr>
                <a:srgbClr val="4696D2"/>
              </a:buClr>
              <a:buSzPts val="1280"/>
              <a:buChar char="•"/>
              <a:defRPr>
                <a:solidFill>
                  <a:srgbClr val="0C0C0C"/>
                </a:solidFill>
              </a:defRPr>
            </a:lvl4pPr>
            <a:lvl5pPr marL="2286000" lvl="4" indent="-309879" algn="l">
              <a:lnSpc>
                <a:spcPct val="120000"/>
              </a:lnSpc>
              <a:spcBef>
                <a:spcPts val="600"/>
              </a:spcBef>
              <a:spcAft>
                <a:spcPts val="0"/>
              </a:spcAft>
              <a:buClr>
                <a:srgbClr val="4696D2"/>
              </a:buClr>
              <a:buSzPts val="1280"/>
              <a:buChar char="•"/>
              <a:defRPr>
                <a:solidFill>
                  <a:srgbClr val="0C0C0C"/>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03"/>
          <p:cNvSpPr txBox="1">
            <a:spLocks noGrp="1"/>
          </p:cNvSpPr>
          <p:nvPr>
            <p:ph type="body" idx="2"/>
          </p:nvPr>
        </p:nvSpPr>
        <p:spPr>
          <a:xfrm>
            <a:off x="6172200" y="1825625"/>
            <a:ext cx="5181600" cy="3868039"/>
          </a:xfrm>
          <a:prstGeom prst="rect">
            <a:avLst/>
          </a:prstGeom>
          <a:noFill/>
          <a:ln>
            <a:noFill/>
          </a:ln>
        </p:spPr>
        <p:txBody>
          <a:bodyPr spcFirstLastPara="1" wrap="square" lIns="91425" tIns="45700" rIns="91425" bIns="45700" anchor="t" anchorCtr="0">
            <a:noAutofit/>
          </a:bodyPr>
          <a:lstStyle>
            <a:lvl1pPr marL="457200" lvl="0" indent="-350520" algn="l">
              <a:lnSpc>
                <a:spcPct val="110000"/>
              </a:lnSpc>
              <a:spcBef>
                <a:spcPts val="600"/>
              </a:spcBef>
              <a:spcAft>
                <a:spcPts val="0"/>
              </a:spcAft>
              <a:buClr>
                <a:srgbClr val="4696D2"/>
              </a:buClr>
              <a:buSzPts val="1920"/>
              <a:buChar char="•"/>
              <a:defRPr>
                <a:solidFill>
                  <a:srgbClr val="0C0C0C"/>
                </a:solidFill>
              </a:defRPr>
            </a:lvl1pPr>
            <a:lvl2pPr marL="914400" lvl="1" indent="-330200" algn="l">
              <a:lnSpc>
                <a:spcPct val="110000"/>
              </a:lnSpc>
              <a:spcBef>
                <a:spcPts val="600"/>
              </a:spcBef>
              <a:spcAft>
                <a:spcPts val="0"/>
              </a:spcAft>
              <a:buClr>
                <a:srgbClr val="4696D2"/>
              </a:buClr>
              <a:buSzPts val="1600"/>
              <a:buChar char="•"/>
              <a:defRPr>
                <a:solidFill>
                  <a:srgbClr val="0C0C0C"/>
                </a:solidFill>
              </a:defRPr>
            </a:lvl2pPr>
            <a:lvl3pPr marL="1371600" lvl="2" indent="-320039" algn="l">
              <a:lnSpc>
                <a:spcPct val="110000"/>
              </a:lnSpc>
              <a:spcBef>
                <a:spcPts val="600"/>
              </a:spcBef>
              <a:spcAft>
                <a:spcPts val="0"/>
              </a:spcAft>
              <a:buClr>
                <a:srgbClr val="4696D2"/>
              </a:buClr>
              <a:buSzPts val="1440"/>
              <a:buChar char="•"/>
              <a:defRPr>
                <a:solidFill>
                  <a:srgbClr val="0C0C0C"/>
                </a:solidFill>
              </a:defRPr>
            </a:lvl3pPr>
            <a:lvl4pPr marL="1828800" lvl="3" indent="-309880" algn="l">
              <a:lnSpc>
                <a:spcPct val="120000"/>
              </a:lnSpc>
              <a:spcBef>
                <a:spcPts val="600"/>
              </a:spcBef>
              <a:spcAft>
                <a:spcPts val="0"/>
              </a:spcAft>
              <a:buClr>
                <a:srgbClr val="4696D2"/>
              </a:buClr>
              <a:buSzPts val="1280"/>
              <a:buChar char="•"/>
              <a:defRPr>
                <a:solidFill>
                  <a:srgbClr val="0C0C0C"/>
                </a:solidFill>
              </a:defRPr>
            </a:lvl4pPr>
            <a:lvl5pPr marL="2286000" lvl="4" indent="-309879" algn="l">
              <a:lnSpc>
                <a:spcPct val="110000"/>
              </a:lnSpc>
              <a:spcBef>
                <a:spcPts val="600"/>
              </a:spcBef>
              <a:spcAft>
                <a:spcPts val="0"/>
              </a:spcAft>
              <a:buClr>
                <a:srgbClr val="4696D2"/>
              </a:buClr>
              <a:buSzPts val="1280"/>
              <a:buChar char="•"/>
              <a:defRPr>
                <a:solidFill>
                  <a:srgbClr val="0C0C0C"/>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103" descr="A picture containing logo&#10;&#10;Description automatically generated"/>
          <p:cNvPicPr preferRelativeResize="0"/>
          <p:nvPr/>
        </p:nvPicPr>
        <p:blipFill rotWithShape="1">
          <a:blip r:embed="rId2">
            <a:alphaModFix/>
          </a:blip>
          <a:srcRect/>
          <a:stretch/>
        </p:blipFill>
        <p:spPr>
          <a:xfrm>
            <a:off x="838200"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1"/>
        <p:cNvGrpSpPr/>
        <p:nvPr/>
      </p:nvGrpSpPr>
      <p:grpSpPr>
        <a:xfrm>
          <a:off x="0" y="0"/>
          <a:ext cx="0" cy="0"/>
          <a:chOff x="0" y="0"/>
          <a:chExt cx="0" cy="0"/>
        </a:xfrm>
      </p:grpSpPr>
      <p:sp>
        <p:nvSpPr>
          <p:cNvPr id="52" name="Google Shape;52;p98"/>
          <p:cNvSpPr/>
          <p:nvPr/>
        </p:nvSpPr>
        <p:spPr>
          <a:xfrm>
            <a:off x="0" y="0"/>
            <a:ext cx="3327400" cy="6857999"/>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98"/>
          <p:cNvSpPr txBox="1">
            <a:spLocks noGrp="1"/>
          </p:cNvSpPr>
          <p:nvPr>
            <p:ph type="title"/>
          </p:nvPr>
        </p:nvSpPr>
        <p:spPr>
          <a:xfrm>
            <a:off x="226203" y="2515394"/>
            <a:ext cx="2874993" cy="1325563"/>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8"/>
          <p:cNvSpPr txBox="1">
            <a:spLocks noGrp="1"/>
          </p:cNvSpPr>
          <p:nvPr>
            <p:ph type="body" idx="1"/>
          </p:nvPr>
        </p:nvSpPr>
        <p:spPr>
          <a:xfrm>
            <a:off x="4274288" y="1255257"/>
            <a:ext cx="7097619" cy="4351338"/>
          </a:xfrm>
          <a:prstGeom prst="rect">
            <a:avLst/>
          </a:prstGeom>
          <a:noFill/>
          <a:ln>
            <a:noFill/>
          </a:ln>
        </p:spPr>
        <p:txBody>
          <a:bodyPr spcFirstLastPara="1" wrap="square" lIns="91425" tIns="45700" rIns="91425" bIns="45700" anchor="ctr" anchorCtr="0">
            <a:normAutofit/>
          </a:bodyPr>
          <a:lstStyle>
            <a:lvl1pPr marL="457200" lvl="0" indent="-350520" algn="l">
              <a:lnSpc>
                <a:spcPct val="100000"/>
              </a:lnSpc>
              <a:spcBef>
                <a:spcPts val="600"/>
              </a:spcBef>
              <a:spcAft>
                <a:spcPts val="0"/>
              </a:spcAft>
              <a:buClr>
                <a:srgbClr val="4696D2"/>
              </a:buClr>
              <a:buSzPts val="1920"/>
              <a:buChar char="•"/>
              <a:defRPr>
                <a:solidFill>
                  <a:srgbClr val="0C0C0C"/>
                </a:solidFill>
              </a:defRPr>
            </a:lvl1pPr>
            <a:lvl2pPr marL="914400" lvl="1" indent="-330200" algn="l">
              <a:lnSpc>
                <a:spcPct val="100000"/>
              </a:lnSpc>
              <a:spcBef>
                <a:spcPts val="600"/>
              </a:spcBef>
              <a:spcAft>
                <a:spcPts val="0"/>
              </a:spcAft>
              <a:buClr>
                <a:srgbClr val="4696D2"/>
              </a:buClr>
              <a:buSzPts val="1600"/>
              <a:buChar char="•"/>
              <a:defRPr>
                <a:solidFill>
                  <a:srgbClr val="0C0C0C"/>
                </a:solidFill>
              </a:defRPr>
            </a:lvl2pPr>
            <a:lvl3pPr marL="1371600" lvl="2" indent="-320039" algn="l">
              <a:lnSpc>
                <a:spcPct val="100000"/>
              </a:lnSpc>
              <a:spcBef>
                <a:spcPts val="600"/>
              </a:spcBef>
              <a:spcAft>
                <a:spcPts val="0"/>
              </a:spcAft>
              <a:buClr>
                <a:srgbClr val="4696D2"/>
              </a:buClr>
              <a:buSzPts val="1440"/>
              <a:buChar char="•"/>
              <a:defRPr>
                <a:solidFill>
                  <a:srgbClr val="0C0C0C"/>
                </a:solidFill>
              </a:defRPr>
            </a:lvl3pPr>
            <a:lvl4pPr marL="1828800" lvl="3" indent="-309880" algn="l">
              <a:lnSpc>
                <a:spcPct val="100000"/>
              </a:lnSpc>
              <a:spcBef>
                <a:spcPts val="600"/>
              </a:spcBef>
              <a:spcAft>
                <a:spcPts val="0"/>
              </a:spcAft>
              <a:buClr>
                <a:srgbClr val="4696D2"/>
              </a:buClr>
              <a:buSzPts val="1280"/>
              <a:buChar char="•"/>
              <a:defRPr>
                <a:solidFill>
                  <a:srgbClr val="0C0C0C"/>
                </a:solidFill>
              </a:defRPr>
            </a:lvl4pPr>
            <a:lvl5pPr marL="2286000" lvl="4" indent="-309879" algn="l">
              <a:lnSpc>
                <a:spcPct val="100000"/>
              </a:lnSpc>
              <a:spcBef>
                <a:spcPts val="600"/>
              </a:spcBef>
              <a:spcAft>
                <a:spcPts val="0"/>
              </a:spcAft>
              <a:buClr>
                <a:srgbClr val="4696D2"/>
              </a:buClr>
              <a:buSzPts val="1280"/>
              <a:buChar char="•"/>
              <a:defRPr>
                <a:solidFill>
                  <a:srgbClr val="0C0C0C"/>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98" descr="A picture containing logo&#10;&#10;Description automatically generated"/>
          <p:cNvPicPr preferRelativeResize="0"/>
          <p:nvPr/>
        </p:nvPicPr>
        <p:blipFill rotWithShape="1">
          <a:blip r:embed="rId2">
            <a:alphaModFix/>
          </a:blip>
          <a:srcRect/>
          <a:stretch/>
        </p:blipFill>
        <p:spPr>
          <a:xfrm>
            <a:off x="9612197" y="6146800"/>
            <a:ext cx="1759710" cy="3695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56"/>
        <p:cNvGrpSpPr/>
        <p:nvPr/>
      </p:nvGrpSpPr>
      <p:grpSpPr>
        <a:xfrm>
          <a:off x="0" y="0"/>
          <a:ext cx="0" cy="0"/>
          <a:chOff x="0" y="0"/>
          <a:chExt cx="0" cy="0"/>
        </a:xfrm>
      </p:grpSpPr>
      <p:pic>
        <p:nvPicPr>
          <p:cNvPr id="57" name="Google Shape;57;p96" descr="A picture containing text, windmill, device&#10;&#10;Description automatically generated"/>
          <p:cNvPicPr preferRelativeResize="0"/>
          <p:nvPr/>
        </p:nvPicPr>
        <p:blipFill rotWithShape="1">
          <a:blip r:embed="rId2">
            <a:alphaModFix/>
          </a:blip>
          <a:srcRect/>
          <a:stretch/>
        </p:blipFill>
        <p:spPr>
          <a:xfrm>
            <a:off x="-12700" y="-12700"/>
            <a:ext cx="12360886" cy="6959600"/>
          </a:xfrm>
          <a:prstGeom prst="rect">
            <a:avLst/>
          </a:prstGeom>
          <a:noFill/>
          <a:ln>
            <a:noFill/>
          </a:ln>
        </p:spPr>
      </p:pic>
      <p:pic>
        <p:nvPicPr>
          <p:cNvPr id="58" name="Google Shape;58;p96" descr="A picture containing text, windmill, device&#10;&#10;Description automatically generated"/>
          <p:cNvPicPr preferRelativeResize="0"/>
          <p:nvPr/>
        </p:nvPicPr>
        <p:blipFill rotWithShape="1">
          <a:blip r:embed="rId2">
            <a:alphaModFix/>
          </a:blip>
          <a:srcRect t="19854" b="20292"/>
          <a:stretch/>
        </p:blipFill>
        <p:spPr>
          <a:xfrm>
            <a:off x="0" y="0"/>
            <a:ext cx="12360886" cy="4165600"/>
          </a:xfrm>
          <a:prstGeom prst="rect">
            <a:avLst/>
          </a:prstGeom>
          <a:noFill/>
          <a:ln>
            <a:noFill/>
          </a:ln>
        </p:spPr>
      </p:pic>
      <p:sp>
        <p:nvSpPr>
          <p:cNvPr id="59" name="Google Shape;59;p96"/>
          <p:cNvSpPr txBox="1">
            <a:spLocks noGrp="1"/>
          </p:cNvSpPr>
          <p:nvPr>
            <p:ph type="ctrTitle"/>
          </p:nvPr>
        </p:nvSpPr>
        <p:spPr>
          <a:xfrm>
            <a:off x="1524000" y="2235200"/>
            <a:ext cx="9144000"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6"/>
          <p:cNvSpPr txBox="1">
            <a:spLocks noGrp="1"/>
          </p:cNvSpPr>
          <p:nvPr>
            <p:ph type="body" idx="1"/>
          </p:nvPr>
        </p:nvSpPr>
        <p:spPr>
          <a:xfrm>
            <a:off x="1524000" y="4622800"/>
            <a:ext cx="9144000"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1000"/>
              </a:spcBef>
              <a:spcAft>
                <a:spcPts val="0"/>
              </a:spcAft>
              <a:buClr>
                <a:srgbClr val="888888"/>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2"/>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hyperlink" Target="https://www.supportcdconelab.org/toolbox/pillar-5/"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catalyst.nejm.org/doi/full/10.1056/CAT.20.0432#:~:text=about%20our%20patients.-,Public%20health%20is%20about%20what%20we%27re%20doing%20as%20a,is%20doing%20for%20their%20community." TargetMode="External"/><Relationship Id="rId3" Type="http://schemas.openxmlformats.org/officeDocument/2006/relationships/hyperlink" Target="https://www.myadlm.org/cln/articles/2023/april/leveraging-reference-laboratories-to-improve-laboratory-stewardship-in-health-systems" TargetMode="External"/><Relationship Id="rId7" Type="http://schemas.openxmlformats.org/officeDocument/2006/relationships/hyperlink" Target="https://www.ache.org/learning-center/research/about-the-field/top-issues-confronting-hospitals"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hyperlink" Target="https://www.trsa.org/wp-content/uploads/2021/07/finding-value-in-the-lab_mayo.pdf" TargetMode="External"/><Relationship Id="rId5" Type="http://schemas.openxmlformats.org/officeDocument/2006/relationships/hyperlink" Target="https://www.cardinalhealth.com/content/dam/corp/web/documents/publication/cardinal-health-understanding-the-evolving-lab-supply-chain-jhc-0423.pdf" TargetMode="External"/><Relationship Id="rId10" Type="http://schemas.openxmlformats.org/officeDocument/2006/relationships/hyperlink" Target="https://www.blockscientific.com/reagent-rental-contracts-helping-clinical-laboratories-stay-afloat" TargetMode="External"/><Relationship Id="rId4" Type="http://schemas.openxmlformats.org/officeDocument/2006/relationships/hyperlink" Target="https://www.cms.gov/regulations-and-guidance/guidance/manuals/downloads/clm104c16.pdf" TargetMode="External"/><Relationship Id="rId9" Type="http://schemas.openxmlformats.org/officeDocument/2006/relationships/hyperlink" Target="https://managemypractice.com/laboratory-consultant-libby-knollmeyer-on-buying-equipment-for-a-practice-laboratory-purchase-lease-or-reagent-renta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mdclarity.com/rcm-metrics/payer-mix#:~:text=To%20calculate%20Payer%20Mix%2C%20the,received%20from%20all%20payer%20types." TargetMode="External"/><Relationship Id="rId3" Type="http://schemas.openxmlformats.org/officeDocument/2006/relationships/hyperlink" Target="https://watermark.silverchair.com/labmed36-0462.pdf?token=AQECAHi208BE49Ooan9kkhW_Ercy7Dm3ZL_9Cf3qfKAc485ysgAAA-gwggPkBgkqhkiG9w0BBwagggPVMIID0QIBADCCA8oGCSqGSIb3DQEHATAeBglghkgBZQMEAS4wEQQMOtfyg-jNoT1eytheAgEQgIIDmzShiSfu1gO__ZK5wpD7oBMgwfxuywh8sYYI4ueL9dyIqCelYlZKlGgrDkt311ypVZrVJGYR2mnnCtHu97Bpfio6qr7hrdMkxbKQKeOSTUZfwet8WA7BZh3QGo5xpRGJkx2n7qbny7Y-AI30S6cTaUEuey04JFix0VpWt3lUPo8yX85mLjbRmAX7r1GDpTZ9vJCd4-NRypOwj-gi_27y7cHAG4eqSereT7XWNgLWricunRAU1bxC6XlkrLhZh-o9j85SJE0gddHbqr6nFHpfVZDM4hN313z8AZRutno4XYRm1GyAfxOT8OJAzmv-ZNl0Xn8n8-fdHFRcXzqzVu4m8Afg0cbcnECeP3MEMXLotvuKuLzypINlwmRuR7T3s2mzUVtNhp2qjnzrB5Tm4YGxHPoCDVMWv3w4WCXudkJ4CkfLB3KXahYCEOYhXqLARIPlZKX0nDC_D1R_4XeuPAOP-fpJ7q6jYYYcyHtJBcoi9wmHNNzmxIiK2vHkLI985dggHOjlJpNMfw0dbXnjyWR9l177TA60-wOg51cPL4NSwrJ-Ns884RxcUK9mmHPNmpKXEZ-u2HANjj_4Q0DuGXZUzqBalR4MxpmxyY3oiXxxyHtyYlMz_cFYsscgX8bTm5jMwrnKkikRGcJeyxpLcOiYXvCp6h8md3rtRPQkfIjUeRF3KHJP2rQTVQkCmZuVpAmhpUohIRdLFCCCpKxDO0PvBJv5cexnC8tyc2glAQ2KSzrJgdRrOq0JWNix2H5lyRoYHUZX8_29TzQpxhx2VDdln--sFWbOmDCNoxf3JdWBqMty_hEuPvN1Sj6A5WQr7kkOvTx_9LXpTrT115tO-hwhweYEytA3PrYh-YohNVCWRV_8DvI7u87hZGAVVRy3_86atI40dY8BdYTRGUcn03xi_V9NH1LbINp7iLcELP3IvFAyuaT8hsY_O9_pfnRF-Dq7-fMd3J9afM5DBsyKr4BKCPaleVS8SyttSbFzld310VVaoOMQuTJkwvcej7484c4tsDb_A9DUs1bsSzW7MSyGMbz6gXZMGEu7B8W68XwzCkuB80IAzKFj1_rRZ5zQDXW5C9yO6dVGUZf_N_l6c2yFkilfQ3JsTNxp8PiEvW9ByEwjIEjz3VzPiWdUQjd6o37MdLWzc6lXWx_34MMXwnrV3X21VLsHfzw3MQ08ATeq8ab2B5hwgxMKvyyu9VERvmf7KQ90Nzk8klfh26b0" TargetMode="External"/><Relationship Id="rId7" Type="http://schemas.openxmlformats.org/officeDocument/2006/relationships/hyperlink" Target="https://www.verywellhealth.com/drg-101-what-is-a-drg-how-does-it-work-3916755"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hyperlink" Target="https://lableaders.roche.com/global/en/articles/digital-technologies-improve-lab-operational-excellence.html" TargetMode="External"/><Relationship Id="rId11" Type="http://schemas.openxmlformats.org/officeDocument/2006/relationships/hyperlink" Target="https://www.us.jll.com/en/newsroom/outpatient-healthcare-services-and-facilities-set-for-growth" TargetMode="External"/><Relationship Id="rId5" Type="http://schemas.openxmlformats.org/officeDocument/2006/relationships/hyperlink" Target="https://www.clinicallab.com/cost-reduction-is-key-16259" TargetMode="External"/><Relationship Id="rId10" Type="http://schemas.openxmlformats.org/officeDocument/2006/relationships/hyperlink" Target="https://www.ncbi.nlm.nih.gov/pmc/articles/PMC4191544/" TargetMode="External"/><Relationship Id="rId4" Type="http://schemas.openxmlformats.org/officeDocument/2006/relationships/hyperlink" Target="https://www.naacls.org/about.aspx" TargetMode="External"/><Relationship Id="rId9" Type="http://schemas.openxmlformats.org/officeDocument/2006/relationships/hyperlink" Target="https://www.webmd.com/health-insurance/medicare-part-b-doctor-costs-and-lab-test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visiblenetworklabs.com/2023/06/05/what-is-a-hub-and-spoke-network/#:~:text=In%20the%20hub%2Dand%2Dspoke,not%20necessarily%20with%20each%20other." TargetMode="External"/><Relationship Id="rId3" Type="http://schemas.openxmlformats.org/officeDocument/2006/relationships/hyperlink" Target="https://www.trubridge.com/resources/blog/risk-based-payments-in-healthcare-key-benefits-and-strategies-for-success/#:~:text=The%20risk%2Dbased%20model%20%E2%80%94%20also,to%20assume%20total%20financial%20responsibility." TargetMode="External"/><Relationship Id="rId7" Type="http://schemas.openxmlformats.org/officeDocument/2006/relationships/hyperlink" Target="https://www.beckershospitalreview.com/hospital-transactions-and-valuation/4-emerging-models-provide-strategy-roadmap-for-future-transactions.html"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hyperlink" Target="https://www.ncbi.nlm.nih.gov/pmc/articles/PMC5751794/" TargetMode="External"/><Relationship Id="rId11" Type="http://schemas.openxmlformats.org/officeDocument/2006/relationships/hyperlink" Target="https://www.spiceworks.com/tech/cloud/articles/what-is-a-service-level-agreement/" TargetMode="External"/><Relationship Id="rId5" Type="http://schemas.openxmlformats.org/officeDocument/2006/relationships/hyperlink" Target="https://www.hfma.org/finance-and-business-strategy/healthcare-business-trends/strategic-alternatives-abound-for-health-system-outreach-laboratories/" TargetMode="External"/><Relationship Id="rId10" Type="http://schemas.openxmlformats.org/officeDocument/2006/relationships/hyperlink" Target="https://medicine.yale.edu/news-article/the-fdas-proposed-ruling-on-lab-tests-could-have-unintended-consequences/" TargetMode="External"/><Relationship Id="rId4" Type="http://schemas.openxmlformats.org/officeDocument/2006/relationships/hyperlink" Target="https://www.questdiagnostics.com/business-solutions/hospitals-health-systems/thoughtlab/laboratory-partnership--a-strategic-relationship-that-can-offer-efficiencies-and-cost-savings-over-the-long-haul" TargetMode="External"/><Relationship Id="rId9" Type="http://schemas.openxmlformats.org/officeDocument/2006/relationships/hyperlink" Target="https://diagnostics.roche.com/us/en/article-listing/centralized-vs-decentralized-testing-models-and-the-importance-o.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ache.org/learning-center/research/about-the-field/top-issues-confronting-hospita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ache.org/learning-center/research/about-the-field/top-issues-confronting-hospitals"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ache.org/learning-center/research/about-the-field/top-issues-confronting-hospita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ctrTitle"/>
          </p:nvPr>
        </p:nvSpPr>
        <p:spPr>
          <a:xfrm>
            <a:off x="775386" y="1950718"/>
            <a:ext cx="9244914" cy="333248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6000"/>
              <a:buFont typeface="Arial"/>
              <a:buNone/>
            </a:pPr>
            <a:r>
              <a:rPr lang="en-US" dirty="0"/>
              <a:t>ASCP Negotiation &amp; Advocacy Toolbox</a:t>
            </a:r>
            <a:endParaRPr dirty="0"/>
          </a:p>
        </p:txBody>
      </p:sp>
      <p:sp>
        <p:nvSpPr>
          <p:cNvPr id="94" name="Google Shape;94;p1"/>
          <p:cNvSpPr txBox="1">
            <a:spLocks noGrp="1"/>
          </p:cNvSpPr>
          <p:nvPr>
            <p:ph type="subTitle" idx="1"/>
          </p:nvPr>
        </p:nvSpPr>
        <p:spPr>
          <a:xfrm>
            <a:off x="876300" y="5384800"/>
            <a:ext cx="7457803" cy="134111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58963"/>
              </a:buClr>
              <a:buSzPts val="1600"/>
              <a:buFont typeface="Arial"/>
              <a:buNone/>
            </a:pPr>
            <a:r>
              <a:rPr lang="en-US"/>
              <a:t>A </a:t>
            </a:r>
            <a:r>
              <a:rPr lang="en-US" b="1" i="1"/>
              <a:t>roadmap</a:t>
            </a:r>
            <a:r>
              <a:rPr lang="en-US"/>
              <a:t> to demonstrating the value of the laboratory to advocate for your laboratory equipment and staffing needs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5" name="Google Shape;225;p9"/>
          <p:cNvSpPr txBox="1">
            <a:spLocks noGrp="1"/>
          </p:cNvSpPr>
          <p:nvPr>
            <p:ph type="title"/>
          </p:nvPr>
        </p:nvSpPr>
        <p:spPr>
          <a:xfrm>
            <a:off x="256478" y="105103"/>
            <a:ext cx="11175123" cy="15334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sz="4000" dirty="0"/>
              <a:t>Laboratory Value – </a:t>
            </a:r>
            <a:br>
              <a:rPr lang="en-US" sz="3200" dirty="0"/>
            </a:br>
            <a:r>
              <a:rPr lang="en-US" sz="3200" dirty="0"/>
              <a:t>Are you costing your system or making revenue?</a:t>
            </a:r>
            <a:endParaRPr sz="2000" dirty="0"/>
          </a:p>
        </p:txBody>
      </p:sp>
      <p:sp>
        <p:nvSpPr>
          <p:cNvPr id="223" name="Google Shape;223;p9"/>
          <p:cNvSpPr txBox="1">
            <a:spLocks noGrp="1"/>
          </p:cNvSpPr>
          <p:nvPr>
            <p:ph type="body" idx="1"/>
          </p:nvPr>
        </p:nvSpPr>
        <p:spPr>
          <a:xfrm>
            <a:off x="256478" y="1825626"/>
            <a:ext cx="5001322" cy="4121054"/>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F78C1E"/>
              </a:buClr>
              <a:buSzPts val="1920"/>
              <a:buNone/>
            </a:pPr>
            <a:r>
              <a:rPr lang="en-US" b="1" dirty="0"/>
              <a:t>Know your financial, clinical, and operational role in the system</a:t>
            </a:r>
            <a:endParaRPr b="1" dirty="0"/>
          </a:p>
          <a:p>
            <a:pPr marL="800100" lvl="1" indent="-342900" algn="l" rtl="0">
              <a:lnSpc>
                <a:spcPct val="120000"/>
              </a:lnSpc>
              <a:spcBef>
                <a:spcPts val="1200"/>
              </a:spcBef>
              <a:spcAft>
                <a:spcPts val="0"/>
              </a:spcAft>
              <a:buSzPts val="1600"/>
              <a:buFont typeface="Wingdings" pitchFamily="2" charset="2"/>
              <a:buChar char="v"/>
            </a:pPr>
            <a:r>
              <a:rPr lang="en-US" b="1" dirty="0"/>
              <a:t>Did you know – </a:t>
            </a:r>
            <a:r>
              <a:rPr lang="en-US" sz="1800" dirty="0"/>
              <a:t>lab tests are typically 6-12% of all hospital billing</a:t>
            </a:r>
            <a:endParaRPr sz="1800" dirty="0"/>
          </a:p>
          <a:p>
            <a:pPr marL="800100" lvl="1" indent="-342900" algn="l" rtl="0">
              <a:lnSpc>
                <a:spcPct val="120000"/>
              </a:lnSpc>
              <a:spcBef>
                <a:spcPts val="1200"/>
              </a:spcBef>
              <a:spcAft>
                <a:spcPts val="0"/>
              </a:spcAft>
              <a:buSzPts val="1600"/>
              <a:buFont typeface="Wingdings" pitchFamily="2" charset="2"/>
              <a:buChar char="v"/>
            </a:pPr>
            <a:r>
              <a:rPr lang="en-US" b="1" dirty="0"/>
              <a:t>Does your leadership know - </a:t>
            </a:r>
            <a:r>
              <a:rPr lang="en-US" sz="1800" dirty="0"/>
              <a:t>labs operate at a margin that </a:t>
            </a:r>
            <a:r>
              <a:rPr lang="en-US" sz="1800" i="1" dirty="0"/>
              <a:t>improves</a:t>
            </a:r>
            <a:r>
              <a:rPr lang="en-US" sz="1800" dirty="0"/>
              <a:t> total system margin</a:t>
            </a:r>
            <a:endParaRPr sz="1800" dirty="0"/>
          </a:p>
          <a:p>
            <a:pPr marL="228600" lvl="0" indent="-228600" algn="l" rtl="0">
              <a:lnSpc>
                <a:spcPct val="120000"/>
              </a:lnSpc>
              <a:spcBef>
                <a:spcPts val="1200"/>
              </a:spcBef>
              <a:spcAft>
                <a:spcPts val="0"/>
              </a:spcAft>
              <a:buClr>
                <a:srgbClr val="F78C1E"/>
              </a:buClr>
              <a:buSzPts val="1920"/>
              <a:buChar char="•"/>
            </a:pPr>
            <a:r>
              <a:rPr lang="en-US" sz="1800" dirty="0"/>
              <a:t>If this isn’t true for your lab - does your strategy help improve revenue or just cut costs (which limits revenue!)?</a:t>
            </a:r>
            <a:endParaRPr sz="1800" dirty="0"/>
          </a:p>
        </p:txBody>
      </p:sp>
      <p:graphicFrame>
        <p:nvGraphicFramePr>
          <p:cNvPr id="224" name="Google Shape;224;p9" descr="chart discussing lab value and revenue "/>
          <p:cNvGraphicFramePr/>
          <p:nvPr>
            <p:extLst>
              <p:ext uri="{D42A27DB-BD31-4B8C-83A1-F6EECF244321}">
                <p14:modId xmlns:p14="http://schemas.microsoft.com/office/powerpoint/2010/main" val="1599127602"/>
              </p:ext>
            </p:extLst>
          </p:nvPr>
        </p:nvGraphicFramePr>
        <p:xfrm>
          <a:off x="5517930" y="1726668"/>
          <a:ext cx="6495393" cy="50186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0"/>
          <p:cNvSpPr txBox="1">
            <a:spLocks noGrp="1"/>
          </p:cNvSpPr>
          <p:nvPr>
            <p:ph type="title"/>
          </p:nvPr>
        </p:nvSpPr>
        <p:spPr>
          <a:xfrm>
            <a:off x="838200" y="0"/>
            <a:ext cx="6671813" cy="1573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sz="4000" dirty="0"/>
              <a:t>Value of YOUR Lab</a:t>
            </a:r>
            <a:endParaRPr dirty="0"/>
          </a:p>
        </p:txBody>
      </p:sp>
      <p:sp>
        <p:nvSpPr>
          <p:cNvPr id="232" name="Google Shape;232;p10"/>
          <p:cNvSpPr txBox="1"/>
          <p:nvPr/>
        </p:nvSpPr>
        <p:spPr>
          <a:xfrm>
            <a:off x="5924744" y="6532136"/>
            <a:ext cx="6060427" cy="34159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FFFFFF"/>
              </a:buClr>
              <a:buSzPts val="900"/>
              <a:buFont typeface="Arial"/>
              <a:buNone/>
            </a:pPr>
            <a:r>
              <a:rPr lang="en-US" sz="900" b="0" i="0" u="none" strike="noStrike" cap="none">
                <a:solidFill>
                  <a:schemeClr val="dk1"/>
                </a:solidFill>
                <a:latin typeface="Arial"/>
                <a:ea typeface="Arial"/>
                <a:cs typeface="Arial"/>
                <a:sym typeface="Arial"/>
              </a:rPr>
              <a:t>Source: 1 - The Dark Intelligence Group June 8, 2018 “Hospital Lab Outreach Still Effective Revenue Strategy”</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900"/>
              <a:buFont typeface="Calibri"/>
              <a:buNone/>
            </a:pPr>
            <a:endParaRPr sz="900" b="0" i="0" u="none" strike="noStrike" cap="none">
              <a:solidFill>
                <a:schemeClr val="dk1"/>
              </a:solidFill>
              <a:latin typeface="Arial"/>
              <a:ea typeface="Arial"/>
              <a:cs typeface="Arial"/>
              <a:sym typeface="Arial"/>
            </a:endParaRPr>
          </a:p>
        </p:txBody>
      </p:sp>
      <p:grpSp>
        <p:nvGrpSpPr>
          <p:cNvPr id="233" name="Google Shape;233;p10" descr="info on valuing of your lab"/>
          <p:cNvGrpSpPr/>
          <p:nvPr/>
        </p:nvGrpSpPr>
        <p:grpSpPr>
          <a:xfrm>
            <a:off x="365709" y="1257558"/>
            <a:ext cx="11619462" cy="5075091"/>
            <a:chOff x="447352" y="1584129"/>
            <a:chExt cx="10992496" cy="4528636"/>
          </a:xfrm>
        </p:grpSpPr>
        <p:grpSp>
          <p:nvGrpSpPr>
            <p:cNvPr id="234" name="Google Shape;234;p10"/>
            <p:cNvGrpSpPr/>
            <p:nvPr/>
          </p:nvGrpSpPr>
          <p:grpSpPr>
            <a:xfrm>
              <a:off x="447352" y="1584129"/>
              <a:ext cx="10992496" cy="4283469"/>
              <a:chOff x="66351" y="152203"/>
              <a:chExt cx="10992496" cy="4283469"/>
            </a:xfrm>
          </p:grpSpPr>
          <p:sp>
            <p:nvSpPr>
              <p:cNvPr id="235" name="Google Shape;235;p10"/>
              <p:cNvSpPr/>
              <p:nvPr/>
            </p:nvSpPr>
            <p:spPr>
              <a:xfrm rot="-5400000">
                <a:off x="-1455901" y="2379383"/>
                <a:ext cx="3578542" cy="53403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36" name="Google Shape;236;p10"/>
              <p:cNvSpPr txBox="1"/>
              <p:nvPr/>
            </p:nvSpPr>
            <p:spPr>
              <a:xfrm rot="-5400000">
                <a:off x="-1455901" y="2379383"/>
                <a:ext cx="3578542" cy="534035"/>
              </a:xfrm>
              <a:prstGeom prst="rect">
                <a:avLst/>
              </a:prstGeom>
              <a:noFill/>
              <a:ln>
                <a:noFill/>
              </a:ln>
            </p:spPr>
            <p:txBody>
              <a:bodyPr spcFirstLastPara="1" wrap="square" lIns="0" tIns="0" rIns="470975" bIns="0" anchor="t" anchorCtr="0">
                <a:noAutofit/>
              </a:bodyPr>
              <a:lstStyle/>
              <a:p>
                <a:pPr marL="0" marR="0" lvl="0" indent="0" algn="r" rtl="0">
                  <a:lnSpc>
                    <a:spcPct val="90000"/>
                  </a:lnSpc>
                  <a:spcBef>
                    <a:spcPts val="0"/>
                  </a:spcBef>
                  <a:spcAft>
                    <a:spcPts val="0"/>
                  </a:spcAft>
                  <a:buClr>
                    <a:srgbClr val="262626"/>
                  </a:buClr>
                  <a:buSzPts val="2700"/>
                  <a:buFont typeface="Calibri"/>
                  <a:buNone/>
                </a:pPr>
                <a:r>
                  <a:rPr lang="en-US" sz="2700" b="1" i="0" u="none" strike="noStrike" cap="none">
                    <a:solidFill>
                      <a:srgbClr val="262626"/>
                    </a:solidFill>
                    <a:latin typeface="Arial" panose="020B0604020202020204" pitchFamily="34" charset="0"/>
                    <a:ea typeface="Calibri"/>
                    <a:cs typeface="Arial" panose="020B0604020202020204" pitchFamily="34" charset="0"/>
                    <a:sym typeface="Calibri"/>
                  </a:rPr>
                  <a:t>Value to System</a:t>
                </a: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37" name="Google Shape;237;p10"/>
              <p:cNvSpPr/>
              <p:nvPr/>
            </p:nvSpPr>
            <p:spPr>
              <a:xfrm>
                <a:off x="600387" y="857129"/>
                <a:ext cx="2660061" cy="357854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38" name="Google Shape;238;p10"/>
              <p:cNvSpPr txBox="1"/>
              <p:nvPr/>
            </p:nvSpPr>
            <p:spPr>
              <a:xfrm>
                <a:off x="600387" y="857129"/>
                <a:ext cx="2660061" cy="357854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120900" tIns="470975" rIns="120900" bIns="120900" anchor="t" anchorCtr="0">
                <a:noAutofit/>
              </a:bodyPr>
              <a:lstStyle/>
              <a:p>
                <a:pPr marL="171450" marR="0" lvl="1" indent="-63500" algn="l" rtl="0">
                  <a:lnSpc>
                    <a:spcPct val="90000"/>
                  </a:lnSpc>
                  <a:spcBef>
                    <a:spcPts val="0"/>
                  </a:spcBef>
                  <a:spcAft>
                    <a:spcPts val="0"/>
                  </a:spcAft>
                  <a:buClr>
                    <a:schemeClr val="dk1"/>
                  </a:buClr>
                  <a:buSzPts val="1700"/>
                  <a:buFont typeface="Calibri"/>
                  <a:buNone/>
                </a:pPr>
                <a:endParaRPr sz="1800" b="0" i="0" u="none" strike="noStrike" cap="none" baseline="30000">
                  <a:solidFill>
                    <a:schemeClr val="lt1"/>
                  </a:solidFill>
                  <a:latin typeface="Arial" panose="020B0604020202020204" pitchFamily="34" charset="0"/>
                  <a:ea typeface="Calibri"/>
                  <a:cs typeface="Arial" panose="020B0604020202020204" pitchFamily="34" charset="0"/>
                  <a:sym typeface="Calibri"/>
                </a:endParaRPr>
              </a:p>
            </p:txBody>
          </p:sp>
          <p:sp>
            <p:nvSpPr>
              <p:cNvPr id="239" name="Google Shape;239;p10" descr="Illustration of a diamond"/>
              <p:cNvSpPr/>
              <p:nvPr/>
            </p:nvSpPr>
            <p:spPr>
              <a:xfrm>
                <a:off x="66351" y="152203"/>
                <a:ext cx="1068070" cy="106807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40" name="Google Shape;240;p10"/>
              <p:cNvSpPr/>
              <p:nvPr/>
            </p:nvSpPr>
            <p:spPr>
              <a:xfrm rot="-5400000">
                <a:off x="2443297" y="2379383"/>
                <a:ext cx="3578542" cy="53403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41" name="Google Shape;241;p10"/>
              <p:cNvSpPr txBox="1"/>
              <p:nvPr/>
            </p:nvSpPr>
            <p:spPr>
              <a:xfrm rot="-5400000">
                <a:off x="2443297" y="2379383"/>
                <a:ext cx="3578542" cy="534035"/>
              </a:xfrm>
              <a:prstGeom prst="rect">
                <a:avLst/>
              </a:prstGeom>
              <a:noFill/>
              <a:ln>
                <a:noFill/>
              </a:ln>
            </p:spPr>
            <p:txBody>
              <a:bodyPr spcFirstLastPara="1" wrap="square" lIns="0" tIns="0" rIns="470975" bIns="0" anchor="t" anchorCtr="0">
                <a:noAutofit/>
              </a:bodyPr>
              <a:lstStyle/>
              <a:p>
                <a:pPr marL="0" marR="0" lvl="0" indent="0" algn="r" rtl="0">
                  <a:lnSpc>
                    <a:spcPct val="90000"/>
                  </a:lnSpc>
                  <a:spcBef>
                    <a:spcPts val="0"/>
                  </a:spcBef>
                  <a:spcAft>
                    <a:spcPts val="0"/>
                  </a:spcAft>
                  <a:buClr>
                    <a:srgbClr val="262626"/>
                  </a:buClr>
                  <a:buSzPts val="2700"/>
                  <a:buFont typeface="Calibri"/>
                  <a:buNone/>
                </a:pPr>
                <a:r>
                  <a:rPr lang="en-US" sz="2700" b="1" i="0" u="none" strike="noStrike" cap="none">
                    <a:solidFill>
                      <a:srgbClr val="262626"/>
                    </a:solidFill>
                    <a:latin typeface="Arial" panose="020B0604020202020204" pitchFamily="34" charset="0"/>
                    <a:ea typeface="Calibri"/>
                    <a:cs typeface="Arial" panose="020B0604020202020204" pitchFamily="34" charset="0"/>
                    <a:sym typeface="Calibri"/>
                  </a:rPr>
                  <a:t>Value to Operations</a:t>
                </a: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42" name="Google Shape;242;p10"/>
              <p:cNvSpPr/>
              <p:nvPr/>
            </p:nvSpPr>
            <p:spPr>
              <a:xfrm>
                <a:off x="4499586" y="857129"/>
                <a:ext cx="2660061" cy="3578542"/>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43" name="Google Shape;243;p10"/>
              <p:cNvSpPr txBox="1"/>
              <p:nvPr/>
            </p:nvSpPr>
            <p:spPr>
              <a:xfrm>
                <a:off x="4499586" y="857129"/>
                <a:ext cx="2660061" cy="357854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462275" tIns="470975" rIns="462275" bIns="462275" anchor="t" anchorCtr="0">
                <a:noAutofit/>
              </a:bodyPr>
              <a:lstStyle/>
              <a:p>
                <a:pPr marL="285750" marR="0" lvl="1" indent="0" algn="l" rtl="0">
                  <a:lnSpc>
                    <a:spcPct val="90000"/>
                  </a:lnSpc>
                  <a:spcBef>
                    <a:spcPts val="0"/>
                  </a:spcBef>
                  <a:spcAft>
                    <a:spcPts val="0"/>
                  </a:spcAft>
                  <a:buClr>
                    <a:schemeClr val="dk1"/>
                  </a:buClr>
                  <a:buSzPts val="5100"/>
                  <a:buFont typeface="Calibri"/>
                  <a:buNone/>
                </a:pPr>
                <a:endParaRPr sz="54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
            <p:nvSpPr>
              <p:cNvPr id="244" name="Google Shape;244;p10" descr="Illustrations of probes"/>
              <p:cNvSpPr/>
              <p:nvPr/>
            </p:nvSpPr>
            <p:spPr>
              <a:xfrm>
                <a:off x="3965551" y="152203"/>
                <a:ext cx="1068070" cy="106807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245" name="Google Shape;245;p10"/>
              <p:cNvSpPr/>
              <p:nvPr/>
            </p:nvSpPr>
            <p:spPr>
              <a:xfrm rot="-5400000">
                <a:off x="6342497" y="2379383"/>
                <a:ext cx="3578542" cy="53403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46" name="Google Shape;246;p10"/>
              <p:cNvSpPr txBox="1"/>
              <p:nvPr/>
            </p:nvSpPr>
            <p:spPr>
              <a:xfrm rot="-5400000">
                <a:off x="6342497" y="2379383"/>
                <a:ext cx="3578542" cy="534035"/>
              </a:xfrm>
              <a:prstGeom prst="rect">
                <a:avLst/>
              </a:prstGeom>
              <a:noFill/>
              <a:ln>
                <a:noFill/>
              </a:ln>
            </p:spPr>
            <p:txBody>
              <a:bodyPr spcFirstLastPara="1" wrap="square" lIns="0" tIns="0" rIns="470975" bIns="0" anchor="t" anchorCtr="0">
                <a:noAutofit/>
              </a:bodyPr>
              <a:lstStyle/>
              <a:p>
                <a:pPr marL="0" marR="0" lvl="0" indent="0" algn="r" rtl="0">
                  <a:lnSpc>
                    <a:spcPct val="90000"/>
                  </a:lnSpc>
                  <a:spcBef>
                    <a:spcPts val="0"/>
                  </a:spcBef>
                  <a:spcAft>
                    <a:spcPts val="0"/>
                  </a:spcAft>
                  <a:buClr>
                    <a:schemeClr val="dk1"/>
                  </a:buClr>
                  <a:buSzPts val="2700"/>
                  <a:buFont typeface="Calibri"/>
                  <a:buNone/>
                </a:pPr>
                <a:r>
                  <a:rPr lang="en-US" sz="2700" b="1" i="0" u="none" strike="noStrike" cap="none">
                    <a:solidFill>
                      <a:schemeClr val="dk1"/>
                    </a:solidFill>
                    <a:latin typeface="Arial" panose="020B0604020202020204" pitchFamily="34" charset="0"/>
                    <a:ea typeface="Calibri"/>
                    <a:cs typeface="Arial" panose="020B0604020202020204" pitchFamily="34" charset="0"/>
                    <a:sym typeface="Calibri"/>
                  </a:rPr>
                  <a:t>Value to Patients</a:t>
                </a: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247" name="Google Shape;247;p10"/>
              <p:cNvSpPr/>
              <p:nvPr/>
            </p:nvSpPr>
            <p:spPr>
              <a:xfrm>
                <a:off x="8398786" y="857129"/>
                <a:ext cx="2660061" cy="357854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panose="020B0604020202020204" pitchFamily="34" charset="0"/>
                  <a:cs typeface="Arial" panose="020B0604020202020204" pitchFamily="34" charset="0"/>
                  <a:sym typeface="Arial"/>
                </a:endParaRPr>
              </a:p>
            </p:txBody>
          </p:sp>
          <p:sp>
            <p:nvSpPr>
              <p:cNvPr id="248" name="Google Shape;248;p10" descr="Illustration of a doctor">
                <a:extLst>
                  <a:ext uri="{C183D7F6-B498-43B3-948B-1728B52AA6E4}">
                    <adec:decorative xmlns:adec="http://schemas.microsoft.com/office/drawing/2017/decorative" val="0"/>
                  </a:ext>
                </a:extLst>
              </p:cNvPr>
              <p:cNvSpPr/>
              <p:nvPr/>
            </p:nvSpPr>
            <p:spPr>
              <a:xfrm>
                <a:off x="7864751" y="152203"/>
                <a:ext cx="1068070" cy="106807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grpSp>
        <p:sp>
          <p:nvSpPr>
            <p:cNvPr id="249" name="Google Shape;249;p10"/>
            <p:cNvSpPr txBox="1"/>
            <p:nvPr/>
          </p:nvSpPr>
          <p:spPr>
            <a:xfrm>
              <a:off x="971539" y="2690338"/>
              <a:ext cx="2669731" cy="3401983"/>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$M revenue</a:t>
              </a:r>
              <a:endParaRPr sz="2000" b="1" i="0" u="none" strike="noStrike" cap="none" baseline="30000" dirty="0">
                <a:solidFill>
                  <a:schemeClr val="tx1"/>
                </a:solidFill>
                <a:latin typeface="Arial" panose="020B0604020202020204" pitchFamily="34" charset="0"/>
                <a:cs typeface="Arial" panose="020B0604020202020204" pitchFamily="34" charset="0"/>
                <a:sym typeface="Arial"/>
              </a:endParaRPr>
            </a:p>
            <a:p>
              <a:pPr marL="548640" marR="0" lvl="1" indent="-228600" algn="l" rtl="0">
                <a:lnSpc>
                  <a:spcPct val="90000"/>
                </a:lnSpc>
                <a:spcBef>
                  <a:spcPts val="0"/>
                </a:spcBef>
                <a:spcAft>
                  <a:spcPts val="0"/>
                </a:spcAft>
                <a:buClr>
                  <a:srgbClr val="404040"/>
                </a:buClr>
                <a:buSzPts val="1600"/>
                <a:buFont typeface="Arial"/>
                <a:buChar char="–"/>
              </a:pPr>
              <a:r>
                <a:rPr lang="en-US" sz="1600" b="1" i="0" u="none" strike="noStrike" cap="none" dirty="0">
                  <a:solidFill>
                    <a:schemeClr val="tx1"/>
                  </a:solidFill>
                  <a:latin typeface="Arial" panose="020B0604020202020204" pitchFamily="34" charset="0"/>
                  <a:cs typeface="Arial" panose="020B0604020202020204" pitchFamily="34" charset="0"/>
                  <a:sym typeface="Arial"/>
                </a:rPr>
                <a:t>10% of all revenues</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548640" marR="0" lvl="1" indent="-228600" algn="l" rtl="0">
                <a:lnSpc>
                  <a:spcPct val="90000"/>
                </a:lnSpc>
                <a:spcBef>
                  <a:spcPts val="0"/>
                </a:spcBef>
                <a:spcAft>
                  <a:spcPts val="0"/>
                </a:spcAft>
                <a:buClr>
                  <a:srgbClr val="404040"/>
                </a:buClr>
                <a:buSzPts val="1600"/>
                <a:buFont typeface="Arial"/>
                <a:buChar char="–"/>
              </a:pPr>
              <a:r>
                <a:rPr lang="en-US" sz="1600" b="1" i="0" u="none" strike="noStrike" cap="none" dirty="0">
                  <a:solidFill>
                    <a:schemeClr val="tx1"/>
                  </a:solidFill>
                  <a:latin typeface="Arial" panose="020B0604020202020204" pitchFamily="34" charset="0"/>
                  <a:cs typeface="Arial" panose="020B0604020202020204" pitchFamily="34" charset="0"/>
                  <a:sym typeface="Arial"/>
                </a:rPr>
                <a:t>Top 3 revenue centers</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90000"/>
                </a:lnSpc>
                <a:spcBef>
                  <a:spcPts val="60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 Costs</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548640" marR="0" lvl="1" indent="-228600" algn="l" rtl="0">
                <a:lnSpc>
                  <a:spcPct val="90000"/>
                </a:lnSpc>
                <a:spcBef>
                  <a:spcPts val="0"/>
                </a:spcBef>
                <a:spcAft>
                  <a:spcPts val="0"/>
                </a:spcAft>
                <a:buClr>
                  <a:srgbClr val="404040"/>
                </a:buClr>
                <a:buSzPts val="1600"/>
                <a:buFont typeface="Arial"/>
                <a:buChar char="–"/>
              </a:pPr>
              <a:r>
                <a:rPr lang="en-US" sz="1600" b="1" i="0" u="none" strike="noStrike" cap="none" dirty="0">
                  <a:solidFill>
                    <a:schemeClr val="tx1"/>
                  </a:solidFill>
                  <a:latin typeface="Arial" panose="020B0604020202020204" pitchFamily="34" charset="0"/>
                  <a:cs typeface="Arial" panose="020B0604020202020204" pitchFamily="34" charset="0"/>
                  <a:sym typeface="Arial"/>
                </a:rPr>
                <a:t>6.7% of all costs</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548640" marR="0" lvl="1" indent="-228600" algn="l" rtl="0">
                <a:lnSpc>
                  <a:spcPct val="90000"/>
                </a:lnSpc>
                <a:spcBef>
                  <a:spcPts val="0"/>
                </a:spcBef>
                <a:spcAft>
                  <a:spcPts val="0"/>
                </a:spcAft>
                <a:buClr>
                  <a:srgbClr val="404040"/>
                </a:buClr>
                <a:buSzPts val="1600"/>
                <a:buFont typeface="Arial"/>
                <a:buChar char="–"/>
              </a:pPr>
              <a:r>
                <a:rPr lang="en-US" sz="1600" b="1" i="0" u="none" strike="noStrike" cap="none" dirty="0">
                  <a:solidFill>
                    <a:schemeClr val="tx1"/>
                  </a:solidFill>
                  <a:latin typeface="Arial" panose="020B0604020202020204" pitchFamily="34" charset="0"/>
                  <a:cs typeface="Arial" panose="020B0604020202020204" pitchFamily="34" charset="0"/>
                  <a:sym typeface="Arial"/>
                </a:rPr>
                <a:t>9:1 Gross Revenue: Cost</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90000"/>
                </a:lnSpc>
                <a:spcBef>
                  <a:spcPts val="60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20-30% Margin</a:t>
              </a:r>
              <a:r>
                <a:rPr lang="en-US" sz="2000" b="1" i="0" u="none" strike="noStrike" cap="none" baseline="30000" dirty="0">
                  <a:solidFill>
                    <a:schemeClr val="tx1"/>
                  </a:solidFill>
                  <a:latin typeface="Arial" panose="020B0604020202020204" pitchFamily="34" charset="0"/>
                  <a:cs typeface="Arial" panose="020B0604020202020204" pitchFamily="34" charset="0"/>
                  <a:sym typeface="Arial"/>
                </a:rPr>
                <a:t>1</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90000"/>
                </a:lnSpc>
                <a:spcBef>
                  <a:spcPts val="60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250K patient draws</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90000"/>
                </a:lnSpc>
                <a:spcBef>
                  <a:spcPts val="600"/>
                </a:spcBef>
                <a:spcAft>
                  <a:spcPts val="60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100K outreach visits</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p:txBody>
        </p:sp>
        <p:sp>
          <p:nvSpPr>
            <p:cNvPr id="250" name="Google Shape;250;p10"/>
            <p:cNvSpPr txBox="1"/>
            <p:nvPr/>
          </p:nvSpPr>
          <p:spPr>
            <a:xfrm>
              <a:off x="4880584" y="2710783"/>
              <a:ext cx="2663216" cy="3401982"/>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100000"/>
                </a:lnSpc>
                <a:spcBef>
                  <a:spcPts val="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24/7 Operation</a:t>
              </a:r>
              <a:endParaRPr sz="2000" b="1"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11.5M tests annually</a:t>
              </a:r>
              <a:endParaRPr sz="2000" b="1"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1.7M orders</a:t>
              </a:r>
              <a:endParaRPr sz="2000" b="1"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1.2M samples </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0"/>
                </a:spcAft>
                <a:buClr>
                  <a:srgbClr val="404040"/>
                </a:buClr>
                <a:buSzPts val="20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100K Patients </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548640" marR="0" lvl="1" indent="-228600" algn="l" rtl="0">
                <a:lnSpc>
                  <a:spcPct val="100000"/>
                </a:lnSpc>
                <a:spcBef>
                  <a:spcPts val="0"/>
                </a:spcBef>
                <a:spcAft>
                  <a:spcPts val="0"/>
                </a:spcAft>
                <a:buClr>
                  <a:srgbClr val="404040"/>
                </a:buClr>
                <a:buSzPts val="1600"/>
                <a:buFont typeface="Arial"/>
                <a:buChar char="–"/>
              </a:pPr>
              <a:r>
                <a:rPr lang="en-US" sz="1600" b="1" i="0" u="none" strike="noStrike" cap="none" dirty="0">
                  <a:solidFill>
                    <a:schemeClr val="tx1"/>
                  </a:solidFill>
                  <a:latin typeface="Arial" panose="020B0604020202020204" pitchFamily="34" charset="0"/>
                  <a:cs typeface="Arial" panose="020B0604020202020204" pitchFamily="34" charset="0"/>
                  <a:sym typeface="Arial"/>
                </a:rPr>
                <a:t>4.5M Chemistry</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548640" marR="0" lvl="1" indent="-228600" algn="l" rtl="0">
                <a:lnSpc>
                  <a:spcPct val="100000"/>
                </a:lnSpc>
                <a:spcBef>
                  <a:spcPts val="0"/>
                </a:spcBef>
                <a:spcAft>
                  <a:spcPts val="0"/>
                </a:spcAft>
                <a:buClr>
                  <a:srgbClr val="404040"/>
                </a:buClr>
                <a:buSzPts val="1600"/>
                <a:buFont typeface="Arial"/>
                <a:buChar char="–"/>
              </a:pPr>
              <a:r>
                <a:rPr lang="en-US" sz="1600" b="1" i="0" u="none" strike="noStrike" cap="none" dirty="0">
                  <a:solidFill>
                    <a:schemeClr val="tx1"/>
                  </a:solidFill>
                  <a:latin typeface="Arial" panose="020B0604020202020204" pitchFamily="34" charset="0"/>
                  <a:cs typeface="Arial" panose="020B0604020202020204" pitchFamily="34" charset="0"/>
                  <a:sym typeface="Arial"/>
                </a:rPr>
                <a:t>5.5M HCU</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a:p>
              <a:pPr marL="548640" marR="0" lvl="1" indent="-228600" algn="l" rtl="0">
                <a:lnSpc>
                  <a:spcPct val="100000"/>
                </a:lnSpc>
                <a:spcBef>
                  <a:spcPts val="0"/>
                </a:spcBef>
                <a:spcAft>
                  <a:spcPts val="0"/>
                </a:spcAft>
                <a:buClr>
                  <a:srgbClr val="404040"/>
                </a:buClr>
                <a:buSzPts val="1600"/>
                <a:buFont typeface="Arial"/>
                <a:buChar char="–"/>
              </a:pPr>
              <a:r>
                <a:rPr lang="en-US" sz="1600" b="1" i="0" u="none" strike="noStrike" cap="none" dirty="0">
                  <a:solidFill>
                    <a:schemeClr val="tx1"/>
                  </a:solidFill>
                  <a:latin typeface="Arial" panose="020B0604020202020204" pitchFamily="34" charset="0"/>
                  <a:cs typeface="Arial" panose="020B0604020202020204" pitchFamily="34" charset="0"/>
                  <a:sym typeface="Arial"/>
                </a:rPr>
                <a:t>305K POCT</a:t>
              </a:r>
              <a:endParaRPr sz="1800" b="0" i="0" u="none" strike="noStrike" cap="none" dirty="0">
                <a:solidFill>
                  <a:schemeClr val="tx1"/>
                </a:solidFill>
                <a:latin typeface="Arial" panose="020B0604020202020204" pitchFamily="34" charset="0"/>
                <a:cs typeface="Arial" panose="020B0604020202020204" pitchFamily="34" charset="0"/>
                <a:sym typeface="Arial"/>
              </a:endParaRPr>
            </a:p>
          </p:txBody>
        </p:sp>
        <p:sp>
          <p:nvSpPr>
            <p:cNvPr id="251" name="Google Shape;251;p10"/>
            <p:cNvSpPr txBox="1"/>
            <p:nvPr/>
          </p:nvSpPr>
          <p:spPr>
            <a:xfrm>
              <a:off x="8779786" y="2710783"/>
              <a:ext cx="2650214" cy="3401982"/>
            </a:xfrm>
            <a:prstGeom prst="rect">
              <a:avLst/>
            </a:prstGeom>
            <a:noFill/>
            <a:ln>
              <a:noFill/>
            </a:ln>
          </p:spPr>
          <p:txBody>
            <a:bodyPr spcFirstLastPara="1" wrap="square" lIns="91425" tIns="45700" rIns="91425" bIns="45700" anchor="t" anchorCtr="0">
              <a:noAutofit/>
            </a:bodyPr>
            <a:lstStyle/>
            <a:p>
              <a:pPr marL="274320" marR="0" lvl="0" indent="-274320" algn="l" rtl="0">
                <a:lnSpc>
                  <a:spcPct val="100000"/>
                </a:lnSpc>
                <a:spcBef>
                  <a:spcPts val="0"/>
                </a:spcBef>
                <a:spcAft>
                  <a:spcPts val="0"/>
                </a:spcAft>
                <a:buClr>
                  <a:srgbClr val="404040"/>
                </a:buClr>
                <a:buSzPts val="16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~80% of EMR based on lab results</a:t>
              </a:r>
              <a:r>
                <a:rPr lang="en-US" sz="2000" b="1" i="0" u="none" strike="noStrike" cap="none" baseline="30000" dirty="0">
                  <a:solidFill>
                    <a:schemeClr val="tx1"/>
                  </a:solidFill>
                  <a:latin typeface="Arial" panose="020B0604020202020204" pitchFamily="34" charset="0"/>
                  <a:cs typeface="Arial" panose="020B0604020202020204" pitchFamily="34" charset="0"/>
                  <a:sym typeface="Arial"/>
                </a:rPr>
                <a:t>1</a:t>
              </a:r>
              <a:endParaRPr sz="20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0"/>
                </a:spcAft>
                <a:buClr>
                  <a:srgbClr val="404040"/>
                </a:buClr>
                <a:buSzPts val="16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~70% of clinical decisions based on lab tests</a:t>
              </a:r>
              <a:r>
                <a:rPr lang="en-US" sz="2000" b="1" i="0" u="none" strike="noStrike" cap="none" baseline="30000" dirty="0">
                  <a:solidFill>
                    <a:schemeClr val="tx1"/>
                  </a:solidFill>
                  <a:latin typeface="Arial" panose="020B0604020202020204" pitchFamily="34" charset="0"/>
                  <a:cs typeface="Arial" panose="020B0604020202020204" pitchFamily="34" charset="0"/>
                  <a:sym typeface="Arial"/>
                </a:rPr>
                <a:t>1</a:t>
              </a:r>
              <a:endParaRPr sz="20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0"/>
                </a:spcAft>
                <a:buClr>
                  <a:srgbClr val="404040"/>
                </a:buClr>
                <a:buSzPts val="16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13K units transfused</a:t>
              </a:r>
              <a:endParaRPr sz="20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0"/>
                </a:spcAft>
                <a:buClr>
                  <a:srgbClr val="404040"/>
                </a:buClr>
                <a:buSzPts val="16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80K outreach visits</a:t>
              </a:r>
              <a:endParaRPr sz="2000" b="0" i="0" u="none" strike="noStrike" cap="none" dirty="0">
                <a:solidFill>
                  <a:schemeClr val="tx1"/>
                </a:solidFill>
                <a:latin typeface="Arial" panose="020B0604020202020204" pitchFamily="34" charset="0"/>
                <a:cs typeface="Arial" panose="020B0604020202020204" pitchFamily="34" charset="0"/>
                <a:sym typeface="Arial"/>
              </a:endParaRPr>
            </a:p>
            <a:p>
              <a:pPr marL="274320" marR="0" lvl="0" indent="-274320" algn="l" rtl="0">
                <a:lnSpc>
                  <a:spcPct val="100000"/>
                </a:lnSpc>
                <a:spcBef>
                  <a:spcPts val="600"/>
                </a:spcBef>
                <a:spcAft>
                  <a:spcPts val="600"/>
                </a:spcAft>
                <a:buClr>
                  <a:srgbClr val="404040"/>
                </a:buClr>
                <a:buSzPts val="1600"/>
                <a:buFont typeface="Arial"/>
                <a:buChar char="▪"/>
              </a:pPr>
              <a:r>
                <a:rPr lang="en-US" sz="2000" b="1" i="0" u="none" strike="noStrike" cap="none" dirty="0">
                  <a:solidFill>
                    <a:schemeClr val="tx1"/>
                  </a:solidFill>
                  <a:latin typeface="Arial" panose="020B0604020202020204" pitchFamily="34" charset="0"/>
                  <a:cs typeface="Arial" panose="020B0604020202020204" pitchFamily="34" charset="0"/>
                  <a:sym typeface="Arial"/>
                </a:rPr>
                <a:t>90K ER Visits</a:t>
              </a:r>
              <a:endParaRPr sz="2000" b="0" i="0" u="none" strike="noStrike" cap="none" dirty="0">
                <a:solidFill>
                  <a:schemeClr val="tx1"/>
                </a:solidFill>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67" name="Google Shape;267;p11"/>
          <p:cNvSpPr txBox="1">
            <a:spLocks noGrp="1"/>
          </p:cNvSpPr>
          <p:nvPr>
            <p:ph type="title"/>
          </p:nvPr>
        </p:nvSpPr>
        <p:spPr>
          <a:xfrm>
            <a:off x="69574" y="0"/>
            <a:ext cx="3123569" cy="69151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None/>
            </a:pPr>
            <a:r>
              <a:rPr lang="en-US" dirty="0"/>
              <a:t>Working Backwards -</a:t>
            </a:r>
            <a:br>
              <a:rPr lang="en-US" dirty="0"/>
            </a:br>
            <a:br>
              <a:rPr lang="en-US" dirty="0"/>
            </a:br>
            <a:r>
              <a:rPr lang="en-US" dirty="0"/>
              <a:t>Advocating for your laboratory, staffing, growth, and your communities needs</a:t>
            </a:r>
            <a:endParaRPr dirty="0"/>
          </a:p>
        </p:txBody>
      </p:sp>
      <p:grpSp>
        <p:nvGrpSpPr>
          <p:cNvPr id="256" name="Google Shape;256;p11">
            <a:extLst>
              <a:ext uri="{C183D7F6-B498-43B3-948B-1728B52AA6E4}">
                <adec:decorative xmlns:adec="http://schemas.microsoft.com/office/drawing/2017/decorative" val="1"/>
              </a:ext>
            </a:extLst>
          </p:cNvPr>
          <p:cNvGrpSpPr/>
          <p:nvPr/>
        </p:nvGrpSpPr>
        <p:grpSpPr>
          <a:xfrm>
            <a:off x="3751774" y="177571"/>
            <a:ext cx="8135425" cy="5863999"/>
            <a:chOff x="0" y="0"/>
            <a:chExt cx="8135425" cy="5863999"/>
          </a:xfrm>
        </p:grpSpPr>
        <p:sp>
          <p:nvSpPr>
            <p:cNvPr id="257" name="Google Shape;257;p11"/>
            <p:cNvSpPr/>
            <p:nvPr/>
          </p:nvSpPr>
          <p:spPr>
            <a:xfrm>
              <a:off x="0" y="0"/>
              <a:ext cx="6915112" cy="1759200"/>
            </a:xfrm>
            <a:prstGeom prst="roundRect">
              <a:avLst>
                <a:gd name="adj" fmla="val 10000"/>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1"/>
            <p:cNvSpPr txBox="1"/>
            <p:nvPr/>
          </p:nvSpPr>
          <p:spPr>
            <a:xfrm>
              <a:off x="366951" y="51525"/>
              <a:ext cx="5462824" cy="165615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bg1"/>
                  </a:solidFill>
                  <a:latin typeface="Arial"/>
                  <a:ea typeface="Arial"/>
                  <a:cs typeface="Arial"/>
                  <a:sym typeface="Arial"/>
                </a:rPr>
                <a:t>Start with effectively demonstrating the value of the laboratory</a:t>
              </a:r>
              <a:endParaRPr sz="2000" b="0" i="0" u="none" strike="noStrike" cap="none" dirty="0">
                <a:solidFill>
                  <a:schemeClr val="bg1"/>
                </a:solidFill>
                <a:latin typeface="Arial"/>
                <a:ea typeface="Arial"/>
                <a:cs typeface="Arial"/>
                <a:sym typeface="Arial"/>
              </a:endParaRPr>
            </a:p>
          </p:txBody>
        </p:sp>
        <p:sp>
          <p:nvSpPr>
            <p:cNvPr id="259" name="Google Shape;259;p11">
              <a:extLst>
                <a:ext uri="{C183D7F6-B498-43B3-948B-1728B52AA6E4}">
                  <adec:decorative xmlns:adec="http://schemas.microsoft.com/office/drawing/2017/decorative" val="1"/>
                </a:ext>
              </a:extLst>
            </p:cNvPr>
            <p:cNvSpPr/>
            <p:nvPr/>
          </p:nvSpPr>
          <p:spPr>
            <a:xfrm>
              <a:off x="610156" y="2052399"/>
              <a:ext cx="6915112" cy="1759200"/>
            </a:xfrm>
            <a:prstGeom prst="roundRect">
              <a:avLst>
                <a:gd name="adj" fmla="val 10000"/>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1"/>
            <p:cNvSpPr txBox="1"/>
            <p:nvPr/>
          </p:nvSpPr>
          <p:spPr>
            <a:xfrm>
              <a:off x="944727" y="2103924"/>
              <a:ext cx="5058425" cy="165615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bg1"/>
                  </a:solidFill>
                  <a:latin typeface="Arial"/>
                  <a:ea typeface="Arial"/>
                  <a:cs typeface="Arial"/>
                  <a:sym typeface="Arial"/>
                </a:rPr>
                <a:t>Establish a framework for understanding:</a:t>
              </a:r>
              <a:endParaRPr sz="2000" b="0" i="0" u="none" strike="noStrike" cap="none" dirty="0">
                <a:solidFill>
                  <a:schemeClr val="bg1"/>
                </a:solidFill>
                <a:latin typeface="Arial"/>
                <a:ea typeface="Arial"/>
                <a:cs typeface="Arial"/>
                <a:sym typeface="Arial"/>
              </a:endParaRPr>
            </a:p>
            <a:p>
              <a:pPr marL="171450" marR="0" lvl="1" indent="-171450" algn="l" rtl="0">
                <a:lnSpc>
                  <a:spcPct val="90000"/>
                </a:lnSpc>
                <a:spcBef>
                  <a:spcPts val="700"/>
                </a:spcBef>
                <a:spcAft>
                  <a:spcPts val="0"/>
                </a:spcAft>
                <a:buClr>
                  <a:srgbClr val="000000"/>
                </a:buClr>
                <a:buSzPts val="1600"/>
                <a:buFont typeface="Arial"/>
                <a:buChar char="••"/>
              </a:pPr>
              <a:r>
                <a:rPr lang="en-US" sz="1600" b="0" i="0" u="none" strike="noStrike" cap="none" dirty="0">
                  <a:solidFill>
                    <a:schemeClr val="bg1"/>
                  </a:solidFill>
                  <a:latin typeface="Arial"/>
                  <a:ea typeface="Arial"/>
                  <a:cs typeface="Arial"/>
                  <a:sym typeface="Arial"/>
                </a:rPr>
                <a:t>The value the laboratory brings to the overall healthcare system </a:t>
              </a:r>
              <a:endParaRPr sz="1600" b="0" i="0" u="none" strike="noStrike" cap="none" dirty="0">
                <a:solidFill>
                  <a:schemeClr val="bg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chemeClr val="bg1"/>
                  </a:solidFill>
                  <a:latin typeface="Arial"/>
                  <a:ea typeface="Arial"/>
                  <a:cs typeface="Arial"/>
                  <a:sym typeface="Arial"/>
                </a:rPr>
                <a:t>How critical laboratory operations are to patient care. </a:t>
              </a:r>
              <a:endParaRPr sz="1600" b="0" i="0" u="none" strike="noStrike" cap="none" dirty="0">
                <a:solidFill>
                  <a:schemeClr val="bg1"/>
                </a:solidFill>
                <a:latin typeface="Arial"/>
                <a:ea typeface="Arial"/>
                <a:cs typeface="Arial"/>
                <a:sym typeface="Arial"/>
              </a:endParaRPr>
            </a:p>
          </p:txBody>
        </p:sp>
        <p:sp>
          <p:nvSpPr>
            <p:cNvPr id="261" name="Google Shape;261;p11">
              <a:extLst>
                <a:ext uri="{C183D7F6-B498-43B3-948B-1728B52AA6E4}">
                  <adec:decorative xmlns:adec="http://schemas.microsoft.com/office/drawing/2017/decorative" val="1"/>
                </a:ext>
              </a:extLst>
            </p:cNvPr>
            <p:cNvSpPr/>
            <p:nvPr/>
          </p:nvSpPr>
          <p:spPr>
            <a:xfrm>
              <a:off x="1220313" y="4104799"/>
              <a:ext cx="6915112" cy="1759200"/>
            </a:xfrm>
            <a:prstGeom prst="roundRect">
              <a:avLst>
                <a:gd name="adj" fmla="val 10000"/>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1"/>
            <p:cNvSpPr txBox="1"/>
            <p:nvPr/>
          </p:nvSpPr>
          <p:spPr>
            <a:xfrm>
              <a:off x="1449765" y="4156324"/>
              <a:ext cx="5058425" cy="16561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dirty="0">
                  <a:solidFill>
                    <a:schemeClr val="bg1"/>
                  </a:solidFill>
                  <a:latin typeface="Arial"/>
                  <a:ea typeface="Arial"/>
                  <a:cs typeface="Arial"/>
                  <a:sym typeface="Arial"/>
                </a:rPr>
                <a:t>Develop a laboratory strategic plan helps demonstrate value of the laboratory by:</a:t>
              </a:r>
              <a:endParaRPr sz="1900" b="0" i="0" u="none" strike="noStrike" cap="none" dirty="0">
                <a:solidFill>
                  <a:schemeClr val="bg1"/>
                </a:solidFill>
                <a:latin typeface="Arial"/>
                <a:ea typeface="Arial"/>
                <a:cs typeface="Arial"/>
                <a:sym typeface="Arial"/>
              </a:endParaRPr>
            </a:p>
            <a:p>
              <a:pPr marL="171450" marR="0" lvl="1" indent="-171450" algn="l" rtl="0">
                <a:lnSpc>
                  <a:spcPct val="90000"/>
                </a:lnSpc>
                <a:spcBef>
                  <a:spcPts val="665"/>
                </a:spcBef>
                <a:spcAft>
                  <a:spcPts val="0"/>
                </a:spcAft>
                <a:buClr>
                  <a:srgbClr val="000000"/>
                </a:buClr>
                <a:buSzPts val="1600"/>
                <a:buFont typeface="Arial"/>
                <a:buChar char="••"/>
              </a:pPr>
              <a:r>
                <a:rPr lang="en-US" sz="1600" b="0" i="0" u="none" strike="noStrike" cap="none" dirty="0">
                  <a:solidFill>
                    <a:schemeClr val="bg1"/>
                  </a:solidFill>
                  <a:latin typeface="Arial"/>
                  <a:ea typeface="Arial"/>
                  <a:cs typeface="Arial"/>
                  <a:sym typeface="Arial"/>
                </a:rPr>
                <a:t>Aligning with organizational goals</a:t>
              </a:r>
              <a:endParaRPr sz="1600" b="0" i="0" u="none" strike="noStrike" cap="none" dirty="0">
                <a:solidFill>
                  <a:schemeClr val="bg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chemeClr val="bg1"/>
                  </a:solidFill>
                  <a:latin typeface="Arial"/>
                  <a:ea typeface="Arial"/>
                  <a:cs typeface="Arial"/>
                  <a:sym typeface="Arial"/>
                </a:rPr>
                <a:t>Creating a roadmap for success</a:t>
              </a:r>
              <a:endParaRPr sz="1600" b="0" i="0" u="none" strike="noStrike" cap="none" dirty="0">
                <a:solidFill>
                  <a:schemeClr val="bg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chemeClr val="bg1"/>
                  </a:solidFill>
                  <a:latin typeface="Arial"/>
                  <a:ea typeface="Arial"/>
                  <a:cs typeface="Arial"/>
                  <a:sym typeface="Arial"/>
                </a:rPr>
                <a:t>Operationalizing the core pillars needed for success</a:t>
              </a:r>
              <a:endParaRPr sz="1600" b="0" i="0" u="none" strike="noStrike" cap="none" dirty="0">
                <a:solidFill>
                  <a:schemeClr val="bg1"/>
                </a:solidFill>
                <a:latin typeface="Arial"/>
                <a:ea typeface="Arial"/>
                <a:cs typeface="Arial"/>
                <a:sym typeface="Arial"/>
              </a:endParaRPr>
            </a:p>
          </p:txBody>
        </p:sp>
        <p:sp>
          <p:nvSpPr>
            <p:cNvPr id="263" name="Google Shape;263;p11"/>
            <p:cNvSpPr/>
            <p:nvPr/>
          </p:nvSpPr>
          <p:spPr>
            <a:xfrm>
              <a:off x="5771632" y="1334060"/>
              <a:ext cx="1143480" cy="1143480"/>
            </a:xfrm>
            <a:prstGeom prst="downArrow">
              <a:avLst>
                <a:gd name="adj1" fmla="val 55000"/>
                <a:gd name="adj2" fmla="val 45000"/>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1"/>
            <p:cNvSpPr txBox="1"/>
            <p:nvPr/>
          </p:nvSpPr>
          <p:spPr>
            <a:xfrm>
              <a:off x="6028915" y="1334060"/>
              <a:ext cx="628914" cy="86046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sz="3600" b="0" i="0" u="none" strike="noStrike" cap="none">
                <a:solidFill>
                  <a:schemeClr val="dk1"/>
                </a:solidFill>
                <a:latin typeface="Arial"/>
                <a:ea typeface="Arial"/>
                <a:cs typeface="Arial"/>
                <a:sym typeface="Arial"/>
              </a:endParaRPr>
            </a:p>
          </p:txBody>
        </p:sp>
        <p:sp>
          <p:nvSpPr>
            <p:cNvPr id="265" name="Google Shape;265;p11"/>
            <p:cNvSpPr/>
            <p:nvPr/>
          </p:nvSpPr>
          <p:spPr>
            <a:xfrm>
              <a:off x="6381789" y="3374732"/>
              <a:ext cx="1143480" cy="1143480"/>
            </a:xfrm>
            <a:prstGeom prst="downArrow">
              <a:avLst>
                <a:gd name="adj1" fmla="val 55000"/>
                <a:gd name="adj2" fmla="val 45000"/>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1"/>
            <p:cNvSpPr txBox="1"/>
            <p:nvPr/>
          </p:nvSpPr>
          <p:spPr>
            <a:xfrm>
              <a:off x="6639072" y="3374732"/>
              <a:ext cx="628914" cy="86046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3600"/>
                <a:buFont typeface="Arial"/>
                <a:buNone/>
              </a:pPr>
              <a:endParaRPr sz="3600" b="0" i="0" u="none" strike="noStrike" cap="none">
                <a:solidFill>
                  <a:schemeClr val="dk1"/>
                </a:solidFill>
                <a:latin typeface="Arial"/>
                <a:ea typeface="Arial"/>
                <a:cs typeface="Arial"/>
                <a:sym typeface="Arial"/>
              </a:endParaRPr>
            </a:p>
          </p:txBody>
        </p:sp>
      </p:grpSp>
      <p:sp>
        <p:nvSpPr>
          <p:cNvPr id="268" name="Google Shape;268;p11"/>
          <p:cNvSpPr txBox="1"/>
          <p:nvPr/>
        </p:nvSpPr>
        <p:spPr>
          <a:xfrm>
            <a:off x="3471390" y="6157209"/>
            <a:ext cx="577376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**Minimal 5-year laboratory strategic plan in place.  Reevaluate annual to modify plan to meet the ends of the health system.**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273" name="Google Shape;273;p12" descr="text on how to expand lab outreach "/>
          <p:cNvGrpSpPr/>
          <p:nvPr/>
        </p:nvGrpSpPr>
        <p:grpSpPr>
          <a:xfrm>
            <a:off x="375903" y="1386374"/>
            <a:ext cx="11618869" cy="4951362"/>
            <a:chOff x="113144" y="0"/>
            <a:chExt cx="11618869" cy="4951362"/>
          </a:xfrm>
        </p:grpSpPr>
        <p:sp>
          <p:nvSpPr>
            <p:cNvPr id="274" name="Google Shape;274;p12"/>
            <p:cNvSpPr/>
            <p:nvPr/>
          </p:nvSpPr>
          <p:spPr>
            <a:xfrm>
              <a:off x="113144" y="0"/>
              <a:ext cx="2852432" cy="2852480"/>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2"/>
            <p:cNvSpPr txBox="1"/>
            <p:nvPr/>
          </p:nvSpPr>
          <p:spPr>
            <a:xfrm>
              <a:off x="360088" y="476994"/>
              <a:ext cx="2358544" cy="201700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Laboratory services to all physician practices owned by the hospital</a:t>
              </a:r>
              <a:endParaRPr sz="2000" b="0" i="0" u="none" strike="noStrike" cap="none" dirty="0">
                <a:solidFill>
                  <a:schemeClr val="dk1"/>
                </a:solidFill>
                <a:latin typeface="Arial"/>
                <a:ea typeface="Arial"/>
                <a:cs typeface="Arial"/>
                <a:sym typeface="Arial"/>
              </a:endParaRPr>
            </a:p>
          </p:txBody>
        </p:sp>
        <p:sp>
          <p:nvSpPr>
            <p:cNvPr id="276" name="Google Shape;276;p12"/>
            <p:cNvSpPr/>
            <p:nvPr/>
          </p:nvSpPr>
          <p:spPr>
            <a:xfrm>
              <a:off x="1573636" y="2098882"/>
              <a:ext cx="2852432" cy="2852480"/>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2"/>
            <p:cNvSpPr txBox="1"/>
            <p:nvPr/>
          </p:nvSpPr>
          <p:spPr>
            <a:xfrm>
              <a:off x="1756220" y="2665546"/>
              <a:ext cx="2515248" cy="201700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Laboratory services for independent physicians</a:t>
              </a:r>
              <a:endParaRPr sz="2000" b="0" i="0" u="none" strike="noStrike" cap="none" dirty="0">
                <a:solidFill>
                  <a:srgbClr val="000000"/>
                </a:solidFill>
                <a:latin typeface="Arial"/>
                <a:ea typeface="Arial"/>
                <a:cs typeface="Arial"/>
                <a:sym typeface="Arial"/>
              </a:endParaRPr>
            </a:p>
          </p:txBody>
        </p:sp>
        <p:sp>
          <p:nvSpPr>
            <p:cNvPr id="278" name="Google Shape;278;p12"/>
            <p:cNvSpPr/>
            <p:nvPr/>
          </p:nvSpPr>
          <p:spPr>
            <a:xfrm>
              <a:off x="3035290" y="0"/>
              <a:ext cx="2852432" cy="2852480"/>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2"/>
            <p:cNvSpPr txBox="1"/>
            <p:nvPr/>
          </p:nvSpPr>
          <p:spPr>
            <a:xfrm>
              <a:off x="3180583" y="450884"/>
              <a:ext cx="2561846" cy="201700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Partner with local businesses to provide screening tests/pre-employment screening</a:t>
              </a:r>
              <a:endParaRPr sz="2000" b="0" i="0" u="none" strike="noStrike" cap="none" dirty="0">
                <a:solidFill>
                  <a:schemeClr val="dk1"/>
                </a:solidFill>
                <a:latin typeface="Arial"/>
                <a:ea typeface="Arial"/>
                <a:cs typeface="Arial"/>
                <a:sym typeface="Arial"/>
              </a:endParaRPr>
            </a:p>
          </p:txBody>
        </p:sp>
        <p:sp>
          <p:nvSpPr>
            <p:cNvPr id="280" name="Google Shape;280;p12"/>
            <p:cNvSpPr/>
            <p:nvPr/>
          </p:nvSpPr>
          <p:spPr>
            <a:xfrm>
              <a:off x="4495781" y="2098882"/>
              <a:ext cx="2852432" cy="2852480"/>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2"/>
            <p:cNvSpPr txBox="1"/>
            <p:nvPr/>
          </p:nvSpPr>
          <p:spPr>
            <a:xfrm>
              <a:off x="4692058" y="2510463"/>
              <a:ext cx="2434703" cy="201700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Partner with home health, hospice, rehabilitation clinics</a:t>
              </a:r>
              <a:endParaRPr sz="2000" b="0" i="0" u="none" strike="noStrike" cap="none" dirty="0">
                <a:solidFill>
                  <a:schemeClr val="dk1"/>
                </a:solidFill>
                <a:latin typeface="Arial"/>
                <a:ea typeface="Arial"/>
                <a:cs typeface="Arial"/>
                <a:sym typeface="Arial"/>
              </a:endParaRPr>
            </a:p>
          </p:txBody>
        </p:sp>
        <p:sp>
          <p:nvSpPr>
            <p:cNvPr id="282" name="Google Shape;282;p12"/>
            <p:cNvSpPr/>
            <p:nvPr/>
          </p:nvSpPr>
          <p:spPr>
            <a:xfrm>
              <a:off x="5957435" y="0"/>
              <a:ext cx="2852432" cy="2852480"/>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2"/>
            <p:cNvSpPr txBox="1"/>
            <p:nvPr/>
          </p:nvSpPr>
          <p:spPr>
            <a:xfrm>
              <a:off x="6177724" y="493455"/>
              <a:ext cx="2340977" cy="201700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Reference work for surrounding rural/local laboratories</a:t>
              </a:r>
              <a:endParaRPr sz="2000" b="0" i="0" u="none" strike="noStrike" cap="none" dirty="0">
                <a:solidFill>
                  <a:schemeClr val="dk1"/>
                </a:solidFill>
                <a:latin typeface="Arial"/>
                <a:ea typeface="Arial"/>
                <a:cs typeface="Arial"/>
                <a:sym typeface="Arial"/>
              </a:endParaRPr>
            </a:p>
          </p:txBody>
        </p:sp>
        <p:sp>
          <p:nvSpPr>
            <p:cNvPr id="284" name="Google Shape;284;p12"/>
            <p:cNvSpPr/>
            <p:nvPr/>
          </p:nvSpPr>
          <p:spPr>
            <a:xfrm>
              <a:off x="7417927" y="2098882"/>
              <a:ext cx="2852432" cy="2852480"/>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2"/>
            <p:cNvSpPr txBox="1"/>
            <p:nvPr/>
          </p:nvSpPr>
          <p:spPr>
            <a:xfrm>
              <a:off x="7637042" y="2665546"/>
              <a:ext cx="2434703" cy="201700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Reference testing from surrounding businesses outside the hospital (e.g. vet, zoo, factories)</a:t>
              </a:r>
              <a:endParaRPr sz="2000" b="1" i="0" u="none" strike="noStrike" cap="none" dirty="0">
                <a:solidFill>
                  <a:schemeClr val="dk1"/>
                </a:solidFill>
                <a:latin typeface="Arial"/>
                <a:ea typeface="Arial"/>
                <a:cs typeface="Arial"/>
                <a:sym typeface="Arial"/>
              </a:endParaRPr>
            </a:p>
          </p:txBody>
        </p:sp>
        <p:sp>
          <p:nvSpPr>
            <p:cNvPr id="286" name="Google Shape;286;p12"/>
            <p:cNvSpPr/>
            <p:nvPr/>
          </p:nvSpPr>
          <p:spPr>
            <a:xfrm>
              <a:off x="8879581" y="0"/>
              <a:ext cx="2852432" cy="2852480"/>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2"/>
            <p:cNvSpPr txBox="1"/>
            <p:nvPr/>
          </p:nvSpPr>
          <p:spPr>
            <a:xfrm>
              <a:off x="9212059" y="493455"/>
              <a:ext cx="2256028" cy="201700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Laboratory Services can aide in hospital corporate health division programs and executive health checks</a:t>
              </a:r>
              <a:endParaRPr sz="2000" b="0" i="0" u="none" strike="noStrike" cap="none" dirty="0">
                <a:solidFill>
                  <a:schemeClr val="dk1"/>
                </a:solidFill>
                <a:latin typeface="Arial"/>
                <a:ea typeface="Arial"/>
                <a:cs typeface="Arial"/>
                <a:sym typeface="Arial"/>
              </a:endParaRPr>
            </a:p>
          </p:txBody>
        </p:sp>
      </p:grpSp>
      <p:sp>
        <p:nvSpPr>
          <p:cNvPr id="288" name="Google Shape;288;p12"/>
          <p:cNvSpPr txBox="1">
            <a:spLocks noGrp="1"/>
          </p:cNvSpPr>
          <p:nvPr>
            <p:ph type="title"/>
          </p:nvPr>
        </p:nvSpPr>
        <p:spPr>
          <a:xfrm>
            <a:off x="544529" y="0"/>
            <a:ext cx="11126913" cy="1573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3600"/>
              <a:t>Strategies to expand laboratory outreach services  </a:t>
            </a:r>
            <a:br>
              <a:rPr lang="en-US" sz="4000"/>
            </a:br>
            <a:r>
              <a:rPr lang="en-US" sz="4000" i="1"/>
              <a:t>Grow in Your Own Community </a:t>
            </a:r>
            <a:endParaRPr sz="4000"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3" name="Google Shape;293;p13" descr="text and ways to identify how you start "/>
          <p:cNvGrpSpPr/>
          <p:nvPr/>
        </p:nvGrpSpPr>
        <p:grpSpPr>
          <a:xfrm>
            <a:off x="398323" y="0"/>
            <a:ext cx="11665212" cy="6057104"/>
            <a:chOff x="2339" y="0"/>
            <a:chExt cx="11665212" cy="6057104"/>
          </a:xfrm>
        </p:grpSpPr>
        <p:sp>
          <p:nvSpPr>
            <p:cNvPr id="294" name="Google Shape;294;p13"/>
            <p:cNvSpPr/>
            <p:nvPr/>
          </p:nvSpPr>
          <p:spPr>
            <a:xfrm>
              <a:off x="875241" y="0"/>
              <a:ext cx="9919408" cy="6057104"/>
            </a:xfrm>
            <a:prstGeom prst="rightArrow">
              <a:avLst>
                <a:gd name="adj1" fmla="val 50000"/>
                <a:gd name="adj2" fmla="val 50000"/>
              </a:avLst>
            </a:pr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3"/>
            <p:cNvSpPr/>
            <p:nvPr/>
          </p:nvSpPr>
          <p:spPr>
            <a:xfrm>
              <a:off x="2339" y="1817131"/>
              <a:ext cx="1977164" cy="2422841"/>
            </a:xfrm>
            <a:prstGeom prst="roundRect">
              <a:avLst>
                <a:gd name="adj"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3"/>
            <p:cNvSpPr txBox="1"/>
            <p:nvPr/>
          </p:nvSpPr>
          <p:spPr>
            <a:xfrm>
              <a:off x="98856" y="1913648"/>
              <a:ext cx="1784130" cy="2229807"/>
            </a:xfrm>
            <a:prstGeom prst="rect">
              <a:avLst/>
            </a:prstGeom>
            <a:noFill/>
            <a:ln>
              <a:noFill/>
            </a:ln>
          </p:spPr>
          <p:txBody>
            <a:bodyPr spcFirstLastPara="1" wrap="square" lIns="68575" tIns="68575" rIns="68575" bIns="68575" anchor="ctr" anchorCtr="0">
              <a:noAutofit/>
            </a:bodyPr>
            <a:lstStyle/>
            <a:p>
              <a:pPr marL="0" marR="0" lvl="0" indent="0"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Analyze your business &amp; perform a market analysis</a:t>
              </a:r>
              <a:endParaRPr dirty="0"/>
            </a:p>
            <a:p>
              <a:pPr marL="285750" marR="0" lvl="0" indent="-285750" rtl="0">
                <a:lnSpc>
                  <a:spcPct val="90000"/>
                </a:lnSpc>
                <a:spcBef>
                  <a:spcPts val="0"/>
                </a:spcBef>
                <a:spcAft>
                  <a:spcPts val="0"/>
                </a:spcAft>
                <a:buClr>
                  <a:srgbClr val="000000"/>
                </a:buClr>
                <a:buSzPts val="1800"/>
                <a:buFont typeface="Arial"/>
                <a:buChar char="•"/>
              </a:pPr>
              <a:r>
                <a:rPr lang="en-US" sz="1800" b="1" i="0" u="none" strike="noStrike" cap="none" dirty="0">
                  <a:solidFill>
                    <a:schemeClr val="lt1"/>
                  </a:solidFill>
                  <a:latin typeface="Arial"/>
                  <a:ea typeface="Arial"/>
                  <a:cs typeface="Arial"/>
                  <a:sym typeface="Arial"/>
                </a:rPr>
                <a:t>Map your service area</a:t>
              </a:r>
              <a:endParaRPr sz="1800" b="1" i="0" u="none" strike="noStrike" cap="none" dirty="0">
                <a:solidFill>
                  <a:schemeClr val="lt1"/>
                </a:solidFill>
                <a:latin typeface="Arial"/>
                <a:ea typeface="Arial"/>
                <a:cs typeface="Arial"/>
                <a:sym typeface="Arial"/>
              </a:endParaRPr>
            </a:p>
          </p:txBody>
        </p:sp>
        <p:sp>
          <p:nvSpPr>
            <p:cNvPr id="297" name="Google Shape;297;p13"/>
            <p:cNvSpPr/>
            <p:nvPr/>
          </p:nvSpPr>
          <p:spPr>
            <a:xfrm>
              <a:off x="2286637" y="1817131"/>
              <a:ext cx="1977164" cy="2422841"/>
            </a:xfrm>
            <a:prstGeom prst="roundRect">
              <a:avLst>
                <a:gd name="adj"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3"/>
            <p:cNvSpPr txBox="1"/>
            <p:nvPr/>
          </p:nvSpPr>
          <p:spPr>
            <a:xfrm>
              <a:off x="2383154" y="1913648"/>
              <a:ext cx="1784130" cy="2229807"/>
            </a:xfrm>
            <a:prstGeom prst="rect">
              <a:avLst/>
            </a:prstGeom>
            <a:noFill/>
            <a:ln>
              <a:noFill/>
            </a:ln>
          </p:spPr>
          <p:txBody>
            <a:bodyPr spcFirstLastPara="1" wrap="square" lIns="68575" tIns="68575" rIns="68575" bIns="68575" anchor="ctr" anchorCtr="0">
              <a:noAutofit/>
            </a:bodyPr>
            <a:lstStyle/>
            <a:p>
              <a:pPr marL="0" marR="0" lvl="0" indent="0"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Identify your top clients and prevent any leakage to competitors</a:t>
              </a:r>
              <a:endParaRPr sz="1800" b="1" i="0" u="none" strike="noStrike" cap="none" dirty="0">
                <a:solidFill>
                  <a:schemeClr val="lt1"/>
                </a:solidFill>
                <a:latin typeface="Arial"/>
                <a:ea typeface="Arial"/>
                <a:cs typeface="Arial"/>
                <a:sym typeface="Arial"/>
              </a:endParaRPr>
            </a:p>
          </p:txBody>
        </p:sp>
        <p:sp>
          <p:nvSpPr>
            <p:cNvPr id="299" name="Google Shape;299;p13"/>
            <p:cNvSpPr/>
            <p:nvPr/>
          </p:nvSpPr>
          <p:spPr>
            <a:xfrm>
              <a:off x="4570934" y="1817131"/>
              <a:ext cx="1977164" cy="2422841"/>
            </a:xfrm>
            <a:prstGeom prst="roundRect">
              <a:avLst>
                <a:gd name="adj"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3"/>
            <p:cNvSpPr txBox="1"/>
            <p:nvPr/>
          </p:nvSpPr>
          <p:spPr>
            <a:xfrm>
              <a:off x="4667451" y="1913648"/>
              <a:ext cx="1784130" cy="2229807"/>
            </a:xfrm>
            <a:prstGeom prst="rect">
              <a:avLst/>
            </a:prstGeom>
            <a:noFill/>
            <a:ln>
              <a:noFill/>
            </a:ln>
          </p:spPr>
          <p:txBody>
            <a:bodyPr spcFirstLastPara="1" wrap="square" lIns="68575" tIns="68575" rIns="68575" bIns="68575" anchor="ctr" anchorCtr="0">
              <a:noAutofit/>
            </a:bodyPr>
            <a:lstStyle/>
            <a:p>
              <a:pPr marL="0" marR="0" lvl="0" indent="0" rtl="0">
                <a:lnSpc>
                  <a:spcPct val="90000"/>
                </a:lnSpc>
                <a:spcBef>
                  <a:spcPts val="0"/>
                </a:spcBef>
                <a:spcAft>
                  <a:spcPts val="0"/>
                </a:spcAft>
                <a:buClr>
                  <a:srgbClr val="000000"/>
                </a:buClr>
                <a:buSzPts val="1800"/>
                <a:buFont typeface="Arial"/>
                <a:buNone/>
              </a:pPr>
              <a:r>
                <a:rPr lang="en-US" sz="1800" b="1" i="0" u="none" strike="noStrike" cap="none" dirty="0">
                  <a:solidFill>
                    <a:schemeClr val="lt1"/>
                  </a:solidFill>
                  <a:latin typeface="Arial"/>
                  <a:ea typeface="Arial"/>
                  <a:cs typeface="Arial"/>
                  <a:sym typeface="Arial"/>
                </a:rPr>
                <a:t>Develop a marketing plan</a:t>
              </a:r>
              <a:endParaRPr dirty="0"/>
            </a:p>
            <a:p>
              <a:pPr marL="285750" marR="0" lvl="0" indent="-285750" algn="l" rtl="0">
                <a:lnSpc>
                  <a:spcPct val="90000"/>
                </a:lnSpc>
                <a:spcBef>
                  <a:spcPts val="0"/>
                </a:spcBef>
                <a:spcAft>
                  <a:spcPts val="0"/>
                </a:spcAft>
                <a:buClr>
                  <a:srgbClr val="000000"/>
                </a:buClr>
                <a:buSzPts val="1800"/>
                <a:buFont typeface="Arial"/>
                <a:buChar char="•"/>
              </a:pPr>
              <a:r>
                <a:rPr lang="en-US" sz="1800" b="1" i="0" u="none" strike="noStrike" cap="none" dirty="0">
                  <a:solidFill>
                    <a:schemeClr val="lt1"/>
                  </a:solidFill>
                  <a:latin typeface="Arial"/>
                  <a:ea typeface="Arial"/>
                  <a:cs typeface="Arial"/>
                  <a:sym typeface="Arial"/>
                </a:rPr>
                <a:t>Direct outreach: sales &amp; marketing</a:t>
              </a:r>
              <a:endParaRPr dirty="0"/>
            </a:p>
            <a:p>
              <a:pPr marL="285750" marR="0" lvl="0" indent="-285750" algn="l" rtl="0">
                <a:lnSpc>
                  <a:spcPct val="90000"/>
                </a:lnSpc>
                <a:spcBef>
                  <a:spcPts val="0"/>
                </a:spcBef>
                <a:spcAft>
                  <a:spcPts val="0"/>
                </a:spcAft>
                <a:buClr>
                  <a:srgbClr val="000000"/>
                </a:buClr>
                <a:buSzPts val="1800"/>
                <a:buFont typeface="Arial"/>
                <a:buChar char="•"/>
              </a:pPr>
              <a:r>
                <a:rPr lang="en-US" sz="1800" b="1" i="0" u="none" strike="noStrike" cap="none" dirty="0">
                  <a:solidFill>
                    <a:schemeClr val="lt1"/>
                  </a:solidFill>
                  <a:latin typeface="Arial"/>
                  <a:ea typeface="Arial"/>
                  <a:cs typeface="Arial"/>
                  <a:sym typeface="Arial"/>
                </a:rPr>
                <a:t>Social Media</a:t>
              </a:r>
              <a:endParaRPr sz="1800" b="0" i="0" u="none" strike="noStrike" cap="none" dirty="0">
                <a:solidFill>
                  <a:schemeClr val="lt1"/>
                </a:solidFill>
                <a:latin typeface="Arial"/>
                <a:ea typeface="Arial"/>
                <a:cs typeface="Arial"/>
                <a:sym typeface="Arial"/>
              </a:endParaRPr>
            </a:p>
          </p:txBody>
        </p:sp>
        <p:sp>
          <p:nvSpPr>
            <p:cNvPr id="301" name="Google Shape;301;p13"/>
            <p:cNvSpPr/>
            <p:nvPr/>
          </p:nvSpPr>
          <p:spPr>
            <a:xfrm>
              <a:off x="6855231" y="1817131"/>
              <a:ext cx="1977164" cy="2422841"/>
            </a:xfrm>
            <a:prstGeom prst="roundRect">
              <a:avLst>
                <a:gd name="adj"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3"/>
            <p:cNvSpPr txBox="1"/>
            <p:nvPr/>
          </p:nvSpPr>
          <p:spPr>
            <a:xfrm>
              <a:off x="6951748" y="1913648"/>
              <a:ext cx="1784130" cy="2229807"/>
            </a:xfrm>
            <a:prstGeom prst="rect">
              <a:avLst/>
            </a:prstGeom>
            <a:noFill/>
            <a:ln>
              <a:noFill/>
            </a:ln>
          </p:spPr>
          <p:txBody>
            <a:bodyPr spcFirstLastPara="1" wrap="square" lIns="68575" tIns="68575" rIns="68575" bIns="68575" anchor="ctr" anchorCtr="0">
              <a:noAutofit/>
            </a:bodyPr>
            <a:lstStyle/>
            <a:p>
              <a:pPr marR="0" lvl="0" rtl="0">
                <a:lnSpc>
                  <a:spcPct val="90000"/>
                </a:lnSpc>
                <a:spcBef>
                  <a:spcPts val="0"/>
                </a:spcBef>
                <a:spcAft>
                  <a:spcPts val="0"/>
                </a:spcAft>
                <a:buClr>
                  <a:srgbClr val="000000"/>
                </a:buClr>
                <a:buSzPts val="1800"/>
              </a:pPr>
              <a:r>
                <a:rPr lang="en-US" sz="1800" b="1" i="0" u="none" strike="noStrike" cap="none" dirty="0">
                  <a:solidFill>
                    <a:schemeClr val="lt1"/>
                  </a:solidFill>
                  <a:latin typeface="Arial"/>
                  <a:ea typeface="Arial"/>
                  <a:cs typeface="Arial"/>
                  <a:sym typeface="Arial"/>
                </a:rPr>
                <a:t>Outside outreach established </a:t>
              </a:r>
              <a:endParaRPr lang="en-US" sz="1800" b="1" dirty="0">
                <a:solidFill>
                  <a:schemeClr val="lt1"/>
                </a:solidFill>
              </a:endParaRPr>
            </a:p>
            <a:p>
              <a:pPr marL="285750" marR="0" lvl="0" indent="-285750" rtl="0">
                <a:lnSpc>
                  <a:spcPct val="90000"/>
                </a:lnSpc>
                <a:spcBef>
                  <a:spcPts val="0"/>
                </a:spcBef>
                <a:spcAft>
                  <a:spcPts val="0"/>
                </a:spcAft>
                <a:buClr>
                  <a:srgbClr val="000000"/>
                </a:buClr>
                <a:buSzPts val="1800"/>
                <a:buFont typeface="Arial" panose="020B0604020202020204" pitchFamily="34" charset="0"/>
                <a:buChar char="•"/>
              </a:pPr>
              <a:r>
                <a:rPr lang="en-US" sz="1800" b="1" i="0" u="none" strike="noStrike" cap="none" dirty="0">
                  <a:solidFill>
                    <a:schemeClr val="lt1"/>
                  </a:solidFill>
                  <a:latin typeface="Arial"/>
                  <a:ea typeface="Arial"/>
                  <a:cs typeface="Arial"/>
                  <a:sym typeface="Arial"/>
                </a:rPr>
                <a:t>Service Level Agreements</a:t>
              </a:r>
            </a:p>
            <a:p>
              <a:pPr marL="0" marR="0" lvl="0" indent="0" algn="ctr" rtl="0">
                <a:lnSpc>
                  <a:spcPct val="90000"/>
                </a:lnSpc>
                <a:spcBef>
                  <a:spcPts val="0"/>
                </a:spcBef>
                <a:spcAft>
                  <a:spcPts val="0"/>
                </a:spcAft>
                <a:buNone/>
              </a:pPr>
              <a:r>
                <a:rPr lang="en-US" sz="1800" b="1" i="0" u="none" strike="noStrike" cap="none" dirty="0">
                  <a:solidFill>
                    <a:schemeClr val="lt1"/>
                  </a:solidFill>
                  <a:latin typeface="Arial"/>
                  <a:ea typeface="Arial"/>
                  <a:cs typeface="Arial"/>
                  <a:sym typeface="Arial"/>
                </a:rPr>
                <a:t>*</a:t>
              </a:r>
              <a:r>
                <a:rPr lang="en-US" sz="1200" b="1" i="0" u="none" strike="noStrike" cap="none" dirty="0">
                  <a:solidFill>
                    <a:schemeClr val="lt1"/>
                  </a:solidFill>
                  <a:latin typeface="Arial"/>
                  <a:ea typeface="Arial"/>
                  <a:cs typeface="Arial"/>
                  <a:sym typeface="Arial"/>
                </a:rPr>
                <a:t>Not below Medicare rate/reimbursement**</a:t>
              </a:r>
              <a:endParaRPr sz="1200" b="1" i="0" u="none" strike="noStrike" cap="none" dirty="0">
                <a:solidFill>
                  <a:schemeClr val="lt1"/>
                </a:solidFill>
                <a:latin typeface="Arial"/>
                <a:ea typeface="Arial"/>
                <a:cs typeface="Arial"/>
                <a:sym typeface="Arial"/>
              </a:endParaRPr>
            </a:p>
          </p:txBody>
        </p:sp>
        <p:sp>
          <p:nvSpPr>
            <p:cNvPr id="303" name="Google Shape;303;p13"/>
            <p:cNvSpPr/>
            <p:nvPr/>
          </p:nvSpPr>
          <p:spPr>
            <a:xfrm>
              <a:off x="9139529" y="742116"/>
              <a:ext cx="2528022" cy="4572871"/>
            </a:xfrm>
            <a:prstGeom prst="roundRect">
              <a:avLst>
                <a:gd name="adj" fmla="val 16667"/>
              </a:avLst>
            </a:prstGeom>
            <a:solidFill>
              <a:srgbClr val="2F549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3"/>
            <p:cNvSpPr txBox="1"/>
            <p:nvPr/>
          </p:nvSpPr>
          <p:spPr>
            <a:xfrm>
              <a:off x="9139528" y="865524"/>
              <a:ext cx="2404615" cy="4326055"/>
            </a:xfrm>
            <a:prstGeom prst="rect">
              <a:avLst/>
            </a:prstGeom>
            <a:noFill/>
            <a:ln>
              <a:noFill/>
            </a:ln>
          </p:spPr>
          <p:txBody>
            <a:bodyPr spcFirstLastPara="1" wrap="square" lIns="68575" tIns="68575" rIns="68575" bIns="68575"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Sell your vision to the C-suite!</a:t>
              </a:r>
              <a:endParaRPr sz="1800" b="1" i="0" u="none" strike="noStrike" cap="none">
                <a:solidFill>
                  <a:schemeClr val="lt1"/>
                </a:solidFill>
                <a:latin typeface="Arial"/>
                <a:ea typeface="Arial"/>
                <a:cs typeface="Arial"/>
                <a:sym typeface="Arial"/>
              </a:endParaRPr>
            </a:p>
            <a:p>
              <a:pPr marL="171450" marR="0" lvl="1" indent="-171450" algn="l" rtl="0">
                <a:lnSpc>
                  <a:spcPct val="90000"/>
                </a:lnSpc>
                <a:spcBef>
                  <a:spcPts val="63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Be specific - Impact to institution and ROI*</a:t>
              </a:r>
              <a:endParaRPr sz="1600" b="0" i="0" u="none" strike="noStrike" cap="none">
                <a:solidFill>
                  <a:schemeClr val="lt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Leverage with data (e.g., number of draws at outpatient site; average number of tests)</a:t>
              </a:r>
              <a:endParaRPr sz="1600" b="0" i="0" u="none" strike="noStrike" cap="none">
                <a:solidFill>
                  <a:schemeClr val="lt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Project based on Medicare Part B paying 80% cost for most outpatient care &amp; services</a:t>
              </a:r>
              <a:endParaRPr sz="1600" b="0" i="0" u="none" strike="noStrike" cap="none">
                <a:solidFill>
                  <a:schemeClr val="lt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Take expected 50% to be paid to laboratory subtract cost of testing </a:t>
              </a:r>
              <a:endParaRPr/>
            </a:p>
            <a:p>
              <a:pPr marL="0" marR="0" lvl="1" indent="0" algn="l" rtl="0">
                <a:lnSpc>
                  <a:spcPct val="90000"/>
                </a:lnSpc>
                <a:spcBef>
                  <a:spcPts val="240"/>
                </a:spcBef>
                <a:spcAft>
                  <a:spcPts val="0"/>
                </a:spcAft>
                <a:buNone/>
              </a:pPr>
              <a:r>
                <a:rPr lang="en-US" sz="1600" b="0" i="0" u="none" strike="noStrike" cap="none">
                  <a:solidFill>
                    <a:schemeClr val="lt1"/>
                  </a:solidFill>
                  <a:latin typeface="Arial"/>
                  <a:ea typeface="Arial"/>
                  <a:cs typeface="Arial"/>
                  <a:sym typeface="Arial"/>
                </a:rPr>
                <a:t>  = Net Projected ROI!</a:t>
              </a:r>
              <a:endParaRPr/>
            </a:p>
            <a:p>
              <a:pPr marL="0" marR="0" lvl="1" indent="0" algn="l" rtl="0">
                <a:lnSpc>
                  <a:spcPct val="90000"/>
                </a:lnSpc>
                <a:spcBef>
                  <a:spcPts val="240"/>
                </a:spcBef>
                <a:spcAft>
                  <a:spcPts val="0"/>
                </a:spcAft>
                <a:buNone/>
              </a:pPr>
              <a:endParaRPr sz="1600" b="0" i="0" u="none" strike="noStrike" cap="none">
                <a:solidFill>
                  <a:schemeClr val="lt1"/>
                </a:solidFill>
                <a:latin typeface="Arial"/>
                <a:ea typeface="Arial"/>
                <a:cs typeface="Arial"/>
                <a:sym typeface="Arial"/>
              </a:endParaRPr>
            </a:p>
          </p:txBody>
        </p:sp>
      </p:grpSp>
      <p:sp>
        <p:nvSpPr>
          <p:cNvPr id="305" name="Google Shape;305;p13"/>
          <p:cNvSpPr txBox="1">
            <a:spLocks noGrp="1"/>
          </p:cNvSpPr>
          <p:nvPr>
            <p:ph type="title"/>
          </p:nvPr>
        </p:nvSpPr>
        <p:spPr>
          <a:xfrm>
            <a:off x="163141" y="168165"/>
            <a:ext cx="6934890" cy="127175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200"/>
              <a:t>How do </a:t>
            </a:r>
            <a:r>
              <a:rPr lang="en-US" sz="3200">
                <a:solidFill>
                  <a:srgbClr val="2F5496"/>
                </a:solidFill>
              </a:rPr>
              <a:t>you start ? </a:t>
            </a:r>
            <a:endParaRPr sz="3200">
              <a:solidFill>
                <a:srgbClr val="2F5496"/>
              </a:solidFill>
            </a:endParaRPr>
          </a:p>
        </p:txBody>
      </p:sp>
      <p:pic>
        <p:nvPicPr>
          <p:cNvPr id="306" name="Google Shape;306;p13" descr="image of chemistry lab supplies that have plans growing out of them "/>
          <p:cNvPicPr preferRelativeResize="0"/>
          <p:nvPr/>
        </p:nvPicPr>
        <p:blipFill rotWithShape="1">
          <a:blip r:embed="rId3">
            <a:alphaModFix/>
          </a:blip>
          <a:srcRect l="16980" r="16979"/>
          <a:stretch/>
        </p:blipFill>
        <p:spPr>
          <a:xfrm>
            <a:off x="860595" y="4750961"/>
            <a:ext cx="2276305" cy="1938874"/>
          </a:xfrm>
          <a:prstGeom prst="rect">
            <a:avLst/>
          </a:prstGeom>
          <a:solidFill>
            <a:srgbClr val="ECECEC"/>
          </a:solidFill>
          <a:ln w="190500" cap="sq" cmpd="sng">
            <a:solidFill>
              <a:srgbClr val="FFFFFF"/>
            </a:solidFill>
            <a:prstDash val="solid"/>
            <a:miter lim="800000"/>
            <a:headEnd type="none" w="sm" len="sm"/>
            <a:tailEnd type="none" w="sm" len="sm"/>
          </a:ln>
          <a:effectLst/>
        </p:spPr>
      </p:pic>
      <p:sp>
        <p:nvSpPr>
          <p:cNvPr id="307" name="Google Shape;307;p13"/>
          <p:cNvSpPr txBox="1"/>
          <p:nvPr/>
        </p:nvSpPr>
        <p:spPr>
          <a:xfrm>
            <a:off x="3418334" y="5176158"/>
            <a:ext cx="4203701" cy="85794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3CCCC"/>
              </a:buClr>
              <a:buSzPts val="2000"/>
              <a:buFont typeface="Arial"/>
              <a:buNone/>
            </a:pPr>
            <a:r>
              <a:rPr lang="en-US" sz="2000" b="1" i="0" u="none" strike="noStrike" cap="none" dirty="0">
                <a:solidFill>
                  <a:srgbClr val="26408F"/>
                </a:solidFill>
                <a:latin typeface="Arial"/>
                <a:ea typeface="Arial"/>
                <a:cs typeface="Arial"/>
                <a:sym typeface="Arial"/>
              </a:rPr>
              <a:t>Laboratory growth is essential to demonstrate value and contribute to the health system’s sustainability!</a:t>
            </a:r>
            <a:endParaRPr sz="2000" b="1" i="0" u="none" strike="noStrike" cap="none" dirty="0">
              <a:solidFill>
                <a:srgbClr val="26408F"/>
              </a:solidFill>
              <a:latin typeface="Arial"/>
              <a:ea typeface="Arial"/>
              <a:cs typeface="Arial"/>
              <a:sym typeface="Arial"/>
            </a:endParaRPr>
          </a:p>
        </p:txBody>
      </p:sp>
      <p:sp>
        <p:nvSpPr>
          <p:cNvPr id="308" name="Google Shape;308;p13"/>
          <p:cNvSpPr txBox="1"/>
          <p:nvPr/>
        </p:nvSpPr>
        <p:spPr>
          <a:xfrm>
            <a:off x="5924744" y="6532136"/>
            <a:ext cx="6060427" cy="34159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FFFFFF"/>
              </a:buClr>
              <a:buSzPts val="900"/>
              <a:buFont typeface="Arial"/>
              <a:buNone/>
            </a:pPr>
            <a:r>
              <a:rPr lang="en-US" sz="900" b="0" i="0" u="none" strike="noStrike" cap="none">
                <a:solidFill>
                  <a:schemeClr val="dk1"/>
                </a:solidFill>
                <a:latin typeface="Arial"/>
                <a:ea typeface="Arial"/>
                <a:cs typeface="Arial"/>
                <a:sym typeface="Arial"/>
              </a:rPr>
              <a:t>Source: 15, 16, 17</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900"/>
              <a:buFont typeface="Calibri"/>
              <a:buNone/>
            </a:pPr>
            <a:endParaRPr sz="9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1000"/>
                                        <p:tgtEl>
                                          <p:spTgt spid="306"/>
                                        </p:tgtEl>
                                      </p:cBhvr>
                                    </p:animEffect>
                                  </p:childTnLst>
                                </p:cTn>
                              </p:par>
                              <p:par>
                                <p:cTn id="8" presetID="10" presetClass="entr" presetSubtype="0" fill="hold" nodeType="withEffect">
                                  <p:stCondLst>
                                    <p:cond delay="0"/>
                                  </p:stCondLst>
                                  <p:childTnLst>
                                    <p:set>
                                      <p:cBhvr>
                                        <p:cTn id="9" dur="1" fill="hold">
                                          <p:stCondLst>
                                            <p:cond delay="0"/>
                                          </p:stCondLst>
                                        </p:cTn>
                                        <p:tgtEl>
                                          <p:spTgt spid="307"/>
                                        </p:tgtEl>
                                        <p:attrNameLst>
                                          <p:attrName>style.visibility</p:attrName>
                                        </p:attrNameLst>
                                      </p:cBhvr>
                                      <p:to>
                                        <p:strVal val="visible"/>
                                      </p:to>
                                    </p:set>
                                    <p:animEffect transition="in" filter="fade">
                                      <p:cBhvr>
                                        <p:cTn id="10"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4"/>
          <p:cNvSpPr txBox="1">
            <a:spLocks noGrp="1"/>
          </p:cNvSpPr>
          <p:nvPr>
            <p:ph type="title"/>
          </p:nvPr>
        </p:nvSpPr>
        <p:spPr>
          <a:xfrm>
            <a:off x="275200" y="262048"/>
            <a:ext cx="2874900" cy="3939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200" dirty="0"/>
              <a:t>How do we advocate your future vision?</a:t>
            </a:r>
            <a:br>
              <a:rPr lang="en-US" sz="3200" dirty="0"/>
            </a:br>
            <a:endParaRPr sz="3200" dirty="0"/>
          </a:p>
          <a:p>
            <a:pPr marL="0" lvl="0" indent="0" algn="ctr" rtl="0">
              <a:lnSpc>
                <a:spcPct val="90000"/>
              </a:lnSpc>
              <a:spcBef>
                <a:spcPts val="0"/>
              </a:spcBef>
              <a:spcAft>
                <a:spcPts val="0"/>
              </a:spcAft>
              <a:buClr>
                <a:schemeClr val="lt1"/>
              </a:buClr>
              <a:buSzPts val="3600"/>
              <a:buFont typeface="Arial"/>
              <a:buNone/>
            </a:pPr>
            <a:r>
              <a:rPr lang="en-US" sz="3200" dirty="0"/>
              <a:t>Start with defining laboratory service line.</a:t>
            </a:r>
            <a:endParaRPr sz="3200" dirty="0"/>
          </a:p>
        </p:txBody>
      </p:sp>
      <p:sp>
        <p:nvSpPr>
          <p:cNvPr id="314" name="Google Shape;314;p14"/>
          <p:cNvSpPr txBox="1">
            <a:spLocks noGrp="1"/>
          </p:cNvSpPr>
          <p:nvPr>
            <p:ph type="body" idx="1"/>
          </p:nvPr>
        </p:nvSpPr>
        <p:spPr>
          <a:xfrm>
            <a:off x="275200" y="4493300"/>
            <a:ext cx="4264200" cy="1972800"/>
          </a:xfrm>
          <a:prstGeom prst="rect">
            <a:avLst/>
          </a:prstGeom>
          <a:solidFill>
            <a:schemeClr val="lt1"/>
          </a:solidFill>
          <a:ln w="25400" cap="flat" cmpd="sng">
            <a:solidFill>
              <a:schemeClr val="accent1"/>
            </a:solidFill>
            <a:prstDash val="solid"/>
            <a:round/>
            <a:headEnd type="none" w="sm" len="sm"/>
            <a:tailEnd type="none" w="sm" len="sm"/>
          </a:ln>
          <a:effectLst/>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86486"/>
              <a:buNone/>
            </a:pPr>
            <a:r>
              <a:rPr lang="en-US" b="1" dirty="0">
                <a:solidFill>
                  <a:schemeClr val="accent1"/>
                </a:solidFill>
                <a:latin typeface="Arial"/>
                <a:ea typeface="Arial"/>
                <a:cs typeface="Arial"/>
                <a:sym typeface="Arial"/>
              </a:rPr>
              <a:t>Laboratory </a:t>
            </a:r>
            <a:r>
              <a:rPr lang="en-US" b="1" dirty="0">
                <a:solidFill>
                  <a:schemeClr val="accent1"/>
                </a:solidFill>
              </a:rPr>
              <a:t>service line often</a:t>
            </a:r>
            <a:r>
              <a:rPr lang="en-US" b="1" dirty="0">
                <a:solidFill>
                  <a:schemeClr val="accent1"/>
                </a:solidFill>
                <a:latin typeface="Arial"/>
                <a:ea typeface="Arial"/>
                <a:cs typeface="Arial"/>
                <a:sym typeface="Arial"/>
              </a:rPr>
              <a:t> viewed by administrators as an ancillary department with limited pot</a:t>
            </a:r>
            <a:r>
              <a:rPr lang="en-US" b="1" dirty="0">
                <a:solidFill>
                  <a:schemeClr val="accent1"/>
                </a:solidFill>
              </a:rPr>
              <a:t>ential to increase revenue streams</a:t>
            </a:r>
            <a:r>
              <a:rPr lang="en-US" b="1" dirty="0">
                <a:solidFill>
                  <a:schemeClr val="accent1"/>
                </a:solidFill>
                <a:sym typeface="Arial"/>
              </a:rPr>
              <a:t>. Push back on this misconception!</a:t>
            </a:r>
            <a:endParaRPr b="1" dirty="0">
              <a:solidFill>
                <a:schemeClr val="accent1"/>
              </a:solidFill>
            </a:endParaRPr>
          </a:p>
        </p:txBody>
      </p:sp>
      <p:grpSp>
        <p:nvGrpSpPr>
          <p:cNvPr id="315" name="Google Shape;315;p14" descr="Image of the What/How/Why of the vision "/>
          <p:cNvGrpSpPr/>
          <p:nvPr/>
        </p:nvGrpSpPr>
        <p:grpSpPr>
          <a:xfrm>
            <a:off x="4464819" y="133572"/>
            <a:ext cx="6547756" cy="6547756"/>
            <a:chOff x="646024" y="0"/>
            <a:chExt cx="6547756" cy="6547756"/>
          </a:xfrm>
        </p:grpSpPr>
        <p:sp>
          <p:nvSpPr>
            <p:cNvPr id="316" name="Google Shape;316;p14"/>
            <p:cNvSpPr/>
            <p:nvPr/>
          </p:nvSpPr>
          <p:spPr>
            <a:xfrm>
              <a:off x="646024" y="0"/>
              <a:ext cx="6547756" cy="6547756"/>
            </a:xfrm>
            <a:prstGeom prst="ellipse">
              <a:avLst/>
            </a:prstGeom>
            <a:solidFill>
              <a:srgbClr val="2E538F"/>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4"/>
            <p:cNvSpPr txBox="1"/>
            <p:nvPr/>
          </p:nvSpPr>
          <p:spPr>
            <a:xfrm>
              <a:off x="2775681" y="327387"/>
              <a:ext cx="2288441" cy="982163"/>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400" b="1" i="1" u="none" strike="noStrike" cap="none" dirty="0">
                  <a:solidFill>
                    <a:schemeClr val="lt1"/>
                  </a:solidFill>
                  <a:latin typeface="Arial"/>
                  <a:ea typeface="Arial"/>
                  <a:cs typeface="Arial"/>
                  <a:sym typeface="Arial"/>
                </a:rPr>
                <a:t>What? –</a:t>
              </a:r>
              <a:endParaRPr sz="2400" dirty="0"/>
            </a:p>
            <a:p>
              <a:pPr marL="0" marR="0" lvl="0" indent="0" algn="ctr" rtl="0">
                <a:lnSpc>
                  <a:spcPct val="90000"/>
                </a:lnSpc>
                <a:spcBef>
                  <a:spcPts val="0"/>
                </a:spcBef>
                <a:spcAft>
                  <a:spcPts val="0"/>
                </a:spcAft>
                <a:buClr>
                  <a:srgbClr val="000000"/>
                </a:buClr>
                <a:buSzPts val="2800"/>
                <a:buFont typeface="Arial"/>
                <a:buNone/>
              </a:pPr>
              <a:r>
                <a:rPr lang="en-US" sz="2400" b="1" i="0" u="none" strike="noStrike" cap="none" dirty="0">
                  <a:solidFill>
                    <a:schemeClr val="lt1"/>
                  </a:solidFill>
                  <a:latin typeface="Arial"/>
                  <a:ea typeface="Arial"/>
                  <a:cs typeface="Arial"/>
                  <a:sym typeface="Arial"/>
                </a:rPr>
                <a:t>The deliverable</a:t>
              </a:r>
              <a:endParaRPr sz="2400" b="1" i="0" u="none" strike="noStrike" cap="none" dirty="0">
                <a:solidFill>
                  <a:schemeClr val="lt1"/>
                </a:solidFill>
                <a:latin typeface="Arial"/>
                <a:ea typeface="Arial"/>
                <a:cs typeface="Arial"/>
                <a:sym typeface="Arial"/>
              </a:endParaRPr>
            </a:p>
          </p:txBody>
        </p:sp>
        <p:sp>
          <p:nvSpPr>
            <p:cNvPr id="318" name="Google Shape;318;p14"/>
            <p:cNvSpPr/>
            <p:nvPr/>
          </p:nvSpPr>
          <p:spPr>
            <a:xfrm>
              <a:off x="1464493" y="1636939"/>
              <a:ext cx="4910817" cy="4910817"/>
            </a:xfrm>
            <a:prstGeom prst="ellipse">
              <a:avLst/>
            </a:prstGeom>
            <a:solidFill>
              <a:srgbClr val="8297CD"/>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14"/>
            <p:cNvSpPr txBox="1"/>
            <p:nvPr/>
          </p:nvSpPr>
          <p:spPr>
            <a:xfrm>
              <a:off x="2479263" y="1943864"/>
              <a:ext cx="2584859" cy="1188213"/>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1" u="none" strike="noStrike" cap="none" dirty="0">
                  <a:solidFill>
                    <a:schemeClr val="lt1"/>
                  </a:solidFill>
                  <a:latin typeface="Arial"/>
                  <a:ea typeface="Arial"/>
                  <a:cs typeface="Arial"/>
                  <a:sym typeface="Arial"/>
                </a:rPr>
                <a:t>How? –        </a:t>
              </a:r>
              <a:r>
                <a:rPr lang="en-US" sz="2400" b="1" i="0" u="none" strike="noStrike" cap="none" dirty="0">
                  <a:solidFill>
                    <a:schemeClr val="lt1"/>
                  </a:solidFill>
                  <a:latin typeface="Arial"/>
                  <a:ea typeface="Arial"/>
                  <a:cs typeface="Arial"/>
                  <a:sym typeface="Arial"/>
                </a:rPr>
                <a:t>The process of vision into reality.</a:t>
              </a:r>
              <a:endParaRPr sz="2400" b="1" i="1" u="none" strike="noStrike" cap="none" dirty="0">
                <a:solidFill>
                  <a:schemeClr val="lt1"/>
                </a:solidFill>
                <a:latin typeface="Arial"/>
                <a:ea typeface="Arial"/>
                <a:cs typeface="Arial"/>
                <a:sym typeface="Arial"/>
              </a:endParaRPr>
            </a:p>
          </p:txBody>
        </p:sp>
        <p:sp>
          <p:nvSpPr>
            <p:cNvPr id="320" name="Google Shape;320;p14"/>
            <p:cNvSpPr/>
            <p:nvPr/>
          </p:nvSpPr>
          <p:spPr>
            <a:xfrm>
              <a:off x="2282963" y="3273878"/>
              <a:ext cx="3273878" cy="3273878"/>
            </a:xfrm>
            <a:prstGeom prst="ellipse">
              <a:avLst/>
            </a:prstGeom>
            <a:solidFill>
              <a:srgbClr val="B3C6E7"/>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4"/>
            <p:cNvSpPr txBox="1"/>
            <p:nvPr/>
          </p:nvSpPr>
          <p:spPr>
            <a:xfrm>
              <a:off x="2762411" y="4092348"/>
              <a:ext cx="2314981" cy="1636939"/>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400" b="1" i="1" u="none" strike="noStrike" cap="none" dirty="0">
                  <a:solidFill>
                    <a:srgbClr val="2F5496"/>
                  </a:solidFill>
                  <a:latin typeface="Arial"/>
                  <a:ea typeface="Arial"/>
                  <a:cs typeface="Arial"/>
                  <a:sym typeface="Arial"/>
                </a:rPr>
                <a:t>Why</a:t>
              </a:r>
              <a:r>
                <a:rPr lang="en-US" sz="2400" b="1" i="0" u="none" strike="noStrike" cap="none" dirty="0">
                  <a:solidFill>
                    <a:srgbClr val="2F5496"/>
                  </a:solidFill>
                  <a:latin typeface="Arial"/>
                  <a:ea typeface="Arial"/>
                  <a:cs typeface="Arial"/>
                  <a:sym typeface="Arial"/>
                </a:rPr>
                <a:t>? –  Purpose behind your vision </a:t>
              </a:r>
              <a:endParaRPr sz="2400" b="1" i="0" u="none" strike="noStrike" cap="none" dirty="0">
                <a:solidFill>
                  <a:srgbClr val="2F5496"/>
                </a:solidFill>
                <a:latin typeface="Arial"/>
                <a:ea typeface="Arial"/>
                <a:cs typeface="Arial"/>
                <a:sym typeface="Arial"/>
              </a:endParaRPr>
            </a:p>
          </p:txBody>
        </p:sp>
      </p:grpSp>
      <p:sp>
        <p:nvSpPr>
          <p:cNvPr id="322" name="Google Shape;322;p14"/>
          <p:cNvSpPr txBox="1"/>
          <p:nvPr/>
        </p:nvSpPr>
        <p:spPr>
          <a:xfrm>
            <a:off x="8956144" y="1119357"/>
            <a:ext cx="2874900" cy="1188213"/>
          </a:xfrm>
          <a:prstGeom prst="rect">
            <a:avLst/>
          </a:prstGeom>
          <a:solidFill>
            <a:schemeClr val="lt1"/>
          </a:solidFill>
          <a:ln w="25400" cap="flat" cmpd="sng">
            <a:solidFill>
              <a:schemeClr val="accent1"/>
            </a:solidFill>
            <a:prstDash val="solid"/>
            <a:round/>
            <a:headEnd type="none" w="sm" len="sm"/>
            <a:tailEnd type="none" w="sm" len="sm"/>
          </a:ln>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20"/>
              <a:buFont typeface="Arial"/>
              <a:buNone/>
            </a:pPr>
            <a:r>
              <a:rPr lang="en-US" sz="2000" b="1" i="0" u="none" strike="noStrike" cap="none" dirty="0">
                <a:solidFill>
                  <a:schemeClr val="accent1"/>
                </a:solidFill>
                <a:latin typeface="Arial"/>
                <a:ea typeface="Arial"/>
                <a:cs typeface="Arial"/>
                <a:sym typeface="Arial"/>
              </a:rPr>
              <a:t>These upper levels be specific when talking to administrators</a:t>
            </a:r>
            <a:endParaRPr sz="2000" b="1" i="0" u="none" strike="noStrike" cap="none" dirty="0">
              <a:solidFill>
                <a:schemeClr val="accent1"/>
              </a:solidFill>
              <a:latin typeface="Arial"/>
              <a:ea typeface="Arial"/>
              <a:cs typeface="Arial"/>
              <a:sym typeface="Arial"/>
            </a:endParaRPr>
          </a:p>
        </p:txBody>
      </p:sp>
      <p:sp>
        <p:nvSpPr>
          <p:cNvPr id="323" name="Google Shape;323;p14"/>
          <p:cNvSpPr txBox="1"/>
          <p:nvPr/>
        </p:nvSpPr>
        <p:spPr>
          <a:xfrm>
            <a:off x="8881563" y="3770142"/>
            <a:ext cx="2874900" cy="1665001"/>
          </a:xfrm>
          <a:prstGeom prst="rect">
            <a:avLst/>
          </a:prstGeom>
          <a:solidFill>
            <a:schemeClr val="lt1"/>
          </a:solidFill>
          <a:ln w="25400" cap="flat" cmpd="sng">
            <a:solidFill>
              <a:schemeClr val="accent1"/>
            </a:solidFill>
            <a:prstDash val="solid"/>
            <a:round/>
            <a:headEnd type="none" w="sm" len="sm"/>
            <a:tailEnd type="none" w="sm" len="sm"/>
          </a:ln>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000" b="1" i="0" u="none" strike="noStrike" cap="none" dirty="0">
                <a:solidFill>
                  <a:schemeClr val="accent1"/>
                </a:solidFill>
                <a:latin typeface="Arial"/>
                <a:ea typeface="Arial"/>
                <a:cs typeface="Arial"/>
                <a:sym typeface="Arial"/>
              </a:rPr>
              <a:t>Don’t be too granular! Emphasize need and added value when talking to administrators</a:t>
            </a:r>
            <a:endParaRPr sz="2000" b="1" i="0" u="none" strike="noStrike" cap="none" dirty="0">
              <a:solidFill>
                <a:schemeClr val="accen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5"/>
          <p:cNvSpPr txBox="1">
            <a:spLocks noGrp="1"/>
          </p:cNvSpPr>
          <p:nvPr>
            <p:ph type="title"/>
          </p:nvPr>
        </p:nvSpPr>
        <p:spPr>
          <a:xfrm>
            <a:off x="546107" y="-101673"/>
            <a:ext cx="11047350" cy="14397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i="1" dirty="0"/>
              <a:t>Let’s build an argument </a:t>
            </a:r>
            <a:r>
              <a:rPr lang="en-US" dirty="0"/>
              <a:t>– </a:t>
            </a:r>
            <a:br>
              <a:rPr lang="en-US" dirty="0"/>
            </a:br>
            <a:r>
              <a:rPr lang="en-US" dirty="0"/>
              <a:t>Only 10 minutes in the Shark Tank</a:t>
            </a:r>
            <a:endParaRPr dirty="0"/>
          </a:p>
        </p:txBody>
      </p:sp>
      <p:grpSp>
        <p:nvGrpSpPr>
          <p:cNvPr id="329" name="Google Shape;329;p15" descr="info on building an argument with C-suite "/>
          <p:cNvGrpSpPr/>
          <p:nvPr/>
        </p:nvGrpSpPr>
        <p:grpSpPr>
          <a:xfrm>
            <a:off x="152899" y="1163519"/>
            <a:ext cx="11967025" cy="4898009"/>
            <a:chOff x="-46671" y="-28466"/>
            <a:chExt cx="11967025" cy="4898009"/>
          </a:xfrm>
        </p:grpSpPr>
        <p:sp>
          <p:nvSpPr>
            <p:cNvPr id="330" name="Google Shape;330;p15"/>
            <p:cNvSpPr/>
            <p:nvPr/>
          </p:nvSpPr>
          <p:spPr>
            <a:xfrm>
              <a:off x="-1" y="-28466"/>
              <a:ext cx="2314632" cy="4869543"/>
            </a:xfrm>
            <a:prstGeom prst="roundRect">
              <a:avLst>
                <a:gd name="adj" fmla="val 1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5"/>
            <p:cNvSpPr txBox="1"/>
            <p:nvPr/>
          </p:nvSpPr>
          <p:spPr>
            <a:xfrm>
              <a:off x="-46671" y="1738014"/>
              <a:ext cx="2372687" cy="2455442"/>
            </a:xfrm>
            <a:prstGeom prst="rect">
              <a:avLst/>
            </a:prstGeom>
            <a:noFill/>
            <a:ln>
              <a:noFill/>
            </a:ln>
          </p:spPr>
          <p:txBody>
            <a:bodyPr spcFirstLastPara="1" wrap="square" lIns="113775" tIns="113775" rIns="113775" bIns="113775" anchor="t" anchorCtr="1">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Scope/Background:      Demonstrated Value:</a:t>
              </a:r>
              <a:endParaRPr sz="1600" b="0" i="0" u="none" strike="noStrike" cap="none">
                <a:solidFill>
                  <a:schemeClr val="lt1"/>
                </a:solidFill>
                <a:latin typeface="Arial"/>
                <a:ea typeface="Arial"/>
                <a:cs typeface="Arial"/>
                <a:sym typeface="Arial"/>
              </a:endParaRPr>
            </a:p>
            <a:p>
              <a:pPr marL="171450" marR="0" lvl="1" indent="-171450" algn="l" rtl="0">
                <a:lnSpc>
                  <a:spcPct val="90000"/>
                </a:lnSpc>
                <a:spcBef>
                  <a:spcPts val="56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Outpatient healthcare service and facilities set to continue exponential growth</a:t>
              </a:r>
              <a:endParaRPr/>
            </a:p>
            <a:p>
              <a:pPr marL="171450" marR="0" lvl="1" indent="-171450" algn="l" rtl="0">
                <a:lnSpc>
                  <a:spcPct val="90000"/>
                </a:lnSpc>
                <a:spcBef>
                  <a:spcPts val="56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Additional revenue opportunity</a:t>
              </a:r>
              <a:endParaRPr/>
            </a:p>
            <a:p>
              <a:pPr marL="171450" marR="0" lvl="1" indent="-171450" algn="l" rtl="0">
                <a:lnSpc>
                  <a:spcPct val="90000"/>
                </a:lnSpc>
                <a:spcBef>
                  <a:spcPts val="56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Benefits to other service lines</a:t>
              </a:r>
              <a:endParaRPr sz="1600" b="0" i="0" u="none" strike="noStrike" cap="none">
                <a:solidFill>
                  <a:schemeClr val="lt1"/>
                </a:solidFill>
                <a:latin typeface="Arial"/>
                <a:ea typeface="Arial"/>
                <a:cs typeface="Arial"/>
                <a:sym typeface="Arial"/>
              </a:endParaRPr>
            </a:p>
            <a:p>
              <a:pPr marL="171450" marR="0" lvl="1" indent="-69850" algn="l" rtl="0">
                <a:lnSpc>
                  <a:spcPct val="90000"/>
                </a:lnSpc>
                <a:spcBef>
                  <a:spcPts val="24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171450" marR="0" lvl="1" indent="-69850" algn="l" rtl="0">
                <a:lnSpc>
                  <a:spcPct val="90000"/>
                </a:lnSpc>
                <a:spcBef>
                  <a:spcPts val="24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32" name="Google Shape;332;p15" descr="Graph and people on the back talking"/>
            <p:cNvSpPr/>
            <p:nvPr/>
          </p:nvSpPr>
          <p:spPr>
            <a:xfrm>
              <a:off x="363554" y="215769"/>
              <a:ext cx="1529470" cy="1439744"/>
            </a:xfrm>
            <a:prstGeom prst="ellipse">
              <a:avLst/>
            </a:prstGeom>
            <a:blipFill rotWithShape="1">
              <a:blip r:embed="rId3">
                <a:alphaModFix/>
              </a:blip>
              <a:stretch>
                <a:fillRect l="-13920" t="107" r="-23826" b="200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2384070" y="0"/>
              <a:ext cx="2314632" cy="4869543"/>
            </a:xfrm>
            <a:prstGeom prst="roundRect">
              <a:avLst>
                <a:gd name="adj" fmla="val 1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5"/>
            <p:cNvSpPr txBox="1"/>
            <p:nvPr/>
          </p:nvSpPr>
          <p:spPr>
            <a:xfrm>
              <a:off x="2314631" y="1709544"/>
              <a:ext cx="2384070" cy="2765935"/>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Current state/</a:t>
              </a:r>
              <a:r>
                <a:rPr lang="en-US" sz="1600" b="0" i="1" u="none" strike="noStrike" cap="none">
                  <a:solidFill>
                    <a:schemeClr val="lt1"/>
                  </a:solidFill>
                  <a:latin typeface="Arial"/>
                  <a:ea typeface="Arial"/>
                  <a:cs typeface="Arial"/>
                  <a:sym typeface="Arial"/>
                </a:rPr>
                <a:t>Why:</a:t>
              </a:r>
              <a:r>
                <a:rPr lang="en-US" sz="1600" b="0" i="0" u="none" strike="noStrike" cap="none">
                  <a:solidFill>
                    <a:schemeClr val="lt1"/>
                  </a:solidFill>
                  <a:latin typeface="Arial"/>
                  <a:ea typeface="Arial"/>
                  <a:cs typeface="Arial"/>
                  <a:sym typeface="Arial"/>
                </a:rPr>
                <a:t> </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Aging population is driving demand for outpatient healthcare service facilities.</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Demands for more outpatient laboratory testing</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Laboratory service line expansion needed</a:t>
              </a:r>
              <a:endParaRPr sz="1600" b="0" i="0" u="none" strike="noStrike" cap="none">
                <a:solidFill>
                  <a:schemeClr val="lt1"/>
                </a:solidFill>
                <a:latin typeface="Arial"/>
                <a:ea typeface="Arial"/>
                <a:cs typeface="Arial"/>
                <a:sym typeface="Arial"/>
              </a:endParaRPr>
            </a:p>
          </p:txBody>
        </p:sp>
        <p:sp>
          <p:nvSpPr>
            <p:cNvPr id="335" name="Google Shape;335;p15" descr="Lab person"/>
            <p:cNvSpPr/>
            <p:nvPr/>
          </p:nvSpPr>
          <p:spPr>
            <a:xfrm>
              <a:off x="2802862" y="215769"/>
              <a:ext cx="1477048" cy="1412116"/>
            </a:xfrm>
            <a:prstGeom prst="ellipse">
              <a:avLst/>
            </a:prstGeom>
            <a:blipFill rotWithShape="1">
              <a:blip r:embed="rId4">
                <a:alphaModFix/>
              </a:blip>
              <a:stretch>
                <a:fillRect l="-15932" t="104" r="-6711" b="120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5"/>
            <p:cNvSpPr/>
            <p:nvPr/>
          </p:nvSpPr>
          <p:spPr>
            <a:xfrm>
              <a:off x="4768141" y="0"/>
              <a:ext cx="2314632" cy="4869543"/>
            </a:xfrm>
            <a:prstGeom prst="roundRect">
              <a:avLst>
                <a:gd name="adj" fmla="val 1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5"/>
            <p:cNvSpPr txBox="1"/>
            <p:nvPr/>
          </p:nvSpPr>
          <p:spPr>
            <a:xfrm>
              <a:off x="4698701" y="1684448"/>
              <a:ext cx="2418792" cy="2477223"/>
            </a:xfrm>
            <a:prstGeom prst="rect">
              <a:avLst/>
            </a:prstGeom>
            <a:noFill/>
            <a:ln>
              <a:noFill/>
            </a:ln>
          </p:spPr>
          <p:txBody>
            <a:bodyPr spcFirstLastPara="1" wrap="square" lIns="113775" tIns="113775" rIns="113775" bIns="113775"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Financial Estimates:</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Initial investment (e.g. infrastructure, personnel, equipment)</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Payback period</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Internal rate of return</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Net projected ROI</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Reducing impact loss from inpatient DRG reimbursement rates</a:t>
              </a:r>
              <a:endParaRPr/>
            </a:p>
            <a:p>
              <a:pPr marL="0" marR="0" lvl="0" indent="0" algn="ctr" rtl="0">
                <a:lnSpc>
                  <a:spcPct val="90000"/>
                </a:lnSpc>
                <a:spcBef>
                  <a:spcPts val="0"/>
                </a:spcBef>
                <a:spcAft>
                  <a:spcPts val="0"/>
                </a:spcAft>
                <a:buNone/>
              </a:pPr>
              <a:endParaRPr sz="1600" b="0" i="0" u="none" strike="noStrike" cap="none">
                <a:solidFill>
                  <a:schemeClr val="lt1"/>
                </a:solidFill>
                <a:latin typeface="Arial"/>
                <a:ea typeface="Arial"/>
                <a:cs typeface="Arial"/>
                <a:sym typeface="Arial"/>
              </a:endParaRPr>
            </a:p>
            <a:p>
              <a:pPr marL="285750" marR="0" lvl="0" indent="-18415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38" name="Google Shape;338;p15" descr="Return of Investment with coins"/>
            <p:cNvSpPr/>
            <p:nvPr/>
          </p:nvSpPr>
          <p:spPr>
            <a:xfrm>
              <a:off x="5131687" y="201955"/>
              <a:ext cx="1460040" cy="1439744"/>
            </a:xfrm>
            <a:prstGeom prst="ellipse">
              <a:avLst/>
            </a:prstGeom>
            <a:blipFill rotWithShape="1">
              <a:blip r:embed="rId5">
                <a:alphaModFix/>
              </a:blip>
              <a:stretch>
                <a:fillRect l="-38995" r="-38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7152212" y="0"/>
              <a:ext cx="2314632" cy="4869543"/>
            </a:xfrm>
            <a:prstGeom prst="roundRect">
              <a:avLst>
                <a:gd name="adj" fmla="val 1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5"/>
            <p:cNvSpPr txBox="1"/>
            <p:nvPr/>
          </p:nvSpPr>
          <p:spPr>
            <a:xfrm>
              <a:off x="7082773" y="1575653"/>
              <a:ext cx="2453509" cy="2567657"/>
            </a:xfrm>
            <a:prstGeom prst="rect">
              <a:avLst/>
            </a:prstGeom>
            <a:noFill/>
            <a:ln>
              <a:noFill/>
            </a:ln>
          </p:spPr>
          <p:txBody>
            <a:bodyPr spcFirstLastPara="1" wrap="square" lIns="113775" tIns="113775" rIns="113775" bIns="113775" anchor="t" anchorCtr="1">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Expansion Needs:</a:t>
              </a:r>
              <a:endParaRPr sz="1600" b="0" i="0" u="none" strike="noStrike" cap="none" dirty="0">
                <a:solidFill>
                  <a:schemeClr val="lt1"/>
                </a:solidFill>
                <a:latin typeface="Arial"/>
                <a:ea typeface="Arial"/>
                <a:cs typeface="Arial"/>
                <a:sym typeface="Arial"/>
              </a:endParaRPr>
            </a:p>
            <a:p>
              <a:pPr marL="171450" marR="0" lvl="1" indent="-171450" algn="l" rtl="0">
                <a:lnSpc>
                  <a:spcPct val="90000"/>
                </a:lnSpc>
                <a:spcBef>
                  <a:spcPts val="560"/>
                </a:spcBef>
                <a:spcAft>
                  <a:spcPts val="0"/>
                </a:spcAft>
                <a:buClr>
                  <a:srgbClr val="000000"/>
                </a:buClr>
                <a:buSzPts val="1600"/>
                <a:buFont typeface="Arial"/>
                <a:buChar char="••"/>
              </a:pPr>
              <a:r>
                <a:rPr lang="en-US" sz="1600" b="0" i="0" u="none" strike="noStrike" cap="none" dirty="0">
                  <a:solidFill>
                    <a:schemeClr val="lt1"/>
                  </a:solidFill>
                  <a:latin typeface="Arial"/>
                  <a:ea typeface="Arial"/>
                  <a:cs typeface="Arial"/>
                  <a:sym typeface="Arial"/>
                </a:rPr>
                <a:t>Outpatient contracts with private payers</a:t>
              </a:r>
              <a:endParaRPr dirty="0"/>
            </a:p>
            <a:p>
              <a:pPr marL="0" marR="0" lvl="2" indent="0" algn="ctr" rtl="0">
                <a:lnSpc>
                  <a:spcPct val="90000"/>
                </a:lnSpc>
                <a:spcBef>
                  <a:spcPts val="560"/>
                </a:spcBef>
                <a:spcAft>
                  <a:spcPts val="0"/>
                </a:spcAft>
                <a:buNone/>
              </a:pPr>
              <a:r>
                <a:rPr lang="en-US" sz="1600" b="0" i="0" u="none" strike="noStrike" cap="none" dirty="0">
                  <a:solidFill>
                    <a:schemeClr val="lt1"/>
                  </a:solidFill>
                  <a:latin typeface="Arial"/>
                  <a:ea typeface="Arial"/>
                  <a:cs typeface="Arial"/>
                  <a:sym typeface="Arial"/>
                </a:rPr>
                <a:t>*Facility can provide payer mix and big payers*</a:t>
              </a:r>
              <a:endParaRPr dirty="0"/>
            </a:p>
            <a:p>
              <a:pPr marL="285750" marR="0" lvl="2" indent="-285750" algn="l" rtl="0">
                <a:lnSpc>
                  <a:spcPct val="90000"/>
                </a:lnSpc>
                <a:spcBef>
                  <a:spcPts val="560"/>
                </a:spcBef>
                <a:spcAft>
                  <a:spcPts val="0"/>
                </a:spcAft>
                <a:buClr>
                  <a:srgbClr val="000000"/>
                </a:buClr>
                <a:buSzPts val="1600"/>
                <a:buFont typeface="Arial"/>
                <a:buChar char="•"/>
              </a:pPr>
              <a:r>
                <a:rPr lang="en-US" sz="1600" b="0" i="0" u="none" strike="noStrike" cap="none" dirty="0">
                  <a:solidFill>
                    <a:schemeClr val="lt1"/>
                  </a:solidFill>
                  <a:latin typeface="Arial"/>
                  <a:ea typeface="Arial"/>
                  <a:cs typeface="Arial"/>
                  <a:sym typeface="Arial"/>
                </a:rPr>
                <a:t>Capital Cost (e.g., equipment, staffing, expanded infrastructure)</a:t>
              </a:r>
              <a:endParaRPr dirty="0"/>
            </a:p>
            <a:p>
              <a:pPr marL="285750" marR="0" lvl="2" indent="-285750" algn="l" rtl="0">
                <a:lnSpc>
                  <a:spcPct val="90000"/>
                </a:lnSpc>
                <a:spcBef>
                  <a:spcPts val="560"/>
                </a:spcBef>
                <a:spcAft>
                  <a:spcPts val="0"/>
                </a:spcAft>
                <a:buClr>
                  <a:srgbClr val="000000"/>
                </a:buClr>
                <a:buSzPts val="1600"/>
                <a:buFont typeface="Arial"/>
                <a:buChar char="•"/>
              </a:pPr>
              <a:r>
                <a:rPr lang="en-US" sz="1600" b="0" i="0" u="none" strike="noStrike" cap="none" dirty="0">
                  <a:solidFill>
                    <a:schemeClr val="lt1"/>
                  </a:solidFill>
                  <a:latin typeface="Arial"/>
                  <a:ea typeface="Arial"/>
                  <a:cs typeface="Arial"/>
                  <a:sym typeface="Arial"/>
                </a:rPr>
                <a:t>Supply Cost (e.g., increased reagents)</a:t>
              </a:r>
              <a:endParaRPr sz="1600" b="0" i="0" u="none" strike="noStrike" cap="none" dirty="0">
                <a:solidFill>
                  <a:schemeClr val="lt1"/>
                </a:solidFill>
                <a:latin typeface="Arial"/>
                <a:ea typeface="Arial"/>
                <a:cs typeface="Arial"/>
                <a:sym typeface="Arial"/>
              </a:endParaRPr>
            </a:p>
          </p:txBody>
        </p:sp>
        <p:sp>
          <p:nvSpPr>
            <p:cNvPr id="341" name="Google Shape;341;p15" descr="Conference room and 2 people"/>
            <p:cNvSpPr/>
            <p:nvPr/>
          </p:nvSpPr>
          <p:spPr>
            <a:xfrm>
              <a:off x="7628987" y="201955"/>
              <a:ext cx="1433266" cy="1378028"/>
            </a:xfrm>
            <a:prstGeom prst="ellipse">
              <a:avLst/>
            </a:prstGeom>
            <a:blipFill rotWithShape="1">
              <a:blip r:embed="rId6">
                <a:alphaModFix/>
              </a:blip>
              <a:stretch>
                <a:fillRect l="-24994" r="-9291"/>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5"/>
            <p:cNvSpPr/>
            <p:nvPr/>
          </p:nvSpPr>
          <p:spPr>
            <a:xfrm>
              <a:off x="9536283" y="0"/>
              <a:ext cx="2314632" cy="4869543"/>
            </a:xfrm>
            <a:prstGeom prst="roundRect">
              <a:avLst>
                <a:gd name="adj" fmla="val 1000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5"/>
            <p:cNvSpPr txBox="1"/>
            <p:nvPr/>
          </p:nvSpPr>
          <p:spPr>
            <a:xfrm>
              <a:off x="9605722" y="1627885"/>
              <a:ext cx="2314632" cy="2846145"/>
            </a:xfrm>
            <a:prstGeom prst="rect">
              <a:avLst/>
            </a:prstGeom>
            <a:noFill/>
            <a:ln>
              <a:noFill/>
            </a:ln>
          </p:spPr>
          <p:txBody>
            <a:bodyPr spcFirstLastPara="1" wrap="square" lIns="113775" tIns="113775" rIns="113775" bIns="113775" anchor="t" anchorCtr="1">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Deliverables:</a:t>
              </a:r>
              <a:endParaRPr/>
            </a:p>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Laboratory increasing revenue through outpatient services</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Decreasing impact of inpatient losses in minimal reimbursement.</a:t>
              </a:r>
              <a:endParaRPr/>
            </a:p>
            <a:p>
              <a:pPr marL="285750" marR="0" lvl="0" indent="-285750" algn="l" rtl="0">
                <a:lnSpc>
                  <a:spcPct val="90000"/>
                </a:lnSpc>
                <a:spcBef>
                  <a:spcPts val="0"/>
                </a:spcBef>
                <a:spcAft>
                  <a:spcPts val="0"/>
                </a:spcAft>
                <a:buClr>
                  <a:srgbClr val="000000"/>
                </a:buClr>
                <a:buSzPts val="1600"/>
                <a:buFont typeface="Arial"/>
                <a:buChar char="•"/>
              </a:pPr>
              <a:r>
                <a:rPr lang="en-US" sz="1600" b="0" i="0" u="none" strike="noStrike" cap="none">
                  <a:solidFill>
                    <a:schemeClr val="lt1"/>
                  </a:solidFill>
                  <a:latin typeface="Arial"/>
                  <a:ea typeface="Arial"/>
                  <a:cs typeface="Arial"/>
                  <a:sym typeface="Arial"/>
                </a:rPr>
                <a:t>Keeping hospital outpacing competitors. </a:t>
              </a:r>
              <a:endParaRPr/>
            </a:p>
            <a:p>
              <a:pPr marL="285750" marR="0" lvl="0" indent="-184150" algn="l"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285750" marR="0" lvl="0" indent="-184150" algn="l"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171450" marR="0" lvl="1" indent="-69850" algn="l" rtl="0">
                <a:lnSpc>
                  <a:spcPct val="90000"/>
                </a:lnSpc>
                <a:spcBef>
                  <a:spcPts val="56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44" name="Google Shape;344;p15" descr="Notes and hands"/>
            <p:cNvSpPr/>
            <p:nvPr/>
          </p:nvSpPr>
          <p:spPr>
            <a:xfrm>
              <a:off x="9943619" y="223545"/>
              <a:ext cx="1414391" cy="1424191"/>
            </a:xfrm>
            <a:prstGeom prst="ellipse">
              <a:avLst/>
            </a:prstGeom>
            <a:blipFill rotWithShape="1">
              <a:blip r:embed="rId7">
                <a:alphaModFix/>
              </a:blip>
              <a:stretch>
                <a:fillRect l="-24995" r="-24994"/>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6"/>
          <p:cNvSpPr txBox="1">
            <a:spLocks noGrp="1"/>
          </p:cNvSpPr>
          <p:nvPr>
            <p:ph type="title"/>
          </p:nvPr>
        </p:nvSpPr>
        <p:spPr>
          <a:xfrm>
            <a:off x="757666" y="466518"/>
            <a:ext cx="4923765" cy="19642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a:t>Future Self – extending your vision beyond the hospital walls</a:t>
            </a:r>
            <a:endParaRPr/>
          </a:p>
        </p:txBody>
      </p:sp>
      <p:sp>
        <p:nvSpPr>
          <p:cNvPr id="351" name="Google Shape;351;p16"/>
          <p:cNvSpPr txBox="1">
            <a:spLocks noGrp="1"/>
          </p:cNvSpPr>
          <p:nvPr>
            <p:ph type="body" idx="1"/>
          </p:nvPr>
        </p:nvSpPr>
        <p:spPr>
          <a:xfrm>
            <a:off x="757666" y="2430794"/>
            <a:ext cx="4923765" cy="4199846"/>
          </a:xfrm>
          <a:prstGeom prst="rect">
            <a:avLst/>
          </a:prstGeom>
          <a:noFill/>
          <a:ln>
            <a:noFill/>
          </a:ln>
        </p:spPr>
        <p:txBody>
          <a:bodyPr spcFirstLastPara="1" wrap="square" lIns="91425" tIns="45700" rIns="91425" bIns="45700" anchor="t" anchorCtr="0">
            <a:normAutofit fontScale="92500" lnSpcReduction="10000"/>
          </a:bodyPr>
          <a:lstStyle/>
          <a:p>
            <a:pPr marL="457200" lvl="0" indent="-350520" algn="l" rtl="0">
              <a:lnSpc>
                <a:spcPct val="110000"/>
              </a:lnSpc>
              <a:spcBef>
                <a:spcPts val="600"/>
              </a:spcBef>
              <a:spcAft>
                <a:spcPts val="0"/>
              </a:spcAft>
              <a:buClr>
                <a:srgbClr val="4696D2"/>
              </a:buClr>
              <a:buSzPct val="86486"/>
              <a:buChar char="•"/>
            </a:pPr>
            <a:r>
              <a:rPr lang="en-US"/>
              <a:t>Laboratory service line needs to be transformative not merely helpful to the present state.</a:t>
            </a:r>
            <a:endParaRPr/>
          </a:p>
          <a:p>
            <a:pPr marL="457200" lvl="0" indent="-350520" algn="l" rtl="0">
              <a:lnSpc>
                <a:spcPct val="110000"/>
              </a:lnSpc>
              <a:spcBef>
                <a:spcPts val="600"/>
              </a:spcBef>
              <a:spcAft>
                <a:spcPts val="0"/>
              </a:spcAft>
              <a:buClr>
                <a:srgbClr val="4696D2"/>
              </a:buClr>
              <a:buSzPct val="86486"/>
              <a:buChar char="•"/>
            </a:pPr>
            <a:r>
              <a:rPr lang="en-US"/>
              <a:t>Vision must focus on creating a successful future for your health system.</a:t>
            </a:r>
            <a:endParaRPr/>
          </a:p>
          <a:p>
            <a:pPr marL="457200" lvl="0" indent="-350520" algn="l" rtl="0">
              <a:lnSpc>
                <a:spcPct val="110000"/>
              </a:lnSpc>
              <a:spcBef>
                <a:spcPts val="600"/>
              </a:spcBef>
              <a:spcAft>
                <a:spcPts val="0"/>
              </a:spcAft>
              <a:buClr>
                <a:srgbClr val="4696D2"/>
              </a:buClr>
              <a:buSzPct val="86486"/>
              <a:buChar char="•"/>
            </a:pPr>
            <a:r>
              <a:rPr lang="en-US"/>
              <a:t>Paint an image of the future </a:t>
            </a:r>
            <a:endParaRPr/>
          </a:p>
          <a:p>
            <a:pPr marL="914400" lvl="1" indent="-350519" algn="l" rtl="0">
              <a:lnSpc>
                <a:spcPct val="110000"/>
              </a:lnSpc>
              <a:spcBef>
                <a:spcPts val="600"/>
              </a:spcBef>
              <a:spcAft>
                <a:spcPts val="0"/>
              </a:spcAft>
              <a:buSzPct val="103783"/>
              <a:buChar char="•"/>
            </a:pPr>
            <a:r>
              <a:rPr lang="en-US"/>
              <a:t>Who do we want to be?</a:t>
            </a:r>
            <a:endParaRPr/>
          </a:p>
          <a:p>
            <a:pPr marL="914400" lvl="1" indent="-350519" algn="l" rtl="0">
              <a:lnSpc>
                <a:spcPct val="110000"/>
              </a:lnSpc>
              <a:spcBef>
                <a:spcPts val="600"/>
              </a:spcBef>
              <a:spcAft>
                <a:spcPts val="0"/>
              </a:spcAft>
              <a:buSzPct val="103783"/>
              <a:buChar char="•"/>
            </a:pPr>
            <a:r>
              <a:rPr lang="en-US"/>
              <a:t>Where do we want to go?</a:t>
            </a:r>
            <a:endParaRPr/>
          </a:p>
          <a:p>
            <a:pPr marL="563880" lvl="1" indent="0" algn="l" rtl="0">
              <a:lnSpc>
                <a:spcPct val="110000"/>
              </a:lnSpc>
              <a:spcBef>
                <a:spcPts val="600"/>
              </a:spcBef>
              <a:spcAft>
                <a:spcPts val="0"/>
              </a:spcAft>
              <a:buSzPct val="103783"/>
              <a:buNone/>
            </a:pPr>
            <a:r>
              <a:rPr lang="en-US"/>
              <a:t>**These answers represent growth in some direction**</a:t>
            </a:r>
            <a:endParaRPr/>
          </a:p>
          <a:p>
            <a:pPr marL="914400" lvl="1" indent="-228600" algn="l" rtl="0">
              <a:lnSpc>
                <a:spcPct val="110000"/>
              </a:lnSpc>
              <a:spcBef>
                <a:spcPts val="600"/>
              </a:spcBef>
              <a:spcAft>
                <a:spcPts val="0"/>
              </a:spcAft>
              <a:buSzPct val="103783"/>
              <a:buNone/>
            </a:pPr>
            <a:endParaRPr/>
          </a:p>
          <a:p>
            <a:pPr marL="914400" lvl="1" indent="-228600" algn="l" rtl="0">
              <a:lnSpc>
                <a:spcPct val="110000"/>
              </a:lnSpc>
              <a:spcBef>
                <a:spcPts val="600"/>
              </a:spcBef>
              <a:spcAft>
                <a:spcPts val="0"/>
              </a:spcAft>
              <a:buSzPct val="86486"/>
              <a:buNone/>
            </a:pPr>
            <a:endParaRPr/>
          </a:p>
        </p:txBody>
      </p:sp>
      <p:pic>
        <p:nvPicPr>
          <p:cNvPr id="352" name="Google Shape;352;p16" descr="image of a girl drawing a picture of a girl on the wall using chalk "/>
          <p:cNvPicPr preferRelativeResize="0"/>
          <p:nvPr/>
        </p:nvPicPr>
        <p:blipFill rotWithShape="1">
          <a:blip r:embed="rId3">
            <a:alphaModFix/>
          </a:blip>
          <a:srcRect/>
          <a:stretch/>
        </p:blipFill>
        <p:spPr>
          <a:xfrm>
            <a:off x="5681432" y="1448656"/>
            <a:ext cx="6180444" cy="3914454"/>
          </a:xfrm>
          <a:prstGeom prst="rect">
            <a:avLst/>
          </a:prstGeom>
          <a:noFill/>
          <a:ln>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72" name="Google Shape;372;p17"/>
          <p:cNvSpPr txBox="1">
            <a:spLocks noGrp="1"/>
          </p:cNvSpPr>
          <p:nvPr>
            <p:ph type="title"/>
          </p:nvPr>
        </p:nvSpPr>
        <p:spPr>
          <a:xfrm>
            <a:off x="267128" y="0"/>
            <a:ext cx="11260476" cy="1573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77777"/>
              <a:buFont typeface="Arial"/>
              <a:buNone/>
            </a:pPr>
            <a:r>
              <a:rPr lang="en-US" dirty="0"/>
              <a:t>Reference Laboratory partnerships – </a:t>
            </a:r>
            <a:br>
              <a:rPr lang="en-US" dirty="0"/>
            </a:br>
            <a:r>
              <a:rPr lang="en-US" dirty="0"/>
              <a:t>alternative strategies to extend your </a:t>
            </a:r>
            <a:br>
              <a:rPr lang="en-US" dirty="0"/>
            </a:br>
            <a:r>
              <a:rPr lang="en-US" dirty="0"/>
              <a:t>outreach laboratory service </a:t>
            </a:r>
            <a:endParaRPr dirty="0"/>
          </a:p>
        </p:txBody>
      </p:sp>
      <p:grpSp>
        <p:nvGrpSpPr>
          <p:cNvPr id="359" name="Google Shape;359;p17" descr="info/text on reference lab partnerships "/>
          <p:cNvGrpSpPr/>
          <p:nvPr/>
        </p:nvGrpSpPr>
        <p:grpSpPr>
          <a:xfrm>
            <a:off x="87760" y="2097473"/>
            <a:ext cx="7782054" cy="3648593"/>
            <a:chOff x="2433" y="1006783"/>
            <a:chExt cx="7782054" cy="3286032"/>
          </a:xfrm>
        </p:grpSpPr>
        <p:sp>
          <p:nvSpPr>
            <p:cNvPr id="360" name="Google Shape;360;p17"/>
            <p:cNvSpPr/>
            <p:nvPr/>
          </p:nvSpPr>
          <p:spPr>
            <a:xfrm>
              <a:off x="2433" y="1006783"/>
              <a:ext cx="2372577" cy="902771"/>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17"/>
            <p:cNvSpPr txBox="1"/>
            <p:nvPr/>
          </p:nvSpPr>
          <p:spPr>
            <a:xfrm>
              <a:off x="2433" y="1006783"/>
              <a:ext cx="2372577" cy="90277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chemeClr val="bg1"/>
                  </a:solidFill>
                  <a:latin typeface="Arial"/>
                  <a:ea typeface="Arial"/>
                  <a:cs typeface="Arial"/>
                  <a:sym typeface="Arial"/>
                </a:rPr>
                <a:t>Reference Laboratory Agreements</a:t>
              </a:r>
              <a:endParaRPr sz="1800" b="1" i="0" u="none" strike="noStrike" cap="none" dirty="0">
                <a:solidFill>
                  <a:schemeClr val="bg1"/>
                </a:solidFill>
                <a:latin typeface="Arial"/>
                <a:ea typeface="Arial"/>
                <a:cs typeface="Arial"/>
                <a:sym typeface="Arial"/>
              </a:endParaRPr>
            </a:p>
          </p:txBody>
        </p:sp>
        <p:sp>
          <p:nvSpPr>
            <p:cNvPr id="362" name="Google Shape;362;p17"/>
            <p:cNvSpPr/>
            <p:nvPr/>
          </p:nvSpPr>
          <p:spPr>
            <a:xfrm>
              <a:off x="2433" y="1909555"/>
              <a:ext cx="2372577" cy="238326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17"/>
            <p:cNvSpPr txBox="1"/>
            <p:nvPr/>
          </p:nvSpPr>
          <p:spPr>
            <a:xfrm>
              <a:off x="2433" y="1898117"/>
              <a:ext cx="2372577" cy="2383260"/>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Improve laboratory stewardship</a:t>
              </a:r>
              <a:endParaRPr sz="18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27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Expand existing test menu, better staff utilization, and shift resources</a:t>
              </a:r>
              <a:endParaRPr dirty="0"/>
            </a:p>
            <a:p>
              <a:pPr marL="171450" marR="0" lvl="1" indent="-171450" algn="l" rtl="0">
                <a:lnSpc>
                  <a:spcPct val="90000"/>
                </a:lnSpc>
                <a:spcBef>
                  <a:spcPts val="27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Cost savings moving out specialized test with low volumes</a:t>
              </a:r>
              <a:endParaRPr sz="1800" b="0" i="0" u="none" strike="noStrike" cap="none" dirty="0">
                <a:solidFill>
                  <a:schemeClr val="dk1"/>
                </a:solidFill>
                <a:latin typeface="Arial"/>
                <a:ea typeface="Arial"/>
                <a:cs typeface="Arial"/>
                <a:sym typeface="Arial"/>
              </a:endParaRPr>
            </a:p>
          </p:txBody>
        </p:sp>
        <p:sp>
          <p:nvSpPr>
            <p:cNvPr id="364" name="Google Shape;364;p17"/>
            <p:cNvSpPr/>
            <p:nvPr/>
          </p:nvSpPr>
          <p:spPr>
            <a:xfrm>
              <a:off x="2707172" y="1006783"/>
              <a:ext cx="2372577" cy="902771"/>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7"/>
            <p:cNvSpPr txBox="1"/>
            <p:nvPr/>
          </p:nvSpPr>
          <p:spPr>
            <a:xfrm>
              <a:off x="2707172" y="1006783"/>
              <a:ext cx="2372577" cy="90277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chemeClr val="bg1"/>
                  </a:solidFill>
                  <a:latin typeface="Arial"/>
                  <a:ea typeface="Arial"/>
                  <a:cs typeface="Arial"/>
                  <a:sym typeface="Arial"/>
                </a:rPr>
                <a:t>Reverse Reference Agreements</a:t>
              </a:r>
              <a:endParaRPr sz="1800" b="1" i="0" u="none" strike="noStrike" cap="none" dirty="0">
                <a:solidFill>
                  <a:schemeClr val="bg1"/>
                </a:solidFill>
                <a:latin typeface="Arial"/>
                <a:ea typeface="Arial"/>
                <a:cs typeface="Arial"/>
                <a:sym typeface="Arial"/>
              </a:endParaRPr>
            </a:p>
          </p:txBody>
        </p:sp>
        <p:sp>
          <p:nvSpPr>
            <p:cNvPr id="366" name="Google Shape;366;p17"/>
            <p:cNvSpPr/>
            <p:nvPr/>
          </p:nvSpPr>
          <p:spPr>
            <a:xfrm>
              <a:off x="2707172" y="1909555"/>
              <a:ext cx="2372577" cy="238326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7"/>
            <p:cNvSpPr txBox="1"/>
            <p:nvPr/>
          </p:nvSpPr>
          <p:spPr>
            <a:xfrm>
              <a:off x="2707172" y="1909554"/>
              <a:ext cx="2372577" cy="222946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National reference laboratory lacks local testing capacity </a:t>
              </a:r>
              <a:endParaRPr sz="1800" b="0" i="0" u="none" strike="noStrike" cap="none" dirty="0">
                <a:solidFill>
                  <a:schemeClr val="dk1"/>
                </a:solidFill>
                <a:latin typeface="Arial"/>
                <a:ea typeface="Arial"/>
                <a:cs typeface="Arial"/>
                <a:sym typeface="Arial"/>
              </a:endParaRPr>
            </a:p>
            <a:p>
              <a:pPr marL="171450" marR="0" lvl="1" indent="-171450" algn="l" rtl="0">
                <a:lnSpc>
                  <a:spcPct val="90000"/>
                </a:lnSpc>
                <a:spcBef>
                  <a:spcPts val="27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Agrees to transfer certain tests to hospital-based laboratory.</a:t>
              </a:r>
              <a:endParaRPr sz="1800" b="0" i="0" u="none" strike="noStrike" cap="none" dirty="0">
                <a:solidFill>
                  <a:schemeClr val="dk1"/>
                </a:solidFill>
                <a:latin typeface="Arial"/>
                <a:ea typeface="Arial"/>
                <a:cs typeface="Arial"/>
                <a:sym typeface="Arial"/>
              </a:endParaRPr>
            </a:p>
            <a:p>
              <a:pPr marL="0" marR="0" lvl="1" indent="0" algn="l" rtl="0">
                <a:lnSpc>
                  <a:spcPct val="90000"/>
                </a:lnSpc>
                <a:spcBef>
                  <a:spcPts val="270"/>
                </a:spcBef>
                <a:spcAft>
                  <a:spcPts val="0"/>
                </a:spcAft>
                <a:buNone/>
              </a:pPr>
              <a:r>
                <a:rPr lang="en-US" sz="1800" b="0" i="1" u="none" strike="noStrike" cap="none" dirty="0">
                  <a:solidFill>
                    <a:schemeClr val="dk1"/>
                  </a:solidFill>
                  <a:latin typeface="Arial"/>
                  <a:ea typeface="Arial"/>
                  <a:cs typeface="Arial"/>
                  <a:sym typeface="Arial"/>
                </a:rPr>
                <a:t>*Geography specific*</a:t>
              </a: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368" name="Google Shape;368;p17"/>
            <p:cNvSpPr/>
            <p:nvPr/>
          </p:nvSpPr>
          <p:spPr>
            <a:xfrm>
              <a:off x="5411910" y="1006783"/>
              <a:ext cx="2372577" cy="902771"/>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7"/>
            <p:cNvSpPr txBox="1"/>
            <p:nvPr/>
          </p:nvSpPr>
          <p:spPr>
            <a:xfrm>
              <a:off x="5411910" y="1006783"/>
              <a:ext cx="2372577" cy="90277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1" i="0" u="none" strike="noStrike" cap="none" dirty="0">
                  <a:solidFill>
                    <a:schemeClr val="bg1"/>
                  </a:solidFill>
                  <a:latin typeface="Arial"/>
                  <a:ea typeface="Arial"/>
                  <a:cs typeface="Arial"/>
                  <a:sym typeface="Arial"/>
                </a:rPr>
                <a:t>Independent Laboratory Specimen Draw </a:t>
              </a:r>
              <a:endParaRPr sz="1800" b="1" i="0" u="none" strike="noStrike" cap="none" dirty="0">
                <a:solidFill>
                  <a:schemeClr val="bg1"/>
                </a:solidFill>
                <a:latin typeface="Arial"/>
                <a:ea typeface="Arial"/>
                <a:cs typeface="Arial"/>
                <a:sym typeface="Arial"/>
              </a:endParaRPr>
            </a:p>
          </p:txBody>
        </p:sp>
        <p:sp>
          <p:nvSpPr>
            <p:cNvPr id="370" name="Google Shape;370;p17"/>
            <p:cNvSpPr/>
            <p:nvPr/>
          </p:nvSpPr>
          <p:spPr>
            <a:xfrm>
              <a:off x="5411910" y="1909555"/>
              <a:ext cx="2372577" cy="238326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17"/>
            <p:cNvSpPr txBox="1"/>
            <p:nvPr/>
          </p:nvSpPr>
          <p:spPr>
            <a:xfrm>
              <a:off x="5411910" y="1909555"/>
              <a:ext cx="2372577" cy="2229464"/>
            </a:xfrm>
            <a:prstGeom prst="rect">
              <a:avLst/>
            </a:prstGeom>
            <a:noFill/>
            <a:ln>
              <a:noFill/>
            </a:ln>
          </p:spPr>
          <p:txBody>
            <a:bodyPr spcFirstLastPara="1" wrap="square" lIns="85325" tIns="85325" rIns="113775" bIns="128000" anchor="t"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If not able to support outreach laboratory testing:</a:t>
              </a:r>
              <a:endParaRPr dirty="0"/>
            </a:p>
            <a:p>
              <a:pPr marL="285750" marR="0" lvl="6" indent="-285750" algn="l" rtl="0">
                <a:lnSpc>
                  <a:spcPct val="90000"/>
                </a:lnSpc>
                <a:spcBef>
                  <a:spcPts val="0"/>
                </a:spcBef>
                <a:spcAft>
                  <a:spcPts val="0"/>
                </a:spcAft>
                <a:buClr>
                  <a:srgbClr val="000000"/>
                </a:buClr>
                <a:buSzPts val="1800"/>
                <a:buFont typeface="Arial" panose="020B0604020202020204" pitchFamily="34" charset="0"/>
                <a:buChar char="•"/>
              </a:pPr>
              <a:r>
                <a:rPr lang="en-US" sz="1800" b="0" i="0" u="none" strike="noStrike" cap="none" dirty="0">
                  <a:solidFill>
                    <a:schemeClr val="dk1"/>
                  </a:solidFill>
                  <a:latin typeface="Arial"/>
                  <a:ea typeface="Arial"/>
                  <a:cs typeface="Arial"/>
                  <a:sym typeface="Arial"/>
                </a:rPr>
                <a:t>Extend outpatient draw stations</a:t>
              </a:r>
              <a:endParaRPr dirty="0"/>
            </a:p>
            <a:p>
              <a:pPr marL="285750" marR="0" lvl="6" indent="-285750" algn="l" rtl="0">
                <a:lnSpc>
                  <a:spcPct val="9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Offer blood draw for a convenience fee</a:t>
              </a:r>
              <a:endParaRPr dirty="0"/>
            </a:p>
            <a:p>
              <a:pPr marL="285750" marR="0" lvl="6" indent="-285750" algn="l" rtl="0">
                <a:lnSpc>
                  <a:spcPct val="90000"/>
                </a:lnSpc>
                <a:spcBef>
                  <a:spcPts val="0"/>
                </a:spcBef>
                <a:spcAft>
                  <a:spcPts val="0"/>
                </a:spcAft>
                <a:buClr>
                  <a:srgbClr val="000000"/>
                </a:buClr>
                <a:buSzPts val="1800"/>
                <a:buFont typeface="Arial"/>
                <a:buChar char="•"/>
              </a:pPr>
              <a:r>
                <a:rPr lang="en-US" sz="1800" b="0" i="0" u="none" strike="noStrike" cap="none" dirty="0">
                  <a:solidFill>
                    <a:schemeClr val="dk1"/>
                  </a:solidFill>
                  <a:latin typeface="Arial"/>
                  <a:ea typeface="Arial"/>
                  <a:cs typeface="Arial"/>
                  <a:sym typeface="Arial"/>
                </a:rPr>
                <a:t>Value &amp; Revenue</a:t>
              </a:r>
              <a:endParaRPr sz="1800" b="0" i="0" u="none" strike="noStrike" cap="none" dirty="0">
                <a:solidFill>
                  <a:schemeClr val="dk1"/>
                </a:solidFill>
                <a:latin typeface="Arial"/>
                <a:ea typeface="Arial"/>
                <a:cs typeface="Arial"/>
                <a:sym typeface="Arial"/>
              </a:endParaRPr>
            </a:p>
          </p:txBody>
        </p:sp>
      </p:grpSp>
      <p:pic>
        <p:nvPicPr>
          <p:cNvPr id="358" name="Google Shape;358;p17" descr="image of a sunset and puzzle pieces on the beach "/>
          <p:cNvPicPr preferRelativeResize="0"/>
          <p:nvPr/>
        </p:nvPicPr>
        <p:blipFill rotWithShape="1">
          <a:blip r:embed="rId3">
            <a:alphaModFix/>
          </a:blip>
          <a:srcRect/>
          <a:stretch/>
        </p:blipFill>
        <p:spPr>
          <a:xfrm>
            <a:off x="8201975" y="2558102"/>
            <a:ext cx="3760543" cy="2773543"/>
          </a:xfrm>
          <a:prstGeom prst="rect">
            <a:avLst/>
          </a:prstGeom>
          <a:solidFill>
            <a:srgbClr val="ECECEC"/>
          </a:solidFill>
          <a:ln w="190500" cap="rnd" cmpd="sng">
            <a:solidFill>
              <a:srgbClr val="FFFFFF"/>
            </a:solidFill>
            <a:prstDash val="solid"/>
            <a:round/>
            <a:headEnd type="none" w="sm" len="sm"/>
            <a:tailEnd type="none" w="sm" len="sm"/>
          </a:ln>
          <a:effectLst>
            <a:outerShdw blurRad="36195" dist="12700" dir="11400000" algn="tl" rotWithShape="0">
              <a:srgbClr val="000000">
                <a:alpha val="32549"/>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8"/>
          <p:cNvSpPr txBox="1">
            <a:spLocks noGrp="1"/>
          </p:cNvSpPr>
          <p:nvPr>
            <p:ph type="title"/>
          </p:nvPr>
        </p:nvSpPr>
        <p:spPr>
          <a:xfrm>
            <a:off x="838200" y="1238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4000"/>
              <a:t>Can we build it?</a:t>
            </a:r>
            <a:endParaRPr sz="4000"/>
          </a:p>
        </p:txBody>
      </p:sp>
      <p:grpSp>
        <p:nvGrpSpPr>
          <p:cNvPr id="378" name="Google Shape;378;p18" descr="info/text on being the infrastructure "/>
          <p:cNvGrpSpPr/>
          <p:nvPr/>
        </p:nvGrpSpPr>
        <p:grpSpPr>
          <a:xfrm>
            <a:off x="838200" y="1842937"/>
            <a:ext cx="5334000" cy="4126347"/>
            <a:chOff x="0" y="17312"/>
            <a:chExt cx="5334000" cy="4126347"/>
          </a:xfrm>
        </p:grpSpPr>
        <p:sp>
          <p:nvSpPr>
            <p:cNvPr id="379" name="Google Shape;379;p18"/>
            <p:cNvSpPr/>
            <p:nvPr/>
          </p:nvSpPr>
          <p:spPr>
            <a:xfrm>
              <a:off x="0" y="268232"/>
              <a:ext cx="5181600" cy="1204875"/>
            </a:xfrm>
            <a:prstGeom prst="rect">
              <a:avLst/>
            </a:prstGeom>
            <a:solidFill>
              <a:schemeClr val="lt1">
                <a:alpha val="89411"/>
              </a:schemeClr>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8"/>
            <p:cNvSpPr txBox="1"/>
            <p:nvPr/>
          </p:nvSpPr>
          <p:spPr>
            <a:xfrm>
              <a:off x="0" y="268232"/>
              <a:ext cx="5181600" cy="1204875"/>
            </a:xfrm>
            <a:prstGeom prst="rect">
              <a:avLst/>
            </a:prstGeom>
            <a:noFill/>
            <a:ln>
              <a:noFill/>
            </a:ln>
          </p:spPr>
          <p:txBody>
            <a:bodyPr spcFirstLastPara="1" wrap="square" lIns="402150" tIns="354075" rIns="402150" bIns="120900" anchor="t" anchorCtr="0">
              <a:noAutofit/>
            </a:bodyPr>
            <a:lstStyle/>
            <a:p>
              <a:pPr marL="171450" marR="0" lvl="1" indent="-171450" algn="l" rtl="0">
                <a:lnSpc>
                  <a:spcPct val="9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“Hub-and-Spoke” –centralized model</a:t>
              </a:r>
              <a:endParaRPr sz="1700" b="0" i="0" u="none" strike="noStrike" cap="none">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“Geographic cluster- Decentralized Model</a:t>
              </a:r>
              <a:endParaRPr/>
            </a:p>
            <a:p>
              <a:pPr marL="171450" marR="0" lvl="1" indent="-171450" algn="l" rtl="0">
                <a:lnSpc>
                  <a:spcPct val="90000"/>
                </a:lnSpc>
                <a:spcBef>
                  <a:spcPts val="255"/>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Innovative “Destination” Model</a:t>
              </a:r>
              <a:endParaRPr sz="1700" b="0" i="0" u="none" strike="noStrike" cap="none">
                <a:solidFill>
                  <a:srgbClr val="000000"/>
                </a:solidFill>
                <a:latin typeface="Arial"/>
                <a:ea typeface="Arial"/>
                <a:cs typeface="Arial"/>
                <a:sym typeface="Arial"/>
              </a:endParaRPr>
            </a:p>
          </p:txBody>
        </p:sp>
        <p:sp>
          <p:nvSpPr>
            <p:cNvPr id="381" name="Google Shape;381;p18"/>
            <p:cNvSpPr/>
            <p:nvPr/>
          </p:nvSpPr>
          <p:spPr>
            <a:xfrm>
              <a:off x="259080" y="17312"/>
              <a:ext cx="3627120" cy="501840"/>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18"/>
            <p:cNvSpPr txBox="1"/>
            <p:nvPr/>
          </p:nvSpPr>
          <p:spPr>
            <a:xfrm>
              <a:off x="283578" y="41810"/>
              <a:ext cx="3578124" cy="452844"/>
            </a:xfrm>
            <a:prstGeom prst="rect">
              <a:avLst/>
            </a:prstGeom>
            <a:noFill/>
            <a:ln>
              <a:noFill/>
            </a:ln>
          </p:spPr>
          <p:txBody>
            <a:bodyPr spcFirstLastPara="1" wrap="square" lIns="137075" tIns="0" rIns="137075" bIns="0" anchor="ctr" anchorCtr="0">
              <a:no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Infrastructure Models</a:t>
              </a:r>
              <a:endParaRPr sz="1700" b="0" i="0" u="none" strike="noStrike" cap="none">
                <a:solidFill>
                  <a:schemeClr val="lt1"/>
                </a:solidFill>
                <a:latin typeface="Arial"/>
                <a:ea typeface="Arial"/>
                <a:cs typeface="Arial"/>
                <a:sym typeface="Arial"/>
              </a:endParaRPr>
            </a:p>
          </p:txBody>
        </p:sp>
        <p:sp>
          <p:nvSpPr>
            <p:cNvPr id="383" name="Google Shape;383;p18"/>
            <p:cNvSpPr/>
            <p:nvPr/>
          </p:nvSpPr>
          <p:spPr>
            <a:xfrm>
              <a:off x="0" y="1815827"/>
              <a:ext cx="5181600" cy="2034900"/>
            </a:xfrm>
            <a:prstGeom prst="rect">
              <a:avLst/>
            </a:prstGeom>
            <a:solidFill>
              <a:schemeClr val="lt1">
                <a:alpha val="89411"/>
              </a:schemeClr>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18"/>
            <p:cNvSpPr txBox="1"/>
            <p:nvPr/>
          </p:nvSpPr>
          <p:spPr>
            <a:xfrm>
              <a:off x="0" y="1815826"/>
              <a:ext cx="5334000" cy="2327833"/>
            </a:xfrm>
            <a:prstGeom prst="rect">
              <a:avLst/>
            </a:prstGeom>
            <a:noFill/>
            <a:ln>
              <a:noFill/>
            </a:ln>
          </p:spPr>
          <p:txBody>
            <a:bodyPr spcFirstLastPara="1" wrap="square" lIns="402150" tIns="354075" rIns="402150" bIns="120900" anchor="t" anchorCtr="0">
              <a:noAutofit/>
            </a:bodyPr>
            <a:lstStyle/>
            <a:p>
              <a:pPr marL="171450" marR="0" lvl="1" indent="-171450" algn="l" rtl="0">
                <a:lnSpc>
                  <a:spcPct val="90000"/>
                </a:lnSpc>
                <a:spcBef>
                  <a:spcPts val="0"/>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Maximizing revenue cycle management</a:t>
              </a:r>
              <a:endParaRPr sz="1700" b="0" i="0" u="none" strike="noStrike" cap="none">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Benchmarking against industry standards</a:t>
              </a:r>
              <a:endParaRPr sz="1700" b="0" i="0" u="none" strike="noStrike" cap="none">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Analyzing and map your service area</a:t>
              </a:r>
              <a:endParaRPr sz="1700" b="0" i="0" u="none" strike="noStrike" cap="none">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Select an appropriate payment model</a:t>
              </a:r>
              <a:endParaRPr sz="1700" b="0" i="0" u="none" strike="noStrike" cap="none">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Develop appropriate pricing policies</a:t>
              </a:r>
              <a:endParaRPr sz="1700" b="0" i="0" u="none" strike="noStrike" cap="none">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rgbClr val="000000"/>
                </a:buClr>
                <a:buSzPts val="1700"/>
                <a:buFont typeface="Arial"/>
                <a:buChar char="••"/>
              </a:pPr>
              <a:r>
                <a:rPr lang="en-US" sz="1700" b="0" i="0" u="none" strike="noStrike" cap="none">
                  <a:solidFill>
                    <a:srgbClr val="000000"/>
                  </a:solidFill>
                  <a:latin typeface="Arial"/>
                  <a:ea typeface="Arial"/>
                  <a:cs typeface="Arial"/>
                  <a:sym typeface="Arial"/>
                </a:rPr>
                <a:t>Develop clear Service Level Agreements </a:t>
              </a:r>
              <a:endParaRPr sz="1700" b="0" i="0" u="none" strike="noStrike" cap="none">
                <a:solidFill>
                  <a:srgbClr val="000000"/>
                </a:solidFill>
                <a:latin typeface="Arial"/>
                <a:ea typeface="Arial"/>
                <a:cs typeface="Arial"/>
                <a:sym typeface="Arial"/>
              </a:endParaRPr>
            </a:p>
          </p:txBody>
        </p:sp>
        <p:sp>
          <p:nvSpPr>
            <p:cNvPr id="385" name="Google Shape;385;p18"/>
            <p:cNvSpPr/>
            <p:nvPr/>
          </p:nvSpPr>
          <p:spPr>
            <a:xfrm>
              <a:off x="259080" y="1564907"/>
              <a:ext cx="3627120" cy="501840"/>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18"/>
            <p:cNvSpPr txBox="1"/>
            <p:nvPr/>
          </p:nvSpPr>
          <p:spPr>
            <a:xfrm>
              <a:off x="283578" y="1589405"/>
              <a:ext cx="3578124" cy="452844"/>
            </a:xfrm>
            <a:prstGeom prst="rect">
              <a:avLst/>
            </a:prstGeom>
            <a:noFill/>
            <a:ln>
              <a:noFill/>
            </a:ln>
          </p:spPr>
          <p:txBody>
            <a:bodyPr spcFirstLastPara="1" wrap="square" lIns="137075" tIns="0" rIns="137075" bIns="0" anchor="ctr" anchorCtr="0">
              <a:no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Optimizing laboratory services</a:t>
              </a:r>
              <a:endParaRPr sz="1700" b="0" i="0" u="none" strike="noStrike" cap="none">
                <a:solidFill>
                  <a:schemeClr val="lt1"/>
                </a:solidFill>
                <a:latin typeface="Arial"/>
                <a:ea typeface="Arial"/>
                <a:cs typeface="Arial"/>
                <a:sym typeface="Arial"/>
              </a:endParaRPr>
            </a:p>
          </p:txBody>
        </p:sp>
      </p:grpSp>
      <p:grpSp>
        <p:nvGrpSpPr>
          <p:cNvPr id="387" name="Google Shape;387;p18" descr="info/text on education training programs"/>
          <p:cNvGrpSpPr/>
          <p:nvPr/>
        </p:nvGrpSpPr>
        <p:grpSpPr>
          <a:xfrm>
            <a:off x="6172200" y="1861536"/>
            <a:ext cx="5181600" cy="1482570"/>
            <a:chOff x="0" y="35909"/>
            <a:chExt cx="5181600" cy="1482570"/>
          </a:xfrm>
        </p:grpSpPr>
        <p:sp>
          <p:nvSpPr>
            <p:cNvPr id="388" name="Google Shape;388;p18"/>
            <p:cNvSpPr/>
            <p:nvPr/>
          </p:nvSpPr>
          <p:spPr>
            <a:xfrm>
              <a:off x="0" y="286829"/>
              <a:ext cx="5181600" cy="1231650"/>
            </a:xfrm>
            <a:prstGeom prst="rect">
              <a:avLst/>
            </a:prstGeom>
            <a:solidFill>
              <a:schemeClr val="lt1">
                <a:alpha val="89411"/>
              </a:schemeClr>
            </a:solidFill>
            <a:ln w="25400" cap="flat" cmpd="sng">
              <a:solidFill>
                <a:srgbClr val="4372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18"/>
            <p:cNvSpPr txBox="1"/>
            <p:nvPr/>
          </p:nvSpPr>
          <p:spPr>
            <a:xfrm>
              <a:off x="0" y="240145"/>
              <a:ext cx="5181600" cy="1231650"/>
            </a:xfrm>
            <a:prstGeom prst="rect">
              <a:avLst/>
            </a:prstGeom>
            <a:noFill/>
            <a:ln>
              <a:noFill/>
            </a:ln>
          </p:spPr>
          <p:txBody>
            <a:bodyPr spcFirstLastPara="1" wrap="square" lIns="402150" tIns="354075" rIns="402150" bIns="120900" anchor="t" anchorCtr="0">
              <a:noAutofit/>
            </a:bodyPr>
            <a:lstStyle/>
            <a:p>
              <a:pPr marL="171450" marR="0" lvl="1" indent="-171450" algn="l" rtl="0">
                <a:lnSpc>
                  <a:spcPct val="90000"/>
                </a:lnSpc>
                <a:spcBef>
                  <a:spcPts val="0"/>
                </a:spcBef>
                <a:spcAft>
                  <a:spcPts val="0"/>
                </a:spcAft>
                <a:buClr>
                  <a:srgbClr val="000000"/>
                </a:buClr>
                <a:buSzPts val="1700"/>
                <a:buFont typeface="Arial"/>
                <a:buChar char="••"/>
              </a:pPr>
              <a:r>
                <a:rPr lang="en-US" sz="1600" b="0" i="0" u="none" strike="noStrike" cap="none">
                  <a:solidFill>
                    <a:srgbClr val="000000"/>
                  </a:solidFill>
                  <a:latin typeface="Arial"/>
                  <a:ea typeface="Arial"/>
                  <a:cs typeface="Arial"/>
                  <a:sym typeface="Arial"/>
                </a:rPr>
                <a:t>Hospital-based training program (e.g., Phlebotomy &amp; MLT/MLS schools)</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rgbClr val="000000"/>
                </a:buClr>
                <a:buSzPts val="1700"/>
                <a:buFont typeface="Arial"/>
                <a:buChar char="••"/>
              </a:pPr>
              <a:r>
                <a:rPr lang="en-US" sz="1600" b="0" i="0" u="none" strike="noStrike" cap="none">
                  <a:solidFill>
                    <a:srgbClr val="000000"/>
                  </a:solidFill>
                  <a:latin typeface="Arial"/>
                  <a:ea typeface="Arial"/>
                  <a:cs typeface="Arial"/>
                  <a:sym typeface="Arial"/>
                </a:rPr>
                <a:t>Partnerships with university-based programs</a:t>
              </a:r>
              <a:endParaRPr sz="1600" b="0" i="0" u="none" strike="noStrike" cap="none">
                <a:solidFill>
                  <a:srgbClr val="000000"/>
                </a:solidFill>
                <a:latin typeface="Arial"/>
                <a:ea typeface="Arial"/>
                <a:cs typeface="Arial"/>
                <a:sym typeface="Arial"/>
              </a:endParaRPr>
            </a:p>
          </p:txBody>
        </p:sp>
        <p:sp>
          <p:nvSpPr>
            <p:cNvPr id="390" name="Google Shape;390;p18"/>
            <p:cNvSpPr/>
            <p:nvPr/>
          </p:nvSpPr>
          <p:spPr>
            <a:xfrm>
              <a:off x="259080" y="35909"/>
              <a:ext cx="3627120" cy="501840"/>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283578" y="60407"/>
              <a:ext cx="3578124" cy="452844"/>
            </a:xfrm>
            <a:prstGeom prst="rect">
              <a:avLst/>
            </a:prstGeom>
            <a:noFill/>
            <a:ln>
              <a:noFill/>
            </a:ln>
          </p:spPr>
          <p:txBody>
            <a:bodyPr spcFirstLastPara="1" wrap="square" lIns="137075" tIns="0" rIns="137075" bIns="0" anchor="ctr" anchorCtr="0">
              <a:noAutofit/>
            </a:bodyPr>
            <a:lstStyle/>
            <a:p>
              <a:pPr marL="0" marR="0" lvl="0" indent="0" algn="l"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Educational Training Programs </a:t>
              </a:r>
              <a:endParaRPr sz="1700" b="0" i="0" u="none" strike="noStrike" cap="none">
                <a:solidFill>
                  <a:schemeClr val="lt1"/>
                </a:solidFill>
                <a:latin typeface="Arial"/>
                <a:ea typeface="Arial"/>
                <a:cs typeface="Arial"/>
                <a:sym typeface="Arial"/>
              </a:endParaRPr>
            </a:p>
          </p:txBody>
        </p:sp>
      </p:grpSp>
      <p:pic>
        <p:nvPicPr>
          <p:cNvPr id="392" name="Google Shape;392;p18" descr="Bob The Builder Yes We Can Gif"/>
          <p:cNvPicPr preferRelativeResize="0"/>
          <p:nvPr/>
        </p:nvPicPr>
        <p:blipFill rotWithShape="1">
          <a:blip r:embed="rId3">
            <a:alphaModFix/>
          </a:blip>
          <a:srcRect/>
          <a:stretch/>
        </p:blipFill>
        <p:spPr>
          <a:xfrm>
            <a:off x="6272898" y="3513895"/>
            <a:ext cx="5064751" cy="2841887"/>
          </a:xfrm>
          <a:prstGeom prst="rect">
            <a:avLst/>
          </a:prstGeom>
          <a:noFill/>
          <a:ln>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838200" y="160528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Arial"/>
              <a:buNone/>
            </a:pPr>
            <a:r>
              <a:rPr lang="en-US"/>
              <a:t>Funding statement</a:t>
            </a:r>
            <a:endParaRPr/>
          </a:p>
        </p:txBody>
      </p:sp>
      <p:sp>
        <p:nvSpPr>
          <p:cNvPr id="100" name="Google Shape;100;p2"/>
          <p:cNvSpPr txBox="1">
            <a:spLocks noGrp="1"/>
          </p:cNvSpPr>
          <p:nvPr>
            <p:ph type="body" idx="1"/>
          </p:nvPr>
        </p:nvSpPr>
        <p:spPr>
          <a:xfrm>
            <a:off x="838200" y="3428999"/>
            <a:ext cx="10515600" cy="2311163"/>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50000"/>
              </a:lnSpc>
              <a:spcBef>
                <a:spcPts val="0"/>
              </a:spcBef>
              <a:spcAft>
                <a:spcPts val="0"/>
              </a:spcAft>
              <a:buSzPct val="80000"/>
              <a:buNone/>
            </a:pPr>
            <a:r>
              <a:rPr lang="en-US">
                <a:latin typeface="Arial"/>
                <a:ea typeface="Arial"/>
                <a:cs typeface="Arial"/>
                <a:sym typeface="Arial"/>
              </a:rPr>
              <a:t>This resource was made possible by cooperative agreement </a:t>
            </a:r>
            <a:r>
              <a:rPr lang="en-US"/>
              <a:t>NU47OE000107</a:t>
            </a:r>
            <a:r>
              <a:rPr lang="en-US">
                <a:latin typeface="Arial"/>
                <a:ea typeface="Arial"/>
                <a:cs typeface="Arial"/>
                <a:sym typeface="Arial"/>
              </a:rPr>
              <a:t> from the Centers for Disease Control and Prevention (CDC). Its contents are solely the responsibility of the American Society for Clinical Pathology (ASCP) and do not necessarily represent the official views of CDC.</a:t>
            </a:r>
            <a:endParaRPr/>
          </a:p>
          <a:p>
            <a:pPr marL="0" lvl="0" indent="0" algn="ctr" rtl="0">
              <a:lnSpc>
                <a:spcPct val="110000"/>
              </a:lnSpc>
              <a:spcBef>
                <a:spcPts val="1200"/>
              </a:spcBef>
              <a:spcAft>
                <a:spcPts val="0"/>
              </a:spcAft>
              <a:buClr>
                <a:srgbClr val="4696D2"/>
              </a:buClr>
              <a:buSzPct val="8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9"/>
          <p:cNvSpPr txBox="1">
            <a:spLocks noGrp="1"/>
          </p:cNvSpPr>
          <p:nvPr>
            <p:ph type="title"/>
          </p:nvPr>
        </p:nvSpPr>
        <p:spPr>
          <a:xfrm>
            <a:off x="334766" y="220880"/>
            <a:ext cx="7812641" cy="11949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3200" dirty="0"/>
              <a:t>Evaluating your laboratory service line </a:t>
            </a:r>
            <a:br>
              <a:rPr lang="en-US" dirty="0"/>
            </a:br>
            <a:r>
              <a:rPr lang="en-US" i="1" dirty="0"/>
              <a:t>What’s your model for growth? </a:t>
            </a:r>
            <a:endParaRPr dirty="0"/>
          </a:p>
        </p:txBody>
      </p:sp>
      <p:pic>
        <p:nvPicPr>
          <p:cNvPr id="413" name="Google Shape;413;p19" descr="image of a balance weight, weighing the odds of pros and cons "/>
          <p:cNvPicPr preferRelativeResize="0"/>
          <p:nvPr/>
        </p:nvPicPr>
        <p:blipFill rotWithShape="1">
          <a:blip r:embed="rId3">
            <a:alphaModFix/>
          </a:blip>
          <a:srcRect l="4052" r="26600" b="31756"/>
          <a:stretch/>
        </p:blipFill>
        <p:spPr>
          <a:xfrm>
            <a:off x="8718154" y="297981"/>
            <a:ext cx="2675887" cy="1577264"/>
          </a:xfrm>
          <a:prstGeom prst="rect">
            <a:avLst/>
          </a:prstGeom>
          <a:noFill/>
          <a:ln>
            <a:noFill/>
          </a:ln>
          <a:effectLst/>
        </p:spPr>
      </p:pic>
      <p:sp>
        <p:nvSpPr>
          <p:cNvPr id="412" name="Google Shape;412;p19"/>
          <p:cNvSpPr txBox="1"/>
          <p:nvPr/>
        </p:nvSpPr>
        <p:spPr>
          <a:xfrm>
            <a:off x="252426" y="1734248"/>
            <a:ext cx="64428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Achievable models:</a:t>
            </a:r>
            <a:endParaRPr sz="2400" b="1" i="0" u="none" strike="noStrike" cap="none" dirty="0">
              <a:solidFill>
                <a:srgbClr val="000000"/>
              </a:solidFill>
              <a:latin typeface="Arial"/>
              <a:ea typeface="Arial"/>
              <a:cs typeface="Arial"/>
              <a:sym typeface="Arial"/>
            </a:endParaRPr>
          </a:p>
        </p:txBody>
      </p:sp>
      <p:grpSp>
        <p:nvGrpSpPr>
          <p:cNvPr id="398" name="Google Shape;398;p19" descr="chart on gathering data to support justification of new hires "/>
          <p:cNvGrpSpPr/>
          <p:nvPr/>
        </p:nvGrpSpPr>
        <p:grpSpPr>
          <a:xfrm>
            <a:off x="241738" y="2168108"/>
            <a:ext cx="11754261" cy="3836545"/>
            <a:chOff x="3286" y="20953"/>
            <a:chExt cx="10509027" cy="3872868"/>
          </a:xfrm>
        </p:grpSpPr>
        <p:sp>
          <p:nvSpPr>
            <p:cNvPr id="399" name="Google Shape;399;p19"/>
            <p:cNvSpPr/>
            <p:nvPr/>
          </p:nvSpPr>
          <p:spPr>
            <a:xfrm>
              <a:off x="3286" y="20953"/>
              <a:ext cx="3203971" cy="1281588"/>
            </a:xfrm>
            <a:prstGeom prst="rect">
              <a:avLst/>
            </a:prstGeom>
            <a:solidFill>
              <a:srgbClr val="00B0F0"/>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19"/>
            <p:cNvSpPr txBox="1"/>
            <p:nvPr/>
          </p:nvSpPr>
          <p:spPr>
            <a:xfrm>
              <a:off x="3286" y="20953"/>
              <a:ext cx="3203971" cy="12815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128000" tIns="73150" rIns="128000" bIns="73150" anchor="ctr" anchorCtr="0">
              <a:noAutofit/>
            </a:bodyPr>
            <a:lstStyle/>
            <a:p>
              <a:pPr marL="0" marR="0" lvl="0" indent="0" rtl="0">
                <a:lnSpc>
                  <a:spcPct val="90000"/>
                </a:lnSpc>
                <a:spcBef>
                  <a:spcPts val="0"/>
                </a:spcBef>
                <a:spcAft>
                  <a:spcPts val="0"/>
                </a:spcAft>
                <a:buClr>
                  <a:srgbClr val="000000"/>
                </a:buClr>
                <a:buSzPts val="1800"/>
                <a:buFont typeface="Arial"/>
                <a:buNone/>
              </a:pPr>
              <a:r>
                <a:rPr lang="en-US" sz="1800" b="1" i="0" u="sng" strike="noStrike" cap="none" dirty="0">
                  <a:solidFill>
                    <a:schemeClr val="bg1"/>
                  </a:solidFill>
                  <a:sym typeface="Arial"/>
                </a:rPr>
                <a:t>Geographic cluster</a:t>
              </a:r>
              <a:endParaRPr dirty="0">
                <a:solidFill>
                  <a:schemeClr val="bg1"/>
                </a:solidFill>
              </a:endParaRPr>
            </a:p>
            <a:p>
              <a:pPr marL="0" marR="0" lvl="0" indent="0" rtl="0">
                <a:lnSpc>
                  <a:spcPct val="90000"/>
                </a:lnSpc>
                <a:spcBef>
                  <a:spcPts val="0"/>
                </a:spcBef>
                <a:spcAft>
                  <a:spcPts val="0"/>
                </a:spcAft>
                <a:buClr>
                  <a:srgbClr val="000000"/>
                </a:buClr>
                <a:buSzPts val="1800"/>
                <a:buFont typeface="Arial"/>
                <a:buNone/>
              </a:pPr>
              <a:r>
                <a:rPr lang="en-US" sz="1800" b="1" i="1" u="none" strike="noStrike" cap="none" dirty="0">
                  <a:solidFill>
                    <a:schemeClr val="bg1"/>
                  </a:solidFill>
                  <a:latin typeface="Arial"/>
                  <a:ea typeface="Arial"/>
                  <a:cs typeface="Arial"/>
                  <a:sym typeface="Arial"/>
                </a:rPr>
                <a:t>decentralized model that concentrates care delivery in local markets </a:t>
              </a:r>
              <a:endParaRPr sz="1800" b="1" i="1" u="none" strike="noStrike" cap="none" dirty="0">
                <a:solidFill>
                  <a:schemeClr val="bg1"/>
                </a:solidFill>
                <a:latin typeface="Arial"/>
                <a:ea typeface="Arial"/>
                <a:cs typeface="Arial"/>
                <a:sym typeface="Arial"/>
              </a:endParaRPr>
            </a:p>
          </p:txBody>
        </p:sp>
        <p:sp>
          <p:nvSpPr>
            <p:cNvPr id="401" name="Google Shape;401;p19"/>
            <p:cNvSpPr/>
            <p:nvPr/>
          </p:nvSpPr>
          <p:spPr>
            <a:xfrm>
              <a:off x="3286" y="1302541"/>
              <a:ext cx="3203971" cy="2591280"/>
            </a:xfrm>
            <a:prstGeom prst="rect">
              <a:avLst/>
            </a:prstGeom>
            <a:solidFill>
              <a:srgbClr val="00B0F0">
                <a:alpha val="14901"/>
              </a:srgbClr>
            </a:solidFill>
            <a:ln w="12700" cap="flat" cmpd="sng">
              <a:solidFill>
                <a:srgbClr val="CCD3EA">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19"/>
            <p:cNvSpPr txBox="1"/>
            <p:nvPr/>
          </p:nvSpPr>
          <p:spPr>
            <a:xfrm>
              <a:off x="3286" y="1302541"/>
              <a:ext cx="3203971" cy="259128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Pros: </a:t>
              </a:r>
              <a:endParaRPr sz="1400" b="1" i="0" u="none" strike="noStrike" cap="none">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rgbClr val="000000"/>
                </a:buClr>
                <a:buSzPts val="1800"/>
                <a:buFont typeface="Arial"/>
                <a:buChar char="••"/>
              </a:pPr>
              <a:r>
                <a:rPr lang="en-US" sz="1600" b="0" i="0" u="none" strike="noStrike" cap="none">
                  <a:solidFill>
                    <a:srgbClr val="000000"/>
                  </a:solidFill>
                  <a:latin typeface="Arial"/>
                  <a:ea typeface="Arial"/>
                  <a:cs typeface="Arial"/>
                  <a:sym typeface="Arial"/>
                </a:rPr>
                <a:t>Stronger in local markets</a:t>
              </a:r>
              <a:endParaRPr sz="1600" b="0" i="0" u="none" strike="noStrike" cap="none">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rgbClr val="000000"/>
                </a:buClr>
                <a:buSzPts val="1800"/>
                <a:buFont typeface="Arial"/>
                <a:buChar char="••"/>
              </a:pPr>
              <a:r>
                <a:rPr lang="en-US" sz="1600" b="0" i="0" u="none" strike="noStrike" cap="none">
                  <a:solidFill>
                    <a:srgbClr val="000000"/>
                  </a:solidFill>
                  <a:latin typeface="Arial"/>
                  <a:ea typeface="Arial"/>
                  <a:cs typeface="Arial"/>
                  <a:sym typeface="Arial"/>
                </a:rPr>
                <a:t>Testing performed locally – add value closer to patient</a:t>
              </a:r>
              <a:endParaRPr sz="1600" b="0" i="0" u="none" strike="noStrike" cap="none">
                <a:solidFill>
                  <a:srgbClr val="000000"/>
                </a:solidFill>
                <a:latin typeface="Arial"/>
                <a:ea typeface="Arial"/>
                <a:cs typeface="Arial"/>
                <a:sym typeface="Arial"/>
              </a:endParaRPr>
            </a:p>
            <a:p>
              <a:pPr marL="171450" marR="0" lvl="1" indent="-171450" algn="l" rtl="0">
                <a:lnSpc>
                  <a:spcPct val="90000"/>
                </a:lnSpc>
                <a:spcBef>
                  <a:spcPts val="870"/>
                </a:spcBef>
                <a:spcAft>
                  <a:spcPts val="0"/>
                </a:spcAft>
                <a:buClr>
                  <a:srgbClr val="404040"/>
                </a:buClr>
                <a:buSzPts val="1600"/>
                <a:buFont typeface="Arial"/>
                <a:buChar char="••"/>
              </a:pPr>
              <a:r>
                <a:rPr lang="en-US" sz="1800" b="1" i="0" u="none" strike="noStrike" cap="none">
                  <a:solidFill>
                    <a:srgbClr val="000000"/>
                  </a:solidFill>
                  <a:latin typeface="Arial"/>
                  <a:ea typeface="Arial"/>
                  <a:cs typeface="Arial"/>
                  <a:sym typeface="Arial"/>
                </a:rPr>
                <a:t>Cons</a:t>
              </a:r>
              <a:r>
                <a:rPr lang="en-US" sz="18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600" b="0" i="0" u="none" strike="noStrike" cap="none">
                  <a:solidFill>
                    <a:srgbClr val="000000"/>
                  </a:solidFill>
                  <a:latin typeface="Arial"/>
                  <a:ea typeface="Arial"/>
                  <a:cs typeface="Arial"/>
                  <a:sym typeface="Arial"/>
                </a:rPr>
                <a:t>Replicates operations at multiple sites</a:t>
              </a:r>
              <a:endParaRPr sz="1600" b="0" i="0" u="none" strike="noStrike" cap="none">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600" b="0" i="0" u="none" strike="noStrike" cap="none">
                  <a:solidFill>
                    <a:srgbClr val="000000"/>
                  </a:solidFill>
                  <a:latin typeface="Arial"/>
                  <a:ea typeface="Arial"/>
                  <a:cs typeface="Arial"/>
                  <a:sym typeface="Arial"/>
                </a:rPr>
                <a:t>Higher costs – unable to share resources</a:t>
              </a:r>
              <a:endParaRPr/>
            </a:p>
            <a:p>
              <a:pPr marL="461963" marR="0" lvl="1" indent="-171448" algn="l" rtl="0">
                <a:lnSpc>
                  <a:spcPct val="90000"/>
                </a:lnSpc>
                <a:spcBef>
                  <a:spcPts val="270"/>
                </a:spcBef>
                <a:spcAft>
                  <a:spcPts val="0"/>
                </a:spcAft>
                <a:buClr>
                  <a:srgbClr val="404040"/>
                </a:buClr>
                <a:buSzPts val="1600"/>
                <a:buFont typeface="Arial"/>
                <a:buChar char="••"/>
              </a:pPr>
              <a:r>
                <a:rPr lang="en-US" sz="1600" b="0" i="0" u="none" strike="noStrike" cap="none">
                  <a:solidFill>
                    <a:srgbClr val="000000"/>
                  </a:solidFill>
                  <a:latin typeface="Arial"/>
                  <a:ea typeface="Arial"/>
                  <a:cs typeface="Arial"/>
                  <a:sym typeface="Arial"/>
                </a:rPr>
                <a:t>Less standardization</a:t>
              </a:r>
              <a:endParaRPr sz="16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403" name="Google Shape;403;p19"/>
            <p:cNvSpPr/>
            <p:nvPr/>
          </p:nvSpPr>
          <p:spPr>
            <a:xfrm>
              <a:off x="3655814" y="20953"/>
              <a:ext cx="3203971" cy="1281588"/>
            </a:xfrm>
            <a:prstGeom prst="rect">
              <a:avLst/>
            </a:prstGeom>
            <a:solidFill>
              <a:srgbClr val="00B0F0"/>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9"/>
            <p:cNvSpPr txBox="1"/>
            <p:nvPr/>
          </p:nvSpPr>
          <p:spPr>
            <a:xfrm>
              <a:off x="3655814" y="20953"/>
              <a:ext cx="3203971" cy="12815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128000" tIns="73150" rIns="128000" bIns="73150" anchor="ctr" anchorCtr="0">
              <a:noAutofit/>
            </a:bodyPr>
            <a:lstStyle/>
            <a:p>
              <a:pPr marL="0" marR="0" lvl="0" indent="0" rtl="0">
                <a:lnSpc>
                  <a:spcPct val="90000"/>
                </a:lnSpc>
                <a:spcBef>
                  <a:spcPts val="0"/>
                </a:spcBef>
                <a:spcAft>
                  <a:spcPts val="0"/>
                </a:spcAft>
                <a:buClr>
                  <a:srgbClr val="000000"/>
                </a:buClr>
                <a:buSzPts val="1800"/>
                <a:buFont typeface="Arial"/>
                <a:buNone/>
              </a:pPr>
              <a:r>
                <a:rPr lang="en-US" sz="1800" b="1" i="0" u="sng" strike="noStrike" cap="none" dirty="0">
                  <a:solidFill>
                    <a:schemeClr val="bg1"/>
                  </a:solidFill>
                  <a:latin typeface="Arial"/>
                  <a:ea typeface="Arial"/>
                  <a:cs typeface="Arial"/>
                  <a:sym typeface="Arial"/>
                </a:rPr>
                <a:t>Hub &amp; Spoke </a:t>
              </a:r>
              <a:endParaRPr sz="1800" b="1" i="0" u="none" strike="noStrike" cap="none" dirty="0">
                <a:solidFill>
                  <a:schemeClr val="bg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800"/>
                <a:buFont typeface="Arial"/>
                <a:buNone/>
              </a:pPr>
              <a:r>
                <a:rPr lang="en-US" sz="1600" b="1" i="0" u="none" strike="noStrike" cap="none" dirty="0">
                  <a:solidFill>
                    <a:schemeClr val="bg1"/>
                  </a:solidFill>
                  <a:latin typeface="Arial"/>
                  <a:ea typeface="Arial"/>
                  <a:cs typeface="Arial"/>
                  <a:sym typeface="Arial"/>
                </a:rPr>
                <a:t> </a:t>
              </a:r>
              <a:r>
                <a:rPr lang="en-US" sz="1600" b="1" i="1" u="none" strike="noStrike" cap="none" dirty="0">
                  <a:solidFill>
                    <a:schemeClr val="bg1"/>
                  </a:solidFill>
                  <a:latin typeface="Arial"/>
                  <a:ea typeface="Arial"/>
                  <a:cs typeface="Arial"/>
                  <a:sym typeface="Arial"/>
                </a:rPr>
                <a:t>central location (Hub) and number of partner sites (Spokes) leading out from the hub.</a:t>
              </a:r>
              <a:endParaRPr sz="1600" b="1" i="1" u="none" strike="noStrike" cap="none" dirty="0">
                <a:solidFill>
                  <a:schemeClr val="bg1"/>
                </a:solidFill>
                <a:latin typeface="Arial"/>
                <a:ea typeface="Arial"/>
                <a:cs typeface="Arial"/>
                <a:sym typeface="Arial"/>
              </a:endParaRPr>
            </a:p>
          </p:txBody>
        </p:sp>
        <p:sp>
          <p:nvSpPr>
            <p:cNvPr id="405" name="Google Shape;405;p19"/>
            <p:cNvSpPr/>
            <p:nvPr/>
          </p:nvSpPr>
          <p:spPr>
            <a:xfrm>
              <a:off x="3655814" y="1302541"/>
              <a:ext cx="3203971" cy="2591280"/>
            </a:xfrm>
            <a:prstGeom prst="rect">
              <a:avLst/>
            </a:prstGeom>
            <a:solidFill>
              <a:srgbClr val="00B0F0">
                <a:alpha val="14901"/>
              </a:srgbClr>
            </a:solidFill>
            <a:ln w="12700" cap="flat" cmpd="sng">
              <a:solidFill>
                <a:srgbClr val="CCD3EA">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9"/>
            <p:cNvSpPr txBox="1"/>
            <p:nvPr/>
          </p:nvSpPr>
          <p:spPr>
            <a:xfrm>
              <a:off x="3655814" y="1302541"/>
              <a:ext cx="3203971" cy="259128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Pros: </a:t>
              </a:r>
              <a:endParaRPr sz="1400" b="1" i="0" u="none" strike="noStrike" cap="none">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chemeClr val="dk1"/>
                </a:buClr>
                <a:buSzPts val="1800"/>
                <a:buFont typeface="Arial"/>
                <a:buChar char="••"/>
              </a:pPr>
              <a:r>
                <a:rPr lang="en-US" sz="1600" b="0" i="0" u="none" strike="noStrike" cap="none">
                  <a:solidFill>
                    <a:srgbClr val="000000"/>
                  </a:solidFill>
                  <a:latin typeface="Arial"/>
                  <a:ea typeface="Arial"/>
                  <a:cs typeface="Arial"/>
                  <a:sym typeface="Arial"/>
                </a:rPr>
                <a:t>Enhance quality &amp; efficiency</a:t>
              </a:r>
              <a:endParaRPr sz="1600" b="0" i="0" u="none" strike="noStrike" cap="none">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chemeClr val="dk1"/>
                </a:buClr>
                <a:buSzPts val="1800"/>
                <a:buFont typeface="Arial"/>
                <a:buChar char="••"/>
              </a:pPr>
              <a:r>
                <a:rPr lang="en-US" sz="1600" b="0" i="0" u="none" strike="noStrike" cap="none">
                  <a:solidFill>
                    <a:schemeClr val="dk1"/>
                  </a:solidFill>
                  <a:latin typeface="Arial"/>
                  <a:ea typeface="Arial"/>
                  <a:cs typeface="Arial"/>
                  <a:sym typeface="Arial"/>
                </a:rPr>
                <a:t>Consistency across operations</a:t>
              </a:r>
              <a:endParaRPr sz="1600" b="0" i="0" u="none" strike="noStrike" cap="none">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chemeClr val="dk1"/>
                </a:buClr>
                <a:buSzPts val="1800"/>
                <a:buFont typeface="Arial"/>
                <a:buChar char="••"/>
              </a:pPr>
              <a:r>
                <a:rPr lang="en-US" sz="1600" b="0" i="0" u="none" strike="noStrike" cap="none">
                  <a:solidFill>
                    <a:schemeClr val="dk1"/>
                  </a:solidFill>
                  <a:latin typeface="Arial"/>
                  <a:ea typeface="Arial"/>
                  <a:cs typeface="Arial"/>
                  <a:sym typeface="Arial"/>
                </a:rPr>
                <a:t>Expand market coverage</a:t>
              </a:r>
              <a:endParaRPr sz="1600" b="0" i="0" u="none" strike="noStrike" cap="none">
                <a:solidFill>
                  <a:schemeClr val="dk1"/>
                </a:solidFill>
                <a:latin typeface="Arial"/>
                <a:ea typeface="Arial"/>
                <a:cs typeface="Arial"/>
                <a:sym typeface="Arial"/>
              </a:endParaRPr>
            </a:p>
            <a:p>
              <a:pPr marL="171450" marR="0" lvl="1" indent="-171450" algn="l" rtl="0">
                <a:lnSpc>
                  <a:spcPct val="90000"/>
                </a:lnSpc>
                <a:spcBef>
                  <a:spcPts val="870"/>
                </a:spcBef>
                <a:spcAft>
                  <a:spcPts val="0"/>
                </a:spcAft>
                <a:buClr>
                  <a:srgbClr val="404040"/>
                </a:buClr>
                <a:buSzPts val="1600"/>
                <a:buFont typeface="Arial"/>
                <a:buChar char="••"/>
              </a:pPr>
              <a:r>
                <a:rPr lang="en-US" sz="1800" b="1" i="0" u="none" strike="noStrike" cap="none">
                  <a:solidFill>
                    <a:schemeClr val="dk1"/>
                  </a:solidFill>
                  <a:latin typeface="Arial"/>
                  <a:ea typeface="Arial"/>
                  <a:cs typeface="Arial"/>
                  <a:sym typeface="Arial"/>
                </a:rPr>
                <a:t>Cons</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600" b="0" i="0" u="none" strike="noStrike" cap="none">
                  <a:solidFill>
                    <a:schemeClr val="dk1"/>
                  </a:solidFill>
                  <a:latin typeface="Arial"/>
                  <a:ea typeface="Arial"/>
                  <a:cs typeface="Arial"/>
                  <a:sym typeface="Arial"/>
                </a:rPr>
                <a:t>Congestion at Hub</a:t>
              </a:r>
              <a:endParaRPr sz="1600" b="0" i="0" u="none" strike="noStrike" cap="none">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600" b="0" i="0" u="none" strike="noStrike" cap="none">
                  <a:solidFill>
                    <a:schemeClr val="dk1"/>
                  </a:solidFill>
                  <a:latin typeface="Arial"/>
                  <a:ea typeface="Arial"/>
                  <a:cs typeface="Arial"/>
                  <a:sym typeface="Arial"/>
                </a:rPr>
                <a:t>Overextension of spokes</a:t>
              </a:r>
              <a:endParaRPr sz="1600" b="0" i="0" u="none" strike="noStrike" cap="none">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600" b="0" i="0" u="none" strike="noStrike" cap="none">
                  <a:solidFill>
                    <a:schemeClr val="dk1"/>
                  </a:solidFill>
                  <a:latin typeface="Arial"/>
                  <a:ea typeface="Arial"/>
                  <a:cs typeface="Arial"/>
                  <a:sym typeface="Arial"/>
                </a:rPr>
                <a:t>Transportation disruptions (courier schedules)</a:t>
              </a:r>
              <a:endParaRPr sz="1600" b="0" i="0" u="none" strike="noStrike" cap="none">
                <a:solidFill>
                  <a:srgbClr val="000000"/>
                </a:solidFill>
                <a:latin typeface="Arial"/>
                <a:ea typeface="Arial"/>
                <a:cs typeface="Arial"/>
                <a:sym typeface="Arial"/>
              </a:endParaRPr>
            </a:p>
          </p:txBody>
        </p:sp>
        <p:sp>
          <p:nvSpPr>
            <p:cNvPr id="407" name="Google Shape;407;p19"/>
            <p:cNvSpPr/>
            <p:nvPr/>
          </p:nvSpPr>
          <p:spPr>
            <a:xfrm>
              <a:off x="7308342" y="20953"/>
              <a:ext cx="3203971" cy="1281588"/>
            </a:xfrm>
            <a:prstGeom prst="rect">
              <a:avLst/>
            </a:prstGeom>
            <a:solidFill>
              <a:srgbClr val="00B0F0"/>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19"/>
            <p:cNvSpPr txBox="1"/>
            <p:nvPr/>
          </p:nvSpPr>
          <p:spPr>
            <a:xfrm>
              <a:off x="7308342" y="20953"/>
              <a:ext cx="3203971" cy="128158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128000" tIns="73150" rIns="128000" bIns="73150" anchor="ctr" anchorCtr="0">
              <a:noAutofit/>
            </a:bodyPr>
            <a:lstStyle/>
            <a:p>
              <a:pPr marL="0" marR="0" lvl="0" indent="0" rtl="0">
                <a:lnSpc>
                  <a:spcPct val="90000"/>
                </a:lnSpc>
                <a:spcBef>
                  <a:spcPts val="0"/>
                </a:spcBef>
                <a:spcAft>
                  <a:spcPts val="0"/>
                </a:spcAft>
                <a:buClr>
                  <a:srgbClr val="000000"/>
                </a:buClr>
                <a:buSzPts val="1800"/>
                <a:buFont typeface="Arial"/>
                <a:buNone/>
              </a:pPr>
              <a:r>
                <a:rPr lang="en-US" sz="1800" b="1" i="0" u="sng" strike="noStrike" cap="none" dirty="0">
                  <a:solidFill>
                    <a:schemeClr val="bg1"/>
                  </a:solidFill>
                  <a:sym typeface="Arial"/>
                </a:rPr>
                <a:t>Innovation aka “Destination”</a:t>
              </a:r>
              <a:endParaRPr dirty="0">
                <a:solidFill>
                  <a:schemeClr val="bg1"/>
                </a:solidFill>
              </a:endParaRPr>
            </a:p>
            <a:p>
              <a:pPr marL="0" marR="0" lvl="0" indent="0" algn="l" rtl="0">
                <a:lnSpc>
                  <a:spcPct val="90000"/>
                </a:lnSpc>
                <a:spcBef>
                  <a:spcPts val="0"/>
                </a:spcBef>
                <a:spcAft>
                  <a:spcPts val="0"/>
                </a:spcAft>
                <a:buClr>
                  <a:srgbClr val="000000"/>
                </a:buClr>
                <a:buSzPts val="1800"/>
                <a:buFont typeface="Arial"/>
                <a:buNone/>
              </a:pPr>
              <a:r>
                <a:rPr lang="en-US" sz="1800" b="1" i="1" u="none" strike="noStrike" cap="none" dirty="0">
                  <a:solidFill>
                    <a:schemeClr val="bg1"/>
                  </a:solidFill>
                  <a:latin typeface="Arial"/>
                  <a:ea typeface="Arial"/>
                  <a:cs typeface="Arial"/>
                  <a:sym typeface="Arial"/>
                </a:rPr>
                <a:t>distinct health services and more individualized medicine approach</a:t>
              </a:r>
              <a:endParaRPr sz="1800" b="1" i="1" u="none" strike="noStrike" cap="none" dirty="0">
                <a:solidFill>
                  <a:schemeClr val="bg1"/>
                </a:solidFill>
                <a:latin typeface="Arial"/>
                <a:ea typeface="Arial"/>
                <a:cs typeface="Arial"/>
                <a:sym typeface="Arial"/>
              </a:endParaRPr>
            </a:p>
          </p:txBody>
        </p:sp>
        <p:sp>
          <p:nvSpPr>
            <p:cNvPr id="409" name="Google Shape;409;p19"/>
            <p:cNvSpPr/>
            <p:nvPr/>
          </p:nvSpPr>
          <p:spPr>
            <a:xfrm>
              <a:off x="7308342" y="1302541"/>
              <a:ext cx="3203971" cy="2591280"/>
            </a:xfrm>
            <a:prstGeom prst="rect">
              <a:avLst/>
            </a:prstGeom>
            <a:solidFill>
              <a:srgbClr val="00B0F0">
                <a:alpha val="14901"/>
              </a:srgbClr>
            </a:solidFill>
            <a:ln w="12700" cap="flat" cmpd="sng">
              <a:solidFill>
                <a:srgbClr val="CCD3EA">
                  <a:alpha val="8784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19"/>
            <p:cNvSpPr txBox="1"/>
            <p:nvPr/>
          </p:nvSpPr>
          <p:spPr>
            <a:xfrm>
              <a:off x="7308342" y="1302541"/>
              <a:ext cx="3203971" cy="259128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US" sz="1600" b="1" i="0" u="none" strike="noStrike" cap="none" dirty="0">
                  <a:solidFill>
                    <a:schemeClr val="dk1"/>
                  </a:solidFill>
                  <a:latin typeface="Arial"/>
                  <a:ea typeface="Arial"/>
                  <a:cs typeface="Arial"/>
                  <a:sym typeface="Arial"/>
                </a:rPr>
                <a:t>Pros: </a:t>
              </a:r>
              <a:endParaRPr sz="1400" b="1" i="0" u="none" strike="noStrike" cap="none" dirty="0">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chemeClr val="dk1"/>
                </a:buClr>
                <a:buSzPts val="1800"/>
                <a:buFont typeface="Arial"/>
                <a:buChar char="••"/>
              </a:pPr>
              <a:r>
                <a:rPr lang="en-US" sz="1400" b="0" i="0" u="none" strike="noStrike" cap="none" dirty="0">
                  <a:solidFill>
                    <a:srgbClr val="000000"/>
                  </a:solidFill>
                  <a:latin typeface="Arial"/>
                  <a:ea typeface="Arial"/>
                  <a:cs typeface="Arial"/>
                  <a:sym typeface="Arial"/>
                </a:rPr>
                <a:t>Specialized testing </a:t>
              </a:r>
              <a:endParaRPr sz="1400" b="0" i="0" u="none" strike="noStrike" cap="none" dirty="0">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chemeClr val="dk1"/>
                </a:buClr>
                <a:buSzPts val="1800"/>
                <a:buFont typeface="Arial"/>
                <a:buChar char="••"/>
              </a:pPr>
              <a:r>
                <a:rPr lang="en-US" sz="1400" b="0" i="0" u="none" strike="noStrike" cap="none" dirty="0">
                  <a:solidFill>
                    <a:schemeClr val="dk1"/>
                  </a:solidFill>
                  <a:latin typeface="Arial"/>
                  <a:ea typeface="Arial"/>
                  <a:cs typeface="Arial"/>
                  <a:sym typeface="Arial"/>
                </a:rPr>
                <a:t>Intellectual Capital through innovation</a:t>
              </a:r>
              <a:endParaRPr sz="1400" b="0" i="0" u="none" strike="noStrike" cap="none" dirty="0">
                <a:solidFill>
                  <a:srgbClr val="000000"/>
                </a:solidFill>
                <a:latin typeface="Arial"/>
                <a:ea typeface="Arial"/>
                <a:cs typeface="Arial"/>
                <a:sym typeface="Arial"/>
              </a:endParaRPr>
            </a:p>
            <a:p>
              <a:pPr marL="461963" marR="0" lvl="1" indent="-171448" algn="l" rtl="0">
                <a:lnSpc>
                  <a:spcPct val="90000"/>
                </a:lnSpc>
                <a:spcBef>
                  <a:spcPts val="0"/>
                </a:spcBef>
                <a:spcAft>
                  <a:spcPts val="0"/>
                </a:spcAft>
                <a:buClr>
                  <a:schemeClr val="dk1"/>
                </a:buClr>
                <a:buSzPts val="1800"/>
                <a:buFont typeface="Arial"/>
                <a:buChar char="••"/>
              </a:pPr>
              <a:r>
                <a:rPr lang="en-US" sz="1400" b="0" i="0" u="none" strike="noStrike" cap="none" dirty="0">
                  <a:solidFill>
                    <a:schemeClr val="dk1"/>
                  </a:solidFill>
                  <a:latin typeface="Arial"/>
                  <a:ea typeface="Arial"/>
                  <a:cs typeface="Arial"/>
                  <a:sym typeface="Arial"/>
                </a:rPr>
                <a:t>Functions as a extensive reference laboratory for specialized testing</a:t>
              </a:r>
              <a:endParaRPr dirty="0"/>
            </a:p>
            <a:p>
              <a:pPr marL="171450" marR="0" lvl="1" indent="-171450" algn="l" rtl="0">
                <a:lnSpc>
                  <a:spcPct val="90000"/>
                </a:lnSpc>
                <a:spcBef>
                  <a:spcPts val="870"/>
                </a:spcBef>
                <a:spcAft>
                  <a:spcPts val="0"/>
                </a:spcAft>
                <a:buClr>
                  <a:srgbClr val="404040"/>
                </a:buClr>
                <a:buSzPts val="1600"/>
                <a:buFont typeface="Arial"/>
                <a:buChar char="••"/>
              </a:pPr>
              <a:r>
                <a:rPr lang="en-US" sz="1600" b="1" i="0" u="none" strike="noStrike" cap="none" dirty="0">
                  <a:solidFill>
                    <a:schemeClr val="dk1"/>
                  </a:solidFill>
                  <a:latin typeface="Arial"/>
                  <a:ea typeface="Arial"/>
                  <a:cs typeface="Arial"/>
                  <a:sym typeface="Arial"/>
                </a:rPr>
                <a:t>Cons</a:t>
              </a:r>
              <a:r>
                <a:rPr lang="en-US" sz="1600" b="0" i="0" u="none" strike="noStrike" cap="none" dirty="0">
                  <a:solidFill>
                    <a:schemeClr val="dk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400" b="0" i="0" u="none" strike="noStrike" cap="none" dirty="0">
                  <a:solidFill>
                    <a:schemeClr val="dk1"/>
                  </a:solidFill>
                  <a:latin typeface="Arial"/>
                  <a:ea typeface="Arial"/>
                  <a:cs typeface="Arial"/>
                  <a:sym typeface="Arial"/>
                </a:rPr>
                <a:t>FDA proposed ruling on LDTs</a:t>
              </a:r>
              <a:endParaRPr sz="1400" b="0" i="0" u="none" strike="noStrike" cap="none" dirty="0">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400" b="0" i="0" u="none" strike="noStrike" cap="none" dirty="0">
                  <a:solidFill>
                    <a:schemeClr val="dk1"/>
                  </a:solidFill>
                  <a:latin typeface="Arial"/>
                  <a:ea typeface="Arial"/>
                  <a:cs typeface="Arial"/>
                  <a:sym typeface="Arial"/>
                </a:rPr>
                <a:t>High cost of rare disease testing</a:t>
              </a:r>
              <a:endParaRPr sz="1400" b="0" i="0" u="none" strike="noStrike" cap="none" dirty="0">
                <a:solidFill>
                  <a:srgbClr val="000000"/>
                </a:solidFill>
                <a:latin typeface="Arial"/>
                <a:ea typeface="Arial"/>
                <a:cs typeface="Arial"/>
                <a:sym typeface="Arial"/>
              </a:endParaRPr>
            </a:p>
            <a:p>
              <a:pPr marL="461963" marR="0" lvl="1" indent="-171448" algn="l" rtl="0">
                <a:lnSpc>
                  <a:spcPct val="90000"/>
                </a:lnSpc>
                <a:spcBef>
                  <a:spcPts val="270"/>
                </a:spcBef>
                <a:spcAft>
                  <a:spcPts val="0"/>
                </a:spcAft>
                <a:buClr>
                  <a:srgbClr val="404040"/>
                </a:buClr>
                <a:buSzPts val="1600"/>
                <a:buFont typeface="Arial"/>
                <a:buChar char="••"/>
              </a:pPr>
              <a:r>
                <a:rPr lang="en-US" sz="1400" b="0" i="0" u="none" strike="noStrike" cap="none" dirty="0">
                  <a:solidFill>
                    <a:schemeClr val="dk1"/>
                  </a:solidFill>
                  <a:latin typeface="Arial"/>
                  <a:ea typeface="Arial"/>
                  <a:cs typeface="Arial"/>
                  <a:sym typeface="Arial"/>
                </a:rPr>
                <a:t>Limited expertise on some test development</a:t>
              </a:r>
              <a:endParaRPr sz="1400" b="0" i="0" u="none" strike="noStrike" cap="none" dirty="0">
                <a:solidFill>
                  <a:srgbClr val="000000"/>
                </a:solidFill>
                <a:latin typeface="Arial"/>
                <a:ea typeface="Arial"/>
                <a:cs typeface="Arial"/>
                <a:sym typeface="Arial"/>
              </a:endParaRPr>
            </a:p>
            <a:p>
              <a:pPr marL="0" marR="0" lvl="1" indent="0" algn="l" rtl="0">
                <a:lnSpc>
                  <a:spcPct val="9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sp>
        <p:nvSpPr>
          <p:cNvPr id="411" name="Google Shape;411;p19"/>
          <p:cNvSpPr txBox="1"/>
          <p:nvPr/>
        </p:nvSpPr>
        <p:spPr>
          <a:xfrm>
            <a:off x="3270533" y="6061130"/>
            <a:ext cx="872546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0" i="1" u="none" strike="noStrike" cap="none" dirty="0">
                <a:solidFill>
                  <a:srgbClr val="000000"/>
                </a:solidFill>
                <a:latin typeface="Arial"/>
                <a:ea typeface="Arial"/>
                <a:cs typeface="Arial"/>
                <a:sym typeface="Arial"/>
              </a:rPr>
              <a:t>**Your strategic plan will assist in the selection of model that fits and advocates for future growth** </a:t>
            </a:r>
            <a:endParaRPr b="0" i="1"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0"/>
          <p:cNvSpPr txBox="1">
            <a:spLocks noGrp="1"/>
          </p:cNvSpPr>
          <p:nvPr>
            <p:ph type="title"/>
          </p:nvPr>
        </p:nvSpPr>
        <p:spPr>
          <a:xfrm>
            <a:off x="7166605" y="327025"/>
            <a:ext cx="4711346" cy="95503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358"/>
              <a:buFont typeface="Arial"/>
              <a:buNone/>
            </a:pPr>
            <a:r>
              <a:rPr lang="en-US" sz="3100" i="0" u="none" strike="noStrike" cap="none" dirty="0">
                <a:solidFill>
                  <a:schemeClr val="lt1"/>
                </a:solidFill>
                <a:latin typeface="Arial"/>
                <a:ea typeface="Arial"/>
                <a:cs typeface="Arial"/>
                <a:sym typeface="Arial"/>
              </a:rPr>
              <a:t>“Hub-and</a:t>
            </a:r>
            <a:r>
              <a:rPr lang="en-US" sz="3100" dirty="0">
                <a:solidFill>
                  <a:schemeClr val="lt1"/>
                </a:solidFill>
              </a:rPr>
              <a:t>-Spoke” –centralized </a:t>
            </a:r>
            <a:r>
              <a:rPr lang="en-US" sz="3100" dirty="0"/>
              <a:t>model</a:t>
            </a:r>
            <a:br>
              <a:rPr lang="en-US" sz="2800" b="0" i="0" u="none" strike="noStrike" cap="none" dirty="0">
                <a:solidFill>
                  <a:srgbClr val="000000"/>
                </a:solidFill>
                <a:latin typeface="Arial"/>
                <a:ea typeface="Arial"/>
                <a:cs typeface="Arial"/>
                <a:sym typeface="Arial"/>
              </a:rPr>
            </a:br>
            <a:endParaRPr dirty="0"/>
          </a:p>
        </p:txBody>
      </p:sp>
      <p:grpSp>
        <p:nvGrpSpPr>
          <p:cNvPr id="419" name="Google Shape;419;p20" descr="info identifying more extensive services"/>
          <p:cNvGrpSpPr/>
          <p:nvPr/>
        </p:nvGrpSpPr>
        <p:grpSpPr>
          <a:xfrm>
            <a:off x="534411" y="1114"/>
            <a:ext cx="6160635" cy="6855770"/>
            <a:chOff x="603823" y="1114"/>
            <a:chExt cx="6160635" cy="6855770"/>
          </a:xfrm>
        </p:grpSpPr>
        <p:sp>
          <p:nvSpPr>
            <p:cNvPr id="420" name="Google Shape;420;p20"/>
            <p:cNvSpPr/>
            <p:nvPr/>
          </p:nvSpPr>
          <p:spPr>
            <a:xfrm>
              <a:off x="1029845" y="774703"/>
              <a:ext cx="5308592" cy="5308592"/>
            </a:xfrm>
            <a:prstGeom prst="blockArc">
              <a:avLst>
                <a:gd name="adj1" fmla="val 12600000"/>
                <a:gd name="adj2" fmla="val 16200000"/>
                <a:gd name="adj3" fmla="val 452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0"/>
            <p:cNvSpPr/>
            <p:nvPr/>
          </p:nvSpPr>
          <p:spPr>
            <a:xfrm>
              <a:off x="1029845" y="774703"/>
              <a:ext cx="5308592" cy="5308592"/>
            </a:xfrm>
            <a:prstGeom prst="blockArc">
              <a:avLst>
                <a:gd name="adj1" fmla="val 9000000"/>
                <a:gd name="adj2" fmla="val 12600000"/>
                <a:gd name="adj3" fmla="val 452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0"/>
            <p:cNvSpPr/>
            <p:nvPr/>
          </p:nvSpPr>
          <p:spPr>
            <a:xfrm>
              <a:off x="1029845" y="774703"/>
              <a:ext cx="5308592" cy="5308592"/>
            </a:xfrm>
            <a:prstGeom prst="blockArc">
              <a:avLst>
                <a:gd name="adj1" fmla="val 5400000"/>
                <a:gd name="adj2" fmla="val 9000000"/>
                <a:gd name="adj3" fmla="val 452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0"/>
            <p:cNvSpPr/>
            <p:nvPr/>
          </p:nvSpPr>
          <p:spPr>
            <a:xfrm>
              <a:off x="1029845" y="774703"/>
              <a:ext cx="5308592" cy="5308592"/>
            </a:xfrm>
            <a:prstGeom prst="blockArc">
              <a:avLst>
                <a:gd name="adj1" fmla="val 2226690"/>
                <a:gd name="adj2" fmla="val 5400000"/>
                <a:gd name="adj3" fmla="val 452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0"/>
            <p:cNvSpPr/>
            <p:nvPr/>
          </p:nvSpPr>
          <p:spPr>
            <a:xfrm>
              <a:off x="1029845" y="774703"/>
              <a:ext cx="5308592" cy="5308592"/>
            </a:xfrm>
            <a:prstGeom prst="blockArc">
              <a:avLst>
                <a:gd name="adj1" fmla="val 19800000"/>
                <a:gd name="adj2" fmla="val 1800000"/>
                <a:gd name="adj3" fmla="val 452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0"/>
            <p:cNvSpPr/>
            <p:nvPr/>
          </p:nvSpPr>
          <p:spPr>
            <a:xfrm>
              <a:off x="1029845" y="774703"/>
              <a:ext cx="5308592" cy="5308592"/>
            </a:xfrm>
            <a:prstGeom prst="blockArc">
              <a:avLst>
                <a:gd name="adj1" fmla="val 16200000"/>
                <a:gd name="adj2" fmla="val 19800000"/>
                <a:gd name="adj3" fmla="val 452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0"/>
            <p:cNvSpPr/>
            <p:nvPr/>
          </p:nvSpPr>
          <p:spPr>
            <a:xfrm>
              <a:off x="2493271" y="2238130"/>
              <a:ext cx="2381739" cy="238173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0"/>
            <p:cNvSpPr txBox="1"/>
            <p:nvPr/>
          </p:nvSpPr>
          <p:spPr>
            <a:xfrm>
              <a:off x="2678633" y="2627663"/>
              <a:ext cx="2011014" cy="168414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chemeClr val="bg1"/>
                  </a:solidFill>
                  <a:latin typeface="Arial"/>
                  <a:ea typeface="Arial"/>
                  <a:cs typeface="Arial"/>
                  <a:sym typeface="Arial"/>
                </a:rPr>
                <a:t>“HUB” Main Campus</a:t>
              </a:r>
              <a:endParaRPr dirty="0">
                <a:solidFill>
                  <a:schemeClr val="bg1"/>
                </a:solidFill>
              </a:endParaRPr>
            </a:p>
            <a:p>
              <a:pPr marL="0" marR="0" lvl="0" indent="0" algn="ctr" rtl="0">
                <a:lnSpc>
                  <a:spcPct val="90000"/>
                </a:lnSpc>
                <a:spcBef>
                  <a:spcPts val="0"/>
                </a:spcBef>
                <a:spcAft>
                  <a:spcPts val="0"/>
                </a:spcAft>
                <a:buClr>
                  <a:srgbClr val="000000"/>
                </a:buClr>
                <a:buSzPts val="2000"/>
                <a:buFont typeface="Arial"/>
                <a:buNone/>
              </a:pPr>
              <a:r>
                <a:rPr lang="en-US" sz="2000" b="1" i="1" u="none" strike="noStrike" cap="none" dirty="0">
                  <a:solidFill>
                    <a:schemeClr val="bg1"/>
                  </a:solidFill>
                  <a:latin typeface="Arial"/>
                  <a:ea typeface="Arial"/>
                  <a:cs typeface="Arial"/>
                  <a:sym typeface="Arial"/>
                </a:rPr>
                <a:t>More extensive service</a:t>
              </a:r>
              <a:endParaRPr sz="2000" b="1" i="1" u="none" strike="noStrike" cap="none" dirty="0">
                <a:solidFill>
                  <a:schemeClr val="bg1"/>
                </a:solidFill>
                <a:latin typeface="Arial"/>
                <a:ea typeface="Arial"/>
                <a:cs typeface="Arial"/>
                <a:sym typeface="Arial"/>
              </a:endParaRPr>
            </a:p>
          </p:txBody>
        </p:sp>
        <p:sp>
          <p:nvSpPr>
            <p:cNvPr id="428" name="Google Shape;428;p20"/>
            <p:cNvSpPr/>
            <p:nvPr/>
          </p:nvSpPr>
          <p:spPr>
            <a:xfrm>
              <a:off x="2850532" y="1114"/>
              <a:ext cx="1667217" cy="16672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20"/>
            <p:cNvSpPr txBox="1"/>
            <p:nvPr/>
          </p:nvSpPr>
          <p:spPr>
            <a:xfrm>
              <a:off x="3094690" y="245272"/>
              <a:ext cx="1178901" cy="117890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“Spoke”</a:t>
              </a:r>
              <a:endParaRPr/>
            </a:p>
            <a:p>
              <a:pPr marL="0" marR="0" lvl="0" indent="0" algn="ctr" rtl="0">
                <a:lnSpc>
                  <a:spcPct val="90000"/>
                </a:lnSpc>
                <a:spcBef>
                  <a:spcPts val="0"/>
                </a:spcBef>
                <a:spcAft>
                  <a:spcPts val="0"/>
                </a:spcAft>
                <a:buClr>
                  <a:srgbClr val="000000"/>
                </a:buClr>
                <a:buSzPts val="1600"/>
                <a:buFont typeface="Arial"/>
                <a:buNone/>
              </a:pPr>
              <a:r>
                <a:rPr lang="en-US" sz="1600" b="1" i="1" u="none" strike="noStrike" cap="none">
                  <a:solidFill>
                    <a:schemeClr val="dk1"/>
                  </a:solidFill>
                  <a:latin typeface="Arial"/>
                  <a:ea typeface="Arial"/>
                  <a:cs typeface="Arial"/>
                  <a:sym typeface="Arial"/>
                </a:rPr>
                <a:t>Satellite campuses</a:t>
              </a:r>
              <a:endParaRPr sz="1600" b="1" i="1" u="none" strike="noStrike" cap="none">
                <a:solidFill>
                  <a:schemeClr val="dk1"/>
                </a:solidFill>
                <a:latin typeface="Arial"/>
                <a:ea typeface="Arial"/>
                <a:cs typeface="Arial"/>
                <a:sym typeface="Arial"/>
              </a:endParaRPr>
            </a:p>
          </p:txBody>
        </p:sp>
        <p:sp>
          <p:nvSpPr>
            <p:cNvPr id="430" name="Google Shape;430;p20"/>
            <p:cNvSpPr/>
            <p:nvPr/>
          </p:nvSpPr>
          <p:spPr>
            <a:xfrm>
              <a:off x="5097241" y="1298252"/>
              <a:ext cx="1667217" cy="16672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20"/>
            <p:cNvSpPr txBox="1"/>
            <p:nvPr/>
          </p:nvSpPr>
          <p:spPr>
            <a:xfrm>
              <a:off x="5341399" y="1542410"/>
              <a:ext cx="1178901" cy="117890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“Spoke”</a:t>
              </a:r>
              <a:endParaRPr/>
            </a:p>
            <a:p>
              <a:pPr marL="0" marR="0" lvl="0" indent="0" algn="ctr" rtl="0">
                <a:lnSpc>
                  <a:spcPct val="90000"/>
                </a:lnSpc>
                <a:spcBef>
                  <a:spcPts val="0"/>
                </a:spcBef>
                <a:spcAft>
                  <a:spcPts val="0"/>
                </a:spcAft>
                <a:buClr>
                  <a:srgbClr val="000000"/>
                </a:buClr>
                <a:buSzPts val="1600"/>
                <a:buFont typeface="Arial"/>
                <a:buNone/>
              </a:pPr>
              <a:r>
                <a:rPr lang="en-US" sz="1600" b="1" i="1" u="none" strike="noStrike" cap="none">
                  <a:solidFill>
                    <a:schemeClr val="dk1"/>
                  </a:solidFill>
                  <a:latin typeface="Arial"/>
                  <a:ea typeface="Arial"/>
                  <a:cs typeface="Arial"/>
                  <a:sym typeface="Arial"/>
                </a:rPr>
                <a:t>General Laboratory</a:t>
              </a:r>
              <a:endParaRPr/>
            </a:p>
            <a:p>
              <a:pPr marL="0" marR="0" lvl="0" indent="0" algn="ctr" rtl="0">
                <a:lnSpc>
                  <a:spcPct val="90000"/>
                </a:lnSpc>
                <a:spcBef>
                  <a:spcPts val="0"/>
                </a:spcBef>
                <a:spcAft>
                  <a:spcPts val="0"/>
                </a:spcAft>
                <a:buClr>
                  <a:srgbClr val="000000"/>
                </a:buClr>
                <a:buSzPts val="1600"/>
                <a:buFont typeface="Arial"/>
                <a:buNone/>
              </a:pPr>
              <a:r>
                <a:rPr lang="en-US" sz="1600" b="1" i="1" u="none" strike="noStrike" cap="none">
                  <a:solidFill>
                    <a:schemeClr val="dk1"/>
                  </a:solidFill>
                  <a:latin typeface="Arial"/>
                  <a:ea typeface="Arial"/>
                  <a:cs typeface="Arial"/>
                  <a:sym typeface="Arial"/>
                </a:rPr>
                <a:t>Testing</a:t>
              </a:r>
              <a:endParaRPr sz="1600" b="1" i="1" u="none" strike="noStrike" cap="none">
                <a:solidFill>
                  <a:schemeClr val="dk1"/>
                </a:solidFill>
                <a:latin typeface="Arial"/>
                <a:ea typeface="Arial"/>
                <a:cs typeface="Arial"/>
                <a:sym typeface="Arial"/>
              </a:endParaRPr>
            </a:p>
          </p:txBody>
        </p:sp>
        <p:sp>
          <p:nvSpPr>
            <p:cNvPr id="432" name="Google Shape;432;p20"/>
            <p:cNvSpPr/>
            <p:nvPr/>
          </p:nvSpPr>
          <p:spPr>
            <a:xfrm>
              <a:off x="5097241" y="3892529"/>
              <a:ext cx="1667217" cy="16672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20"/>
            <p:cNvSpPr txBox="1"/>
            <p:nvPr/>
          </p:nvSpPr>
          <p:spPr>
            <a:xfrm>
              <a:off x="5341399" y="4136687"/>
              <a:ext cx="1178901" cy="117890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“Spoke”</a:t>
              </a:r>
              <a:endParaRPr/>
            </a:p>
            <a:p>
              <a:pPr marL="0" marR="0" lvl="0" indent="0" algn="ctr" rtl="0">
                <a:lnSpc>
                  <a:spcPct val="90000"/>
                </a:lnSpc>
                <a:spcBef>
                  <a:spcPts val="0"/>
                </a:spcBef>
                <a:spcAft>
                  <a:spcPts val="0"/>
                </a:spcAft>
                <a:buClr>
                  <a:srgbClr val="000000"/>
                </a:buClr>
                <a:buSzPts val="1600"/>
                <a:buFont typeface="Arial"/>
                <a:buNone/>
              </a:pPr>
              <a:r>
                <a:rPr lang="en-US" sz="1600" b="1" i="1" u="none" strike="noStrike" cap="none">
                  <a:solidFill>
                    <a:schemeClr val="dk1"/>
                  </a:solidFill>
                  <a:latin typeface="Arial"/>
                  <a:ea typeface="Arial"/>
                  <a:cs typeface="Arial"/>
                  <a:sym typeface="Arial"/>
                </a:rPr>
                <a:t>Broaden rural area’s access to services</a:t>
              </a:r>
              <a:endParaRPr sz="1600" b="1" i="1" u="none" strike="noStrike" cap="none">
                <a:solidFill>
                  <a:schemeClr val="dk1"/>
                </a:solidFill>
                <a:latin typeface="Arial"/>
                <a:ea typeface="Arial"/>
                <a:cs typeface="Arial"/>
                <a:sym typeface="Arial"/>
              </a:endParaRPr>
            </a:p>
          </p:txBody>
        </p:sp>
        <p:sp>
          <p:nvSpPr>
            <p:cNvPr id="434" name="Google Shape;434;p20"/>
            <p:cNvSpPr/>
            <p:nvPr/>
          </p:nvSpPr>
          <p:spPr>
            <a:xfrm>
              <a:off x="2850532" y="5189667"/>
              <a:ext cx="1667217" cy="16672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0"/>
            <p:cNvSpPr txBox="1"/>
            <p:nvPr/>
          </p:nvSpPr>
          <p:spPr>
            <a:xfrm>
              <a:off x="3094690" y="5433825"/>
              <a:ext cx="1178901" cy="1178901"/>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“Spoke”</a:t>
              </a:r>
              <a:endParaRPr/>
            </a:p>
            <a:p>
              <a:pPr marL="0" marR="0" lvl="0" indent="0" algn="ctr" rtl="0">
                <a:lnSpc>
                  <a:spcPct val="90000"/>
                </a:lnSpc>
                <a:spcBef>
                  <a:spcPts val="0"/>
                </a:spcBef>
                <a:spcAft>
                  <a:spcPts val="0"/>
                </a:spcAft>
                <a:buClr>
                  <a:srgbClr val="000000"/>
                </a:buClr>
                <a:buSzPts val="1400"/>
                <a:buFont typeface="Arial"/>
                <a:buNone/>
              </a:pPr>
              <a:r>
                <a:rPr lang="en-US" sz="1400" b="1" i="1" u="none" strike="noStrike" cap="none">
                  <a:solidFill>
                    <a:schemeClr val="dk1"/>
                  </a:solidFill>
                  <a:latin typeface="Arial"/>
                  <a:ea typeface="Arial"/>
                  <a:cs typeface="Arial"/>
                  <a:sym typeface="Arial"/>
                </a:rPr>
                <a:t>Increase testing volumes &amp; patients at local levels</a:t>
              </a:r>
              <a:r>
                <a:rPr lang="en-US" sz="1400" b="1" i="0" u="none" strike="noStrike" cap="none">
                  <a:solidFill>
                    <a:schemeClr val="dk1"/>
                  </a:solidFill>
                  <a:latin typeface="Arial"/>
                  <a:ea typeface="Arial"/>
                  <a:cs typeface="Arial"/>
                  <a:sym typeface="Arial"/>
                </a:rPr>
                <a:t> </a:t>
              </a:r>
              <a:endParaRPr sz="1400" b="1" i="0" u="none" strike="noStrike" cap="none">
                <a:solidFill>
                  <a:schemeClr val="dk1"/>
                </a:solidFill>
                <a:latin typeface="Arial"/>
                <a:ea typeface="Arial"/>
                <a:cs typeface="Arial"/>
                <a:sym typeface="Arial"/>
              </a:endParaRPr>
            </a:p>
          </p:txBody>
        </p:sp>
        <p:sp>
          <p:nvSpPr>
            <p:cNvPr id="436" name="Google Shape;436;p20"/>
            <p:cNvSpPr/>
            <p:nvPr/>
          </p:nvSpPr>
          <p:spPr>
            <a:xfrm>
              <a:off x="603823" y="3892529"/>
              <a:ext cx="1667217" cy="16672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0"/>
            <p:cNvSpPr txBox="1"/>
            <p:nvPr/>
          </p:nvSpPr>
          <p:spPr>
            <a:xfrm>
              <a:off x="847981" y="4136687"/>
              <a:ext cx="1178901" cy="117890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“Spoke” </a:t>
              </a:r>
              <a:r>
                <a:rPr lang="en-US" sz="1600" b="1" i="1" u="none" strike="noStrike" cap="none">
                  <a:solidFill>
                    <a:schemeClr val="dk1"/>
                  </a:solidFill>
                  <a:latin typeface="Arial"/>
                  <a:ea typeface="Arial"/>
                  <a:cs typeface="Arial"/>
                  <a:sym typeface="Arial"/>
                </a:rPr>
                <a:t>Reduced cost &amp; inventory</a:t>
              </a:r>
              <a:endParaRPr sz="1600" b="1" i="1" u="none" strike="noStrike" cap="none">
                <a:solidFill>
                  <a:schemeClr val="dk1"/>
                </a:solidFill>
                <a:latin typeface="Arial"/>
                <a:ea typeface="Arial"/>
                <a:cs typeface="Arial"/>
                <a:sym typeface="Arial"/>
              </a:endParaRPr>
            </a:p>
          </p:txBody>
        </p:sp>
        <p:sp>
          <p:nvSpPr>
            <p:cNvPr id="438" name="Google Shape;438;p20"/>
            <p:cNvSpPr/>
            <p:nvPr/>
          </p:nvSpPr>
          <p:spPr>
            <a:xfrm>
              <a:off x="603823" y="1298252"/>
              <a:ext cx="1667217" cy="16672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0"/>
            <p:cNvSpPr txBox="1"/>
            <p:nvPr/>
          </p:nvSpPr>
          <p:spPr>
            <a:xfrm>
              <a:off x="847981" y="1542410"/>
              <a:ext cx="1178901" cy="117890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“Spoke” </a:t>
              </a:r>
              <a:r>
                <a:rPr lang="en-US" sz="1600" b="1" i="1" u="none" strike="noStrike" cap="none">
                  <a:solidFill>
                    <a:schemeClr val="dk1"/>
                  </a:solidFill>
                  <a:latin typeface="Arial"/>
                  <a:ea typeface="Arial"/>
                  <a:cs typeface="Arial"/>
                  <a:sym typeface="Arial"/>
                </a:rPr>
                <a:t>Minimal leadership on-site</a:t>
              </a:r>
              <a:endParaRPr sz="1600" b="1" i="1" u="none" strike="noStrike" cap="none">
                <a:solidFill>
                  <a:schemeClr val="dk1"/>
                </a:solidFill>
                <a:latin typeface="Arial"/>
                <a:ea typeface="Arial"/>
                <a:cs typeface="Arial"/>
                <a:sym typeface="Arial"/>
              </a:endParaRPr>
            </a:p>
          </p:txBody>
        </p:sp>
      </p:grpSp>
      <p:grpSp>
        <p:nvGrpSpPr>
          <p:cNvPr id="440" name="Google Shape;440;p20" descr="info on effective method of organization "/>
          <p:cNvGrpSpPr/>
          <p:nvPr/>
        </p:nvGrpSpPr>
        <p:grpSpPr>
          <a:xfrm>
            <a:off x="7298871" y="1551368"/>
            <a:ext cx="4446815" cy="5097879"/>
            <a:chOff x="0" y="154"/>
            <a:chExt cx="4446815" cy="5097879"/>
          </a:xfrm>
        </p:grpSpPr>
        <p:sp>
          <p:nvSpPr>
            <p:cNvPr id="441" name="Google Shape;441;p20"/>
            <p:cNvSpPr/>
            <p:nvPr/>
          </p:nvSpPr>
          <p:spPr>
            <a:xfrm>
              <a:off x="0" y="4595185"/>
              <a:ext cx="4446815" cy="502848"/>
            </a:xfrm>
            <a:prstGeom prst="rect">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0"/>
            <p:cNvSpPr txBox="1"/>
            <p:nvPr/>
          </p:nvSpPr>
          <p:spPr>
            <a:xfrm>
              <a:off x="0" y="4595185"/>
              <a:ext cx="4446815" cy="502848"/>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1" i="0" u="none" strike="noStrike" cap="none" dirty="0">
                  <a:solidFill>
                    <a:schemeClr val="lt1"/>
                  </a:solidFill>
                  <a:latin typeface="Arial"/>
                  <a:ea typeface="Arial"/>
                  <a:cs typeface="Arial"/>
                  <a:sym typeface="Arial"/>
                </a:rPr>
                <a:t>Establish productive partnerships, high quality care, and increases revenue. </a:t>
              </a:r>
              <a:endParaRPr sz="1600" b="1" i="0" u="none" strike="noStrike" cap="none" dirty="0">
                <a:solidFill>
                  <a:schemeClr val="lt1"/>
                </a:solidFill>
                <a:latin typeface="Arial"/>
                <a:ea typeface="Arial"/>
                <a:cs typeface="Arial"/>
                <a:sym typeface="Arial"/>
              </a:endParaRPr>
            </a:p>
          </p:txBody>
        </p:sp>
        <p:sp>
          <p:nvSpPr>
            <p:cNvPr id="443" name="Google Shape;443;p20"/>
            <p:cNvSpPr/>
            <p:nvPr/>
          </p:nvSpPr>
          <p:spPr>
            <a:xfrm rot="10800000">
              <a:off x="0" y="3829347"/>
              <a:ext cx="4446815" cy="773381"/>
            </a:xfrm>
            <a:prstGeom prst="upArrowCallout">
              <a:avLst>
                <a:gd name="adj1" fmla="val 25000"/>
                <a:gd name="adj2" fmla="val 25000"/>
                <a:gd name="adj3" fmla="val 25000"/>
                <a:gd name="adj4" fmla="val 64977"/>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20"/>
            <p:cNvSpPr txBox="1"/>
            <p:nvPr/>
          </p:nvSpPr>
          <p:spPr>
            <a:xfrm>
              <a:off x="0" y="3829347"/>
              <a:ext cx="4446815" cy="502520"/>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1" i="0" u="none" strike="noStrike" cap="none" dirty="0">
                  <a:solidFill>
                    <a:schemeClr val="lt1"/>
                  </a:solidFill>
                  <a:latin typeface="Arial"/>
                  <a:ea typeface="Arial"/>
                  <a:cs typeface="Arial"/>
                  <a:sym typeface="Arial"/>
                </a:rPr>
                <a:t>Allow for easy laboratory service expansion</a:t>
              </a:r>
              <a:endParaRPr sz="1600" b="1" i="0" u="none" strike="noStrike" cap="none" dirty="0">
                <a:solidFill>
                  <a:schemeClr val="lt1"/>
                </a:solidFill>
                <a:latin typeface="Arial"/>
                <a:ea typeface="Arial"/>
                <a:cs typeface="Arial"/>
                <a:sym typeface="Arial"/>
              </a:endParaRPr>
            </a:p>
          </p:txBody>
        </p:sp>
        <p:sp>
          <p:nvSpPr>
            <p:cNvPr id="445" name="Google Shape;445;p20"/>
            <p:cNvSpPr/>
            <p:nvPr/>
          </p:nvSpPr>
          <p:spPr>
            <a:xfrm rot="10800000">
              <a:off x="0" y="3063508"/>
              <a:ext cx="4446815" cy="773381"/>
            </a:xfrm>
            <a:prstGeom prst="upArrowCallout">
              <a:avLst>
                <a:gd name="adj1" fmla="val 25000"/>
                <a:gd name="adj2" fmla="val 25000"/>
                <a:gd name="adj3" fmla="val 25000"/>
                <a:gd name="adj4" fmla="val 64977"/>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20"/>
            <p:cNvSpPr txBox="1"/>
            <p:nvPr/>
          </p:nvSpPr>
          <p:spPr>
            <a:xfrm>
              <a:off x="0" y="3063508"/>
              <a:ext cx="4446815" cy="502520"/>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1" i="0" u="none" strike="noStrike" cap="none" dirty="0">
                  <a:solidFill>
                    <a:schemeClr val="lt1"/>
                  </a:solidFill>
                  <a:latin typeface="Arial"/>
                  <a:ea typeface="Arial"/>
                  <a:cs typeface="Arial"/>
                  <a:sym typeface="Arial"/>
                </a:rPr>
                <a:t>Centralize leadership that manages and coordinates across the system</a:t>
              </a:r>
              <a:endParaRPr sz="1600" b="1" i="0" u="none" strike="noStrike" cap="none" dirty="0">
                <a:solidFill>
                  <a:schemeClr val="lt1"/>
                </a:solidFill>
                <a:latin typeface="Arial"/>
                <a:ea typeface="Arial"/>
                <a:cs typeface="Arial"/>
                <a:sym typeface="Arial"/>
              </a:endParaRPr>
            </a:p>
          </p:txBody>
        </p:sp>
        <p:sp>
          <p:nvSpPr>
            <p:cNvPr id="447" name="Google Shape;447;p20"/>
            <p:cNvSpPr/>
            <p:nvPr/>
          </p:nvSpPr>
          <p:spPr>
            <a:xfrm rot="10800000">
              <a:off x="0" y="2297670"/>
              <a:ext cx="4446815" cy="773381"/>
            </a:xfrm>
            <a:prstGeom prst="upArrowCallout">
              <a:avLst>
                <a:gd name="adj1" fmla="val 25000"/>
                <a:gd name="adj2" fmla="val 25000"/>
                <a:gd name="adj3" fmla="val 25000"/>
                <a:gd name="adj4" fmla="val 64977"/>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20"/>
            <p:cNvSpPr txBox="1"/>
            <p:nvPr/>
          </p:nvSpPr>
          <p:spPr>
            <a:xfrm>
              <a:off x="0" y="2297670"/>
              <a:ext cx="4446815" cy="502520"/>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1" i="0" u="none" strike="noStrike" cap="none" dirty="0">
                  <a:solidFill>
                    <a:schemeClr val="lt1"/>
                  </a:solidFill>
                  <a:latin typeface="Arial"/>
                  <a:ea typeface="Arial"/>
                  <a:cs typeface="Arial"/>
                  <a:sym typeface="Arial"/>
                </a:rPr>
                <a:t>Standardized processes &amp; increasing testing across a larger region</a:t>
              </a:r>
              <a:endParaRPr sz="1600" b="1" i="0" u="none" strike="noStrike" cap="none" dirty="0">
                <a:solidFill>
                  <a:schemeClr val="lt1"/>
                </a:solidFill>
                <a:latin typeface="Arial"/>
                <a:ea typeface="Arial"/>
                <a:cs typeface="Arial"/>
                <a:sym typeface="Arial"/>
              </a:endParaRPr>
            </a:p>
          </p:txBody>
        </p:sp>
        <p:sp>
          <p:nvSpPr>
            <p:cNvPr id="449" name="Google Shape;449;p20"/>
            <p:cNvSpPr/>
            <p:nvPr/>
          </p:nvSpPr>
          <p:spPr>
            <a:xfrm rot="10800000">
              <a:off x="0" y="1531831"/>
              <a:ext cx="4446815" cy="773381"/>
            </a:xfrm>
            <a:prstGeom prst="upArrowCallout">
              <a:avLst>
                <a:gd name="adj1" fmla="val 25000"/>
                <a:gd name="adj2" fmla="val 25000"/>
                <a:gd name="adj3" fmla="val 25000"/>
                <a:gd name="adj4" fmla="val 64977"/>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0"/>
            <p:cNvSpPr txBox="1"/>
            <p:nvPr/>
          </p:nvSpPr>
          <p:spPr>
            <a:xfrm>
              <a:off x="0" y="1531831"/>
              <a:ext cx="4446815" cy="502520"/>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1" i="0" u="none" strike="noStrike" cap="none" dirty="0">
                  <a:solidFill>
                    <a:schemeClr val="lt1"/>
                  </a:solidFill>
                  <a:latin typeface="Arial"/>
                  <a:ea typeface="Arial"/>
                  <a:cs typeface="Arial"/>
                  <a:sym typeface="Arial"/>
                </a:rPr>
                <a:t>Specialized testing consolidated to site</a:t>
              </a:r>
              <a:endParaRPr sz="1600" b="1" i="0" u="none" strike="noStrike" cap="none" dirty="0">
                <a:solidFill>
                  <a:schemeClr val="lt1"/>
                </a:solidFill>
                <a:latin typeface="Arial"/>
                <a:ea typeface="Arial"/>
                <a:cs typeface="Arial"/>
                <a:sym typeface="Arial"/>
              </a:endParaRPr>
            </a:p>
          </p:txBody>
        </p:sp>
        <p:sp>
          <p:nvSpPr>
            <p:cNvPr id="451" name="Google Shape;451;p20"/>
            <p:cNvSpPr/>
            <p:nvPr/>
          </p:nvSpPr>
          <p:spPr>
            <a:xfrm rot="10800000">
              <a:off x="0" y="765992"/>
              <a:ext cx="4446815" cy="773381"/>
            </a:xfrm>
            <a:prstGeom prst="upArrowCallout">
              <a:avLst>
                <a:gd name="adj1" fmla="val 25000"/>
                <a:gd name="adj2" fmla="val 25000"/>
                <a:gd name="adj3" fmla="val 25000"/>
                <a:gd name="adj4" fmla="val 64977"/>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20"/>
            <p:cNvSpPr txBox="1"/>
            <p:nvPr/>
          </p:nvSpPr>
          <p:spPr>
            <a:xfrm>
              <a:off x="0" y="765992"/>
              <a:ext cx="4446815" cy="502520"/>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1" i="0" u="none" strike="noStrike" cap="none" dirty="0">
                  <a:solidFill>
                    <a:schemeClr val="lt1"/>
                  </a:solidFill>
                  <a:latin typeface="Arial"/>
                  <a:ea typeface="Arial"/>
                  <a:cs typeface="Arial"/>
                  <a:sym typeface="Arial"/>
                </a:rPr>
                <a:t>Larger allocation of resources &amp; inventory</a:t>
              </a:r>
              <a:endParaRPr sz="1600" b="1" i="0" u="none" strike="noStrike" cap="none" dirty="0">
                <a:solidFill>
                  <a:schemeClr val="lt1"/>
                </a:solidFill>
                <a:latin typeface="Arial"/>
                <a:ea typeface="Arial"/>
                <a:cs typeface="Arial"/>
                <a:sym typeface="Arial"/>
              </a:endParaRPr>
            </a:p>
          </p:txBody>
        </p:sp>
        <p:sp>
          <p:nvSpPr>
            <p:cNvPr id="453" name="Google Shape;453;p20"/>
            <p:cNvSpPr/>
            <p:nvPr/>
          </p:nvSpPr>
          <p:spPr>
            <a:xfrm rot="10800000">
              <a:off x="0" y="154"/>
              <a:ext cx="4446815" cy="773381"/>
            </a:xfrm>
            <a:prstGeom prst="upArrowCallout">
              <a:avLst>
                <a:gd name="adj1" fmla="val 25000"/>
                <a:gd name="adj2" fmla="val 25000"/>
                <a:gd name="adj3" fmla="val 25000"/>
                <a:gd name="adj4" fmla="val 64977"/>
              </a:avLst>
            </a:prstGeom>
            <a:solidFill>
              <a:srgbClr val="4372C3"/>
            </a:solidFill>
            <a:ln w="38100" cap="flat" cmpd="sng">
              <a:solidFill>
                <a:schemeClr val="lt1"/>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0"/>
            <p:cNvSpPr txBox="1"/>
            <p:nvPr/>
          </p:nvSpPr>
          <p:spPr>
            <a:xfrm>
              <a:off x="0" y="154"/>
              <a:ext cx="4446815" cy="502520"/>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600" b="1" i="0" u="none" strike="noStrike" cap="none" dirty="0">
                  <a:solidFill>
                    <a:schemeClr val="lt1"/>
                  </a:solidFill>
                  <a:latin typeface="Arial"/>
                  <a:ea typeface="Arial"/>
                  <a:cs typeface="Arial"/>
                  <a:sym typeface="Arial"/>
                </a:rPr>
                <a:t>Hub – Main Campus</a:t>
              </a:r>
              <a:endParaRPr sz="1600" b="1" i="0" u="none" strike="noStrike" cap="none" dirty="0">
                <a:solidFill>
                  <a:schemeClr val="lt1"/>
                </a:solidFill>
                <a:latin typeface="Arial"/>
                <a:ea typeface="Arial"/>
                <a:cs typeface="Arial"/>
                <a:sym typeface="Arial"/>
              </a:endParaRPr>
            </a:p>
          </p:txBody>
        </p:sp>
      </p:grpSp>
      <p:sp>
        <p:nvSpPr>
          <p:cNvPr id="455" name="Google Shape;455;p20"/>
          <p:cNvSpPr txBox="1"/>
          <p:nvPr/>
        </p:nvSpPr>
        <p:spPr>
          <a:xfrm>
            <a:off x="7407729" y="1157951"/>
            <a:ext cx="47842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Effective Method of Organization :</a:t>
            </a:r>
            <a:endParaRPr sz="18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1"/>
          <p:cNvSpPr txBox="1">
            <a:spLocks noGrp="1"/>
          </p:cNvSpPr>
          <p:nvPr>
            <p:ph type="title"/>
          </p:nvPr>
        </p:nvSpPr>
        <p:spPr>
          <a:xfrm>
            <a:off x="369870" y="203131"/>
            <a:ext cx="11404313" cy="116704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77777"/>
              <a:buFont typeface="Arial"/>
              <a:buNone/>
            </a:pPr>
            <a:r>
              <a:rPr lang="en-US" sz="4000"/>
              <a:t>Optimizing laboratory services </a:t>
            </a:r>
            <a:br>
              <a:rPr lang="en-US"/>
            </a:br>
            <a:r>
              <a:rPr lang="en-US" i="1"/>
              <a:t>Considerations for laboratories effectively translating tests to revenue </a:t>
            </a:r>
            <a:endParaRPr/>
          </a:p>
        </p:txBody>
      </p:sp>
      <p:sp>
        <p:nvSpPr>
          <p:cNvPr id="461" name="Google Shape;461;p21"/>
          <p:cNvSpPr txBox="1">
            <a:spLocks noGrp="1"/>
          </p:cNvSpPr>
          <p:nvPr>
            <p:ph type="body" idx="1"/>
          </p:nvPr>
        </p:nvSpPr>
        <p:spPr>
          <a:xfrm>
            <a:off x="82193" y="1825624"/>
            <a:ext cx="7058345" cy="4184757"/>
          </a:xfrm>
          <a:prstGeom prst="rect">
            <a:avLst/>
          </a:prstGeom>
          <a:noFill/>
          <a:ln>
            <a:noFill/>
          </a:ln>
        </p:spPr>
        <p:txBody>
          <a:bodyPr spcFirstLastPara="1" wrap="square" lIns="91425" tIns="45700" rIns="91425" bIns="45700" anchor="t" anchorCtr="0">
            <a:normAutofit lnSpcReduction="10000"/>
          </a:bodyPr>
          <a:lstStyle/>
          <a:p>
            <a:pPr marL="457200" lvl="0" indent="-350520" algn="l" rtl="0">
              <a:lnSpc>
                <a:spcPct val="110000"/>
              </a:lnSpc>
              <a:spcBef>
                <a:spcPts val="600"/>
              </a:spcBef>
              <a:spcAft>
                <a:spcPts val="0"/>
              </a:spcAft>
              <a:buClr>
                <a:srgbClr val="4696D2"/>
              </a:buClr>
              <a:buSzPts val="1920"/>
              <a:buChar char="•"/>
            </a:pPr>
            <a:r>
              <a:rPr lang="en-US" sz="2800"/>
              <a:t>Maximizing revenue cycle management</a:t>
            </a:r>
            <a:endParaRPr/>
          </a:p>
          <a:p>
            <a:pPr marL="914400" lvl="1" indent="-330200" algn="l" rtl="0">
              <a:lnSpc>
                <a:spcPct val="110000"/>
              </a:lnSpc>
              <a:spcBef>
                <a:spcPts val="600"/>
              </a:spcBef>
              <a:spcAft>
                <a:spcPts val="0"/>
              </a:spcAft>
              <a:buSzPts val="1600"/>
              <a:buChar char="•"/>
            </a:pPr>
            <a:r>
              <a:rPr lang="en-US" sz="2400"/>
              <a:t>Team members with laboratory billing and background essential –ensure charges being captured to generate revenue.</a:t>
            </a:r>
            <a:endParaRPr/>
          </a:p>
          <a:p>
            <a:pPr marL="457200" lvl="0" indent="-350520" algn="l" rtl="0">
              <a:lnSpc>
                <a:spcPct val="110000"/>
              </a:lnSpc>
              <a:spcBef>
                <a:spcPts val="600"/>
              </a:spcBef>
              <a:spcAft>
                <a:spcPts val="0"/>
              </a:spcAft>
              <a:buClr>
                <a:srgbClr val="4696D2"/>
              </a:buClr>
              <a:buSzPts val="1920"/>
              <a:buChar char="•"/>
            </a:pPr>
            <a:r>
              <a:rPr lang="en-US" sz="2800"/>
              <a:t>Selecting a payment model</a:t>
            </a:r>
            <a:endParaRPr/>
          </a:p>
          <a:p>
            <a:pPr marL="914400" lvl="1" indent="-330200" algn="l" rtl="0">
              <a:lnSpc>
                <a:spcPct val="110000"/>
              </a:lnSpc>
              <a:spcBef>
                <a:spcPts val="600"/>
              </a:spcBef>
              <a:spcAft>
                <a:spcPts val="0"/>
              </a:spcAft>
              <a:buSzPts val="1600"/>
              <a:buChar char="•"/>
            </a:pPr>
            <a:r>
              <a:rPr lang="en-US" sz="2400"/>
              <a:t>Value-based Care –rewards providers based on quality of care</a:t>
            </a:r>
            <a:endParaRPr/>
          </a:p>
          <a:p>
            <a:pPr marL="914400" lvl="1" indent="-330200" algn="l" rtl="0">
              <a:lnSpc>
                <a:spcPct val="110000"/>
              </a:lnSpc>
              <a:spcBef>
                <a:spcPts val="600"/>
              </a:spcBef>
              <a:spcAft>
                <a:spcPts val="0"/>
              </a:spcAft>
              <a:buSzPts val="1600"/>
              <a:buChar char="•"/>
            </a:pPr>
            <a:r>
              <a:rPr lang="en-US" sz="2400"/>
              <a:t>Risk-based payment – provider shares risk, encouraging exact level of care</a:t>
            </a:r>
            <a:endParaRPr/>
          </a:p>
          <a:p>
            <a:pPr marL="914400" lvl="1" indent="-228600" algn="l" rtl="0">
              <a:lnSpc>
                <a:spcPct val="110000"/>
              </a:lnSpc>
              <a:spcBef>
                <a:spcPts val="600"/>
              </a:spcBef>
              <a:spcAft>
                <a:spcPts val="0"/>
              </a:spcAft>
              <a:buSzPts val="1600"/>
              <a:buNone/>
            </a:pPr>
            <a:endParaRPr sz="2400"/>
          </a:p>
        </p:txBody>
      </p:sp>
      <p:pic>
        <p:nvPicPr>
          <p:cNvPr id="462" name="Google Shape;462;p21" descr="Our Blog | Alsun Translation"/>
          <p:cNvPicPr preferRelativeResize="0"/>
          <p:nvPr/>
        </p:nvPicPr>
        <p:blipFill rotWithShape="1">
          <a:blip r:embed="rId3">
            <a:alphaModFix/>
          </a:blip>
          <a:srcRect/>
          <a:stretch/>
        </p:blipFill>
        <p:spPr>
          <a:xfrm>
            <a:off x="7301502" y="3767479"/>
            <a:ext cx="4277614" cy="2887389"/>
          </a:xfrm>
          <a:prstGeom prst="rect">
            <a:avLst/>
          </a:prstGeom>
          <a:noFill/>
          <a:ln>
            <a:noFill/>
          </a:ln>
          <a:effectLst/>
        </p:spPr>
      </p:pic>
      <p:pic>
        <p:nvPicPr>
          <p:cNvPr id="463" name="Google Shape;463;p21" descr="How to Get a Certified Translation of Blood Results - UTS"/>
          <p:cNvPicPr preferRelativeResize="0"/>
          <p:nvPr/>
        </p:nvPicPr>
        <p:blipFill rotWithShape="1">
          <a:blip r:embed="rId4">
            <a:alphaModFix/>
          </a:blip>
          <a:srcRect/>
          <a:stretch/>
        </p:blipFill>
        <p:spPr>
          <a:xfrm>
            <a:off x="7301502" y="1634921"/>
            <a:ext cx="4277614" cy="2132558"/>
          </a:xfrm>
          <a:prstGeom prst="rect">
            <a:avLst/>
          </a:prstGeom>
          <a:noFill/>
          <a:ln>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2" name="Group 1" descr="RESOURCE AVAILABLE to download &#10;">
            <a:extLst>
              <a:ext uri="{FF2B5EF4-FFF2-40B4-BE49-F238E27FC236}">
                <a16:creationId xmlns:a16="http://schemas.microsoft.com/office/drawing/2014/main" id="{ABFC4AB5-8BB7-84E3-6317-2772D2BFF541}"/>
              </a:ext>
            </a:extLst>
          </p:cNvPr>
          <p:cNvGrpSpPr/>
          <p:nvPr/>
        </p:nvGrpSpPr>
        <p:grpSpPr>
          <a:xfrm>
            <a:off x="9972041" y="-5136"/>
            <a:ext cx="2219959" cy="914400"/>
            <a:chOff x="8524241" y="0"/>
            <a:chExt cx="2219959" cy="914400"/>
          </a:xfrm>
        </p:grpSpPr>
        <p:sp>
          <p:nvSpPr>
            <p:cNvPr id="3" name="Rectangle 2">
              <a:extLst>
                <a:ext uri="{FF2B5EF4-FFF2-40B4-BE49-F238E27FC236}">
                  <a16:creationId xmlns:a16="http://schemas.microsoft.com/office/drawing/2014/main" id="{3360A9BE-4F61-176E-8A18-03BEB9CA02A7}"/>
                </a:ext>
              </a:extLst>
            </p:cNvPr>
            <p:cNvSpPr/>
            <p:nvPr/>
          </p:nvSpPr>
          <p:spPr>
            <a:xfrm>
              <a:off x="8524241" y="0"/>
              <a:ext cx="2219959" cy="9144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68AADA8-3D7D-D1F4-9D73-FFB8759ADF32}"/>
                </a:ext>
              </a:extLst>
            </p:cNvPr>
            <p:cNvSpPr txBox="1"/>
            <p:nvPr/>
          </p:nvSpPr>
          <p:spPr>
            <a:xfrm>
              <a:off x="9426587" y="110300"/>
              <a:ext cx="1235063" cy="692497"/>
            </a:xfrm>
            <a:prstGeom prst="rect">
              <a:avLst/>
            </a:prstGeom>
            <a:noFill/>
          </p:spPr>
          <p:txBody>
            <a:bodyPr wrap="square" rtlCol="0">
              <a:spAutoFit/>
            </a:bodyPr>
            <a:lstStyle/>
            <a:p>
              <a:r>
                <a:rPr lang="en-US" b="1" dirty="0">
                  <a:solidFill>
                    <a:schemeClr val="bg1"/>
                  </a:solidFill>
                  <a:hlinkClick r:id="rId3"/>
                </a:rPr>
                <a:t>RESOURCE AVAILABLE</a:t>
              </a:r>
              <a:br>
                <a:rPr lang="en-US" sz="1100" b="1" dirty="0">
                  <a:solidFill>
                    <a:schemeClr val="bg1"/>
                  </a:solidFill>
                  <a:hlinkClick r:id="rId3"/>
                </a:rPr>
              </a:br>
              <a:r>
                <a:rPr lang="en-US" sz="1100" b="1" dirty="0">
                  <a:solidFill>
                    <a:schemeClr val="bg1"/>
                  </a:solidFill>
                  <a:hlinkClick r:id="rId3"/>
                </a:rPr>
                <a:t>to download </a:t>
              </a:r>
              <a:endParaRPr lang="en-US" sz="1100" b="1" dirty="0">
                <a:solidFill>
                  <a:schemeClr val="bg1"/>
                </a:solidFill>
              </a:endParaRPr>
            </a:p>
          </p:txBody>
        </p:sp>
        <p:grpSp>
          <p:nvGrpSpPr>
            <p:cNvPr id="5" name="Group 4">
              <a:extLst>
                <a:ext uri="{FF2B5EF4-FFF2-40B4-BE49-F238E27FC236}">
                  <a16:creationId xmlns:a16="http://schemas.microsoft.com/office/drawing/2014/main" id="{B6790761-6B19-6655-3206-BE25EE924EA7}"/>
                </a:ext>
              </a:extLst>
            </p:cNvPr>
            <p:cNvGrpSpPr/>
            <p:nvPr/>
          </p:nvGrpSpPr>
          <p:grpSpPr>
            <a:xfrm>
              <a:off x="8678473" y="110300"/>
              <a:ext cx="692497" cy="692497"/>
              <a:chOff x="8678473" y="110300"/>
              <a:chExt cx="692497" cy="692497"/>
            </a:xfrm>
          </p:grpSpPr>
          <p:sp>
            <p:nvSpPr>
              <p:cNvPr id="6" name="Oval 5">
                <a:extLst>
                  <a:ext uri="{FF2B5EF4-FFF2-40B4-BE49-F238E27FC236}">
                    <a16:creationId xmlns:a16="http://schemas.microsoft.com/office/drawing/2014/main" id="{749DABE3-716B-F335-F3C7-809CA5EF9912}"/>
                  </a:ext>
                </a:extLst>
              </p:cNvPr>
              <p:cNvSpPr/>
              <p:nvPr/>
            </p:nvSpPr>
            <p:spPr>
              <a:xfrm>
                <a:off x="8678473" y="110300"/>
                <a:ext cx="692497" cy="692497"/>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5F4B475-99B9-A9F2-A8B6-551D3170918E}"/>
                  </a:ext>
                </a:extLst>
              </p:cNvPr>
              <p:cNvGrpSpPr/>
              <p:nvPr/>
            </p:nvGrpSpPr>
            <p:grpSpPr>
              <a:xfrm>
                <a:off x="8859520" y="242390"/>
                <a:ext cx="316230" cy="449636"/>
                <a:chOff x="8859520" y="242389"/>
                <a:chExt cx="365760" cy="520061"/>
              </a:xfrm>
            </p:grpSpPr>
            <p:sp>
              <p:nvSpPr>
                <p:cNvPr id="8" name="Down Arrow 7">
                  <a:extLst>
                    <a:ext uri="{FF2B5EF4-FFF2-40B4-BE49-F238E27FC236}">
                      <a16:creationId xmlns:a16="http://schemas.microsoft.com/office/drawing/2014/main" id="{24CF455F-03FF-1DDD-A0E3-998EC0CE919C}"/>
                    </a:ext>
                  </a:extLst>
                </p:cNvPr>
                <p:cNvSpPr/>
                <p:nvPr/>
              </p:nvSpPr>
              <p:spPr>
                <a:xfrm>
                  <a:off x="8859520" y="242389"/>
                  <a:ext cx="365760" cy="418011"/>
                </a:xfrm>
                <a:prstGeom prst="downArrow">
                  <a:avLst/>
                </a:prstGeom>
                <a:solidFill>
                  <a:srgbClr val="26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A15D34-6CA1-0AC1-85BC-C8D3B8807FD2}"/>
                    </a:ext>
                  </a:extLst>
                </p:cNvPr>
                <p:cNvSpPr/>
                <p:nvPr/>
              </p:nvSpPr>
              <p:spPr>
                <a:xfrm>
                  <a:off x="8859520" y="660400"/>
                  <a:ext cx="365760" cy="102050"/>
                </a:xfrm>
                <a:prstGeom prst="rect">
                  <a:avLst/>
                </a:prstGeom>
                <a:solidFill>
                  <a:srgbClr val="26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68" name="Google Shape;468;p22"/>
          <p:cNvSpPr txBox="1">
            <a:spLocks noGrp="1"/>
          </p:cNvSpPr>
          <p:nvPr>
            <p:ph type="title"/>
          </p:nvPr>
        </p:nvSpPr>
        <p:spPr>
          <a:xfrm>
            <a:off x="838199" y="203131"/>
            <a:ext cx="10337801" cy="11670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Arial"/>
              <a:buNone/>
            </a:pPr>
            <a:r>
              <a:rPr lang="en-US" sz="4000" dirty="0"/>
              <a:t>Building People Infrastructure</a:t>
            </a:r>
            <a:br>
              <a:rPr lang="en-US" dirty="0"/>
            </a:br>
            <a:r>
              <a:rPr lang="en-US" i="1" dirty="0"/>
              <a:t>Educational Training Programs</a:t>
            </a:r>
            <a:endParaRPr dirty="0"/>
          </a:p>
        </p:txBody>
      </p:sp>
      <p:sp>
        <p:nvSpPr>
          <p:cNvPr id="469" name="Google Shape;469;p22"/>
          <p:cNvSpPr txBox="1">
            <a:spLocks noGrp="1"/>
          </p:cNvSpPr>
          <p:nvPr>
            <p:ph type="body" idx="1"/>
          </p:nvPr>
        </p:nvSpPr>
        <p:spPr>
          <a:xfrm>
            <a:off x="838199" y="1703971"/>
            <a:ext cx="5891373" cy="4357781"/>
          </a:xfrm>
          <a:prstGeom prst="rect">
            <a:avLst/>
          </a:prstGeom>
          <a:noFill/>
          <a:ln>
            <a:noFill/>
          </a:ln>
        </p:spPr>
        <p:txBody>
          <a:bodyPr spcFirstLastPara="1" wrap="square" lIns="91425" tIns="45700" rIns="91425" bIns="45700" anchor="t" anchorCtr="0">
            <a:normAutofit fontScale="92500"/>
          </a:bodyPr>
          <a:lstStyle/>
          <a:p>
            <a:pPr marL="457200" lvl="0" indent="-350520" algn="l" rtl="0">
              <a:lnSpc>
                <a:spcPct val="110000"/>
              </a:lnSpc>
              <a:spcBef>
                <a:spcPts val="600"/>
              </a:spcBef>
              <a:spcAft>
                <a:spcPts val="0"/>
              </a:spcAft>
              <a:buClr>
                <a:srgbClr val="4696D2"/>
              </a:buClr>
              <a:buSzPct val="86486"/>
              <a:buChar char="•"/>
            </a:pPr>
            <a:r>
              <a:rPr lang="en-US" dirty="0"/>
              <a:t>Develop in-house training programs</a:t>
            </a:r>
            <a:endParaRPr dirty="0"/>
          </a:p>
          <a:p>
            <a:pPr marL="914400" lvl="1" indent="-330200" algn="l" rtl="0">
              <a:lnSpc>
                <a:spcPct val="110000"/>
              </a:lnSpc>
              <a:spcBef>
                <a:spcPts val="600"/>
              </a:spcBef>
              <a:spcAft>
                <a:spcPts val="0"/>
              </a:spcAft>
              <a:buSzPct val="86486"/>
              <a:buChar char="•"/>
            </a:pPr>
            <a:r>
              <a:rPr lang="en-US" dirty="0"/>
              <a:t>MLT/MLS training programs</a:t>
            </a:r>
            <a:endParaRPr dirty="0"/>
          </a:p>
          <a:p>
            <a:pPr marL="914400" lvl="1" indent="-330200" algn="l" rtl="0">
              <a:lnSpc>
                <a:spcPct val="110000"/>
              </a:lnSpc>
              <a:spcBef>
                <a:spcPts val="600"/>
              </a:spcBef>
              <a:spcAft>
                <a:spcPts val="0"/>
              </a:spcAft>
              <a:buSzPct val="86486"/>
              <a:buChar char="•"/>
            </a:pPr>
            <a:r>
              <a:rPr lang="en-US" dirty="0"/>
              <a:t>Phlebotomy Certificate Program</a:t>
            </a:r>
            <a:endParaRPr dirty="0"/>
          </a:p>
          <a:p>
            <a:pPr marL="584200" lvl="1" indent="0" algn="l" rtl="0">
              <a:lnSpc>
                <a:spcPct val="110000"/>
              </a:lnSpc>
              <a:spcBef>
                <a:spcPts val="600"/>
              </a:spcBef>
              <a:spcAft>
                <a:spcPts val="0"/>
              </a:spcAft>
              <a:buSzPct val="86486"/>
              <a:buNone/>
            </a:pPr>
            <a:r>
              <a:rPr lang="en-US" dirty="0"/>
              <a:t>**NAACLS accredited programs</a:t>
            </a:r>
            <a:endParaRPr dirty="0"/>
          </a:p>
          <a:p>
            <a:pPr marL="584200" lvl="1" indent="0" algn="l" rtl="0">
              <a:lnSpc>
                <a:spcPct val="110000"/>
              </a:lnSpc>
              <a:spcBef>
                <a:spcPts val="600"/>
              </a:spcBef>
              <a:spcAft>
                <a:spcPts val="0"/>
              </a:spcAft>
              <a:buSzPct val="86486"/>
              <a:buNone/>
            </a:pPr>
            <a:endParaRPr dirty="0"/>
          </a:p>
          <a:p>
            <a:pPr marL="469900" lvl="0" indent="-342900" algn="l" rtl="0">
              <a:lnSpc>
                <a:spcPct val="110000"/>
              </a:lnSpc>
              <a:spcBef>
                <a:spcPts val="600"/>
              </a:spcBef>
              <a:spcAft>
                <a:spcPts val="0"/>
              </a:spcAft>
              <a:buSzPct val="86486"/>
              <a:buChar char="•"/>
            </a:pPr>
            <a:r>
              <a:rPr lang="en-US" dirty="0"/>
              <a:t>Partnerships with university-based programs</a:t>
            </a:r>
            <a:endParaRPr dirty="0"/>
          </a:p>
          <a:p>
            <a:pPr marL="927100" lvl="1" indent="-342900" algn="l" rtl="0">
              <a:lnSpc>
                <a:spcPct val="110000"/>
              </a:lnSpc>
              <a:spcBef>
                <a:spcPts val="600"/>
              </a:spcBef>
              <a:spcAft>
                <a:spcPts val="0"/>
              </a:spcAft>
              <a:buSzPct val="86486"/>
              <a:buChar char="•"/>
            </a:pPr>
            <a:r>
              <a:rPr lang="en-US" dirty="0"/>
              <a:t>Support established community based programs</a:t>
            </a:r>
            <a:endParaRPr dirty="0"/>
          </a:p>
          <a:p>
            <a:pPr marL="927100" lvl="1" indent="-342900" algn="l" rtl="0">
              <a:lnSpc>
                <a:spcPct val="110000"/>
              </a:lnSpc>
              <a:spcBef>
                <a:spcPts val="600"/>
              </a:spcBef>
              <a:spcAft>
                <a:spcPts val="0"/>
              </a:spcAft>
              <a:buSzPct val="86486"/>
              <a:buChar char="•"/>
            </a:pPr>
            <a:r>
              <a:rPr lang="en-US" dirty="0"/>
              <a:t>Supplement workforce when administration will not fund educational programs</a:t>
            </a:r>
            <a:endParaRPr dirty="0"/>
          </a:p>
          <a:p>
            <a:pPr marL="927100" lvl="1" indent="-241300" algn="l" rtl="0">
              <a:lnSpc>
                <a:spcPct val="110000"/>
              </a:lnSpc>
              <a:spcBef>
                <a:spcPts val="600"/>
              </a:spcBef>
              <a:spcAft>
                <a:spcPts val="0"/>
              </a:spcAft>
              <a:buSzPct val="86486"/>
              <a:buNone/>
            </a:pPr>
            <a:endParaRPr dirty="0"/>
          </a:p>
        </p:txBody>
      </p:sp>
      <p:pic>
        <p:nvPicPr>
          <p:cNvPr id="471" name="Google Shape;471;p22" descr="People in the lab"/>
          <p:cNvPicPr preferRelativeResize="0"/>
          <p:nvPr/>
        </p:nvPicPr>
        <p:blipFill rotWithShape="1">
          <a:blip r:embed="rId4">
            <a:alphaModFix/>
          </a:blip>
          <a:srcRect/>
          <a:stretch/>
        </p:blipFill>
        <p:spPr>
          <a:xfrm>
            <a:off x="7041880" y="1703972"/>
            <a:ext cx="4419600" cy="2499547"/>
          </a:xfrm>
          <a:prstGeom prst="rect">
            <a:avLst/>
          </a:prstGeom>
          <a:noFill/>
          <a:ln>
            <a:noFill/>
          </a:ln>
          <a:effectLst>
            <a:outerShdw blurRad="44450" dist="27940" dir="5400000" algn="ctr">
              <a:srgbClr val="000000">
                <a:alpha val="31764"/>
              </a:srgbClr>
            </a:outerShdw>
          </a:effectLst>
        </p:spPr>
      </p:pic>
      <p:pic>
        <p:nvPicPr>
          <p:cNvPr id="472" name="Google Shape;472;p22" descr="A picture containing text, indoor, ceiling, floor a workspace"/>
          <p:cNvPicPr preferRelativeResize="0"/>
          <p:nvPr/>
        </p:nvPicPr>
        <p:blipFill rotWithShape="1">
          <a:blip r:embed="rId5">
            <a:alphaModFix/>
          </a:blip>
          <a:srcRect/>
          <a:stretch/>
        </p:blipFill>
        <p:spPr>
          <a:xfrm>
            <a:off x="7041880" y="4203519"/>
            <a:ext cx="4419600" cy="2099844"/>
          </a:xfrm>
          <a:prstGeom prst="rect">
            <a:avLst/>
          </a:prstGeom>
          <a:noFill/>
          <a:ln>
            <a:noFill/>
          </a:ln>
          <a:effectLst>
            <a:outerShdw blurRad="44450" dist="27940" dir="5400000" algn="ctr">
              <a:srgbClr val="000000">
                <a:alpha val="31764"/>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86"/>
          <p:cNvSpPr txBox="1">
            <a:spLocks noGrp="1"/>
          </p:cNvSpPr>
          <p:nvPr>
            <p:ph type="title"/>
          </p:nvPr>
        </p:nvSpPr>
        <p:spPr>
          <a:xfrm>
            <a:off x="838200" y="1238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a:t>Growth – Best Practices from the Shark Tank - Innovation</a:t>
            </a:r>
            <a:endParaRPr/>
          </a:p>
        </p:txBody>
      </p:sp>
      <p:sp>
        <p:nvSpPr>
          <p:cNvPr id="479" name="Google Shape;479;p86"/>
          <p:cNvSpPr txBox="1">
            <a:spLocks noGrp="1"/>
          </p:cNvSpPr>
          <p:nvPr>
            <p:ph type="body" idx="1"/>
          </p:nvPr>
        </p:nvSpPr>
        <p:spPr>
          <a:xfrm>
            <a:off x="838200" y="1583275"/>
            <a:ext cx="6264600" cy="3914400"/>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0"/>
              </a:spcBef>
              <a:spcAft>
                <a:spcPts val="0"/>
              </a:spcAft>
              <a:buSzPts val="1440"/>
              <a:buChar char="•"/>
            </a:pPr>
            <a:r>
              <a:rPr lang="en-US" dirty="0"/>
              <a:t>Reagent rental </a:t>
            </a:r>
            <a:endParaRPr dirty="0"/>
          </a:p>
          <a:p>
            <a:pPr marL="800100" lvl="1" indent="-342900" algn="l" rtl="0">
              <a:lnSpc>
                <a:spcPct val="110000"/>
              </a:lnSpc>
              <a:spcBef>
                <a:spcPts val="0"/>
              </a:spcBef>
              <a:spcAft>
                <a:spcPts val="0"/>
              </a:spcAft>
              <a:buSzPts val="1440"/>
              <a:buChar char="•"/>
            </a:pPr>
            <a:r>
              <a:rPr lang="en-US" dirty="0"/>
              <a:t>Latest technology without being stuck with outdate capital purchase equipment</a:t>
            </a:r>
            <a:endParaRPr dirty="0"/>
          </a:p>
          <a:p>
            <a:pPr marL="800100" lvl="1" indent="-342900" algn="l" rtl="0">
              <a:lnSpc>
                <a:spcPct val="110000"/>
              </a:lnSpc>
              <a:spcBef>
                <a:spcPts val="0"/>
              </a:spcBef>
              <a:spcAft>
                <a:spcPts val="0"/>
              </a:spcAft>
              <a:buSzPts val="1440"/>
              <a:buChar char="•"/>
            </a:pPr>
            <a:r>
              <a:rPr lang="en-US" dirty="0"/>
              <a:t>Best Practice Tip – pay for instrument placement and service contract alone</a:t>
            </a:r>
            <a:endParaRPr dirty="0"/>
          </a:p>
          <a:p>
            <a:pPr marL="342900" lvl="0" indent="-251459" algn="l" rtl="0">
              <a:lnSpc>
                <a:spcPct val="110000"/>
              </a:lnSpc>
              <a:spcBef>
                <a:spcPts val="0"/>
              </a:spcBef>
              <a:spcAft>
                <a:spcPts val="0"/>
              </a:spcAft>
              <a:buSzPts val="1440"/>
              <a:buNone/>
            </a:pPr>
            <a:endParaRPr dirty="0"/>
          </a:p>
          <a:p>
            <a:pPr marL="342900" lvl="0" indent="-342900" algn="l" rtl="0">
              <a:lnSpc>
                <a:spcPct val="110000"/>
              </a:lnSpc>
              <a:spcBef>
                <a:spcPts val="0"/>
              </a:spcBef>
              <a:spcAft>
                <a:spcPts val="0"/>
              </a:spcAft>
              <a:buSzPts val="1440"/>
              <a:buChar char="•"/>
            </a:pPr>
            <a:r>
              <a:rPr lang="en-US" dirty="0"/>
              <a:t>Lab Automation</a:t>
            </a:r>
            <a:endParaRPr dirty="0"/>
          </a:p>
          <a:p>
            <a:pPr marL="800100" lvl="1" indent="-342900" algn="l" rtl="0">
              <a:lnSpc>
                <a:spcPct val="110000"/>
              </a:lnSpc>
              <a:spcBef>
                <a:spcPts val="0"/>
              </a:spcBef>
              <a:spcAft>
                <a:spcPts val="0"/>
              </a:spcAft>
              <a:buSzPts val="1440"/>
              <a:buChar char="•"/>
            </a:pPr>
            <a:r>
              <a:rPr lang="en-US" dirty="0"/>
              <a:t>Handle high impact and plan for the future</a:t>
            </a:r>
            <a:endParaRPr dirty="0"/>
          </a:p>
          <a:p>
            <a:pPr marL="342900" lvl="0" indent="-251459" algn="l" rtl="0">
              <a:lnSpc>
                <a:spcPct val="110000"/>
              </a:lnSpc>
              <a:spcBef>
                <a:spcPts val="0"/>
              </a:spcBef>
              <a:spcAft>
                <a:spcPts val="0"/>
              </a:spcAft>
              <a:buSzPts val="1440"/>
              <a:buNone/>
            </a:pPr>
            <a:endParaRPr dirty="0"/>
          </a:p>
          <a:p>
            <a:pPr marL="342900" lvl="0" indent="-342900" algn="l" rtl="0">
              <a:lnSpc>
                <a:spcPct val="110000"/>
              </a:lnSpc>
              <a:spcBef>
                <a:spcPts val="0"/>
              </a:spcBef>
              <a:spcAft>
                <a:spcPts val="0"/>
              </a:spcAft>
              <a:buSzPts val="1440"/>
              <a:buChar char="•"/>
            </a:pPr>
            <a:r>
              <a:rPr lang="en-US" dirty="0"/>
              <a:t>Mobile Phlebotomy Units</a:t>
            </a:r>
            <a:endParaRPr dirty="0"/>
          </a:p>
          <a:p>
            <a:pPr marL="800100" lvl="1" indent="-342900" algn="l" rtl="0">
              <a:lnSpc>
                <a:spcPct val="110000"/>
              </a:lnSpc>
              <a:spcBef>
                <a:spcPts val="0"/>
              </a:spcBef>
              <a:spcAft>
                <a:spcPts val="0"/>
              </a:spcAft>
              <a:buSzPts val="1440"/>
              <a:buChar char="•"/>
            </a:pPr>
            <a:r>
              <a:rPr lang="en-US" dirty="0"/>
              <a:t>Meet the people where they are located.  Bring the business to you.</a:t>
            </a:r>
            <a:endParaRPr dirty="0"/>
          </a:p>
        </p:txBody>
      </p:sp>
      <p:pic>
        <p:nvPicPr>
          <p:cNvPr id="480" name="Google Shape;480;p86" descr="images of sharks that were created out of money"/>
          <p:cNvPicPr preferRelativeResize="0"/>
          <p:nvPr/>
        </p:nvPicPr>
        <p:blipFill>
          <a:blip r:embed="rId3">
            <a:alphaModFix/>
          </a:blip>
          <a:stretch>
            <a:fillRect/>
          </a:stretch>
        </p:blipFill>
        <p:spPr>
          <a:xfrm>
            <a:off x="6698446" y="1835821"/>
            <a:ext cx="5188625" cy="2969525"/>
          </a:xfrm>
          <a:prstGeom prst="rect">
            <a:avLst/>
          </a:prstGeom>
          <a:noFill/>
          <a:ln>
            <a:no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3"/>
          <p:cNvSpPr txBox="1">
            <a:spLocks noGrp="1"/>
          </p:cNvSpPr>
          <p:nvPr>
            <p:ph type="title"/>
          </p:nvPr>
        </p:nvSpPr>
        <p:spPr>
          <a:xfrm>
            <a:off x="226203" y="2515394"/>
            <a:ext cx="2874993" cy="1325563"/>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lt1"/>
              </a:buClr>
              <a:buSzPts val="3600"/>
              <a:buFont typeface="Arial"/>
              <a:buNone/>
            </a:pPr>
            <a:r>
              <a:rPr lang="en-US" dirty="0"/>
              <a:t>Innovation</a:t>
            </a:r>
            <a:endParaRPr dirty="0"/>
          </a:p>
        </p:txBody>
      </p:sp>
      <p:sp>
        <p:nvSpPr>
          <p:cNvPr id="486" name="Google Shape;486;p23"/>
          <p:cNvSpPr txBox="1">
            <a:spLocks noGrp="1"/>
          </p:cNvSpPr>
          <p:nvPr>
            <p:ph type="body" idx="1"/>
          </p:nvPr>
        </p:nvSpPr>
        <p:spPr>
          <a:xfrm>
            <a:off x="4274288" y="1255257"/>
            <a:ext cx="7097619" cy="4351338"/>
          </a:xfrm>
          <a:prstGeom prst="rect">
            <a:avLst/>
          </a:prstGeom>
          <a:noFill/>
          <a:ln>
            <a:noFill/>
          </a:ln>
        </p:spPr>
        <p:txBody>
          <a:bodyPr spcFirstLastPara="1" wrap="square" lIns="91425" tIns="45700" rIns="91425" bIns="45700" anchor="ctr" anchorCtr="0">
            <a:normAutofit fontScale="92500" lnSpcReduction="10000"/>
          </a:bodyPr>
          <a:lstStyle/>
          <a:p>
            <a:pPr marL="228600" lvl="0" indent="-228600" algn="l" rtl="0">
              <a:lnSpc>
                <a:spcPct val="100000"/>
              </a:lnSpc>
              <a:spcBef>
                <a:spcPts val="0"/>
              </a:spcBef>
              <a:spcAft>
                <a:spcPts val="0"/>
              </a:spcAft>
              <a:buSzPct val="80000"/>
              <a:buChar char="•"/>
            </a:pPr>
            <a:r>
              <a:rPr lang="en-US"/>
              <a:t>Early adoption of new technologies</a:t>
            </a:r>
            <a:endParaRPr/>
          </a:p>
          <a:p>
            <a:pPr marL="685800" lvl="1" indent="-228600" algn="l" rtl="0">
              <a:lnSpc>
                <a:spcPct val="100000"/>
              </a:lnSpc>
              <a:spcBef>
                <a:spcPts val="1200"/>
              </a:spcBef>
              <a:spcAft>
                <a:spcPts val="0"/>
              </a:spcAft>
              <a:buSzPct val="80000"/>
              <a:buChar char="•"/>
            </a:pPr>
            <a:r>
              <a:rPr lang="en-US"/>
              <a:t>Rethink innovation by soliciting new ideas from staff, vendors, conferences, community standard </a:t>
            </a:r>
            <a:endParaRPr/>
          </a:p>
          <a:p>
            <a:pPr marL="685800" lvl="1" indent="-228600" algn="l" rtl="0">
              <a:lnSpc>
                <a:spcPct val="100000"/>
              </a:lnSpc>
              <a:spcBef>
                <a:spcPts val="1200"/>
              </a:spcBef>
              <a:spcAft>
                <a:spcPts val="0"/>
              </a:spcAft>
              <a:buSzPct val="80000"/>
              <a:buChar char="•"/>
            </a:pPr>
            <a:r>
              <a:rPr lang="en-US"/>
              <a:t>Not all new technologies are readily reimbursable</a:t>
            </a:r>
            <a:endParaRPr/>
          </a:p>
          <a:p>
            <a:pPr marL="228600" lvl="0" indent="-228600" algn="l" rtl="0">
              <a:lnSpc>
                <a:spcPct val="100000"/>
              </a:lnSpc>
              <a:spcBef>
                <a:spcPts val="1200"/>
              </a:spcBef>
              <a:spcAft>
                <a:spcPts val="0"/>
              </a:spcAft>
              <a:buSzPct val="80000"/>
              <a:buChar char="•"/>
            </a:pPr>
            <a:r>
              <a:rPr lang="en-US"/>
              <a:t>Prioritize innovations based on ROI</a:t>
            </a:r>
            <a:endParaRPr/>
          </a:p>
          <a:p>
            <a:pPr marL="228600" lvl="0" indent="-228600" algn="l" rtl="0">
              <a:lnSpc>
                <a:spcPct val="100000"/>
              </a:lnSpc>
              <a:spcBef>
                <a:spcPts val="1200"/>
              </a:spcBef>
              <a:spcAft>
                <a:spcPts val="0"/>
              </a:spcAft>
              <a:buSzPct val="80000"/>
              <a:buChar char="•"/>
            </a:pPr>
            <a:r>
              <a:rPr lang="en-US"/>
              <a:t>Improve efficiency and productivity </a:t>
            </a:r>
            <a:endParaRPr/>
          </a:p>
          <a:p>
            <a:pPr marL="685800" lvl="1" indent="-228600" algn="l" rtl="0">
              <a:lnSpc>
                <a:spcPct val="100000"/>
              </a:lnSpc>
              <a:spcBef>
                <a:spcPts val="1200"/>
              </a:spcBef>
              <a:spcAft>
                <a:spcPts val="0"/>
              </a:spcAft>
              <a:buSzPct val="80000"/>
              <a:buChar char="•"/>
            </a:pPr>
            <a:r>
              <a:rPr lang="en-US"/>
              <a:t>Provide new products and services that improve efficiency and productivity (remote allocation of blood and blood products, electronic crossmatch, interfaces, digital pathology, etc.</a:t>
            </a:r>
            <a:endParaRPr/>
          </a:p>
          <a:p>
            <a:pPr marL="685800" lvl="1" indent="-228600" algn="l" rtl="0">
              <a:lnSpc>
                <a:spcPct val="100000"/>
              </a:lnSpc>
              <a:spcBef>
                <a:spcPts val="1200"/>
              </a:spcBef>
              <a:spcAft>
                <a:spcPts val="0"/>
              </a:spcAft>
              <a:buSzPct val="80000"/>
              <a:buChar char="•"/>
            </a:pPr>
            <a:r>
              <a:rPr lang="en-US"/>
              <a:t>Maximize the space in the lab by implementing smaller and more efficient instruments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4"/>
          <p:cNvSpPr txBox="1">
            <a:spLocks noGrp="1"/>
          </p:cNvSpPr>
          <p:nvPr>
            <p:ph type="title"/>
          </p:nvPr>
        </p:nvSpPr>
        <p:spPr>
          <a:xfrm>
            <a:off x="838200" y="1238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3200"/>
              <a:t>Technologic and workflow innovations </a:t>
            </a:r>
            <a:endParaRPr sz="3200"/>
          </a:p>
        </p:txBody>
      </p:sp>
      <p:sp>
        <p:nvSpPr>
          <p:cNvPr id="492" name="Google Shape;492;p24"/>
          <p:cNvSpPr txBox="1">
            <a:spLocks noGrp="1"/>
          </p:cNvSpPr>
          <p:nvPr>
            <p:ph type="body" idx="1"/>
          </p:nvPr>
        </p:nvSpPr>
        <p:spPr>
          <a:xfrm>
            <a:off x="838200" y="1825625"/>
            <a:ext cx="10515600" cy="391453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110000"/>
              </a:lnSpc>
              <a:spcBef>
                <a:spcPts val="0"/>
              </a:spcBef>
              <a:spcAft>
                <a:spcPts val="0"/>
              </a:spcAft>
              <a:buClr>
                <a:srgbClr val="4696D2"/>
              </a:buClr>
              <a:buSzPct val="80000"/>
              <a:buChar char="•"/>
            </a:pPr>
            <a:r>
              <a:rPr lang="en-US"/>
              <a:t>Think about most innovative technology based on Make vs. Buy analysis (Based on volume and ROI which will include Equipment, reagents any additions in FTE)</a:t>
            </a:r>
            <a:endParaRPr/>
          </a:p>
          <a:p>
            <a:pPr marL="685800" lvl="1" indent="-228600" algn="l" rtl="0">
              <a:lnSpc>
                <a:spcPct val="110000"/>
              </a:lnSpc>
              <a:spcBef>
                <a:spcPts val="600"/>
              </a:spcBef>
              <a:spcAft>
                <a:spcPts val="0"/>
              </a:spcAft>
              <a:buSzPct val="80000"/>
              <a:buChar char="•"/>
            </a:pPr>
            <a:r>
              <a:rPr lang="en-US"/>
              <a:t>Mass spectrometry </a:t>
            </a:r>
            <a:endParaRPr/>
          </a:p>
          <a:p>
            <a:pPr marL="685800" lvl="1" indent="-228600" algn="l" rtl="0">
              <a:lnSpc>
                <a:spcPct val="110000"/>
              </a:lnSpc>
              <a:spcBef>
                <a:spcPts val="600"/>
              </a:spcBef>
              <a:spcAft>
                <a:spcPts val="0"/>
              </a:spcAft>
              <a:buSzPct val="80000"/>
              <a:buChar char="•"/>
            </a:pPr>
            <a:r>
              <a:rPr lang="en-US"/>
              <a:t>Flow Cytometry</a:t>
            </a:r>
            <a:endParaRPr/>
          </a:p>
          <a:p>
            <a:pPr marL="685800" lvl="1" indent="-228600" algn="l" rtl="0">
              <a:lnSpc>
                <a:spcPct val="110000"/>
              </a:lnSpc>
              <a:spcBef>
                <a:spcPts val="600"/>
              </a:spcBef>
              <a:spcAft>
                <a:spcPts val="0"/>
              </a:spcAft>
              <a:buSzPct val="80000"/>
              <a:buChar char="•"/>
            </a:pPr>
            <a:r>
              <a:rPr lang="en-US"/>
              <a:t>NGS</a:t>
            </a:r>
            <a:endParaRPr/>
          </a:p>
          <a:p>
            <a:pPr marL="685800" lvl="1" indent="-228600" algn="l" rtl="0">
              <a:lnSpc>
                <a:spcPct val="110000"/>
              </a:lnSpc>
              <a:spcBef>
                <a:spcPts val="600"/>
              </a:spcBef>
              <a:spcAft>
                <a:spcPts val="0"/>
              </a:spcAft>
              <a:buSzPct val="80000"/>
              <a:buChar char="•"/>
            </a:pPr>
            <a:r>
              <a:rPr lang="en-US"/>
              <a:t>Special Chemistry</a:t>
            </a:r>
            <a:endParaRPr/>
          </a:p>
          <a:p>
            <a:pPr marL="685800" lvl="1" indent="-228600" algn="l" rtl="0">
              <a:lnSpc>
                <a:spcPct val="110000"/>
              </a:lnSpc>
              <a:spcBef>
                <a:spcPts val="600"/>
              </a:spcBef>
              <a:spcAft>
                <a:spcPts val="0"/>
              </a:spcAft>
              <a:buSzPct val="80000"/>
              <a:buChar char="•"/>
            </a:pPr>
            <a:r>
              <a:rPr lang="en-US"/>
              <a:t>Molecular testing</a:t>
            </a:r>
            <a:endParaRPr/>
          </a:p>
          <a:p>
            <a:pPr marL="685800" lvl="1" indent="-228600" algn="l" rtl="0">
              <a:lnSpc>
                <a:spcPct val="110000"/>
              </a:lnSpc>
              <a:spcBef>
                <a:spcPts val="600"/>
              </a:spcBef>
              <a:spcAft>
                <a:spcPts val="0"/>
              </a:spcAft>
              <a:buSzPct val="80000"/>
              <a:buChar char="•"/>
            </a:pPr>
            <a:r>
              <a:rPr lang="en-US"/>
              <a:t>Digital Pathology </a:t>
            </a:r>
            <a:endParaRPr/>
          </a:p>
          <a:p>
            <a:pPr marL="228600" lvl="0" indent="-228600" algn="l" rtl="0">
              <a:lnSpc>
                <a:spcPct val="110000"/>
              </a:lnSpc>
              <a:spcBef>
                <a:spcPts val="1200"/>
              </a:spcBef>
              <a:spcAft>
                <a:spcPts val="0"/>
              </a:spcAft>
              <a:buSzPct val="80000"/>
              <a:buChar char="•"/>
            </a:pPr>
            <a:r>
              <a:rPr lang="en-US"/>
              <a:t>Implement auto-verification, if applicable</a:t>
            </a:r>
            <a:endParaRPr/>
          </a:p>
          <a:p>
            <a:pPr marL="228600" lvl="0" indent="-228600" algn="l" rtl="0">
              <a:lnSpc>
                <a:spcPct val="110000"/>
              </a:lnSpc>
              <a:spcBef>
                <a:spcPts val="1200"/>
              </a:spcBef>
              <a:spcAft>
                <a:spcPts val="0"/>
              </a:spcAft>
              <a:buSzPct val="80000"/>
              <a:buChar char="•"/>
            </a:pPr>
            <a:r>
              <a:rPr lang="en-US"/>
              <a:t>Develop the IT infrastructure and develop data analytics </a:t>
            </a:r>
            <a:endParaRPr/>
          </a:p>
          <a:p>
            <a:pPr marL="228600" lvl="0" indent="-228600" algn="l" rtl="0">
              <a:lnSpc>
                <a:spcPct val="110000"/>
              </a:lnSpc>
              <a:spcBef>
                <a:spcPts val="1200"/>
              </a:spcBef>
              <a:spcAft>
                <a:spcPts val="0"/>
              </a:spcAft>
              <a:buSzPct val="80000"/>
              <a:buChar char="•"/>
            </a:pPr>
            <a:r>
              <a:rPr lang="en-US"/>
              <a:t>Standardize and integrate across the health system</a:t>
            </a:r>
            <a:endParaRPr/>
          </a:p>
          <a:p>
            <a:pPr marL="228600" lvl="0" indent="-228600" algn="l" rtl="0">
              <a:lnSpc>
                <a:spcPct val="110000"/>
              </a:lnSpc>
              <a:spcBef>
                <a:spcPts val="1200"/>
              </a:spcBef>
              <a:spcAft>
                <a:spcPts val="0"/>
              </a:spcAft>
              <a:buSzPct val="80000"/>
              <a:buChar char="•"/>
            </a:pPr>
            <a:r>
              <a:rPr lang="en-US"/>
              <a:t>Promote new laboratory testing innovations throughout the hospital and during recruiting</a:t>
            </a:r>
            <a:endParaRPr/>
          </a:p>
          <a:p>
            <a:pPr marL="685800" lvl="1" indent="-134619" algn="l" rtl="0">
              <a:lnSpc>
                <a:spcPct val="110000"/>
              </a:lnSpc>
              <a:spcBef>
                <a:spcPts val="1200"/>
              </a:spcBef>
              <a:spcAft>
                <a:spcPts val="0"/>
              </a:spcAft>
              <a:buSzPct val="8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501" name="Google Shape;501;p25"/>
          <p:cNvSpPr txBox="1">
            <a:spLocks noGrp="1"/>
          </p:cNvSpPr>
          <p:nvPr>
            <p:ph type="title" idx="4294967295"/>
          </p:nvPr>
        </p:nvSpPr>
        <p:spPr>
          <a:xfrm>
            <a:off x="4800600" y="6007102"/>
            <a:ext cx="2590800" cy="4619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26408F"/>
                </a:solidFill>
                <a:effectLst/>
                <a:uLnTx/>
                <a:uFillTx/>
                <a:latin typeface="Arial" panose="020B0604020202020204" pitchFamily="34" charset="0"/>
                <a:ea typeface="Times New Roman"/>
                <a:cs typeface="Arial" panose="020B0604020202020204" pitchFamily="34" charset="0"/>
                <a:sym typeface="Times New Roman"/>
              </a:rPr>
              <a:t>Your community</a:t>
            </a:r>
            <a:endParaRPr kumimoji="0" lang="en-US" sz="1400" b="0" i="0" u="none" strike="noStrike" kern="0" cap="none" spc="0" normalizeH="0" baseline="0" noProof="0" dirty="0">
              <a:ln>
                <a:noFill/>
              </a:ln>
              <a:solidFill>
                <a:srgbClr val="26408F"/>
              </a:solidFill>
              <a:effectLst/>
              <a:uLnTx/>
              <a:uFillTx/>
              <a:latin typeface="Arial" panose="020B0604020202020204" pitchFamily="34" charset="0"/>
              <a:cs typeface="Arial" panose="020B0604020202020204" pitchFamily="34" charset="0"/>
              <a:sym typeface="Arial"/>
            </a:endParaRPr>
          </a:p>
        </p:txBody>
      </p:sp>
      <p:pic>
        <p:nvPicPr>
          <p:cNvPr id="498" name="Google Shape;498;p25" descr="a man at workplace standing-at-a-crossroads"/>
          <p:cNvPicPr preferRelativeResize="0"/>
          <p:nvPr/>
        </p:nvPicPr>
        <p:blipFill rotWithShape="1">
          <a:blip r:embed="rId3">
            <a:alphaModFix/>
          </a:blip>
          <a:srcRect/>
          <a:stretch/>
        </p:blipFill>
        <p:spPr>
          <a:xfrm>
            <a:off x="2095500" y="1143001"/>
            <a:ext cx="8001000" cy="4876800"/>
          </a:xfrm>
          <a:prstGeom prst="rect">
            <a:avLst/>
          </a:prstGeom>
          <a:noFill/>
          <a:ln>
            <a:noFill/>
          </a:ln>
        </p:spPr>
      </p:pic>
      <p:sp>
        <p:nvSpPr>
          <p:cNvPr id="500" name="Google Shape;500;p25"/>
          <p:cNvSpPr txBox="1"/>
          <p:nvPr/>
        </p:nvSpPr>
        <p:spPr>
          <a:xfrm>
            <a:off x="3428999" y="3165923"/>
            <a:ext cx="1905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dk1"/>
                </a:solidFill>
                <a:latin typeface="Arial" panose="020B0604020202020204" pitchFamily="34" charset="0"/>
                <a:ea typeface="Times New Roman"/>
                <a:cs typeface="Arial" panose="020B0604020202020204" pitchFamily="34" charset="0"/>
                <a:sym typeface="Times New Roman"/>
              </a:rPr>
              <a:t>“current approach”</a:t>
            </a:r>
            <a:endParaRPr dirty="0">
              <a:latin typeface="Arial" panose="020B0604020202020204" pitchFamily="34" charset="0"/>
              <a:cs typeface="Arial" panose="020B0604020202020204" pitchFamily="34" charset="0"/>
            </a:endParaRPr>
          </a:p>
        </p:txBody>
      </p:sp>
      <p:sp>
        <p:nvSpPr>
          <p:cNvPr id="499" name="Google Shape;499;p25"/>
          <p:cNvSpPr txBox="1"/>
          <p:nvPr/>
        </p:nvSpPr>
        <p:spPr>
          <a:xfrm>
            <a:off x="6858002" y="3165923"/>
            <a:ext cx="230654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chemeClr val="dk1"/>
                </a:solidFill>
                <a:latin typeface="Arial" panose="020B0604020202020204" pitchFamily="34" charset="0"/>
                <a:ea typeface="Times New Roman"/>
                <a:cs typeface="Arial" panose="020B0604020202020204" pitchFamily="34" charset="0"/>
                <a:sym typeface="Times New Roman"/>
              </a:rPr>
              <a:t>“public health approach”</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6"/>
          <p:cNvSpPr txBox="1">
            <a:spLocks noGrp="1"/>
          </p:cNvSpPr>
          <p:nvPr>
            <p:ph type="title"/>
          </p:nvPr>
        </p:nvSpPr>
        <p:spPr>
          <a:xfrm>
            <a:off x="838200" y="160528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2800"/>
              <a:buNone/>
            </a:pPr>
            <a:r>
              <a:rPr lang="en-US" i="1" dirty="0"/>
              <a:t>There’s another way, and I’ll leave you with this...</a:t>
            </a:r>
            <a:endParaRPr dirty="0"/>
          </a:p>
        </p:txBody>
      </p:sp>
      <p:sp>
        <p:nvSpPr>
          <p:cNvPr id="508" name="Google Shape;508;p26"/>
          <p:cNvSpPr txBox="1">
            <a:spLocks noGrp="1"/>
          </p:cNvSpPr>
          <p:nvPr>
            <p:ph type="body" idx="1"/>
          </p:nvPr>
        </p:nvSpPr>
        <p:spPr>
          <a:xfrm>
            <a:off x="2168703" y="3336533"/>
            <a:ext cx="7620000" cy="3124200"/>
          </a:xfrm>
          <a:prstGeom prst="rect">
            <a:avLst/>
          </a:prstGeom>
          <a:noFill/>
          <a:ln>
            <a:noFill/>
          </a:ln>
        </p:spPr>
        <p:txBody>
          <a:bodyPr spcFirstLastPara="1" wrap="square" lIns="91425" tIns="45700" rIns="91425" bIns="45700" anchor="t" anchorCtr="0">
            <a:normAutofit/>
          </a:bodyPr>
          <a:lstStyle/>
          <a:p>
            <a:pPr marL="457200" lvl="0" indent="-228600" algn="ctr" rtl="0">
              <a:lnSpc>
                <a:spcPct val="110000"/>
              </a:lnSpc>
              <a:spcBef>
                <a:spcPts val="600"/>
              </a:spcBef>
              <a:spcAft>
                <a:spcPts val="0"/>
              </a:spcAft>
              <a:buSzPts val="1920"/>
              <a:buNone/>
            </a:pPr>
            <a:r>
              <a:rPr lang="en-US"/>
              <a:t>Be active to steer and drive change locally, nationally, and globally</a:t>
            </a:r>
            <a:endParaRPr/>
          </a:p>
          <a:p>
            <a:pPr marL="457200" lvl="0" indent="-228600" algn="ctr" rtl="0">
              <a:lnSpc>
                <a:spcPct val="110000"/>
              </a:lnSpc>
              <a:spcBef>
                <a:spcPts val="600"/>
              </a:spcBef>
              <a:spcAft>
                <a:spcPts val="0"/>
              </a:spcAft>
              <a:buSzPts val="1920"/>
              <a:buNone/>
            </a:pPr>
            <a:r>
              <a:rPr lang="en-US">
                <a:solidFill>
                  <a:schemeClr val="accent1"/>
                </a:solidFill>
              </a:rPr>
              <a:t>Awareness to take the path less traveled          </a:t>
            </a:r>
            <a:r>
              <a:rPr lang="en-US" i="1"/>
              <a:t> </a:t>
            </a:r>
            <a:endParaRPr/>
          </a:p>
          <a:p>
            <a:pPr marL="457200" lvl="0" indent="-228600" algn="ctr" rtl="0">
              <a:lnSpc>
                <a:spcPct val="110000"/>
              </a:lnSpc>
              <a:spcBef>
                <a:spcPts val="600"/>
              </a:spcBef>
              <a:spcAft>
                <a:spcPts val="0"/>
              </a:spcAft>
              <a:buSzPts val="1920"/>
              <a:buNone/>
            </a:pPr>
            <a:r>
              <a:rPr lang="en-US"/>
              <a:t>Be stewards of proper usage, public health, and political action!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839788" y="1238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2800" dirty="0"/>
              <a:t>References</a:t>
            </a:r>
            <a:endParaRPr dirty="0"/>
          </a:p>
        </p:txBody>
      </p:sp>
      <p:sp>
        <p:nvSpPr>
          <p:cNvPr id="2" name="Google Shape;514;p27">
            <a:extLst>
              <a:ext uri="{FF2B5EF4-FFF2-40B4-BE49-F238E27FC236}">
                <a16:creationId xmlns:a16="http://schemas.microsoft.com/office/drawing/2014/main" id="{4EAEF901-DED5-9C5A-4736-DB27BF4269C7}"/>
              </a:ext>
            </a:extLst>
          </p:cNvPr>
          <p:cNvSpPr txBox="1">
            <a:spLocks noGrp="1"/>
          </p:cNvSpPr>
          <p:nvPr>
            <p:ph type="body" idx="1"/>
          </p:nvPr>
        </p:nvSpPr>
        <p:spPr>
          <a:xfrm>
            <a:off x="470898" y="1677395"/>
            <a:ext cx="11250204" cy="439733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600"/>
              </a:spcBef>
              <a:spcAft>
                <a:spcPts val="0"/>
              </a:spcAft>
              <a:buSzPts val="1920"/>
              <a:buNone/>
            </a:pPr>
            <a:r>
              <a:rPr lang="en-US" sz="1800" b="1" dirty="0">
                <a:solidFill>
                  <a:schemeClr val="accent1"/>
                </a:solidFill>
              </a:rPr>
              <a:t>[1] </a:t>
            </a:r>
            <a:r>
              <a:rPr lang="en-US" sz="1800" b="1" u="sng" dirty="0">
                <a:solidFill>
                  <a:schemeClr val="accent1"/>
                </a:solidFill>
                <a:hlinkClick r:id="rId3">
                  <a:extLst>
                    <a:ext uri="{A12FA001-AC4F-418D-AE19-62706E023703}">
                      <ahyp:hlinkClr xmlns:ahyp="http://schemas.microsoft.com/office/drawing/2018/hyperlinkcolor" val="tx"/>
                    </a:ext>
                  </a:extLst>
                </a:hlinkClick>
              </a:rPr>
              <a:t>Leveraging Reference Laboratories to Improve Laboratory Stewardship in Health Systems | myADLM.org</a:t>
            </a:r>
            <a:endParaRPr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[2] </a:t>
            </a:r>
            <a:r>
              <a:rPr lang="en-US" sz="1800" b="1" u="sng" dirty="0">
                <a:solidFill>
                  <a:schemeClr val="accent1"/>
                </a:solidFill>
                <a:hlinkClick r:id="rId4">
                  <a:extLst>
                    <a:ext uri="{A12FA001-AC4F-418D-AE19-62706E023703}">
                      <ahyp:hlinkClr xmlns:ahyp="http://schemas.microsoft.com/office/drawing/2018/hyperlinkcolor" val="tx"/>
                    </a:ext>
                  </a:extLst>
                </a:hlinkClick>
              </a:rPr>
              <a:t>Medicare Claims Processing Manual (cms.gov)</a:t>
            </a:r>
            <a:endParaRPr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[3] </a:t>
            </a:r>
            <a:r>
              <a:rPr lang="en-US" sz="1800" u="sng" dirty="0">
                <a:solidFill>
                  <a:schemeClr val="accent1"/>
                </a:solidFill>
                <a:hlinkClick r:id="rId5">
                  <a:extLst>
                    <a:ext uri="{A12FA001-AC4F-418D-AE19-62706E023703}">
                      <ahyp:hlinkClr xmlns:ahyp="http://schemas.microsoft.com/office/drawing/2018/hyperlinkcolor" val="tx"/>
                    </a:ext>
                  </a:extLst>
                </a:hlinkClick>
              </a:rPr>
              <a:t>The Journal of Healthcare Contracting (cardinalhealth.com)</a:t>
            </a:r>
            <a:endParaRPr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[4] </a:t>
            </a:r>
            <a:r>
              <a:rPr lang="en-US" sz="1800" b="1" u="sng" dirty="0">
                <a:solidFill>
                  <a:schemeClr val="accent1"/>
                </a:solidFill>
                <a:hlinkClick r:id="rId6">
                  <a:extLst>
                    <a:ext uri="{A12FA001-AC4F-418D-AE19-62706E023703}">
                      <ahyp:hlinkClr xmlns:ahyp="http://schemas.microsoft.com/office/drawing/2018/hyperlinkcolor" val="tx"/>
                    </a:ext>
                  </a:extLst>
                </a:hlinkClick>
              </a:rPr>
              <a:t>finding-value-in-the-lab_mayo.pdf (trsa.org)</a:t>
            </a:r>
            <a:endParaRPr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[5] </a:t>
            </a:r>
            <a:r>
              <a:rPr lang="en-US" sz="1800" u="sng" dirty="0">
                <a:solidFill>
                  <a:schemeClr val="accent1"/>
                </a:solidFill>
                <a:hlinkClick r:id="rId7">
                  <a:extLst>
                    <a:ext uri="{A12FA001-AC4F-418D-AE19-62706E023703}">
                      <ahyp:hlinkClr xmlns:ahyp="http://schemas.microsoft.com/office/drawing/2018/hyperlinkcolor" val="tx"/>
                    </a:ext>
                  </a:extLst>
                </a:hlinkClick>
              </a:rPr>
              <a:t>Top Issues Confronting Hospitals | American College of Healthcare Executives (ache.org)</a:t>
            </a:r>
            <a:endParaRPr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[6] </a:t>
            </a:r>
            <a:r>
              <a:rPr lang="en-US" sz="1800" u="sng" dirty="0">
                <a:solidFill>
                  <a:schemeClr val="accent1"/>
                </a:solidFill>
                <a:hlinkClick r:id="rId8">
                  <a:extLst>
                    <a:ext uri="{A12FA001-AC4F-418D-AE19-62706E023703}">
                      <ahyp:hlinkClr xmlns:ahyp="http://schemas.microsoft.com/office/drawing/2018/hyperlinkcolor" val="tx"/>
                    </a:ext>
                  </a:extLst>
                </a:hlinkClick>
              </a:rPr>
              <a:t>Defining Distinctions Between Public and Population Health to Knock Down Barriers That Impede Care | NEJM Catalyst</a:t>
            </a:r>
            <a:endParaRPr sz="1800"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[7]. </a:t>
            </a:r>
            <a:r>
              <a:rPr lang="en-US" sz="1800" u="sng" dirty="0">
                <a:solidFill>
                  <a:schemeClr val="accent1"/>
                </a:solidFill>
                <a:hlinkClick r:id="rId9">
                  <a:extLst>
                    <a:ext uri="{A12FA001-AC4F-418D-AE19-62706E023703}">
                      <ahyp:hlinkClr xmlns:ahyp="http://schemas.microsoft.com/office/drawing/2018/hyperlinkcolor" val="tx"/>
                    </a:ext>
                  </a:extLst>
                </a:hlinkClick>
              </a:rPr>
              <a:t>Laboratory Consultant Libby Knollmeyer on Buying Equipment for a Practice Laboratory: Purchase, Lease or Reagent Rental? - Manage My Practice</a:t>
            </a:r>
            <a:endParaRPr sz="1800"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[8]. </a:t>
            </a:r>
            <a:r>
              <a:rPr lang="en-US" sz="1800" u="sng" dirty="0">
                <a:solidFill>
                  <a:schemeClr val="accent1"/>
                </a:solidFill>
                <a:hlinkClick r:id="rId9">
                  <a:extLst>
                    <a:ext uri="{A12FA001-AC4F-418D-AE19-62706E023703}">
                      <ahyp:hlinkClr xmlns:ahyp="http://schemas.microsoft.com/office/drawing/2018/hyperlinkcolor" val="tx"/>
                    </a:ext>
                  </a:extLst>
                </a:hlinkClick>
              </a:rPr>
              <a:t>Laboratory Consultant Libby Knollmeyer on Buying Equipment for a Practice Laboratory: Purchase, Lease or Reagent Rental? - Manage My Practice</a:t>
            </a:r>
            <a:endParaRPr sz="1800"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[9]. </a:t>
            </a:r>
            <a:r>
              <a:rPr lang="en-US" sz="1800" u="sng" dirty="0">
                <a:solidFill>
                  <a:schemeClr val="accent1"/>
                </a:solidFill>
                <a:hlinkClick r:id="rId10">
                  <a:extLst>
                    <a:ext uri="{A12FA001-AC4F-418D-AE19-62706E023703}">
                      <ahyp:hlinkClr xmlns:ahyp="http://schemas.microsoft.com/office/drawing/2018/hyperlinkcolor" val="tx"/>
                    </a:ext>
                  </a:extLst>
                </a:hlinkClick>
              </a:rPr>
              <a:t>Reagent Rental Contracts Helping Clinical Laboratories Stay Afloat | Block Scientific</a:t>
            </a:r>
            <a:endParaRPr sz="1800" b="1" dirty="0">
              <a:solidFill>
                <a:schemeClr val="accent1"/>
              </a:solidFill>
            </a:endParaRPr>
          </a:p>
          <a:p>
            <a:pPr marL="0" lvl="0" indent="0" algn="ctr" rtl="0">
              <a:lnSpc>
                <a:spcPct val="110000"/>
              </a:lnSpc>
              <a:spcBef>
                <a:spcPts val="600"/>
              </a:spcBef>
              <a:spcAft>
                <a:spcPts val="0"/>
              </a:spcAft>
              <a:buSzPts val="1920"/>
              <a:buNone/>
            </a:pPr>
            <a:endParaRPr sz="1200" dirty="0"/>
          </a:p>
          <a:p>
            <a:pPr marL="457200" lvl="0" indent="-228600" algn="ctr" rtl="0">
              <a:lnSpc>
                <a:spcPct val="110000"/>
              </a:lnSpc>
              <a:spcBef>
                <a:spcPts val="600"/>
              </a:spcBef>
              <a:spcAft>
                <a:spcPts val="0"/>
              </a:spcAft>
              <a:buSzPts val="1920"/>
              <a:buNone/>
            </a:pPr>
            <a:endParaRPr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85"/>
          <p:cNvSpPr txBox="1">
            <a:spLocks noGrp="1"/>
          </p:cNvSpPr>
          <p:nvPr>
            <p:ph type="title"/>
          </p:nvPr>
        </p:nvSpPr>
        <p:spPr>
          <a:xfrm>
            <a:off x="831850" y="1540784"/>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a:t>Pillar 5: </a:t>
            </a:r>
            <a:br>
              <a:rPr lang="en-US"/>
            </a:br>
            <a:r>
              <a:rPr lang="en-US"/>
              <a:t>Service &amp; Growth</a:t>
            </a:r>
            <a:endParaRPr/>
          </a:p>
        </p:txBody>
      </p:sp>
      <p:sp>
        <p:nvSpPr>
          <p:cNvPr id="106" name="Google Shape;106;p85"/>
          <p:cNvSpPr txBox="1"/>
          <p:nvPr/>
        </p:nvSpPr>
        <p:spPr>
          <a:xfrm>
            <a:off x="831850" y="4589477"/>
            <a:ext cx="6443100" cy="17520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0"/>
              </a:spcBef>
              <a:spcAft>
                <a:spcPts val="0"/>
              </a:spcAft>
              <a:buClr>
                <a:schemeClr val="dk1"/>
              </a:buClr>
              <a:buSzPct val="27500"/>
              <a:buFont typeface="Arial"/>
              <a:buNone/>
            </a:pPr>
            <a:r>
              <a:rPr lang="en-US" sz="4000">
                <a:solidFill>
                  <a:srgbClr val="FFFFFF"/>
                </a:solidFill>
              </a:rPr>
              <a:t>Accelerate innovation and implement the best cutting-edge technologies throughout the laboratory to increase clinical volume, operational expansion, and geographic outreach</a:t>
            </a:r>
            <a:endParaRPr sz="4000">
              <a:solidFill>
                <a:srgbClr val="FFFFFF"/>
              </a:solidFill>
            </a:endParaRPr>
          </a:p>
          <a:p>
            <a:pPr marL="60325" lvl="0" indent="0" algn="l" rtl="0">
              <a:spcBef>
                <a:spcPts val="1000"/>
              </a:spcBef>
              <a:spcAft>
                <a:spcPts val="0"/>
              </a:spcAft>
              <a:buNone/>
            </a:pPr>
            <a:endParaRPr sz="24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BD3C4871-1973-4CAF-CBFC-DD4FA9D159DB}"/>
            </a:ext>
          </a:extLst>
        </p:cNvPr>
        <p:cNvGrpSpPr/>
        <p:nvPr/>
      </p:nvGrpSpPr>
      <p:grpSpPr>
        <a:xfrm>
          <a:off x="0" y="0"/>
          <a:ext cx="0" cy="0"/>
          <a:chOff x="0" y="0"/>
          <a:chExt cx="0" cy="0"/>
        </a:xfrm>
      </p:grpSpPr>
      <p:sp>
        <p:nvSpPr>
          <p:cNvPr id="111" name="Google Shape;111;p25">
            <a:extLst>
              <a:ext uri="{FF2B5EF4-FFF2-40B4-BE49-F238E27FC236}">
                <a16:creationId xmlns:a16="http://schemas.microsoft.com/office/drawing/2014/main" id="{2EA18280-B8C2-0C64-6D2A-D48DA2B925B3}"/>
              </a:ext>
            </a:extLst>
          </p:cNvPr>
          <p:cNvSpPr txBox="1">
            <a:spLocks noGrp="1"/>
          </p:cNvSpPr>
          <p:nvPr>
            <p:ph type="title"/>
          </p:nvPr>
        </p:nvSpPr>
        <p:spPr>
          <a:xfrm>
            <a:off x="839788" y="1238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2800" dirty="0"/>
              <a:t>References</a:t>
            </a:r>
            <a:r>
              <a:rPr lang="en-US" sz="2800" baseline="-25000" dirty="0"/>
              <a:t>2</a:t>
            </a:r>
            <a:endParaRPr dirty="0"/>
          </a:p>
        </p:txBody>
      </p:sp>
      <p:sp>
        <p:nvSpPr>
          <p:cNvPr id="2" name="Google Shape;514;p27">
            <a:extLst>
              <a:ext uri="{FF2B5EF4-FFF2-40B4-BE49-F238E27FC236}">
                <a16:creationId xmlns:a16="http://schemas.microsoft.com/office/drawing/2014/main" id="{118B8352-42DE-39D0-94E1-7289691E46D2}"/>
              </a:ext>
            </a:extLst>
          </p:cNvPr>
          <p:cNvSpPr txBox="1">
            <a:spLocks noGrp="1"/>
          </p:cNvSpPr>
          <p:nvPr>
            <p:ph type="body" idx="1"/>
          </p:nvPr>
        </p:nvSpPr>
        <p:spPr>
          <a:xfrm>
            <a:off x="470898" y="1677395"/>
            <a:ext cx="11250204" cy="439733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600"/>
              </a:spcBef>
              <a:spcAft>
                <a:spcPts val="0"/>
              </a:spcAft>
              <a:buSzPts val="1920"/>
              <a:buNone/>
            </a:pPr>
            <a:r>
              <a:rPr lang="en-US" sz="1800" b="1" dirty="0">
                <a:solidFill>
                  <a:schemeClr val="accent1"/>
                </a:solidFill>
              </a:rPr>
              <a:t>[10] The Credit Card and the Reagent Rental </a:t>
            </a:r>
            <a:r>
              <a:rPr lang="en-US" sz="1800" u="sng" dirty="0">
                <a:solidFill>
                  <a:schemeClr val="accent1"/>
                </a:solidFill>
                <a:hlinkClick r:id="rId3">
                  <a:extLst>
                    <a:ext uri="{A12FA001-AC4F-418D-AE19-62706E023703}">
                      <ahyp:hlinkClr xmlns:ahyp="http://schemas.microsoft.com/office/drawing/2018/hyperlinkcolor" val="tx"/>
                    </a:ext>
                  </a:extLst>
                </a:hlinkClick>
              </a:rPr>
              <a:t>l</a:t>
            </a:r>
            <a:r>
              <a:rPr lang="en-US" sz="1800" b="1" u="sng" dirty="0">
                <a:solidFill>
                  <a:schemeClr val="accent1"/>
                </a:solidFill>
                <a:hlinkClick r:id="rId3">
                  <a:extLst>
                    <a:ext uri="{A12FA001-AC4F-418D-AE19-62706E023703}">
                      <ahyp:hlinkClr xmlns:ahyp="http://schemas.microsoft.com/office/drawing/2018/hyperlinkcolor" val="tx"/>
                    </a:ext>
                  </a:extLst>
                </a:hlinkClick>
              </a:rPr>
              <a:t>abmed36-0462.pdf (silverchair.com)</a:t>
            </a:r>
            <a:endParaRPr lang="en-US"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[11]. </a:t>
            </a:r>
            <a:r>
              <a:rPr lang="en-US" sz="1800" b="1" u="sng" dirty="0">
                <a:solidFill>
                  <a:schemeClr val="accent1"/>
                </a:solidFill>
                <a:hlinkClick r:id="rId4">
                  <a:extLst>
                    <a:ext uri="{A12FA001-AC4F-418D-AE19-62706E023703}">
                      <ahyp:hlinkClr xmlns:ahyp="http://schemas.microsoft.com/office/drawing/2018/hyperlinkcolor" val="tx"/>
                    </a:ext>
                  </a:extLst>
                </a:hlinkClick>
              </a:rPr>
              <a:t>NAACLS - National Accrediting Agency for Clinical Laboratory Science - About</a:t>
            </a:r>
            <a:endParaRPr lang="en-US"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[12] </a:t>
            </a:r>
            <a:r>
              <a:rPr lang="en-US" sz="1800" b="1" u="sng" dirty="0">
                <a:solidFill>
                  <a:schemeClr val="accent1"/>
                </a:solidFill>
                <a:hlinkClick r:id="rId5">
                  <a:extLst>
                    <a:ext uri="{A12FA001-AC4F-418D-AE19-62706E023703}">
                      <ahyp:hlinkClr xmlns:ahyp="http://schemas.microsoft.com/office/drawing/2018/hyperlinkcolor" val="tx"/>
                    </a:ext>
                  </a:extLst>
                </a:hlinkClick>
              </a:rPr>
              <a:t>Cost Reduction is Key (clinicallab.com)</a:t>
            </a:r>
            <a:endParaRPr lang="en-US"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[13] </a:t>
            </a:r>
            <a:r>
              <a:rPr lang="en-US" sz="1800" b="1" u="sng" dirty="0">
                <a:solidFill>
                  <a:schemeClr val="accent1"/>
                </a:solidFill>
                <a:hlinkClick r:id="rId6">
                  <a:extLst>
                    <a:ext uri="{A12FA001-AC4F-418D-AE19-62706E023703}">
                      <ahyp:hlinkClr xmlns:ahyp="http://schemas.microsoft.com/office/drawing/2018/hyperlinkcolor" val="tx"/>
                    </a:ext>
                  </a:extLst>
                </a:hlinkClick>
              </a:rPr>
              <a:t>Achieving operational excellence in the lab | LabLeaders (roche.com)</a:t>
            </a:r>
            <a:endParaRPr lang="en-US"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[14] </a:t>
            </a:r>
            <a:r>
              <a:rPr lang="en-US" sz="1800" u="sng" dirty="0">
                <a:solidFill>
                  <a:schemeClr val="accent1"/>
                </a:solidFill>
                <a:hlinkClick r:id="rId7">
                  <a:extLst>
                    <a:ext uri="{A12FA001-AC4F-418D-AE19-62706E023703}">
                      <ahyp:hlinkClr xmlns:ahyp="http://schemas.microsoft.com/office/drawing/2018/hyperlinkcolor" val="tx"/>
                    </a:ext>
                  </a:extLst>
                </a:hlinkClick>
              </a:rPr>
              <a:t>Diagnostic-Related Groups (DRG): Definition and More (verywellhealth.com)</a:t>
            </a:r>
            <a:endParaRPr lang="en-US" sz="1800" b="1"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[15] </a:t>
            </a:r>
            <a:r>
              <a:rPr lang="en-US" sz="1800" u="sng" dirty="0">
                <a:solidFill>
                  <a:schemeClr val="accent1"/>
                </a:solidFill>
                <a:hlinkClick r:id="rId8">
                  <a:extLst>
                    <a:ext uri="{A12FA001-AC4F-418D-AE19-62706E023703}">
                      <ahyp:hlinkClr xmlns:ahyp="http://schemas.microsoft.com/office/drawing/2018/hyperlinkcolor" val="tx"/>
                    </a:ext>
                  </a:extLst>
                </a:hlinkClick>
              </a:rPr>
              <a:t>Payer Mix - RCM Metrics - MD Clarity</a:t>
            </a:r>
            <a:endParaRPr lang="en-US" sz="1800"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[16]. </a:t>
            </a:r>
            <a:r>
              <a:rPr lang="en-US" sz="1800" u="sng" dirty="0">
                <a:solidFill>
                  <a:schemeClr val="accent1"/>
                </a:solidFill>
                <a:hlinkClick r:id="rId9">
                  <a:extLst>
                    <a:ext uri="{A12FA001-AC4F-418D-AE19-62706E023703}">
                      <ahyp:hlinkClr xmlns:ahyp="http://schemas.microsoft.com/office/drawing/2018/hyperlinkcolor" val="tx"/>
                    </a:ext>
                  </a:extLst>
                </a:hlinkClick>
              </a:rPr>
              <a:t>Medicare Part B: Doctor Costs and Lab Tests (webmd.com)</a:t>
            </a:r>
            <a:endParaRPr lang="en-US" sz="1800"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[17]. </a:t>
            </a:r>
            <a:r>
              <a:rPr lang="en-US" sz="1800" u="sng" dirty="0">
                <a:solidFill>
                  <a:schemeClr val="accent1"/>
                </a:solidFill>
                <a:hlinkClick r:id="rId10">
                  <a:extLst>
                    <a:ext uri="{A12FA001-AC4F-418D-AE19-62706E023703}">
                      <ahyp:hlinkClr xmlns:ahyp="http://schemas.microsoft.com/office/drawing/2018/hyperlinkcolor" val="tx"/>
                    </a:ext>
                  </a:extLst>
                </a:hlinkClick>
              </a:rPr>
              <a:t>Medicare outpatient clinical laboratory services payments: Relative value scale approach - PMC (nih.gov)</a:t>
            </a:r>
            <a:endParaRPr lang="en-US" sz="1800" dirty="0">
              <a:solidFill>
                <a:schemeClr val="accent1"/>
              </a:solidFill>
            </a:endParaRPr>
          </a:p>
          <a:p>
            <a:pPr marL="0" lvl="0" indent="0" algn="l" rtl="0">
              <a:lnSpc>
                <a:spcPct val="110000"/>
              </a:lnSpc>
              <a:spcBef>
                <a:spcPts val="600"/>
              </a:spcBef>
              <a:spcAft>
                <a:spcPts val="0"/>
              </a:spcAft>
              <a:buSzPts val="1920"/>
              <a:buNone/>
            </a:pPr>
            <a:r>
              <a:rPr lang="en-US" sz="1800" b="1" dirty="0">
                <a:solidFill>
                  <a:schemeClr val="accent1"/>
                </a:solidFill>
              </a:rPr>
              <a:t>[18]. </a:t>
            </a:r>
            <a:r>
              <a:rPr lang="en-US" sz="1800" u="sng" dirty="0">
                <a:solidFill>
                  <a:schemeClr val="accent1"/>
                </a:solidFill>
                <a:hlinkClick r:id="rId11">
                  <a:extLst>
                    <a:ext uri="{A12FA001-AC4F-418D-AE19-62706E023703}">
                      <ahyp:hlinkClr xmlns:ahyp="http://schemas.microsoft.com/office/drawing/2018/hyperlinkcolor" val="tx"/>
                    </a:ext>
                  </a:extLst>
                </a:hlinkClick>
              </a:rPr>
              <a:t>Outpatient healthcare services and facilities set for enormous growth (jll.com)</a:t>
            </a:r>
            <a:endParaRPr lang="en-US" sz="1800" b="1" dirty="0">
              <a:solidFill>
                <a:schemeClr val="accent1"/>
              </a:solidFill>
            </a:endParaRPr>
          </a:p>
          <a:p>
            <a:pPr marL="0" lvl="0" indent="0" algn="ctr" rtl="0">
              <a:lnSpc>
                <a:spcPct val="110000"/>
              </a:lnSpc>
              <a:spcBef>
                <a:spcPts val="600"/>
              </a:spcBef>
              <a:spcAft>
                <a:spcPts val="0"/>
              </a:spcAft>
              <a:buSzPts val="1920"/>
              <a:buNone/>
            </a:pPr>
            <a:endParaRPr sz="1200" dirty="0"/>
          </a:p>
          <a:p>
            <a:pPr marL="457200" lvl="0" indent="-228600" algn="ctr" rtl="0">
              <a:lnSpc>
                <a:spcPct val="110000"/>
              </a:lnSpc>
              <a:spcBef>
                <a:spcPts val="600"/>
              </a:spcBef>
              <a:spcAft>
                <a:spcPts val="0"/>
              </a:spcAft>
              <a:buSzPts val="1920"/>
              <a:buNone/>
            </a:pPr>
            <a:endParaRPr sz="1200" dirty="0"/>
          </a:p>
        </p:txBody>
      </p:sp>
    </p:spTree>
    <p:extLst>
      <p:ext uri="{BB962C8B-B14F-4D97-AF65-F5344CB8AC3E}">
        <p14:creationId xmlns:p14="http://schemas.microsoft.com/office/powerpoint/2010/main" val="346595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DEC600D9-151B-F1BD-4A0C-E8D042CC548F}"/>
            </a:ext>
          </a:extLst>
        </p:cNvPr>
        <p:cNvGrpSpPr/>
        <p:nvPr/>
      </p:nvGrpSpPr>
      <p:grpSpPr>
        <a:xfrm>
          <a:off x="0" y="0"/>
          <a:ext cx="0" cy="0"/>
          <a:chOff x="0" y="0"/>
          <a:chExt cx="0" cy="0"/>
        </a:xfrm>
      </p:grpSpPr>
      <p:sp>
        <p:nvSpPr>
          <p:cNvPr id="111" name="Google Shape;111;p25">
            <a:extLst>
              <a:ext uri="{FF2B5EF4-FFF2-40B4-BE49-F238E27FC236}">
                <a16:creationId xmlns:a16="http://schemas.microsoft.com/office/drawing/2014/main" id="{EBBD20EC-0006-59CF-F477-509025A56EB2}"/>
              </a:ext>
            </a:extLst>
          </p:cNvPr>
          <p:cNvSpPr txBox="1">
            <a:spLocks noGrp="1"/>
          </p:cNvSpPr>
          <p:nvPr>
            <p:ph type="title"/>
          </p:nvPr>
        </p:nvSpPr>
        <p:spPr>
          <a:xfrm>
            <a:off x="839788" y="1238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2800" dirty="0"/>
              <a:t>References</a:t>
            </a:r>
            <a:r>
              <a:rPr lang="en-US" sz="2800" baseline="-25000" dirty="0"/>
              <a:t>3</a:t>
            </a:r>
            <a:endParaRPr baseline="-25000" dirty="0"/>
          </a:p>
        </p:txBody>
      </p:sp>
      <p:sp>
        <p:nvSpPr>
          <p:cNvPr id="2" name="Google Shape;514;p27">
            <a:extLst>
              <a:ext uri="{FF2B5EF4-FFF2-40B4-BE49-F238E27FC236}">
                <a16:creationId xmlns:a16="http://schemas.microsoft.com/office/drawing/2014/main" id="{22C178C0-8F03-5200-2342-E818C3B41A76}"/>
              </a:ext>
            </a:extLst>
          </p:cNvPr>
          <p:cNvSpPr txBox="1">
            <a:spLocks noGrp="1"/>
          </p:cNvSpPr>
          <p:nvPr>
            <p:ph type="body" idx="1"/>
          </p:nvPr>
        </p:nvSpPr>
        <p:spPr>
          <a:xfrm>
            <a:off x="470898" y="1677395"/>
            <a:ext cx="11250204" cy="439733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600"/>
              </a:spcBef>
              <a:spcAft>
                <a:spcPts val="0"/>
              </a:spcAft>
              <a:buSzPct val="115315"/>
              <a:buNone/>
            </a:pPr>
            <a:r>
              <a:rPr lang="en-US" sz="1800" b="1" dirty="0">
                <a:solidFill>
                  <a:schemeClr val="accent1"/>
                </a:solidFill>
              </a:rPr>
              <a:t>[19] </a:t>
            </a:r>
            <a:r>
              <a:rPr lang="en-US" sz="1800" u="sng" dirty="0">
                <a:solidFill>
                  <a:schemeClr val="accent1"/>
                </a:solidFill>
                <a:hlinkClick r:id="rId3">
                  <a:extLst>
                    <a:ext uri="{A12FA001-AC4F-418D-AE19-62706E023703}">
                      <ahyp:hlinkClr xmlns:ahyp="http://schemas.microsoft.com/office/drawing/2018/hyperlinkcolor" val="tx"/>
                    </a:ext>
                  </a:extLst>
                </a:hlinkClick>
              </a:rPr>
              <a:t>Risk-Based Payments in Healthcare: Key Benefits and Strategies for Success (trubridge.com)</a:t>
            </a:r>
            <a:endParaRPr lang="en-US" sz="1800" b="1" dirty="0">
              <a:solidFill>
                <a:schemeClr val="accent1"/>
              </a:solidFill>
            </a:endParaRPr>
          </a:p>
          <a:p>
            <a:pPr marL="0" lvl="0" indent="0" algn="l" rtl="0">
              <a:lnSpc>
                <a:spcPct val="110000"/>
              </a:lnSpc>
              <a:spcBef>
                <a:spcPts val="600"/>
              </a:spcBef>
              <a:spcAft>
                <a:spcPts val="0"/>
              </a:spcAft>
              <a:buSzPct val="103783"/>
              <a:buNone/>
            </a:pPr>
            <a:r>
              <a:rPr lang="en-US" sz="1800" b="1" dirty="0">
                <a:solidFill>
                  <a:schemeClr val="accent1"/>
                </a:solidFill>
              </a:rPr>
              <a:t>[20]. </a:t>
            </a:r>
            <a:r>
              <a:rPr lang="en-US" sz="1800" u="sng" dirty="0">
                <a:solidFill>
                  <a:schemeClr val="accent1"/>
                </a:solidFill>
                <a:hlinkClick r:id="rId4">
                  <a:extLst>
                    <a:ext uri="{A12FA001-AC4F-418D-AE19-62706E023703}">
                      <ahyp:hlinkClr xmlns:ahyp="http://schemas.microsoft.com/office/drawing/2018/hyperlinkcolor" val="tx"/>
                    </a:ext>
                  </a:extLst>
                </a:hlinkClick>
              </a:rPr>
              <a:t>Laboratory partnership: A strategic relationship that can offer efficiencies and cost-savings over the long haul | Quest Diagnostics</a:t>
            </a:r>
            <a:endParaRPr lang="en-US" sz="1800" b="1" dirty="0">
              <a:solidFill>
                <a:schemeClr val="accent1"/>
              </a:solidFill>
            </a:endParaRPr>
          </a:p>
          <a:p>
            <a:pPr marL="0" lvl="0" indent="0" algn="l" rtl="0">
              <a:lnSpc>
                <a:spcPct val="110000"/>
              </a:lnSpc>
              <a:spcBef>
                <a:spcPts val="600"/>
              </a:spcBef>
              <a:spcAft>
                <a:spcPts val="0"/>
              </a:spcAft>
              <a:buSzPct val="103783"/>
              <a:buNone/>
            </a:pPr>
            <a:r>
              <a:rPr lang="en-US" sz="1800" b="1" dirty="0">
                <a:solidFill>
                  <a:schemeClr val="accent1"/>
                </a:solidFill>
              </a:rPr>
              <a:t>[21] </a:t>
            </a:r>
            <a:r>
              <a:rPr lang="en-US" sz="1800" u="sng" dirty="0">
                <a:solidFill>
                  <a:schemeClr val="accent1"/>
                </a:solidFill>
                <a:hlinkClick r:id="rId5">
                  <a:extLst>
                    <a:ext uri="{A12FA001-AC4F-418D-AE19-62706E023703}">
                      <ahyp:hlinkClr xmlns:ahyp="http://schemas.microsoft.com/office/drawing/2018/hyperlinkcolor" val="tx"/>
                    </a:ext>
                  </a:extLst>
                </a:hlinkClick>
              </a:rPr>
              <a:t>Strategic alternatives abound for health system outreach laboratories | HFMA</a:t>
            </a:r>
            <a:endParaRPr lang="en-US" sz="1800" b="1" dirty="0">
              <a:solidFill>
                <a:schemeClr val="accent1"/>
              </a:solidFill>
            </a:endParaRPr>
          </a:p>
          <a:p>
            <a:pPr marL="0" lvl="0" indent="0" algn="l" rtl="0">
              <a:lnSpc>
                <a:spcPct val="110000"/>
              </a:lnSpc>
              <a:spcBef>
                <a:spcPts val="600"/>
              </a:spcBef>
              <a:spcAft>
                <a:spcPts val="0"/>
              </a:spcAft>
              <a:buSzPct val="103783"/>
              <a:buNone/>
            </a:pPr>
            <a:r>
              <a:rPr lang="en-US" sz="1800" b="1" dirty="0">
                <a:solidFill>
                  <a:schemeClr val="accent1"/>
                </a:solidFill>
              </a:rPr>
              <a:t>[22] </a:t>
            </a:r>
            <a:r>
              <a:rPr lang="en-US" sz="1800" u="sng" dirty="0">
                <a:solidFill>
                  <a:schemeClr val="accent1"/>
                </a:solidFill>
                <a:hlinkClick r:id="rId6">
                  <a:extLst>
                    <a:ext uri="{A12FA001-AC4F-418D-AE19-62706E023703}">
                      <ahyp:hlinkClr xmlns:ahyp="http://schemas.microsoft.com/office/drawing/2018/hyperlinkcolor" val="tx"/>
                    </a:ext>
                  </a:extLst>
                </a:hlinkClick>
              </a:rPr>
              <a:t>The hub-and-spoke organization design revisited: a lifeline for rural hospitals - PMC (nih.gov)</a:t>
            </a:r>
            <a:endParaRPr lang="en-US" sz="1800" b="1" dirty="0">
              <a:solidFill>
                <a:schemeClr val="accent1"/>
              </a:solidFill>
            </a:endParaRPr>
          </a:p>
          <a:p>
            <a:pPr marL="0" lvl="0" indent="0" algn="l" rtl="0">
              <a:lnSpc>
                <a:spcPct val="110000"/>
              </a:lnSpc>
              <a:spcBef>
                <a:spcPts val="600"/>
              </a:spcBef>
              <a:spcAft>
                <a:spcPts val="0"/>
              </a:spcAft>
              <a:buSzPct val="115315"/>
              <a:buNone/>
            </a:pPr>
            <a:r>
              <a:rPr lang="en-US" sz="1800" b="1" dirty="0">
                <a:solidFill>
                  <a:schemeClr val="accent1"/>
                </a:solidFill>
              </a:rPr>
              <a:t>[23] </a:t>
            </a:r>
            <a:r>
              <a:rPr lang="en-US" sz="1800" u="sng" dirty="0">
                <a:solidFill>
                  <a:schemeClr val="accent1"/>
                </a:solidFill>
                <a:hlinkClick r:id="rId7">
                  <a:extLst>
                    <a:ext uri="{A12FA001-AC4F-418D-AE19-62706E023703}">
                      <ahyp:hlinkClr xmlns:ahyp="http://schemas.microsoft.com/office/drawing/2018/hyperlinkcolor" val="tx"/>
                    </a:ext>
                  </a:extLst>
                </a:hlinkClick>
              </a:rPr>
              <a:t>4 Emerging Models Provide Strategy Roadmap for Future Transactions (beckershospitalreview.com)</a:t>
            </a:r>
            <a:endParaRPr lang="en-US" sz="1800" b="1" dirty="0">
              <a:solidFill>
                <a:schemeClr val="accent1"/>
              </a:solidFill>
            </a:endParaRPr>
          </a:p>
          <a:p>
            <a:pPr marL="0" lvl="0" indent="0" algn="l" rtl="0">
              <a:lnSpc>
                <a:spcPct val="110000"/>
              </a:lnSpc>
              <a:spcBef>
                <a:spcPts val="600"/>
              </a:spcBef>
              <a:spcAft>
                <a:spcPts val="0"/>
              </a:spcAft>
              <a:buSzPct val="103783"/>
              <a:buNone/>
            </a:pPr>
            <a:r>
              <a:rPr lang="en-US" sz="1800" b="1" dirty="0">
                <a:solidFill>
                  <a:schemeClr val="accent1"/>
                </a:solidFill>
              </a:rPr>
              <a:t>[24] </a:t>
            </a:r>
            <a:r>
              <a:rPr lang="en-US" sz="1800" u="sng" dirty="0">
                <a:solidFill>
                  <a:schemeClr val="accent1"/>
                </a:solidFill>
                <a:hlinkClick r:id="rId8">
                  <a:extLst>
                    <a:ext uri="{A12FA001-AC4F-418D-AE19-62706E023703}">
                      <ahyp:hlinkClr xmlns:ahyp="http://schemas.microsoft.com/office/drawing/2018/hyperlinkcolor" val="tx"/>
                    </a:ext>
                  </a:extLst>
                </a:hlinkClick>
              </a:rPr>
              <a:t>What is a Hub-and-Spoke Network: 9 Tips, Benefits &amp; Limitations - Visible Network Labs</a:t>
            </a:r>
            <a:endParaRPr lang="en-US" sz="1800" dirty="0">
              <a:solidFill>
                <a:schemeClr val="accent1"/>
              </a:solidFill>
            </a:endParaRPr>
          </a:p>
          <a:p>
            <a:pPr marL="0" lvl="0" indent="0" algn="l" rtl="0">
              <a:lnSpc>
                <a:spcPct val="110000"/>
              </a:lnSpc>
              <a:spcBef>
                <a:spcPts val="600"/>
              </a:spcBef>
              <a:spcAft>
                <a:spcPts val="0"/>
              </a:spcAft>
              <a:buSzPct val="115315"/>
              <a:buNone/>
            </a:pPr>
            <a:r>
              <a:rPr lang="en-US" sz="1800" b="1" dirty="0">
                <a:solidFill>
                  <a:schemeClr val="accent1"/>
                </a:solidFill>
              </a:rPr>
              <a:t>[25]. </a:t>
            </a:r>
            <a:r>
              <a:rPr lang="en-US" sz="1800" u="sng" dirty="0">
                <a:solidFill>
                  <a:schemeClr val="accent1"/>
                </a:solidFill>
                <a:hlinkClick r:id="rId9">
                  <a:extLst>
                    <a:ext uri="{A12FA001-AC4F-418D-AE19-62706E023703}">
                      <ahyp:hlinkClr xmlns:ahyp="http://schemas.microsoft.com/office/drawing/2018/hyperlinkcolor" val="tx"/>
                    </a:ext>
                  </a:extLst>
                </a:hlinkClick>
              </a:rPr>
              <a:t>Centralized vs. Decentralized Testing Models and the Importance of Both for COVID-19 Testing (roche.com)</a:t>
            </a:r>
            <a:endParaRPr lang="en-US" sz="1800" dirty="0">
              <a:solidFill>
                <a:schemeClr val="accent1"/>
              </a:solidFill>
            </a:endParaRPr>
          </a:p>
          <a:p>
            <a:pPr marL="0" lvl="0" indent="0" algn="l" rtl="0">
              <a:lnSpc>
                <a:spcPct val="110000"/>
              </a:lnSpc>
              <a:spcBef>
                <a:spcPts val="600"/>
              </a:spcBef>
              <a:spcAft>
                <a:spcPts val="0"/>
              </a:spcAft>
              <a:buSzPct val="115315"/>
              <a:buNone/>
            </a:pPr>
            <a:r>
              <a:rPr lang="en-US" sz="1800" b="1" dirty="0">
                <a:solidFill>
                  <a:schemeClr val="accent1"/>
                </a:solidFill>
              </a:rPr>
              <a:t>[26]. </a:t>
            </a:r>
            <a:r>
              <a:rPr lang="en-US" sz="1800" u="sng" dirty="0">
                <a:solidFill>
                  <a:schemeClr val="accent1"/>
                </a:solidFill>
                <a:hlinkClick r:id="rId10">
                  <a:extLst>
                    <a:ext uri="{A12FA001-AC4F-418D-AE19-62706E023703}">
                      <ahyp:hlinkClr xmlns:ahyp="http://schemas.microsoft.com/office/drawing/2018/hyperlinkcolor" val="tx"/>
                    </a:ext>
                  </a:extLst>
                </a:hlinkClick>
              </a:rPr>
              <a:t>The FDA’s Proposed Ruling on Lab Tests Could Have Unintended Consequences &lt; Yale School of Medicine</a:t>
            </a:r>
            <a:endParaRPr lang="en-US" sz="1800" dirty="0">
              <a:solidFill>
                <a:schemeClr val="accent1"/>
              </a:solidFill>
            </a:endParaRPr>
          </a:p>
          <a:p>
            <a:pPr marL="0" lvl="0" indent="0" algn="l" rtl="0">
              <a:lnSpc>
                <a:spcPct val="110000"/>
              </a:lnSpc>
              <a:spcBef>
                <a:spcPts val="600"/>
              </a:spcBef>
              <a:spcAft>
                <a:spcPts val="0"/>
              </a:spcAft>
              <a:buSzPct val="109246"/>
              <a:buNone/>
            </a:pPr>
            <a:r>
              <a:rPr lang="en-US" sz="1800" b="1" dirty="0">
                <a:solidFill>
                  <a:schemeClr val="accent1"/>
                </a:solidFill>
              </a:rPr>
              <a:t>[27]. </a:t>
            </a:r>
            <a:r>
              <a:rPr lang="en-US" sz="1800" u="sng" dirty="0">
                <a:solidFill>
                  <a:schemeClr val="accent1"/>
                </a:solidFill>
                <a:hlinkClick r:id="rId11">
                  <a:extLst>
                    <a:ext uri="{A12FA001-AC4F-418D-AE19-62706E023703}">
                      <ahyp:hlinkClr xmlns:ahyp="http://schemas.microsoft.com/office/drawing/2018/hyperlinkcolor" val="tx"/>
                    </a:ext>
                  </a:extLst>
                </a:hlinkClick>
              </a:rPr>
              <a:t>What Is a Service Level Agreement (SLA)? Definition, Metrics, Processes, and Best Practices - Spiceworks</a:t>
            </a:r>
            <a:endParaRPr sz="1200" dirty="0"/>
          </a:p>
        </p:txBody>
      </p:sp>
    </p:spTree>
    <p:extLst>
      <p:ext uri="{BB962C8B-B14F-4D97-AF65-F5344CB8AC3E}">
        <p14:creationId xmlns:p14="http://schemas.microsoft.com/office/powerpoint/2010/main" val="281216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27" name="Google Shape;127;p3"/>
          <p:cNvSpPr txBox="1">
            <a:spLocks noGrp="1"/>
          </p:cNvSpPr>
          <p:nvPr>
            <p:ph type="title"/>
          </p:nvPr>
        </p:nvSpPr>
        <p:spPr>
          <a:xfrm>
            <a:off x="625642" y="0"/>
            <a:ext cx="11194885" cy="1573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4000" dirty="0"/>
              <a:t>Top challenges confronting U.S Community Hospitals – </a:t>
            </a:r>
            <a:r>
              <a:rPr lang="en-US" sz="4000" i="1" dirty="0"/>
              <a:t>Survey Says…</a:t>
            </a:r>
            <a:endParaRPr sz="4000" dirty="0"/>
          </a:p>
        </p:txBody>
      </p:sp>
      <p:grpSp>
        <p:nvGrpSpPr>
          <p:cNvPr id="112" name="Google Shape;112;p3" descr="Chart on CEO's conforting hospital challenges "/>
          <p:cNvGrpSpPr/>
          <p:nvPr/>
        </p:nvGrpSpPr>
        <p:grpSpPr>
          <a:xfrm>
            <a:off x="371473" y="1872883"/>
            <a:ext cx="6943727" cy="4196880"/>
            <a:chOff x="0" y="47258"/>
            <a:chExt cx="6943727" cy="4196880"/>
          </a:xfrm>
        </p:grpSpPr>
        <p:sp>
          <p:nvSpPr>
            <p:cNvPr id="113" name="Google Shape;113;p3"/>
            <p:cNvSpPr/>
            <p:nvPr/>
          </p:nvSpPr>
          <p:spPr>
            <a:xfrm>
              <a:off x="0" y="47258"/>
              <a:ext cx="6943727" cy="575639"/>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
            <p:cNvSpPr txBox="1"/>
            <p:nvPr/>
          </p:nvSpPr>
          <p:spPr>
            <a:xfrm>
              <a:off x="28100" y="75358"/>
              <a:ext cx="6887527" cy="51943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1. Workforce challenges </a:t>
              </a:r>
              <a:endParaRPr sz="2400" b="0" i="0" u="none" strike="noStrike" cap="none">
                <a:solidFill>
                  <a:schemeClr val="lt1"/>
                </a:solidFill>
                <a:latin typeface="Arial"/>
                <a:ea typeface="Arial"/>
                <a:cs typeface="Arial"/>
                <a:sym typeface="Arial"/>
              </a:endParaRPr>
            </a:p>
          </p:txBody>
        </p:sp>
        <p:sp>
          <p:nvSpPr>
            <p:cNvPr id="115" name="Google Shape;115;p3"/>
            <p:cNvSpPr/>
            <p:nvPr/>
          </p:nvSpPr>
          <p:spPr>
            <a:xfrm>
              <a:off x="0" y="692018"/>
              <a:ext cx="6943727" cy="575639"/>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
            <p:cNvSpPr txBox="1"/>
            <p:nvPr/>
          </p:nvSpPr>
          <p:spPr>
            <a:xfrm>
              <a:off x="28100" y="720118"/>
              <a:ext cx="6887527" cy="51943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2. Financial challenges</a:t>
              </a:r>
              <a:endParaRPr sz="2400" b="0" i="0" u="none" strike="noStrike" cap="none">
                <a:solidFill>
                  <a:schemeClr val="lt1"/>
                </a:solidFill>
                <a:latin typeface="Arial"/>
                <a:ea typeface="Arial"/>
                <a:cs typeface="Arial"/>
                <a:sym typeface="Arial"/>
              </a:endParaRPr>
            </a:p>
          </p:txBody>
        </p:sp>
        <p:sp>
          <p:nvSpPr>
            <p:cNvPr id="117" name="Google Shape;117;p3"/>
            <p:cNvSpPr/>
            <p:nvPr/>
          </p:nvSpPr>
          <p:spPr>
            <a:xfrm>
              <a:off x="0" y="1336778"/>
              <a:ext cx="6943727" cy="575639"/>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
            <p:cNvSpPr txBox="1"/>
            <p:nvPr/>
          </p:nvSpPr>
          <p:spPr>
            <a:xfrm>
              <a:off x="28100" y="1364878"/>
              <a:ext cx="6887527" cy="51943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3. Access to care/Population Health</a:t>
              </a:r>
              <a:endParaRPr sz="2400" b="0" i="0" u="none" strike="noStrike" cap="none">
                <a:solidFill>
                  <a:schemeClr val="lt1"/>
                </a:solidFill>
                <a:latin typeface="Arial"/>
                <a:ea typeface="Arial"/>
                <a:cs typeface="Arial"/>
                <a:sym typeface="Arial"/>
              </a:endParaRPr>
            </a:p>
          </p:txBody>
        </p:sp>
        <p:sp>
          <p:nvSpPr>
            <p:cNvPr id="119" name="Google Shape;119;p3"/>
            <p:cNvSpPr/>
            <p:nvPr/>
          </p:nvSpPr>
          <p:spPr>
            <a:xfrm>
              <a:off x="0" y="1981537"/>
              <a:ext cx="6943727" cy="575639"/>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
            <p:cNvSpPr txBox="1"/>
            <p:nvPr/>
          </p:nvSpPr>
          <p:spPr>
            <a:xfrm>
              <a:off x="28100" y="2009637"/>
              <a:ext cx="6887527" cy="51943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4. Governmental mandates</a:t>
              </a:r>
              <a:endParaRPr sz="2400" b="0" i="0" u="none" strike="noStrike" cap="none">
                <a:solidFill>
                  <a:schemeClr val="lt1"/>
                </a:solidFill>
                <a:latin typeface="Arial"/>
                <a:ea typeface="Arial"/>
                <a:cs typeface="Arial"/>
                <a:sym typeface="Arial"/>
              </a:endParaRPr>
            </a:p>
          </p:txBody>
        </p:sp>
        <p:sp>
          <p:nvSpPr>
            <p:cNvPr id="121" name="Google Shape;121;p3"/>
            <p:cNvSpPr/>
            <p:nvPr/>
          </p:nvSpPr>
          <p:spPr>
            <a:xfrm>
              <a:off x="0" y="2626297"/>
              <a:ext cx="6943727" cy="575639"/>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
            <p:cNvSpPr txBox="1"/>
            <p:nvPr/>
          </p:nvSpPr>
          <p:spPr>
            <a:xfrm>
              <a:off x="28100" y="2654397"/>
              <a:ext cx="6887527" cy="51943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5. Technology, Patient Safety, Quality</a:t>
              </a:r>
              <a:endParaRPr sz="2400" b="0" i="0" u="none" strike="noStrike" cap="none">
                <a:solidFill>
                  <a:schemeClr val="lt1"/>
                </a:solidFill>
                <a:latin typeface="Arial"/>
                <a:ea typeface="Arial"/>
                <a:cs typeface="Arial"/>
                <a:sym typeface="Arial"/>
              </a:endParaRPr>
            </a:p>
          </p:txBody>
        </p:sp>
        <p:sp>
          <p:nvSpPr>
            <p:cNvPr id="123" name="Google Shape;123;p3"/>
            <p:cNvSpPr/>
            <p:nvPr/>
          </p:nvSpPr>
          <p:spPr>
            <a:xfrm>
              <a:off x="0" y="3271057"/>
              <a:ext cx="6943727" cy="575639"/>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txBox="1"/>
            <p:nvPr/>
          </p:nvSpPr>
          <p:spPr>
            <a:xfrm>
              <a:off x="28100" y="3299157"/>
              <a:ext cx="6887527" cy="51943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6. Reorganization and Partnership</a:t>
              </a:r>
              <a:endParaRPr sz="2400" b="0" i="0" u="none" strike="noStrike" cap="none">
                <a:solidFill>
                  <a:schemeClr val="lt1"/>
                </a:solidFill>
                <a:latin typeface="Arial"/>
                <a:ea typeface="Arial"/>
                <a:cs typeface="Arial"/>
                <a:sym typeface="Arial"/>
              </a:endParaRPr>
            </a:p>
          </p:txBody>
        </p:sp>
        <p:sp>
          <p:nvSpPr>
            <p:cNvPr id="125" name="Google Shape;125;p3"/>
            <p:cNvSpPr/>
            <p:nvPr/>
          </p:nvSpPr>
          <p:spPr>
            <a:xfrm>
              <a:off x="0" y="3846698"/>
              <a:ext cx="6943727" cy="39744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0" y="3846698"/>
              <a:ext cx="6943727" cy="397440"/>
            </a:xfrm>
            <a:prstGeom prst="rect">
              <a:avLst/>
            </a:prstGeom>
            <a:noFill/>
            <a:ln>
              <a:noFill/>
            </a:ln>
          </p:spPr>
          <p:txBody>
            <a:bodyPr spcFirstLastPara="1" wrap="square" lIns="220450" tIns="30475" rIns="170675" bIns="30475" anchor="t" anchorCtr="0">
              <a:noAutofit/>
            </a:bodyPr>
            <a:lstStyle/>
            <a:p>
              <a:pPr marL="171450" marR="0" lvl="1" indent="-171450" algn="l" rtl="0">
                <a:lnSpc>
                  <a:spcPct val="90000"/>
                </a:lnSpc>
                <a:spcBef>
                  <a:spcPts val="0"/>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**Order in how pressing an issue is to hospital CEO** </a:t>
              </a:r>
              <a:endParaRPr sz="1900" b="0" i="0" u="none" strike="noStrike" cap="none">
                <a:solidFill>
                  <a:srgbClr val="000000"/>
                </a:solidFill>
                <a:latin typeface="Arial"/>
                <a:ea typeface="Arial"/>
                <a:cs typeface="Arial"/>
                <a:sym typeface="Arial"/>
              </a:endParaRPr>
            </a:p>
          </p:txBody>
        </p:sp>
      </p:grpSp>
      <p:pic>
        <p:nvPicPr>
          <p:cNvPr id="128" name="Google Shape;128;p3" descr="jeopardy set up with host and tow contestants "/>
          <p:cNvPicPr preferRelativeResize="0"/>
          <p:nvPr/>
        </p:nvPicPr>
        <p:blipFill rotWithShape="1">
          <a:blip r:embed="rId3">
            <a:alphaModFix/>
          </a:blip>
          <a:srcRect l="13112" r="13112"/>
          <a:stretch/>
        </p:blipFill>
        <p:spPr>
          <a:xfrm>
            <a:off x="6390289" y="1825625"/>
            <a:ext cx="5083396" cy="3875761"/>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313"/>
              </a:srgbClr>
            </a:outerShdw>
          </a:effectLst>
        </p:spPr>
      </p:pic>
      <p:sp>
        <p:nvSpPr>
          <p:cNvPr id="129" name="Google Shape;129;p3"/>
          <p:cNvSpPr txBox="1"/>
          <p:nvPr/>
        </p:nvSpPr>
        <p:spPr>
          <a:xfrm>
            <a:off x="6025415" y="6072702"/>
            <a:ext cx="561152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Top Issues Confronting Hospitals | American College of Healthcare Executives (ache.org)</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title"/>
          </p:nvPr>
        </p:nvSpPr>
        <p:spPr>
          <a:xfrm>
            <a:off x="838200" y="0"/>
            <a:ext cx="10153851" cy="1573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sz="4000" i="1"/>
              <a:t>Diving Deeper: Specific Concerns of the C-suite within the Top Issues</a:t>
            </a:r>
            <a:endParaRPr i="1"/>
          </a:p>
        </p:txBody>
      </p:sp>
      <p:pic>
        <p:nvPicPr>
          <p:cNvPr id="135" name="Google Shape;135;p4" descr="Maintaining Hospital Culture Through C suite Leadership Turnover"/>
          <p:cNvPicPr preferRelativeResize="0">
            <a:picLocks noGrp="1"/>
          </p:cNvPicPr>
          <p:nvPr>
            <p:ph type="body" idx="1"/>
          </p:nvPr>
        </p:nvPicPr>
        <p:blipFill rotWithShape="1">
          <a:blip r:embed="rId3">
            <a:alphaModFix/>
          </a:blip>
          <a:srcRect/>
          <a:stretch/>
        </p:blipFill>
        <p:spPr>
          <a:xfrm>
            <a:off x="1239837" y="1893094"/>
            <a:ext cx="9534525" cy="3924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title"/>
          </p:nvPr>
        </p:nvSpPr>
        <p:spPr>
          <a:xfrm>
            <a:off x="391886" y="143783"/>
            <a:ext cx="7471954" cy="7969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11111"/>
              <a:buFont typeface="Arial"/>
              <a:buNone/>
            </a:pPr>
            <a:r>
              <a:rPr lang="en-US" sz="4000"/>
              <a:t>Workforce Challenges (n = 228) </a:t>
            </a:r>
            <a:endParaRPr/>
          </a:p>
        </p:txBody>
      </p:sp>
      <p:sp>
        <p:nvSpPr>
          <p:cNvPr id="4" name="Google Shape;166;p6">
            <a:extLst>
              <a:ext uri="{FF2B5EF4-FFF2-40B4-BE49-F238E27FC236}">
                <a16:creationId xmlns:a16="http://schemas.microsoft.com/office/drawing/2014/main" id="{6332DDDF-824B-F5FE-337E-2B410A12D0B4}"/>
              </a:ext>
            </a:extLst>
          </p:cNvPr>
          <p:cNvSpPr/>
          <p:nvPr/>
        </p:nvSpPr>
        <p:spPr>
          <a:xfrm>
            <a:off x="196481" y="1620707"/>
            <a:ext cx="1237617" cy="12376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600" b="1" i="0" u="none" strike="noStrike" cap="none" dirty="0">
                <a:solidFill>
                  <a:srgbClr val="000000"/>
                </a:solidFill>
                <a:latin typeface="Arial"/>
                <a:ea typeface="Arial"/>
                <a:cs typeface="Arial"/>
                <a:sym typeface="Arial"/>
              </a:rPr>
              <a:t>87%</a:t>
            </a:r>
            <a:endParaRPr sz="2600" b="1" i="0" u="none" strike="noStrike" cap="none" dirty="0">
              <a:solidFill>
                <a:srgbClr val="000000"/>
              </a:solidFill>
              <a:latin typeface="Arial"/>
              <a:ea typeface="Arial"/>
              <a:cs typeface="Arial"/>
              <a:sym typeface="Arial"/>
            </a:endParaRPr>
          </a:p>
        </p:txBody>
      </p:sp>
      <p:sp>
        <p:nvSpPr>
          <p:cNvPr id="5" name="Google Shape;164;p6">
            <a:extLst>
              <a:ext uri="{FF2B5EF4-FFF2-40B4-BE49-F238E27FC236}">
                <a16:creationId xmlns:a16="http://schemas.microsoft.com/office/drawing/2014/main" id="{A16579CF-3AB8-819E-E488-81D81AA79386}"/>
              </a:ext>
              <a:ext uri="{C183D7F6-B498-43B3-948B-1728B52AA6E4}">
                <adec:decorative xmlns:adec="http://schemas.microsoft.com/office/drawing/2017/decorative" val="1"/>
              </a:ext>
            </a:extLst>
          </p:cNvPr>
          <p:cNvSpPr/>
          <p:nvPr/>
        </p:nvSpPr>
        <p:spPr>
          <a:xfrm>
            <a:off x="1168912" y="3390683"/>
            <a:ext cx="5230230" cy="101829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5"/>
          <p:cNvSpPr txBox="1"/>
          <p:nvPr/>
        </p:nvSpPr>
        <p:spPr>
          <a:xfrm>
            <a:off x="1602175" y="3817304"/>
            <a:ext cx="38121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Top Issues Confronting Hospitals | American College of Healthcare Executives (ache.org)</a:t>
            </a:r>
            <a:endParaRPr sz="1400" b="0" i="0" u="none" strike="noStrike" cap="none" dirty="0">
              <a:solidFill>
                <a:schemeClr val="dk1"/>
              </a:solidFill>
              <a:latin typeface="Arial"/>
              <a:ea typeface="Arial"/>
              <a:cs typeface="Arial"/>
              <a:sym typeface="Arial"/>
            </a:endParaRPr>
          </a:p>
        </p:txBody>
      </p:sp>
      <p:sp>
        <p:nvSpPr>
          <p:cNvPr id="21" name="Google Shape;164;p6">
            <a:extLst>
              <a:ext uri="{FF2B5EF4-FFF2-40B4-BE49-F238E27FC236}">
                <a16:creationId xmlns:a16="http://schemas.microsoft.com/office/drawing/2014/main" id="{FA1B38D3-B2A5-D95A-4C27-8A600551D300}"/>
              </a:ext>
              <a:ext uri="{C183D7F6-B498-43B3-948B-1728B52AA6E4}">
                <adec:decorative xmlns:adec="http://schemas.microsoft.com/office/drawing/2017/decorative" val="1"/>
              </a:ext>
            </a:extLst>
          </p:cNvPr>
          <p:cNvSpPr/>
          <p:nvPr/>
        </p:nvSpPr>
        <p:spPr>
          <a:xfrm>
            <a:off x="1204034" y="5122411"/>
            <a:ext cx="5230230" cy="101829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64;p6">
            <a:extLst>
              <a:ext uri="{FF2B5EF4-FFF2-40B4-BE49-F238E27FC236}">
                <a16:creationId xmlns:a16="http://schemas.microsoft.com/office/drawing/2014/main" id="{B970DE5A-73C0-83A5-3B0F-C263350C5CB5}"/>
              </a:ext>
              <a:ext uri="{C183D7F6-B498-43B3-948B-1728B52AA6E4}">
                <adec:decorative xmlns:adec="http://schemas.microsoft.com/office/drawing/2017/decorative" val="1"/>
              </a:ext>
            </a:extLst>
          </p:cNvPr>
          <p:cNvSpPr/>
          <p:nvPr/>
        </p:nvSpPr>
        <p:spPr>
          <a:xfrm>
            <a:off x="1170571" y="1706565"/>
            <a:ext cx="5230230" cy="1018292"/>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146;p5">
            <a:extLst>
              <a:ext uri="{FF2B5EF4-FFF2-40B4-BE49-F238E27FC236}">
                <a16:creationId xmlns:a16="http://schemas.microsoft.com/office/drawing/2014/main" id="{26EF814C-65A1-5408-9DA3-85A8DF35BC62}"/>
              </a:ext>
            </a:extLst>
          </p:cNvPr>
          <p:cNvSpPr txBox="1"/>
          <p:nvPr/>
        </p:nvSpPr>
        <p:spPr>
          <a:xfrm>
            <a:off x="1204034" y="1796068"/>
            <a:ext cx="5138271" cy="89837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Shortages of technicians (e.g. medical technicians, medical laboratory scientists (MLT/MLS). </a:t>
            </a:r>
            <a:endParaRPr sz="2000" b="0" i="0" u="none" strike="noStrike" cap="none" dirty="0">
              <a:solidFill>
                <a:schemeClr val="dk1"/>
              </a:solidFill>
              <a:latin typeface="Arial"/>
              <a:ea typeface="Arial"/>
              <a:cs typeface="Arial"/>
              <a:sym typeface="Arial"/>
            </a:endParaRPr>
          </a:p>
        </p:txBody>
      </p:sp>
      <p:sp>
        <p:nvSpPr>
          <p:cNvPr id="6" name="Google Shape;166;p6">
            <a:extLst>
              <a:ext uri="{FF2B5EF4-FFF2-40B4-BE49-F238E27FC236}">
                <a16:creationId xmlns:a16="http://schemas.microsoft.com/office/drawing/2014/main" id="{98CB4CCB-FC2E-F074-6595-67137D665972}"/>
              </a:ext>
            </a:extLst>
          </p:cNvPr>
          <p:cNvSpPr/>
          <p:nvPr/>
        </p:nvSpPr>
        <p:spPr>
          <a:xfrm>
            <a:off x="194822" y="3304825"/>
            <a:ext cx="1237617" cy="12376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600" b="1" i="0" u="none" strike="noStrike" cap="none" dirty="0">
                <a:solidFill>
                  <a:srgbClr val="000000"/>
                </a:solidFill>
                <a:latin typeface="Arial"/>
                <a:ea typeface="Arial"/>
                <a:cs typeface="Arial"/>
                <a:sym typeface="Arial"/>
              </a:rPr>
              <a:t>86%</a:t>
            </a:r>
            <a:endParaRPr sz="2600" b="1" i="0" u="none" strike="noStrike" cap="none" dirty="0">
              <a:solidFill>
                <a:srgbClr val="000000"/>
              </a:solidFill>
              <a:latin typeface="Arial"/>
              <a:ea typeface="Arial"/>
              <a:cs typeface="Arial"/>
              <a:sym typeface="Arial"/>
            </a:endParaRPr>
          </a:p>
        </p:txBody>
      </p:sp>
      <p:sp>
        <p:nvSpPr>
          <p:cNvPr id="37" name="Google Shape;149;p5">
            <a:extLst>
              <a:ext uri="{FF2B5EF4-FFF2-40B4-BE49-F238E27FC236}">
                <a16:creationId xmlns:a16="http://schemas.microsoft.com/office/drawing/2014/main" id="{8DFAA098-DE7D-3ABD-3D18-90510BCC446F}"/>
              </a:ext>
            </a:extLst>
          </p:cNvPr>
          <p:cNvSpPr txBox="1"/>
          <p:nvPr/>
        </p:nvSpPr>
        <p:spPr>
          <a:xfrm>
            <a:off x="1204034" y="3370465"/>
            <a:ext cx="4622623" cy="686635"/>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Shortages of registered nurses</a:t>
            </a:r>
            <a:endParaRPr sz="2000" b="0" i="0" u="none" strike="noStrike" cap="none" dirty="0">
              <a:solidFill>
                <a:schemeClr val="dk1"/>
              </a:solidFill>
              <a:latin typeface="Arial"/>
              <a:ea typeface="Arial"/>
              <a:cs typeface="Arial"/>
              <a:sym typeface="Arial"/>
            </a:endParaRPr>
          </a:p>
        </p:txBody>
      </p:sp>
      <p:sp>
        <p:nvSpPr>
          <p:cNvPr id="34" name="Google Shape;166;p6">
            <a:extLst>
              <a:ext uri="{FF2B5EF4-FFF2-40B4-BE49-F238E27FC236}">
                <a16:creationId xmlns:a16="http://schemas.microsoft.com/office/drawing/2014/main" id="{B9F5968E-2707-2901-6773-16EEB7595C75}"/>
              </a:ext>
            </a:extLst>
          </p:cNvPr>
          <p:cNvSpPr/>
          <p:nvPr/>
        </p:nvSpPr>
        <p:spPr>
          <a:xfrm>
            <a:off x="229944" y="5036553"/>
            <a:ext cx="1237617" cy="1237617"/>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600" b="1" i="0" u="none" strike="noStrike" cap="none" dirty="0">
                <a:solidFill>
                  <a:srgbClr val="000000"/>
                </a:solidFill>
                <a:latin typeface="Arial"/>
                <a:ea typeface="Arial"/>
                <a:cs typeface="Arial"/>
                <a:sym typeface="Arial"/>
              </a:rPr>
              <a:t>79%</a:t>
            </a:r>
            <a:endParaRPr sz="2600" b="1" i="0" u="none" strike="noStrike" cap="none" dirty="0">
              <a:solidFill>
                <a:srgbClr val="000000"/>
              </a:solidFill>
              <a:latin typeface="Arial"/>
              <a:ea typeface="Arial"/>
              <a:cs typeface="Arial"/>
              <a:sym typeface="Arial"/>
            </a:endParaRPr>
          </a:p>
        </p:txBody>
      </p:sp>
      <p:sp>
        <p:nvSpPr>
          <p:cNvPr id="35" name="Google Shape;152;p5">
            <a:extLst>
              <a:ext uri="{FF2B5EF4-FFF2-40B4-BE49-F238E27FC236}">
                <a16:creationId xmlns:a16="http://schemas.microsoft.com/office/drawing/2014/main" id="{CDF574B0-1566-19AC-DF38-9C6068550E11}"/>
              </a:ext>
            </a:extLst>
          </p:cNvPr>
          <p:cNvSpPr txBox="1"/>
          <p:nvPr/>
        </p:nvSpPr>
        <p:spPr>
          <a:xfrm>
            <a:off x="1282557" y="5240125"/>
            <a:ext cx="5073183" cy="79796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dk1"/>
                </a:solidFill>
                <a:latin typeface="Arial"/>
                <a:ea typeface="Arial"/>
                <a:cs typeface="Arial"/>
                <a:sym typeface="Arial"/>
              </a:rPr>
              <a:t>Burnout amongst non-physician staff</a:t>
            </a:r>
            <a:endParaRPr sz="2000" b="0" i="0" u="none" strike="noStrike" cap="none" dirty="0">
              <a:solidFill>
                <a:schemeClr val="dk1"/>
              </a:solidFill>
              <a:latin typeface="Arial"/>
              <a:ea typeface="Arial"/>
              <a:cs typeface="Arial"/>
              <a:sym typeface="Arial"/>
            </a:endParaRPr>
          </a:p>
        </p:txBody>
      </p:sp>
      <p:pic>
        <p:nvPicPr>
          <p:cNvPr id="142" name="Google Shape;142;p5" descr="Three people in the lab wearing white coats and talking"/>
          <p:cNvPicPr preferRelativeResize="0">
            <a:picLocks noGrp="1"/>
          </p:cNvPicPr>
          <p:nvPr>
            <p:ph type="pic" idx="2"/>
          </p:nvPr>
        </p:nvPicPr>
        <p:blipFill rotWithShape="1">
          <a:blip r:embed="rId4">
            <a:alphaModFix/>
          </a:blip>
          <a:srcRect l="9262" r="9262"/>
          <a:stretch/>
        </p:blipFill>
        <p:spPr>
          <a:xfrm>
            <a:off x="6900075" y="1598753"/>
            <a:ext cx="3648974" cy="3660494"/>
          </a:xfrm>
          <a:prstGeom prst="rect">
            <a:avLst/>
          </a:prstGeom>
          <a:noFill/>
          <a:ln w="63500" cap="flat" cmpd="sng">
            <a:solidFill>
              <a:schemeClr val="lt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391886" y="143783"/>
            <a:ext cx="7471954" cy="7969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sz="4000"/>
              <a:t>Financial Challenges (n = 228) </a:t>
            </a:r>
            <a:endParaRPr/>
          </a:p>
        </p:txBody>
      </p:sp>
      <p:pic>
        <p:nvPicPr>
          <p:cNvPr id="161" name="Google Shape;161;p6" descr="image of an iceberg"/>
          <p:cNvPicPr preferRelativeResize="0">
            <a:picLocks noGrp="1"/>
          </p:cNvPicPr>
          <p:nvPr>
            <p:ph type="pic" idx="2"/>
          </p:nvPr>
        </p:nvPicPr>
        <p:blipFill rotWithShape="1">
          <a:blip r:embed="rId3">
            <a:alphaModFix/>
          </a:blip>
          <a:srcRect t="16372" b="16373"/>
          <a:stretch/>
        </p:blipFill>
        <p:spPr>
          <a:xfrm>
            <a:off x="6889880" y="1598753"/>
            <a:ext cx="3648974" cy="3660494"/>
          </a:xfrm>
          <a:prstGeom prst="rect">
            <a:avLst/>
          </a:prstGeom>
          <a:noFill/>
          <a:ln w="63500" cap="flat" cmpd="sng">
            <a:solidFill>
              <a:schemeClr val="lt1"/>
            </a:solidFill>
            <a:prstDash val="solid"/>
            <a:round/>
            <a:headEnd type="none" w="sm" len="sm"/>
            <a:tailEnd type="none" w="sm" len="sm"/>
          </a:ln>
        </p:spPr>
      </p:pic>
      <p:grpSp>
        <p:nvGrpSpPr>
          <p:cNvPr id="162" name="Google Shape;162;p6">
            <a:extLst>
              <a:ext uri="{C183D7F6-B498-43B3-948B-1728B52AA6E4}">
                <adec:decorative xmlns:adec="http://schemas.microsoft.com/office/drawing/2017/decorative" val="1"/>
              </a:ext>
            </a:extLst>
          </p:cNvPr>
          <p:cNvGrpSpPr/>
          <p:nvPr/>
        </p:nvGrpSpPr>
        <p:grpSpPr>
          <a:xfrm>
            <a:off x="-6576681" y="-78222"/>
            <a:ext cx="13155878" cy="7827698"/>
            <a:chOff x="-6576680" y="-1005776"/>
            <a:chExt cx="13155878" cy="7827698"/>
          </a:xfrm>
        </p:grpSpPr>
        <p:sp>
          <p:nvSpPr>
            <p:cNvPr id="163" name="Google Shape;163;p6"/>
            <p:cNvSpPr/>
            <p:nvPr/>
          </p:nvSpPr>
          <p:spPr>
            <a:xfrm>
              <a:off x="-6576680" y="-1005776"/>
              <a:ext cx="7827698" cy="7827698"/>
            </a:xfrm>
            <a:prstGeom prst="blockArc">
              <a:avLst>
                <a:gd name="adj1" fmla="val 18900000"/>
                <a:gd name="adj2" fmla="val 2700000"/>
                <a:gd name="adj3" fmla="val 276"/>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6"/>
            <p:cNvSpPr/>
            <p:nvPr/>
          </p:nvSpPr>
          <p:spPr>
            <a:xfrm>
              <a:off x="465602" y="306278"/>
              <a:ext cx="6113595" cy="61232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6"/>
            <p:cNvSpPr txBox="1"/>
            <p:nvPr/>
          </p:nvSpPr>
          <p:spPr>
            <a:xfrm>
              <a:off x="465603" y="306278"/>
              <a:ext cx="4711880" cy="61232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Increasing cost of staff, supplies, etc. </a:t>
              </a:r>
              <a:endParaRPr sz="1600" b="0" i="0" u="none" strike="noStrike" cap="none">
                <a:solidFill>
                  <a:schemeClr val="dk1"/>
                </a:solidFill>
                <a:latin typeface="Arial"/>
                <a:ea typeface="Arial"/>
                <a:cs typeface="Arial"/>
                <a:sym typeface="Arial"/>
              </a:endParaRPr>
            </a:p>
          </p:txBody>
        </p:sp>
        <p:sp>
          <p:nvSpPr>
            <p:cNvPr id="166" name="Google Shape;166;p6"/>
            <p:cNvSpPr/>
            <p:nvPr/>
          </p:nvSpPr>
          <p:spPr>
            <a:xfrm>
              <a:off x="82900" y="229737"/>
              <a:ext cx="765404" cy="765404"/>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94%</a:t>
              </a:r>
              <a:endParaRPr sz="1400" b="1" i="0" u="none" strike="noStrike" cap="none">
                <a:solidFill>
                  <a:srgbClr val="000000"/>
                </a:solidFill>
                <a:latin typeface="Arial"/>
                <a:ea typeface="Arial"/>
                <a:cs typeface="Arial"/>
                <a:sym typeface="Arial"/>
              </a:endParaRPr>
            </a:p>
          </p:txBody>
        </p:sp>
        <p:sp>
          <p:nvSpPr>
            <p:cNvPr id="167" name="Google Shape;167;p6"/>
            <p:cNvSpPr/>
            <p:nvPr/>
          </p:nvSpPr>
          <p:spPr>
            <a:xfrm>
              <a:off x="969280" y="1224647"/>
              <a:ext cx="5609917" cy="61232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6"/>
            <p:cNvSpPr txBox="1"/>
            <p:nvPr/>
          </p:nvSpPr>
          <p:spPr>
            <a:xfrm>
              <a:off x="969281" y="1224647"/>
              <a:ext cx="4801326" cy="61232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Managed care and other commercial insurance payments</a:t>
              </a:r>
              <a:endParaRPr sz="1600" b="0" i="0" u="none" strike="noStrike" cap="none">
                <a:solidFill>
                  <a:schemeClr val="dk1"/>
                </a:solidFill>
                <a:latin typeface="Arial"/>
                <a:ea typeface="Arial"/>
                <a:cs typeface="Arial"/>
                <a:sym typeface="Arial"/>
              </a:endParaRPr>
            </a:p>
          </p:txBody>
        </p:sp>
        <p:sp>
          <p:nvSpPr>
            <p:cNvPr id="169" name="Google Shape;169;p6"/>
            <p:cNvSpPr/>
            <p:nvPr/>
          </p:nvSpPr>
          <p:spPr>
            <a:xfrm>
              <a:off x="586578" y="1148107"/>
              <a:ext cx="765404" cy="765404"/>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66%</a:t>
              </a:r>
              <a:endParaRPr sz="1400" b="1" i="0" u="none" strike="noStrike" cap="none">
                <a:solidFill>
                  <a:srgbClr val="000000"/>
                </a:solidFill>
                <a:latin typeface="Arial"/>
                <a:ea typeface="Arial"/>
                <a:cs typeface="Arial"/>
                <a:sym typeface="Arial"/>
              </a:endParaRPr>
            </a:p>
          </p:txBody>
        </p:sp>
        <p:sp>
          <p:nvSpPr>
            <p:cNvPr id="170" name="Google Shape;170;p6"/>
            <p:cNvSpPr/>
            <p:nvPr/>
          </p:nvSpPr>
          <p:spPr>
            <a:xfrm>
              <a:off x="1199600" y="2143016"/>
              <a:ext cx="5379598" cy="61232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6"/>
            <p:cNvSpPr txBox="1"/>
            <p:nvPr/>
          </p:nvSpPr>
          <p:spPr>
            <a:xfrm>
              <a:off x="1199600" y="2143016"/>
              <a:ext cx="4212660" cy="61232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Medicare &amp; Medicaid Reimbursement</a:t>
              </a:r>
              <a:endParaRPr sz="1600" b="0" i="0" u="none" strike="noStrike" cap="none">
                <a:solidFill>
                  <a:schemeClr val="dk1"/>
                </a:solidFill>
                <a:latin typeface="Arial"/>
                <a:ea typeface="Arial"/>
                <a:cs typeface="Arial"/>
                <a:sym typeface="Arial"/>
              </a:endParaRPr>
            </a:p>
          </p:txBody>
        </p:sp>
        <p:sp>
          <p:nvSpPr>
            <p:cNvPr id="172" name="Google Shape;172;p6"/>
            <p:cNvSpPr/>
            <p:nvPr/>
          </p:nvSpPr>
          <p:spPr>
            <a:xfrm>
              <a:off x="816897" y="2066476"/>
              <a:ext cx="765404" cy="765404"/>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61%</a:t>
              </a:r>
              <a:endParaRPr sz="1400" b="1" i="0" u="none" strike="noStrike" cap="none">
                <a:solidFill>
                  <a:srgbClr val="000000"/>
                </a:solidFill>
                <a:latin typeface="Arial"/>
                <a:ea typeface="Arial"/>
                <a:cs typeface="Arial"/>
                <a:sym typeface="Arial"/>
              </a:endParaRPr>
            </a:p>
          </p:txBody>
        </p:sp>
        <p:sp>
          <p:nvSpPr>
            <p:cNvPr id="173" name="Google Shape;173;p6"/>
            <p:cNvSpPr/>
            <p:nvPr/>
          </p:nvSpPr>
          <p:spPr>
            <a:xfrm>
              <a:off x="1199600" y="3060804"/>
              <a:ext cx="5379598" cy="61232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6"/>
            <p:cNvSpPr txBox="1"/>
            <p:nvPr/>
          </p:nvSpPr>
          <p:spPr>
            <a:xfrm>
              <a:off x="1199600" y="3060804"/>
              <a:ext cx="4212660" cy="61232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Reducing Operating Cost</a:t>
              </a:r>
              <a:endParaRPr sz="1600" b="0" i="0" u="none" strike="noStrike" cap="none">
                <a:solidFill>
                  <a:schemeClr val="dk1"/>
                </a:solidFill>
                <a:latin typeface="Arial"/>
                <a:ea typeface="Arial"/>
                <a:cs typeface="Arial"/>
                <a:sym typeface="Arial"/>
              </a:endParaRPr>
            </a:p>
          </p:txBody>
        </p:sp>
        <p:sp>
          <p:nvSpPr>
            <p:cNvPr id="175" name="Google Shape;175;p6"/>
            <p:cNvSpPr/>
            <p:nvPr/>
          </p:nvSpPr>
          <p:spPr>
            <a:xfrm>
              <a:off x="816897" y="2984263"/>
              <a:ext cx="765404" cy="765404"/>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58%</a:t>
              </a:r>
              <a:endParaRPr sz="1400" b="1" i="0" u="none" strike="noStrike" cap="none">
                <a:solidFill>
                  <a:srgbClr val="000000"/>
                </a:solidFill>
                <a:latin typeface="Arial"/>
                <a:ea typeface="Arial"/>
                <a:cs typeface="Arial"/>
                <a:sym typeface="Arial"/>
              </a:endParaRPr>
            </a:p>
          </p:txBody>
        </p:sp>
        <p:sp>
          <p:nvSpPr>
            <p:cNvPr id="176" name="Google Shape;176;p6"/>
            <p:cNvSpPr/>
            <p:nvPr/>
          </p:nvSpPr>
          <p:spPr>
            <a:xfrm>
              <a:off x="969280" y="3979173"/>
              <a:ext cx="5609917" cy="61232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6"/>
            <p:cNvSpPr txBox="1"/>
            <p:nvPr/>
          </p:nvSpPr>
          <p:spPr>
            <a:xfrm>
              <a:off x="969280" y="3979173"/>
              <a:ext cx="4653045" cy="61232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Revenue Cycle Management</a:t>
              </a:r>
              <a:endParaRPr sz="1600" b="0" i="0" u="none" strike="noStrike" cap="none" dirty="0">
                <a:solidFill>
                  <a:schemeClr val="dk1"/>
                </a:solidFill>
                <a:latin typeface="Arial"/>
                <a:ea typeface="Arial"/>
                <a:cs typeface="Arial"/>
                <a:sym typeface="Arial"/>
              </a:endParaRPr>
            </a:p>
          </p:txBody>
        </p:sp>
        <p:sp>
          <p:nvSpPr>
            <p:cNvPr id="178" name="Google Shape;178;p6"/>
            <p:cNvSpPr/>
            <p:nvPr/>
          </p:nvSpPr>
          <p:spPr>
            <a:xfrm>
              <a:off x="586578" y="3902633"/>
              <a:ext cx="765404" cy="765404"/>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51%</a:t>
              </a:r>
              <a:endParaRPr sz="1400" b="1" i="0" u="none" strike="noStrike" cap="none">
                <a:solidFill>
                  <a:srgbClr val="000000"/>
                </a:solidFill>
                <a:latin typeface="Arial"/>
                <a:ea typeface="Arial"/>
                <a:cs typeface="Arial"/>
                <a:sym typeface="Arial"/>
              </a:endParaRPr>
            </a:p>
          </p:txBody>
        </p:sp>
        <p:sp>
          <p:nvSpPr>
            <p:cNvPr id="179" name="Google Shape;179;p6"/>
            <p:cNvSpPr/>
            <p:nvPr/>
          </p:nvSpPr>
          <p:spPr>
            <a:xfrm>
              <a:off x="465602" y="4897543"/>
              <a:ext cx="6113595" cy="612323"/>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6"/>
            <p:cNvSpPr txBox="1"/>
            <p:nvPr/>
          </p:nvSpPr>
          <p:spPr>
            <a:xfrm>
              <a:off x="465603" y="4897543"/>
              <a:ext cx="5070226" cy="612323"/>
            </a:xfrm>
            <a:prstGeom prst="rect">
              <a:avLst/>
            </a:prstGeom>
            <a:noFill/>
            <a:ln>
              <a:noFill/>
            </a:ln>
          </p:spPr>
          <p:txBody>
            <a:bodyPr spcFirstLastPara="1" wrap="square" lIns="486025" tIns="40625" rIns="40625" bIns="4062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0" i="0" u="none" strike="noStrike" cap="none" dirty="0">
                  <a:solidFill>
                    <a:schemeClr val="dk1"/>
                  </a:solidFill>
                  <a:latin typeface="Arial"/>
                  <a:ea typeface="Arial"/>
                  <a:cs typeface="Arial"/>
                  <a:sym typeface="Arial"/>
                </a:rPr>
                <a:t>Inadequate funding for capital improvements</a:t>
              </a:r>
              <a:endParaRPr sz="1600" b="0" i="0" u="none" strike="noStrike" cap="none" dirty="0">
                <a:solidFill>
                  <a:schemeClr val="dk1"/>
                </a:solidFill>
                <a:latin typeface="Arial"/>
                <a:ea typeface="Arial"/>
                <a:cs typeface="Arial"/>
                <a:sym typeface="Arial"/>
              </a:endParaRPr>
            </a:p>
          </p:txBody>
        </p:sp>
        <p:sp>
          <p:nvSpPr>
            <p:cNvPr id="181" name="Google Shape;181;p6"/>
            <p:cNvSpPr/>
            <p:nvPr/>
          </p:nvSpPr>
          <p:spPr>
            <a:xfrm>
              <a:off x="82900" y="4821002"/>
              <a:ext cx="765404" cy="765404"/>
            </a:xfrm>
            <a:prstGeom prst="ellipse">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50%</a:t>
              </a:r>
              <a:endParaRPr sz="1400" b="1" i="0" u="none" strike="noStrike" cap="none">
                <a:solidFill>
                  <a:srgbClr val="000000"/>
                </a:solidFill>
                <a:latin typeface="Arial"/>
                <a:ea typeface="Arial"/>
                <a:cs typeface="Arial"/>
                <a:sym typeface="Arial"/>
              </a:endParaRPr>
            </a:p>
          </p:txBody>
        </p:sp>
      </p:grpSp>
      <p:sp>
        <p:nvSpPr>
          <p:cNvPr id="182" name="Google Shape;182;p6"/>
          <p:cNvSpPr txBox="1"/>
          <p:nvPr/>
        </p:nvSpPr>
        <p:spPr>
          <a:xfrm>
            <a:off x="8296932" y="5486946"/>
            <a:ext cx="38121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Top Issues Confronting Hospitals | American College of Healthcare Executives (ache.org)</a:t>
            </a:r>
            <a:endParaRPr sz="1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a:spLocks noGrp="1"/>
          </p:cNvSpPr>
          <p:nvPr>
            <p:ph type="title"/>
          </p:nvPr>
        </p:nvSpPr>
        <p:spPr>
          <a:xfrm>
            <a:off x="468330" y="47446"/>
            <a:ext cx="9653337" cy="1573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4000"/>
              <a:t>Help is on the way! </a:t>
            </a:r>
            <a:endParaRPr/>
          </a:p>
        </p:txBody>
      </p:sp>
      <p:pic>
        <p:nvPicPr>
          <p:cNvPr id="188" name="Google Shape;188;p7" descr="HELP IS ON THE WAY, DEAR! on Make a GIF"/>
          <p:cNvPicPr preferRelativeResize="0"/>
          <p:nvPr/>
        </p:nvPicPr>
        <p:blipFill rotWithShape="1">
          <a:blip r:embed="rId3">
            <a:alphaModFix/>
          </a:blip>
          <a:srcRect/>
          <a:stretch/>
        </p:blipFill>
        <p:spPr>
          <a:xfrm>
            <a:off x="838200" y="1971420"/>
            <a:ext cx="4162097" cy="3360372"/>
          </a:xfrm>
          <a:prstGeom prst="rect">
            <a:avLst/>
          </a:prstGeom>
          <a:noFill/>
          <a:ln>
            <a:noFill/>
          </a:ln>
        </p:spPr>
      </p:pic>
      <p:pic>
        <p:nvPicPr>
          <p:cNvPr id="189" name="Google Shape;189;p7" descr="Retro TV effect with Green Screen App - Dryden Art"/>
          <p:cNvPicPr preferRelativeResize="0"/>
          <p:nvPr/>
        </p:nvPicPr>
        <p:blipFill rotWithShape="1">
          <a:blip r:embed="rId4">
            <a:alphaModFix/>
          </a:blip>
          <a:srcRect t="-735"/>
          <a:stretch/>
        </p:blipFill>
        <p:spPr>
          <a:xfrm>
            <a:off x="0" y="1921910"/>
            <a:ext cx="6358759" cy="3575000"/>
          </a:xfrm>
          <a:prstGeom prst="rect">
            <a:avLst/>
          </a:prstGeom>
          <a:noFill/>
          <a:ln>
            <a:noFill/>
          </a:ln>
        </p:spPr>
      </p:pic>
      <p:grpSp>
        <p:nvGrpSpPr>
          <p:cNvPr id="190" name="Google Shape;190;p7" descr="text explaining help for lab service team "/>
          <p:cNvGrpSpPr/>
          <p:nvPr/>
        </p:nvGrpSpPr>
        <p:grpSpPr>
          <a:xfrm>
            <a:off x="5473054" y="1794234"/>
            <a:ext cx="6039859" cy="3896236"/>
            <a:chOff x="31090" y="414389"/>
            <a:chExt cx="6039859" cy="3896236"/>
          </a:xfrm>
        </p:grpSpPr>
        <p:sp>
          <p:nvSpPr>
            <p:cNvPr id="192" name="Google Shape;192;p7"/>
            <p:cNvSpPr/>
            <p:nvPr/>
          </p:nvSpPr>
          <p:spPr>
            <a:xfrm>
              <a:off x="831802" y="414389"/>
              <a:ext cx="5239147" cy="188404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
            <p:cNvSpPr txBox="1"/>
            <p:nvPr/>
          </p:nvSpPr>
          <p:spPr>
            <a:xfrm>
              <a:off x="31090" y="587869"/>
              <a:ext cx="5622773" cy="1884049"/>
            </a:xfrm>
            <a:prstGeom prst="rect">
              <a:avLst/>
            </a:prstGeom>
            <a:noFill/>
            <a:ln>
              <a:noFill/>
            </a:ln>
          </p:spPr>
          <p:txBody>
            <a:bodyPr spcFirstLastPara="1" wrap="square" lIns="1076575" tIns="50800" rIns="50800" bIns="508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Arial"/>
                  <a:ea typeface="Arial"/>
                  <a:cs typeface="Arial"/>
                  <a:sym typeface="Arial"/>
                </a:rPr>
                <a:t>These challenges can be faced with proper utilization of laboratory services</a:t>
              </a:r>
              <a:endParaRPr sz="2000" b="0" i="0" u="none" strike="noStrike" cap="none" dirty="0">
                <a:solidFill>
                  <a:schemeClr val="lt1"/>
                </a:solidFill>
                <a:latin typeface="Arial"/>
                <a:ea typeface="Arial"/>
                <a:cs typeface="Arial"/>
                <a:sym typeface="Arial"/>
              </a:endParaRPr>
            </a:p>
            <a:p>
              <a:pPr marL="171450" marR="0" lvl="1" indent="-171450" algn="l" rtl="0">
                <a:lnSpc>
                  <a:spcPct val="90000"/>
                </a:lnSpc>
                <a:spcBef>
                  <a:spcPts val="700"/>
                </a:spcBef>
                <a:spcAft>
                  <a:spcPts val="0"/>
                </a:spcAft>
                <a:buClr>
                  <a:srgbClr val="000000"/>
                </a:buClr>
                <a:buSzPts val="1600"/>
                <a:buFont typeface="Arial"/>
                <a:buChar char="••"/>
              </a:pPr>
              <a:r>
                <a:rPr lang="en-US" sz="1600" b="0" i="0" u="none" strike="noStrike" cap="none" dirty="0">
                  <a:solidFill>
                    <a:schemeClr val="lt1"/>
                  </a:solidFill>
                  <a:latin typeface="Arial"/>
                  <a:ea typeface="Arial"/>
                  <a:cs typeface="Arial"/>
                  <a:sym typeface="Arial"/>
                </a:rPr>
                <a:t>Service – Expand Outreach Services</a:t>
              </a:r>
              <a:endParaRPr sz="1600" b="0" i="0" u="none" strike="noStrike" cap="none" dirty="0">
                <a:solidFill>
                  <a:schemeClr val="lt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chemeClr val="lt1"/>
                  </a:solidFill>
                  <a:latin typeface="Arial"/>
                  <a:ea typeface="Arial"/>
                  <a:cs typeface="Arial"/>
                  <a:sym typeface="Arial"/>
                </a:rPr>
                <a:t>Growth – In-house Training Programs</a:t>
              </a:r>
              <a:endParaRPr sz="1600" b="0" i="0" u="none" strike="noStrike" cap="none" dirty="0">
                <a:solidFill>
                  <a:schemeClr val="lt1"/>
                </a:solidFill>
                <a:latin typeface="Arial"/>
                <a:ea typeface="Arial"/>
                <a:cs typeface="Arial"/>
                <a:sym typeface="Arial"/>
              </a:endParaRPr>
            </a:p>
            <a:p>
              <a:pPr marL="171450" marR="0" lvl="1" indent="-171450" algn="l" rtl="0">
                <a:lnSpc>
                  <a:spcPct val="90000"/>
                </a:lnSpc>
                <a:spcBef>
                  <a:spcPts val="240"/>
                </a:spcBef>
                <a:spcAft>
                  <a:spcPts val="0"/>
                </a:spcAft>
                <a:buClr>
                  <a:srgbClr val="000000"/>
                </a:buClr>
                <a:buSzPts val="1600"/>
                <a:buFont typeface="Arial"/>
                <a:buChar char="••"/>
              </a:pPr>
              <a:r>
                <a:rPr lang="en-US" sz="1600" b="0" i="0" u="none" strike="noStrike" cap="none" dirty="0">
                  <a:solidFill>
                    <a:schemeClr val="lt1"/>
                  </a:solidFill>
                  <a:latin typeface="Arial"/>
                  <a:ea typeface="Arial"/>
                  <a:cs typeface="Arial"/>
                  <a:sym typeface="Arial"/>
                </a:rPr>
                <a:t>Innovation – Technology and/or Team Driven</a:t>
              </a:r>
              <a:endParaRPr sz="1600" b="0" i="0" u="none" strike="noStrike" cap="none" dirty="0">
                <a:solidFill>
                  <a:schemeClr val="lt1"/>
                </a:solidFill>
                <a:latin typeface="Arial"/>
                <a:ea typeface="Arial"/>
                <a:cs typeface="Arial"/>
                <a:sym typeface="Arial"/>
              </a:endParaRPr>
            </a:p>
          </p:txBody>
        </p:sp>
        <p:sp>
          <p:nvSpPr>
            <p:cNvPr id="195" name="Google Shape;195;p7"/>
            <p:cNvSpPr/>
            <p:nvPr/>
          </p:nvSpPr>
          <p:spPr>
            <a:xfrm>
              <a:off x="831802" y="2645398"/>
              <a:ext cx="5239147" cy="149174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
            <p:cNvSpPr txBox="1"/>
            <p:nvPr/>
          </p:nvSpPr>
          <p:spPr>
            <a:xfrm>
              <a:off x="31090" y="2818878"/>
              <a:ext cx="5239147" cy="1491747"/>
            </a:xfrm>
            <a:prstGeom prst="rect">
              <a:avLst/>
            </a:prstGeom>
            <a:noFill/>
            <a:ln>
              <a:noFill/>
            </a:ln>
          </p:spPr>
          <p:txBody>
            <a:bodyPr spcFirstLastPara="1" wrap="square" lIns="1076575" tIns="50800" rIns="50800" bIns="508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dirty="0">
                  <a:solidFill>
                    <a:schemeClr val="lt1"/>
                  </a:solidFill>
                  <a:latin typeface="Arial"/>
                  <a:ea typeface="Arial"/>
                  <a:cs typeface="Arial"/>
                  <a:sym typeface="Arial"/>
                </a:rPr>
                <a:t>We’re here to help!</a:t>
              </a:r>
              <a:endParaRPr sz="2400" b="0" i="0" u="none" strike="noStrike" cap="none" dirty="0">
                <a:solidFill>
                  <a:schemeClr val="lt1"/>
                </a:solidFill>
                <a:latin typeface="Arial"/>
                <a:ea typeface="Arial"/>
                <a:cs typeface="Arial"/>
                <a:sym typeface="Arial"/>
              </a:endParaRPr>
            </a:p>
            <a:p>
              <a:pPr marL="171450" marR="0" lvl="1" indent="-184150" algn="l" rtl="0">
                <a:lnSpc>
                  <a:spcPct val="90000"/>
                </a:lnSpc>
                <a:spcBef>
                  <a:spcPts val="700"/>
                </a:spcBef>
                <a:spcAft>
                  <a:spcPts val="0"/>
                </a:spcAft>
                <a:buClr>
                  <a:schemeClr val="lt1"/>
                </a:buClr>
                <a:buSzPts val="1800"/>
                <a:buChar char="••"/>
              </a:pPr>
              <a:r>
                <a:rPr lang="en-US" sz="1800" dirty="0">
                  <a:solidFill>
                    <a:schemeClr val="lt1"/>
                  </a:solidFill>
                </a:rPr>
                <a:t>ASCP Negotiation &amp; Advocacy</a:t>
              </a:r>
              <a:br>
                <a:rPr lang="en-US" sz="1800" dirty="0">
                  <a:solidFill>
                    <a:schemeClr val="lt1"/>
                  </a:solidFill>
                </a:rPr>
              </a:br>
              <a:r>
                <a:rPr lang="en-US" sz="1800" dirty="0">
                  <a:solidFill>
                    <a:schemeClr val="lt1"/>
                  </a:solidFill>
                </a:rPr>
                <a:t>Toolbox</a:t>
              </a:r>
              <a:endParaRPr sz="1800" dirty="0">
                <a:solidFill>
                  <a:schemeClr val="lt1"/>
                </a:solidFill>
              </a:endParaRPr>
            </a:p>
          </p:txBody>
        </p:sp>
      </p:grpSp>
      <p:pic>
        <p:nvPicPr>
          <p:cNvPr id="198" name="Google Shape;198;p7" descr="&quot;That was easy.&quot; | I just had to see if my life was going to… | Flickr"/>
          <p:cNvPicPr preferRelativeResize="0"/>
          <p:nvPr/>
        </p:nvPicPr>
        <p:blipFill rotWithShape="1">
          <a:blip r:embed="rId5">
            <a:alphaModFix/>
          </a:blip>
          <a:srcRect/>
          <a:stretch/>
        </p:blipFill>
        <p:spPr>
          <a:xfrm>
            <a:off x="9239877" y="4412696"/>
            <a:ext cx="3328276" cy="24962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14" name="Google Shape;214;p8"/>
          <p:cNvSpPr txBox="1">
            <a:spLocks noGrp="1"/>
          </p:cNvSpPr>
          <p:nvPr>
            <p:ph type="title"/>
          </p:nvPr>
        </p:nvSpPr>
        <p:spPr>
          <a:xfrm>
            <a:off x="838200" y="0"/>
            <a:ext cx="8633791" cy="15733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sz="4000" dirty="0"/>
              <a:t>Our Roadmap to Success</a:t>
            </a:r>
            <a:endParaRPr dirty="0"/>
          </a:p>
        </p:txBody>
      </p:sp>
      <p:grpSp>
        <p:nvGrpSpPr>
          <p:cNvPr id="204" name="Google Shape;204;p8" descr="text identifying the roadmap to success"/>
          <p:cNvGrpSpPr/>
          <p:nvPr/>
        </p:nvGrpSpPr>
        <p:grpSpPr>
          <a:xfrm>
            <a:off x="762000" y="4085529"/>
            <a:ext cx="8580884" cy="5996291"/>
            <a:chOff x="679819" y="832573"/>
            <a:chExt cx="8580884" cy="5996291"/>
          </a:xfrm>
        </p:grpSpPr>
        <p:sp>
          <p:nvSpPr>
            <p:cNvPr id="206" name="Google Shape;206;p8"/>
            <p:cNvSpPr/>
            <p:nvPr/>
          </p:nvSpPr>
          <p:spPr>
            <a:xfrm>
              <a:off x="679819" y="832573"/>
              <a:ext cx="4758733" cy="72613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8"/>
            <p:cNvSpPr txBox="1"/>
            <p:nvPr/>
          </p:nvSpPr>
          <p:spPr>
            <a:xfrm>
              <a:off x="679819" y="832573"/>
              <a:ext cx="4758733" cy="726132"/>
            </a:xfrm>
            <a:prstGeom prst="rect">
              <a:avLst/>
            </a:prstGeom>
            <a:noFill/>
            <a:ln>
              <a:noFill/>
            </a:ln>
          </p:spPr>
          <p:txBody>
            <a:bodyPr spcFirstLastPara="1" wrap="square" lIns="0" tIns="31750" rIns="0" bIns="31750" anchor="ctr" anchorCtr="0">
              <a:noAutofit/>
            </a:bodyPr>
            <a:lstStyle/>
            <a:p>
              <a:pPr marL="457200" indent="-457200">
                <a:lnSpc>
                  <a:spcPct val="90000"/>
                </a:lnSpc>
                <a:buClr>
                  <a:srgbClr val="26408F"/>
                </a:buClr>
                <a:buSzPct val="100000"/>
                <a:buFont typeface="+mj-lt"/>
                <a:buAutoNum type="arabicPeriod"/>
              </a:pPr>
              <a:r>
                <a:rPr lang="en-US" sz="2200" b="0" i="0" u="none" strike="noStrike" cap="none" dirty="0">
                  <a:solidFill>
                    <a:srgbClr val="2F5496"/>
                  </a:solidFill>
                  <a:latin typeface="Arial"/>
                  <a:ea typeface="Arial"/>
                  <a:cs typeface="Arial"/>
                  <a:sym typeface="Arial"/>
                </a:rPr>
                <a:t>Define the infrastructure needed to support laboratory service growth</a:t>
              </a:r>
            </a:p>
            <a:p>
              <a:pPr marL="457200" indent="-457200">
                <a:lnSpc>
                  <a:spcPct val="90000"/>
                </a:lnSpc>
                <a:buSzPts val="2500"/>
                <a:buFont typeface="+mj-lt"/>
                <a:buAutoNum type="arabicPeriod"/>
              </a:pPr>
              <a:endParaRPr lang="en-US" sz="2200" b="0" i="0" u="none" strike="noStrike" cap="none" dirty="0">
                <a:solidFill>
                  <a:srgbClr val="2F5496"/>
                </a:solidFill>
                <a:latin typeface="Arial"/>
                <a:ea typeface="Arial"/>
                <a:cs typeface="Arial"/>
                <a:sym typeface="Arial"/>
              </a:endParaRPr>
            </a:p>
            <a:p>
              <a:pPr marL="457200" indent="-457200">
                <a:lnSpc>
                  <a:spcPct val="90000"/>
                </a:lnSpc>
                <a:buSzPct val="100000"/>
                <a:buFont typeface="+mj-lt"/>
                <a:buAutoNum type="arabicPeriod"/>
              </a:pPr>
              <a:r>
                <a:rPr lang="en-US" sz="2200" b="0" i="0" u="none" strike="noStrike" cap="none" dirty="0">
                  <a:solidFill>
                    <a:srgbClr val="000000"/>
                  </a:solidFill>
                  <a:latin typeface="Arial"/>
                  <a:ea typeface="Arial"/>
                  <a:cs typeface="Arial"/>
                  <a:sym typeface="Arial"/>
                </a:rPr>
                <a:t>Identify some cost saving roles that innovations can play in your laboratory. </a:t>
              </a:r>
            </a:p>
            <a:p>
              <a:pPr marL="457200" indent="-457200">
                <a:lnSpc>
                  <a:spcPct val="90000"/>
                </a:lnSpc>
                <a:buSzPts val="2500"/>
                <a:buFont typeface="+mj-lt"/>
                <a:buAutoNum type="arabicPeriod"/>
              </a:pPr>
              <a:endParaRPr lang="en-US" sz="2200" b="0" i="0" u="none" strike="noStrike" cap="none" dirty="0">
                <a:solidFill>
                  <a:srgbClr val="000000"/>
                </a:solidFill>
                <a:latin typeface="Arial"/>
                <a:ea typeface="Arial"/>
                <a:cs typeface="Arial"/>
                <a:sym typeface="Arial"/>
              </a:endParaRPr>
            </a:p>
            <a:p>
              <a:pPr marL="457200" marR="0" lvl="0" indent="-457200" algn="l" rtl="0">
                <a:lnSpc>
                  <a:spcPct val="90000"/>
                </a:lnSpc>
                <a:spcBef>
                  <a:spcPts val="0"/>
                </a:spcBef>
                <a:spcAft>
                  <a:spcPts val="0"/>
                </a:spcAft>
                <a:buClr>
                  <a:srgbClr val="26408F"/>
                </a:buClr>
                <a:buSzPct val="100000"/>
                <a:buFont typeface="+mj-lt"/>
                <a:buAutoNum type="arabicPeriod"/>
              </a:pPr>
              <a:r>
                <a:rPr lang="en-US" sz="2200" b="0" i="0" u="none" strike="noStrike" cap="none" dirty="0">
                  <a:solidFill>
                    <a:srgbClr val="26408F"/>
                  </a:solidFill>
                  <a:latin typeface="Arial"/>
                  <a:ea typeface="Arial"/>
                  <a:cs typeface="Arial"/>
                  <a:sym typeface="Arial"/>
                </a:rPr>
                <a:t>Describe strategies to expand laboratory outreach service</a:t>
              </a:r>
            </a:p>
            <a:p>
              <a:pPr marL="457200" marR="0" lvl="0" indent="-457200" algn="l" rtl="0">
                <a:lnSpc>
                  <a:spcPct val="90000"/>
                </a:lnSpc>
                <a:spcBef>
                  <a:spcPts val="0"/>
                </a:spcBef>
                <a:spcAft>
                  <a:spcPts val="0"/>
                </a:spcAft>
                <a:buClr>
                  <a:srgbClr val="000000"/>
                </a:buClr>
                <a:buSzPts val="2500"/>
                <a:buFont typeface="+mj-lt"/>
                <a:buAutoNum type="arabicPeriod"/>
              </a:pPr>
              <a:endParaRPr lang="en-US" sz="2200" b="0" i="0" u="none" strike="noStrike" cap="none" dirty="0">
                <a:solidFill>
                  <a:srgbClr val="000000"/>
                </a:solidFill>
                <a:latin typeface="Arial"/>
                <a:ea typeface="Arial"/>
                <a:cs typeface="Arial"/>
                <a:sym typeface="Arial"/>
              </a:endParaRPr>
            </a:p>
            <a:p>
              <a:pPr marL="457200" indent="-457200">
                <a:lnSpc>
                  <a:spcPct val="90000"/>
                </a:lnSpc>
                <a:buSzPct val="100000"/>
                <a:buFont typeface="+mj-lt"/>
                <a:buAutoNum type="arabicPeriod"/>
              </a:pPr>
              <a:r>
                <a:rPr lang="en-US" sz="2200" b="0" i="0" u="none" strike="noStrike" cap="none" dirty="0">
                  <a:solidFill>
                    <a:schemeClr val="tx1"/>
                  </a:solidFill>
                  <a:latin typeface="Arial"/>
                  <a:ea typeface="Arial"/>
                  <a:cs typeface="Arial"/>
                  <a:sym typeface="Arial"/>
                </a:rPr>
                <a:t>Identify population management approaches to expand access to laboratory care.</a:t>
              </a:r>
            </a:p>
            <a:p>
              <a:pPr marL="457200" indent="-457200">
                <a:lnSpc>
                  <a:spcPct val="90000"/>
                </a:lnSpc>
                <a:buSzPts val="2500"/>
                <a:buFont typeface="+mj-lt"/>
                <a:buAutoNum type="arabicPeriod"/>
              </a:pPr>
              <a:endParaRPr lang="en-US" sz="2500" b="0" i="0" u="none" strike="noStrike" cap="none" dirty="0">
                <a:solidFill>
                  <a:srgbClr val="000000"/>
                </a:solidFill>
                <a:latin typeface="Arial"/>
                <a:ea typeface="Arial"/>
                <a:cs typeface="Arial"/>
                <a:sym typeface="Arial"/>
              </a:endParaRPr>
            </a:p>
            <a:p>
              <a:pPr marL="457200" indent="-457200">
                <a:lnSpc>
                  <a:spcPct val="90000"/>
                </a:lnSpc>
                <a:buSzPts val="2500"/>
                <a:buFont typeface="+mj-lt"/>
                <a:buAutoNum type="arabicPeriod"/>
              </a:pPr>
              <a:endParaRPr lang="en-US" sz="2500" b="0" i="0" u="none" strike="noStrike" cap="none" dirty="0">
                <a:solidFill>
                  <a:srgbClr val="2F5496"/>
                </a:solidFill>
                <a:latin typeface="Arial"/>
                <a:ea typeface="Arial"/>
                <a:cs typeface="Arial"/>
                <a:sym typeface="Arial"/>
              </a:endParaRPr>
            </a:p>
            <a:p>
              <a:pPr marL="457200" marR="0" lvl="0" indent="-457200" algn="l" rtl="0">
                <a:lnSpc>
                  <a:spcPct val="90000"/>
                </a:lnSpc>
                <a:spcBef>
                  <a:spcPts val="0"/>
                </a:spcBef>
                <a:spcAft>
                  <a:spcPts val="0"/>
                </a:spcAft>
                <a:buClr>
                  <a:srgbClr val="000000"/>
                </a:buClr>
                <a:buSzPts val="2500"/>
                <a:buFont typeface="+mj-lt"/>
                <a:buAutoNum type="arabicPeriod"/>
              </a:pPr>
              <a:endParaRPr sz="2500" b="0" i="0" u="none" strike="noStrike" cap="none" dirty="0">
                <a:solidFill>
                  <a:srgbClr val="000000"/>
                </a:solidFill>
                <a:latin typeface="Arial"/>
                <a:ea typeface="Arial"/>
                <a:cs typeface="Arial"/>
                <a:sym typeface="Arial"/>
              </a:endParaRPr>
            </a:p>
          </p:txBody>
        </p:sp>
        <p:sp>
          <p:nvSpPr>
            <p:cNvPr id="209" name="Google Shape;209;p8"/>
            <p:cNvSpPr/>
            <p:nvPr/>
          </p:nvSpPr>
          <p:spPr>
            <a:xfrm>
              <a:off x="679819" y="1641601"/>
              <a:ext cx="4758733" cy="8919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8"/>
            <p:cNvSpPr txBox="1"/>
            <p:nvPr/>
          </p:nvSpPr>
          <p:spPr>
            <a:xfrm>
              <a:off x="4501970" y="5936942"/>
              <a:ext cx="4758733" cy="891922"/>
            </a:xfrm>
            <a:prstGeom prst="rect">
              <a:avLst/>
            </a:prstGeom>
            <a:noFill/>
            <a:ln>
              <a:noFill/>
            </a:ln>
          </p:spPr>
          <p:txBody>
            <a:bodyPr spcFirstLastPara="1" wrap="square" lIns="0" tIns="31750" rIns="0" bIns="31750" anchor="ctr" anchorCtr="0">
              <a:noAutofit/>
            </a:bodyPr>
            <a:lstStyle/>
            <a:p>
              <a:pPr marL="457200" marR="0" lvl="0" indent="-457200" algn="l" rtl="0">
                <a:lnSpc>
                  <a:spcPct val="90000"/>
                </a:lnSpc>
                <a:spcBef>
                  <a:spcPts val="0"/>
                </a:spcBef>
                <a:spcAft>
                  <a:spcPts val="0"/>
                </a:spcAft>
                <a:buClr>
                  <a:srgbClr val="000000"/>
                </a:buClr>
                <a:buSzPts val="2500"/>
                <a:buFont typeface="+mj-lt"/>
                <a:buAutoNum type="arabicPeriod"/>
              </a:pPr>
              <a:endParaRPr sz="2500" b="0" i="0" u="none" strike="noStrike" cap="none" dirty="0">
                <a:solidFill>
                  <a:srgbClr val="2F5496"/>
                </a:solidFill>
                <a:latin typeface="Arial"/>
                <a:ea typeface="Arial"/>
                <a:cs typeface="Arial"/>
                <a:sym typeface="Arial"/>
              </a:endParaRPr>
            </a:p>
          </p:txBody>
        </p:sp>
        <p:sp>
          <p:nvSpPr>
            <p:cNvPr id="212" name="Google Shape;212;p8"/>
            <p:cNvSpPr/>
            <p:nvPr/>
          </p:nvSpPr>
          <p:spPr>
            <a:xfrm>
              <a:off x="679819" y="2533523"/>
              <a:ext cx="4758733" cy="8919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15" name="Google Shape;215;p8" descr="Where's the brains behind Wally? | The Independent | The Independent"/>
          <p:cNvPicPr preferRelativeResize="0"/>
          <p:nvPr/>
        </p:nvPicPr>
        <p:blipFill rotWithShape="1">
          <a:blip r:embed="rId3">
            <a:alphaModFix/>
          </a:blip>
          <a:srcRect/>
          <a:stretch/>
        </p:blipFill>
        <p:spPr>
          <a:xfrm>
            <a:off x="5626546" y="1719012"/>
            <a:ext cx="6180444" cy="4731586"/>
          </a:xfrm>
          <a:prstGeom prst="rect">
            <a:avLst/>
          </a:prstGeom>
          <a:noFill/>
          <a:ln>
            <a:noFill/>
          </a:ln>
          <a:effectLst/>
        </p:spPr>
      </p:pic>
      <p:pic>
        <p:nvPicPr>
          <p:cNvPr id="216" name="Google Shape;216;p8" descr="FIND WALDO IN SANTA CRUZ! | Bookshop Santa Cruz"/>
          <p:cNvPicPr preferRelativeResize="0"/>
          <p:nvPr/>
        </p:nvPicPr>
        <p:blipFill rotWithShape="1">
          <a:blip r:embed="rId4">
            <a:alphaModFix/>
          </a:blip>
          <a:srcRect/>
          <a:stretch/>
        </p:blipFill>
        <p:spPr>
          <a:xfrm>
            <a:off x="10533313" y="2700505"/>
            <a:ext cx="571833" cy="12819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2818</Words>
  <Application>Microsoft Office PowerPoint</Application>
  <PresentationFormat>Widescreen</PresentationFormat>
  <Paragraphs>355</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Times New Roman</vt:lpstr>
      <vt:lpstr>Wingdings</vt:lpstr>
      <vt:lpstr>23-210340-MT_Executive_Board Meeting_Volunteer Program [54]  -  Read-Only</vt:lpstr>
      <vt:lpstr>ASCP Negotiation &amp; Advocacy Toolbox</vt:lpstr>
      <vt:lpstr>Funding statement</vt:lpstr>
      <vt:lpstr>Pillar 5:  Service &amp; Growth</vt:lpstr>
      <vt:lpstr>Top challenges confronting U.S Community Hospitals – Survey Says…</vt:lpstr>
      <vt:lpstr>Diving Deeper: Specific Concerns of the C-suite within the Top Issues</vt:lpstr>
      <vt:lpstr>Workforce Challenges (n = 228) </vt:lpstr>
      <vt:lpstr>Financial Challenges (n = 228) </vt:lpstr>
      <vt:lpstr>Help is on the way! </vt:lpstr>
      <vt:lpstr>Our Roadmap to Success</vt:lpstr>
      <vt:lpstr>Laboratory Value –  Are you costing your system or making revenue?</vt:lpstr>
      <vt:lpstr>Value of YOUR Lab</vt:lpstr>
      <vt:lpstr>Working Backwards -  Advocating for your laboratory, staffing, growth, and your communities needs</vt:lpstr>
      <vt:lpstr>Strategies to expand laboratory outreach services   Grow in Your Own Community </vt:lpstr>
      <vt:lpstr>How do you start ? </vt:lpstr>
      <vt:lpstr>How do we advocate your future vision?  Start with defining laboratory service line.</vt:lpstr>
      <vt:lpstr>Let’s build an argument –  Only 10 minutes in the Shark Tank</vt:lpstr>
      <vt:lpstr>Future Self – extending your vision beyond the hospital walls</vt:lpstr>
      <vt:lpstr>Reference Laboratory partnerships –  alternative strategies to extend your  outreach laboratory service </vt:lpstr>
      <vt:lpstr>Can we build it?</vt:lpstr>
      <vt:lpstr>Evaluating your laboratory service line  What’s your model for growth? </vt:lpstr>
      <vt:lpstr>“Hub-and-Spoke” –centralized model </vt:lpstr>
      <vt:lpstr>Optimizing laboratory services  Considerations for laboratories effectively translating tests to revenue </vt:lpstr>
      <vt:lpstr>Building People Infrastructure Educational Training Programs</vt:lpstr>
      <vt:lpstr>Growth – Best Practices from the Shark Tank - Innovation</vt:lpstr>
      <vt:lpstr>Innovation</vt:lpstr>
      <vt:lpstr>Technologic and workflow innovations </vt:lpstr>
      <vt:lpstr>Your community</vt:lpstr>
      <vt:lpstr>There’s another way, and I’ll leave you with this...</vt:lpstr>
      <vt:lpstr>References</vt:lpstr>
      <vt:lpstr>References2</vt:lpstr>
      <vt:lpstr>References3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ASCP Negotiation &amp; Advocacy Toolbox</dc:title>
  <dc:creator>Aaron Odegard</dc:creator>
  <cp:lastModifiedBy>Jackson, Danielle</cp:lastModifiedBy>
  <cp:revision>38</cp:revision>
  <dcterms:created xsi:type="dcterms:W3CDTF">2021-05-10T16:15:42Z</dcterms:created>
  <dcterms:modified xsi:type="dcterms:W3CDTF">2024-05-13T19:23:38Z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ies>
</file>