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Quattrocento Sans" panose="020B05020500000200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zbk0J0bjPOdzrwxD2u1aAKUgN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3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YOUR ORGANIZATION’S MARGINS </a:t>
            </a:r>
          </a:p>
          <a:p>
            <a:pPr>
              <a:defRPr/>
            </a:pPr>
            <a:r>
              <a:rPr lang="en-US" dirty="0"/>
              <a:t>By Dept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14044544379544"/>
          <c:y val="0.20056030448648998"/>
          <c:w val="0.81223153008713322"/>
          <c:h val="0.39540017076751616"/>
        </c:manualLayout>
      </c:layout>
      <c:barChart>
        <c:barDir val="col"/>
        <c:grouping val="clustered"/>
        <c:varyColors val="0"/>
        <c:ser>
          <c:idx val="0"/>
          <c:order val="0"/>
          <c:tx>
            <c:strRef>
              <c:f>Sheet1!$B$1</c:f>
              <c:strCache>
                <c:ptCount val="1"/>
                <c:pt idx="0">
                  <c:v>Total Charges</c:v>
                </c:pt>
              </c:strCache>
            </c:strRef>
          </c:tx>
          <c:spPr>
            <a:solidFill>
              <a:schemeClr val="accent1"/>
            </a:solidFill>
            <a:ln>
              <a:noFill/>
            </a:ln>
            <a:effectLst/>
          </c:spPr>
          <c:invertIfNegative val="0"/>
          <c:cat>
            <c:strRef>
              <c:f>Sheet1!$A$2:$A$7</c:f>
              <c:strCache>
                <c:ptCount val="6"/>
                <c:pt idx="0">
                  <c:v>Radiology Diagnostic</c:v>
                </c:pt>
                <c:pt idx="1">
                  <c:v>Operating Rooms</c:v>
                </c:pt>
                <c:pt idx="2">
                  <c:v>Laboratory</c:v>
                </c:pt>
                <c:pt idx="3">
                  <c:v>Pharmacy</c:v>
                </c:pt>
                <c:pt idx="4">
                  <c:v>Electrocardiology</c:v>
                </c:pt>
                <c:pt idx="5">
                  <c:v>Respiratory Therapy</c:v>
                </c:pt>
              </c:strCache>
            </c:strRef>
          </c:cat>
          <c:val>
            <c:numRef>
              <c:f>Sheet1!$B$2:$B$7</c:f>
              <c:numCache>
                <c:formatCode>General</c:formatCode>
                <c:ptCount val="6"/>
                <c:pt idx="0">
                  <c:v>1043653298</c:v>
                </c:pt>
                <c:pt idx="1">
                  <c:v>602910000</c:v>
                </c:pt>
                <c:pt idx="2">
                  <c:v>547000000</c:v>
                </c:pt>
                <c:pt idx="3">
                  <c:v>535000000</c:v>
                </c:pt>
                <c:pt idx="4">
                  <c:v>310000000</c:v>
                </c:pt>
                <c:pt idx="5">
                  <c:v>131000000</c:v>
                </c:pt>
              </c:numCache>
            </c:numRef>
          </c:val>
          <c:extLst>
            <c:ext xmlns:c16="http://schemas.microsoft.com/office/drawing/2014/chart" uri="{C3380CC4-5D6E-409C-BE32-E72D297353CC}">
              <c16:uniqueId val="{00000000-3945-DC43-B061-53C9A3867A6B}"/>
            </c:ext>
          </c:extLst>
        </c:ser>
        <c:ser>
          <c:idx val="1"/>
          <c:order val="1"/>
          <c:tx>
            <c:strRef>
              <c:f>Sheet1!$C$1</c:f>
              <c:strCache>
                <c:ptCount val="1"/>
                <c:pt idx="0">
                  <c:v>Total Costs</c:v>
                </c:pt>
              </c:strCache>
            </c:strRef>
          </c:tx>
          <c:spPr>
            <a:solidFill>
              <a:schemeClr val="accent2"/>
            </a:solidFill>
            <a:ln>
              <a:noFill/>
            </a:ln>
            <a:effectLst/>
          </c:spPr>
          <c:invertIfNegative val="0"/>
          <c:cat>
            <c:strRef>
              <c:f>Sheet1!$A$2:$A$7</c:f>
              <c:strCache>
                <c:ptCount val="6"/>
                <c:pt idx="0">
                  <c:v>Radiology Diagnostic</c:v>
                </c:pt>
                <c:pt idx="1">
                  <c:v>Operating Rooms</c:v>
                </c:pt>
                <c:pt idx="2">
                  <c:v>Laboratory</c:v>
                </c:pt>
                <c:pt idx="3">
                  <c:v>Pharmacy</c:v>
                </c:pt>
                <c:pt idx="4">
                  <c:v>Electrocardiology</c:v>
                </c:pt>
                <c:pt idx="5">
                  <c:v>Respiratory Therapy</c:v>
                </c:pt>
              </c:strCache>
            </c:strRef>
          </c:cat>
          <c:val>
            <c:numRef>
              <c:f>Sheet1!$C$2:$C$7</c:f>
              <c:numCache>
                <c:formatCode>General</c:formatCode>
                <c:ptCount val="6"/>
                <c:pt idx="0">
                  <c:v>50366000</c:v>
                </c:pt>
                <c:pt idx="1">
                  <c:v>98700000</c:v>
                </c:pt>
                <c:pt idx="2">
                  <c:v>39000000</c:v>
                </c:pt>
                <c:pt idx="3">
                  <c:v>51000000</c:v>
                </c:pt>
                <c:pt idx="4">
                  <c:v>29000000</c:v>
                </c:pt>
                <c:pt idx="5">
                  <c:v>11000000</c:v>
                </c:pt>
              </c:numCache>
            </c:numRef>
          </c:val>
          <c:extLst>
            <c:ext xmlns:c16="http://schemas.microsoft.com/office/drawing/2014/chart" uri="{C3380CC4-5D6E-409C-BE32-E72D297353CC}">
              <c16:uniqueId val="{00000001-3945-DC43-B061-53C9A3867A6B}"/>
            </c:ext>
          </c:extLst>
        </c:ser>
        <c:dLbls>
          <c:showLegendKey val="0"/>
          <c:showVal val="0"/>
          <c:showCatName val="0"/>
          <c:showSerName val="0"/>
          <c:showPercent val="0"/>
          <c:showBubbleSize val="0"/>
        </c:dLbls>
        <c:gapWidth val="219"/>
        <c:axId val="713705583"/>
        <c:axId val="848009327"/>
      </c:barChart>
      <c:catAx>
        <c:axId val="71370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8009327"/>
        <c:crosses val="autoZero"/>
        <c:auto val="1"/>
        <c:lblAlgn val="ctr"/>
        <c:lblOffset val="100"/>
        <c:noMultiLvlLbl val="0"/>
      </c:catAx>
      <c:valAx>
        <c:axId val="84800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705583"/>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4" name="Google Shape;2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2" name="Google Shape;2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3" name="Google Shape;2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45" name="Google Shape;34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0" name="Google Shape;38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10" name="Google Shape;4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2" name="Google Shape;42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30" name="Google Shape;4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74" name="Google Shape;47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89" name="Google Shape;48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1" name="Google Shape;50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11" name="Google Shape;51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3" name="Google Shape;53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2ee23515c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22ee23515c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22ee23515ce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92" name="Google Shape;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12" name="Google Shape;1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93" descr="A picture containing text, windmill, device&#10;&#10;Description automatically generated"/>
          <p:cNvPicPr preferRelativeResize="0"/>
          <p:nvPr/>
        </p:nvPicPr>
        <p:blipFill rotWithShape="1">
          <a:blip r:embed="rId2">
            <a:alphaModFix/>
          </a:blip>
          <a:srcRect t="26822" b="12572"/>
          <a:stretch/>
        </p:blipFill>
        <p:spPr>
          <a:xfrm>
            <a:off x="-132080" y="1270000"/>
            <a:ext cx="12535132" cy="4277360"/>
          </a:xfrm>
          <a:prstGeom prst="rect">
            <a:avLst/>
          </a:prstGeom>
          <a:noFill/>
          <a:ln>
            <a:noFill/>
          </a:ln>
        </p:spPr>
      </p:pic>
      <p:sp>
        <p:nvSpPr>
          <p:cNvPr id="14" name="Google Shape;14;p93"/>
          <p:cNvSpPr txBox="1">
            <a:spLocks noGrp="1"/>
          </p:cNvSpPr>
          <p:nvPr>
            <p:ph type="ctrTitle"/>
          </p:nvPr>
        </p:nvSpPr>
        <p:spPr>
          <a:xfrm>
            <a:off x="775386" y="1950718"/>
            <a:ext cx="9244914" cy="3332481"/>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6000"/>
              <a:buFont typeface="Arial"/>
              <a:buNone/>
              <a:defRPr sz="6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3"/>
          <p:cNvSpPr txBox="1">
            <a:spLocks noGrp="1"/>
          </p:cNvSpPr>
          <p:nvPr>
            <p:ph type="subTitle" idx="1"/>
          </p:nvPr>
        </p:nvSpPr>
        <p:spPr>
          <a:xfrm>
            <a:off x="876300" y="5730239"/>
            <a:ext cx="9144000" cy="99568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300"/>
              </a:spcBef>
              <a:spcAft>
                <a:spcPts val="0"/>
              </a:spcAft>
              <a:buClr>
                <a:srgbClr val="C58963"/>
              </a:buClr>
              <a:buSzPts val="1600"/>
              <a:buFont typeface="Arial"/>
              <a:buNone/>
              <a:defRPr sz="2000">
                <a:solidFill>
                  <a:srgbClr val="25408F"/>
                </a:solidFill>
              </a:defRPr>
            </a:lvl1pPr>
            <a:lvl2pPr lvl="1" algn="ctr">
              <a:lnSpc>
                <a:spcPct val="110000"/>
              </a:lnSpc>
              <a:spcBef>
                <a:spcPts val="600"/>
              </a:spcBef>
              <a:spcAft>
                <a:spcPts val="0"/>
              </a:spcAft>
              <a:buSzPts val="1600"/>
              <a:buNone/>
              <a:defRPr sz="2000"/>
            </a:lvl2pPr>
            <a:lvl3pPr lvl="2" algn="ctr">
              <a:lnSpc>
                <a:spcPct val="110000"/>
              </a:lnSpc>
              <a:spcBef>
                <a:spcPts val="600"/>
              </a:spcBef>
              <a:spcAft>
                <a:spcPts val="0"/>
              </a:spcAft>
              <a:buSzPts val="1440"/>
              <a:buNone/>
              <a:defRPr sz="1800"/>
            </a:lvl3pPr>
            <a:lvl4pPr lvl="3" algn="ctr">
              <a:lnSpc>
                <a:spcPct val="110000"/>
              </a:lnSpc>
              <a:spcBef>
                <a:spcPts val="600"/>
              </a:spcBef>
              <a:spcAft>
                <a:spcPts val="0"/>
              </a:spcAft>
              <a:buSzPts val="1280"/>
              <a:buNone/>
              <a:defRPr sz="1600"/>
            </a:lvl4pPr>
            <a:lvl5pPr lvl="4" algn="ctr">
              <a:lnSpc>
                <a:spcPct val="110000"/>
              </a:lnSpc>
              <a:spcBef>
                <a:spcPts val="600"/>
              </a:spcBef>
              <a:spcAft>
                <a:spcPts val="0"/>
              </a:spcAft>
              <a:buSzPts val="128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93" descr="A picture containing logo&#10;&#10;Description automatically generated"/>
          <p:cNvPicPr preferRelativeResize="0"/>
          <p:nvPr/>
        </p:nvPicPr>
        <p:blipFill rotWithShape="1">
          <a:blip r:embed="rId3">
            <a:alphaModFix/>
          </a:blip>
          <a:srcRect/>
          <a:stretch/>
        </p:blipFill>
        <p:spPr>
          <a:xfrm>
            <a:off x="969264" y="364885"/>
            <a:ext cx="2810256" cy="590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64"/>
        <p:cNvGrpSpPr/>
        <p:nvPr/>
      </p:nvGrpSpPr>
      <p:grpSpPr>
        <a:xfrm>
          <a:off x="0" y="0"/>
          <a:ext cx="0" cy="0"/>
          <a:chOff x="0" y="0"/>
          <a:chExt cx="0" cy="0"/>
        </a:xfrm>
      </p:grpSpPr>
      <p:sp>
        <p:nvSpPr>
          <p:cNvPr id="65" name="Google Shape;65;p102"/>
          <p:cNvSpPr/>
          <p:nvPr/>
        </p:nvSpPr>
        <p:spPr>
          <a:xfrm>
            <a:off x="487680" y="5303520"/>
            <a:ext cx="2084832" cy="14264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03"/>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103"/>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3"/>
          <p:cNvSpPr txBox="1">
            <a:spLocks noGrp="1"/>
          </p:cNvSpPr>
          <p:nvPr>
            <p:ph type="body" idx="1"/>
          </p:nvPr>
        </p:nvSpPr>
        <p:spPr>
          <a:xfrm>
            <a:off x="838200" y="1825625"/>
            <a:ext cx="5181600" cy="3868039"/>
          </a:xfrm>
          <a:prstGeom prst="rect">
            <a:avLst/>
          </a:prstGeom>
          <a:noFill/>
          <a:ln>
            <a:noFill/>
          </a:ln>
        </p:spPr>
        <p:txBody>
          <a:bodyPr spcFirstLastPara="1" wrap="square" lIns="91425" tIns="45700" rIns="91425" bIns="45700" anchor="t" anchorCtr="0">
            <a:noAutofit/>
          </a:bodyPr>
          <a:lstStyle>
            <a:lvl1pPr marL="457200" lvl="0" indent="-350520" algn="l">
              <a:lnSpc>
                <a:spcPct val="120000"/>
              </a:lnSpc>
              <a:spcBef>
                <a:spcPts val="600"/>
              </a:spcBef>
              <a:spcAft>
                <a:spcPts val="0"/>
              </a:spcAft>
              <a:buClr>
                <a:srgbClr val="4696D2"/>
              </a:buClr>
              <a:buSzPts val="1920"/>
              <a:buChar char="•"/>
              <a:defRPr>
                <a:solidFill>
                  <a:srgbClr val="0C0C0C"/>
                </a:solidFill>
              </a:defRPr>
            </a:lvl1pPr>
            <a:lvl2pPr marL="914400" lvl="1" indent="-330200" algn="l">
              <a:lnSpc>
                <a:spcPct val="120000"/>
              </a:lnSpc>
              <a:spcBef>
                <a:spcPts val="600"/>
              </a:spcBef>
              <a:spcAft>
                <a:spcPts val="0"/>
              </a:spcAft>
              <a:buClr>
                <a:srgbClr val="4696D2"/>
              </a:buClr>
              <a:buSzPts val="1600"/>
              <a:buChar char="•"/>
              <a:defRPr>
                <a:solidFill>
                  <a:srgbClr val="0C0C0C"/>
                </a:solidFill>
              </a:defRPr>
            </a:lvl2pPr>
            <a:lvl3pPr marL="1371600" lvl="2" indent="-320039" algn="l">
              <a:lnSpc>
                <a:spcPct val="120000"/>
              </a:lnSpc>
              <a:spcBef>
                <a:spcPts val="600"/>
              </a:spcBef>
              <a:spcAft>
                <a:spcPts val="0"/>
              </a:spcAft>
              <a:buClr>
                <a:srgbClr val="4696D2"/>
              </a:buClr>
              <a:buSzPts val="1440"/>
              <a:buChar char="•"/>
              <a:defRPr>
                <a:solidFill>
                  <a:srgbClr val="0C0C0C"/>
                </a:solidFill>
              </a:defRPr>
            </a:lvl3pPr>
            <a:lvl4pPr marL="1828800" lvl="3" indent="-309880" algn="l">
              <a:lnSpc>
                <a:spcPct val="120000"/>
              </a:lnSpc>
              <a:spcBef>
                <a:spcPts val="600"/>
              </a:spcBef>
              <a:spcAft>
                <a:spcPts val="0"/>
              </a:spcAft>
              <a:buClr>
                <a:srgbClr val="4696D2"/>
              </a:buClr>
              <a:buSzPts val="1280"/>
              <a:buChar char="•"/>
              <a:defRPr>
                <a:solidFill>
                  <a:srgbClr val="0C0C0C"/>
                </a:solidFill>
              </a:defRPr>
            </a:lvl4pPr>
            <a:lvl5pPr marL="2286000" lvl="4" indent="-309879" algn="l">
              <a:lnSpc>
                <a:spcPct val="12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3"/>
          <p:cNvSpPr txBox="1">
            <a:spLocks noGrp="1"/>
          </p:cNvSpPr>
          <p:nvPr>
            <p:ph type="body" idx="2"/>
          </p:nvPr>
        </p:nvSpPr>
        <p:spPr>
          <a:xfrm>
            <a:off x="6172200" y="1825625"/>
            <a:ext cx="5181600" cy="3868039"/>
          </a:xfrm>
          <a:prstGeom prst="rect">
            <a:avLst/>
          </a:prstGeom>
          <a:noFill/>
          <a:ln>
            <a:noFill/>
          </a:ln>
        </p:spPr>
        <p:txBody>
          <a:bodyPr spcFirstLastPara="1" wrap="square" lIns="91425" tIns="45700" rIns="91425" bIns="45700" anchor="t" anchorCtr="0">
            <a:noAutofit/>
          </a:bodyPr>
          <a:lstStyle>
            <a:lvl1pPr marL="457200" lvl="0" indent="-350520" algn="l">
              <a:lnSpc>
                <a:spcPct val="110000"/>
              </a:lnSpc>
              <a:spcBef>
                <a:spcPts val="600"/>
              </a:spcBef>
              <a:spcAft>
                <a:spcPts val="0"/>
              </a:spcAft>
              <a:buClr>
                <a:srgbClr val="4696D2"/>
              </a:buClr>
              <a:buSzPts val="1920"/>
              <a:buChar char="•"/>
              <a:defRPr>
                <a:solidFill>
                  <a:srgbClr val="0C0C0C"/>
                </a:solidFill>
              </a:defRPr>
            </a:lvl1pPr>
            <a:lvl2pPr marL="914400" lvl="1" indent="-330200" algn="l">
              <a:lnSpc>
                <a:spcPct val="110000"/>
              </a:lnSpc>
              <a:spcBef>
                <a:spcPts val="600"/>
              </a:spcBef>
              <a:spcAft>
                <a:spcPts val="0"/>
              </a:spcAft>
              <a:buClr>
                <a:srgbClr val="4696D2"/>
              </a:buClr>
              <a:buSzPts val="1600"/>
              <a:buChar char="•"/>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2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103"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452F80"/>
        </a:solidFill>
        <a:effectLst/>
      </p:bgPr>
    </p:bg>
    <p:spTree>
      <p:nvGrpSpPr>
        <p:cNvPr id="1" name="Shape 72"/>
        <p:cNvGrpSpPr/>
        <p:nvPr/>
      </p:nvGrpSpPr>
      <p:grpSpPr>
        <a:xfrm>
          <a:off x="0" y="0"/>
          <a:ext cx="0" cy="0"/>
          <a:chOff x="0" y="0"/>
          <a:chExt cx="0" cy="0"/>
        </a:xfrm>
      </p:grpSpPr>
      <p:sp>
        <p:nvSpPr>
          <p:cNvPr id="73" name="Google Shape;73;p106"/>
          <p:cNvSpPr/>
          <p:nvPr/>
        </p:nvSpPr>
        <p:spPr>
          <a:xfrm>
            <a:off x="0" y="0"/>
            <a:ext cx="12192000" cy="6877516"/>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4"/>
        <p:cNvGrpSpPr/>
        <p:nvPr/>
      </p:nvGrpSpPr>
      <p:grpSpPr>
        <a:xfrm>
          <a:off x="0" y="0"/>
          <a:ext cx="0" cy="0"/>
          <a:chOff x="0" y="0"/>
          <a:chExt cx="0" cy="0"/>
        </a:xfrm>
      </p:grpSpPr>
      <p:pic>
        <p:nvPicPr>
          <p:cNvPr id="75" name="Google Shape;75;p107" descr="A picture containing text, windmill, device&#10;&#10;Description automatically generated"/>
          <p:cNvPicPr preferRelativeResize="0"/>
          <p:nvPr/>
        </p:nvPicPr>
        <p:blipFill rotWithShape="1">
          <a:blip r:embed="rId2">
            <a:alphaModFix/>
          </a:blip>
          <a:srcRect/>
          <a:stretch/>
        </p:blipFill>
        <p:spPr>
          <a:xfrm>
            <a:off x="-12700" y="-12700"/>
            <a:ext cx="12360886" cy="6959600"/>
          </a:xfrm>
          <a:prstGeom prst="rect">
            <a:avLst/>
          </a:prstGeom>
          <a:noFill/>
          <a:ln>
            <a:noFill/>
          </a:ln>
        </p:spPr>
      </p:pic>
      <p:pic>
        <p:nvPicPr>
          <p:cNvPr id="76" name="Google Shape;76;p107" descr="A picture containing text, windmill, device&#10;&#10;Description automatically generated"/>
          <p:cNvPicPr preferRelativeResize="0"/>
          <p:nvPr/>
        </p:nvPicPr>
        <p:blipFill rotWithShape="1">
          <a:blip r:embed="rId2">
            <a:alphaModFix/>
          </a:blip>
          <a:srcRect t="19854" b="20292"/>
          <a:stretch/>
        </p:blipFill>
        <p:spPr>
          <a:xfrm>
            <a:off x="0" y="0"/>
            <a:ext cx="12360886" cy="4165600"/>
          </a:xfrm>
          <a:prstGeom prst="rect">
            <a:avLst/>
          </a:prstGeom>
          <a:noFill/>
          <a:ln>
            <a:noFill/>
          </a:ln>
        </p:spPr>
      </p:pic>
      <p:sp>
        <p:nvSpPr>
          <p:cNvPr id="77" name="Google Shape;77;p107"/>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7"/>
        <p:cNvGrpSpPr/>
        <p:nvPr/>
      </p:nvGrpSpPr>
      <p:grpSpPr>
        <a:xfrm>
          <a:off x="0" y="0"/>
          <a:ext cx="0" cy="0"/>
          <a:chOff x="0" y="0"/>
          <a:chExt cx="0" cy="0"/>
        </a:xfrm>
      </p:grpSpPr>
      <p:sp>
        <p:nvSpPr>
          <p:cNvPr id="18" name="Google Shape;18;p94"/>
          <p:cNvSpPr/>
          <p:nvPr/>
        </p:nvSpPr>
        <p:spPr>
          <a:xfrm>
            <a:off x="-1" y="0"/>
            <a:ext cx="12192001" cy="3210560"/>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94"/>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4"/>
          <p:cNvSpPr txBox="1">
            <a:spLocks noGrp="1"/>
          </p:cNvSpPr>
          <p:nvPr>
            <p:ph type="body" idx="1"/>
          </p:nvPr>
        </p:nvSpPr>
        <p:spPr>
          <a:xfrm>
            <a:off x="838200" y="3428999"/>
            <a:ext cx="10515600" cy="2311163"/>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600"/>
              </a:spcBef>
              <a:spcAft>
                <a:spcPts val="0"/>
              </a:spcAft>
              <a:buClr>
                <a:srgbClr val="4696D2"/>
              </a:buClr>
              <a:buSzPts val="1920"/>
              <a:buNone/>
              <a:defRPr>
                <a:solidFill>
                  <a:srgbClr val="0C0C0C"/>
                </a:solidFill>
              </a:defRPr>
            </a:lvl1pPr>
            <a:lvl2pPr marL="914400" lvl="1" indent="-228600" algn="ctr">
              <a:lnSpc>
                <a:spcPct val="110000"/>
              </a:lnSpc>
              <a:spcBef>
                <a:spcPts val="600"/>
              </a:spcBef>
              <a:spcAft>
                <a:spcPts val="0"/>
              </a:spcAft>
              <a:buClr>
                <a:srgbClr val="4696D2"/>
              </a:buClr>
              <a:buSzPts val="1600"/>
              <a:buNone/>
              <a:defRPr>
                <a:solidFill>
                  <a:srgbClr val="0C0C0C"/>
                </a:solidFill>
              </a:defRPr>
            </a:lvl2pPr>
            <a:lvl3pPr marL="1371600" lvl="2" indent="-320039" algn="ctr">
              <a:lnSpc>
                <a:spcPct val="110000"/>
              </a:lnSpc>
              <a:spcBef>
                <a:spcPts val="600"/>
              </a:spcBef>
              <a:spcAft>
                <a:spcPts val="0"/>
              </a:spcAft>
              <a:buClr>
                <a:srgbClr val="4696D2"/>
              </a:buClr>
              <a:buSzPts val="1440"/>
              <a:buChar char="•"/>
              <a:defRPr>
                <a:solidFill>
                  <a:srgbClr val="0C0C0C"/>
                </a:solidFill>
              </a:defRPr>
            </a:lvl3pPr>
            <a:lvl4pPr marL="1828800" lvl="3" indent="-309880" algn="ctr">
              <a:lnSpc>
                <a:spcPct val="110000"/>
              </a:lnSpc>
              <a:spcBef>
                <a:spcPts val="600"/>
              </a:spcBef>
              <a:spcAft>
                <a:spcPts val="0"/>
              </a:spcAft>
              <a:buClr>
                <a:srgbClr val="4696D2"/>
              </a:buClr>
              <a:buSzPts val="1280"/>
              <a:buChar char="•"/>
              <a:defRPr>
                <a:solidFill>
                  <a:srgbClr val="0C0C0C"/>
                </a:solidFill>
              </a:defRPr>
            </a:lvl4pPr>
            <a:lvl5pPr marL="2286000" lvl="4" indent="-309879" algn="ctr">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94"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pic>
        <p:nvPicPr>
          <p:cNvPr id="22" name="Google Shape;22;p94" descr="A picture containing text, windmill, device&#10;&#10;Description automatically generated"/>
          <p:cNvPicPr preferRelativeResize="0"/>
          <p:nvPr/>
        </p:nvPicPr>
        <p:blipFill rotWithShape="1">
          <a:blip r:embed="rId3">
            <a:alphaModFix/>
          </a:blip>
          <a:srcRect l="1053" t="26822" r="62310" b="63533"/>
          <a:stretch/>
        </p:blipFill>
        <p:spPr>
          <a:xfrm>
            <a:off x="0" y="477758"/>
            <a:ext cx="4592320" cy="680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101" descr="A picture containing text, windmill, device&#10;&#10;Description automatically generated"/>
          <p:cNvPicPr preferRelativeResize="0"/>
          <p:nvPr/>
        </p:nvPicPr>
        <p:blipFill rotWithShape="1">
          <a:blip r:embed="rId2">
            <a:alphaModFix/>
          </a:blip>
          <a:srcRect/>
          <a:stretch/>
        </p:blipFill>
        <p:spPr>
          <a:xfrm>
            <a:off x="-12700" y="-12700"/>
            <a:ext cx="12360886" cy="6959600"/>
          </a:xfrm>
          <a:prstGeom prst="rect">
            <a:avLst/>
          </a:prstGeom>
          <a:noFill/>
          <a:ln>
            <a:noFill/>
          </a:ln>
        </p:spPr>
      </p:pic>
      <p:pic>
        <p:nvPicPr>
          <p:cNvPr id="25" name="Google Shape;25;p101" descr="A picture containing text, windmill, device&#10;&#10;Description automatically generated"/>
          <p:cNvPicPr preferRelativeResize="0"/>
          <p:nvPr/>
        </p:nvPicPr>
        <p:blipFill rotWithShape="1">
          <a:blip r:embed="rId2">
            <a:alphaModFix/>
          </a:blip>
          <a:srcRect t="19854" b="20292"/>
          <a:stretch/>
        </p:blipFill>
        <p:spPr>
          <a:xfrm>
            <a:off x="0" y="0"/>
            <a:ext cx="12360886" cy="4165600"/>
          </a:xfrm>
          <a:prstGeom prst="rect">
            <a:avLst/>
          </a:prstGeom>
          <a:noFill/>
          <a:ln>
            <a:noFill/>
          </a:ln>
        </p:spPr>
      </p:pic>
      <p:sp>
        <p:nvSpPr>
          <p:cNvPr id="26" name="Google Shape;26;p101"/>
          <p:cNvSpPr txBox="1">
            <a:spLocks noGrp="1"/>
          </p:cNvSpPr>
          <p:nvPr>
            <p:ph type="title"/>
          </p:nvPr>
        </p:nvSpPr>
        <p:spPr>
          <a:xfrm>
            <a:off x="831850" y="154078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1"/>
          <p:cNvSpPr txBox="1">
            <a:spLocks noGrp="1"/>
          </p:cNvSpPr>
          <p:nvPr>
            <p:ph type="body" idx="1"/>
          </p:nvPr>
        </p:nvSpPr>
        <p:spPr>
          <a:xfrm>
            <a:off x="831850" y="4589463"/>
            <a:ext cx="660437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888888"/>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97"/>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97"/>
          <p:cNvSpPr txBox="1">
            <a:spLocks noGrp="1"/>
          </p:cNvSpPr>
          <p:nvPr>
            <p:ph type="title"/>
          </p:nvPr>
        </p:nvSpPr>
        <p:spPr>
          <a:xfrm>
            <a:off x="839788"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600"/>
              </a:spcBef>
              <a:spcAft>
                <a:spcPts val="0"/>
              </a:spcAft>
              <a:buSzPts val="1920"/>
              <a:buNone/>
              <a:defRPr sz="2400" b="1">
                <a:solidFill>
                  <a:srgbClr val="4696D2"/>
                </a:solidFill>
              </a:defRPr>
            </a:lvl1pPr>
            <a:lvl2pPr marL="914400" lvl="1" indent="-228600" algn="l">
              <a:lnSpc>
                <a:spcPct val="110000"/>
              </a:lnSpc>
              <a:spcBef>
                <a:spcPts val="600"/>
              </a:spcBef>
              <a:spcAft>
                <a:spcPts val="0"/>
              </a:spcAft>
              <a:buSzPts val="1600"/>
              <a:buNone/>
              <a:defRPr sz="2000" b="1"/>
            </a:lvl2pPr>
            <a:lvl3pPr marL="1371600" lvl="2" indent="-228600" algn="l">
              <a:lnSpc>
                <a:spcPct val="110000"/>
              </a:lnSpc>
              <a:spcBef>
                <a:spcPts val="600"/>
              </a:spcBef>
              <a:spcAft>
                <a:spcPts val="0"/>
              </a:spcAft>
              <a:buSzPts val="144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28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97"/>
          <p:cNvSpPr txBox="1">
            <a:spLocks noGrp="1"/>
          </p:cNvSpPr>
          <p:nvPr>
            <p:ph type="body" idx="2"/>
          </p:nvPr>
        </p:nvSpPr>
        <p:spPr>
          <a:xfrm>
            <a:off x="839788" y="2505075"/>
            <a:ext cx="5157787" cy="3261741"/>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600"/>
              </a:spcBef>
              <a:spcAft>
                <a:spcPts val="0"/>
              </a:spcAft>
              <a:buSzPts val="1440"/>
              <a:buChar char="•"/>
              <a:defRPr/>
            </a:lvl1pPr>
            <a:lvl2pPr marL="914400" lvl="1" indent="-320040" algn="l">
              <a:lnSpc>
                <a:spcPct val="110000"/>
              </a:lnSpc>
              <a:spcBef>
                <a:spcPts val="600"/>
              </a:spcBef>
              <a:spcAft>
                <a:spcPts val="0"/>
              </a:spcAft>
              <a:buSzPts val="1440"/>
              <a:buChar char="•"/>
              <a:defRPr/>
            </a:lvl2pPr>
            <a:lvl3pPr marL="1371600" lvl="2" indent="-320039" algn="l">
              <a:lnSpc>
                <a:spcPct val="110000"/>
              </a:lnSpc>
              <a:spcBef>
                <a:spcPts val="600"/>
              </a:spcBef>
              <a:spcAft>
                <a:spcPts val="0"/>
              </a:spcAft>
              <a:buSzPts val="1440"/>
              <a:buChar char="•"/>
              <a:defRPr/>
            </a:lvl3pPr>
            <a:lvl4pPr marL="1828800" lvl="3" indent="-320039" algn="l">
              <a:lnSpc>
                <a:spcPct val="110000"/>
              </a:lnSpc>
              <a:spcBef>
                <a:spcPts val="600"/>
              </a:spcBef>
              <a:spcAft>
                <a:spcPts val="0"/>
              </a:spcAft>
              <a:buSzPts val="1440"/>
              <a:buChar char="•"/>
              <a:defRPr/>
            </a:lvl4pPr>
            <a:lvl5pPr marL="2286000" lvl="4" indent="-320039" algn="l">
              <a:lnSpc>
                <a:spcPct val="110000"/>
              </a:lnSpc>
              <a:spcBef>
                <a:spcPts val="600"/>
              </a:spcBef>
              <a:spcAft>
                <a:spcPts val="0"/>
              </a:spcAft>
              <a:buSzPts val="144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600"/>
              </a:spcBef>
              <a:spcAft>
                <a:spcPts val="0"/>
              </a:spcAft>
              <a:buSzPts val="1920"/>
              <a:buNone/>
              <a:defRPr sz="2400" b="1">
                <a:solidFill>
                  <a:srgbClr val="4696D2"/>
                </a:solidFill>
              </a:defRPr>
            </a:lvl1pPr>
            <a:lvl2pPr marL="914400" lvl="1" indent="-228600" algn="l">
              <a:lnSpc>
                <a:spcPct val="110000"/>
              </a:lnSpc>
              <a:spcBef>
                <a:spcPts val="600"/>
              </a:spcBef>
              <a:spcAft>
                <a:spcPts val="0"/>
              </a:spcAft>
              <a:buSzPts val="1600"/>
              <a:buNone/>
              <a:defRPr sz="2000" b="1"/>
            </a:lvl2pPr>
            <a:lvl3pPr marL="1371600" lvl="2" indent="-228600" algn="l">
              <a:lnSpc>
                <a:spcPct val="110000"/>
              </a:lnSpc>
              <a:spcBef>
                <a:spcPts val="600"/>
              </a:spcBef>
              <a:spcAft>
                <a:spcPts val="0"/>
              </a:spcAft>
              <a:buSzPts val="144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28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97"/>
          <p:cNvSpPr txBox="1">
            <a:spLocks noGrp="1"/>
          </p:cNvSpPr>
          <p:nvPr>
            <p:ph type="body" idx="4"/>
          </p:nvPr>
        </p:nvSpPr>
        <p:spPr>
          <a:xfrm>
            <a:off x="6172200" y="2505075"/>
            <a:ext cx="5183188" cy="3261741"/>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600"/>
              </a:spcBef>
              <a:spcAft>
                <a:spcPts val="0"/>
              </a:spcAft>
              <a:buSzPts val="1440"/>
              <a:buChar char="•"/>
              <a:defRPr/>
            </a:lvl1pPr>
            <a:lvl2pPr marL="914400" lvl="1" indent="-320040" algn="l">
              <a:lnSpc>
                <a:spcPct val="110000"/>
              </a:lnSpc>
              <a:spcBef>
                <a:spcPts val="600"/>
              </a:spcBef>
              <a:spcAft>
                <a:spcPts val="0"/>
              </a:spcAft>
              <a:buSzPts val="1440"/>
              <a:buChar char="•"/>
              <a:defRPr/>
            </a:lvl2pPr>
            <a:lvl3pPr marL="1371600" lvl="2" indent="-320039" algn="l">
              <a:lnSpc>
                <a:spcPct val="110000"/>
              </a:lnSpc>
              <a:spcBef>
                <a:spcPts val="600"/>
              </a:spcBef>
              <a:spcAft>
                <a:spcPts val="0"/>
              </a:spcAft>
              <a:buSzPts val="1440"/>
              <a:buChar char="•"/>
              <a:defRPr/>
            </a:lvl3pPr>
            <a:lvl4pPr marL="1828800" lvl="3" indent="-320039" algn="l">
              <a:lnSpc>
                <a:spcPct val="110000"/>
              </a:lnSpc>
              <a:spcBef>
                <a:spcPts val="600"/>
              </a:spcBef>
              <a:spcAft>
                <a:spcPts val="0"/>
              </a:spcAft>
              <a:buSzPts val="1440"/>
              <a:buChar char="•"/>
              <a:defRPr/>
            </a:lvl4pPr>
            <a:lvl5pPr marL="2286000" lvl="4" indent="-320039" algn="l">
              <a:lnSpc>
                <a:spcPct val="110000"/>
              </a:lnSpc>
              <a:spcBef>
                <a:spcPts val="600"/>
              </a:spcBef>
              <a:spcAft>
                <a:spcPts val="0"/>
              </a:spcAft>
              <a:buSzPts val="144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97"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98"/>
          <p:cNvSpPr/>
          <p:nvPr/>
        </p:nvSpPr>
        <p:spPr>
          <a:xfrm>
            <a:off x="0" y="0"/>
            <a:ext cx="3327400" cy="6857999"/>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98"/>
          <p:cNvSpPr txBox="1">
            <a:spLocks noGrp="1"/>
          </p:cNvSpPr>
          <p:nvPr>
            <p:ph type="title"/>
          </p:nvPr>
        </p:nvSpPr>
        <p:spPr>
          <a:xfrm>
            <a:off x="226203" y="2737189"/>
            <a:ext cx="2874993" cy="1325563"/>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Arial"/>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8"/>
          <p:cNvSpPr txBox="1">
            <a:spLocks noGrp="1"/>
          </p:cNvSpPr>
          <p:nvPr>
            <p:ph type="body" idx="1"/>
          </p:nvPr>
        </p:nvSpPr>
        <p:spPr>
          <a:xfrm>
            <a:off x="4274288" y="653142"/>
            <a:ext cx="7097619" cy="5493658"/>
          </a:xfrm>
          <a:prstGeom prst="rect">
            <a:avLst/>
          </a:prstGeom>
          <a:noFill/>
          <a:ln>
            <a:noFill/>
          </a:ln>
        </p:spPr>
        <p:txBody>
          <a:bodyPr spcFirstLastPara="1" wrap="square" lIns="91425" tIns="45700" rIns="91425" bIns="45700" anchor="ctr" anchorCtr="0">
            <a:normAutofit/>
          </a:bodyPr>
          <a:lstStyle>
            <a:lvl1pPr marL="457200" lvl="0" indent="-350520" algn="l">
              <a:lnSpc>
                <a:spcPct val="100000"/>
              </a:lnSpc>
              <a:spcBef>
                <a:spcPts val="600"/>
              </a:spcBef>
              <a:spcAft>
                <a:spcPts val="0"/>
              </a:spcAft>
              <a:buClr>
                <a:srgbClr val="4696D2"/>
              </a:buClr>
              <a:buSzPts val="1920"/>
              <a:buChar char="•"/>
              <a:defRPr>
                <a:solidFill>
                  <a:srgbClr val="0C0C0C"/>
                </a:solidFill>
              </a:defRPr>
            </a:lvl1pPr>
            <a:lvl2pPr marL="914400" lvl="1" indent="-330200" algn="l">
              <a:lnSpc>
                <a:spcPct val="100000"/>
              </a:lnSpc>
              <a:spcBef>
                <a:spcPts val="600"/>
              </a:spcBef>
              <a:spcAft>
                <a:spcPts val="0"/>
              </a:spcAft>
              <a:buClr>
                <a:srgbClr val="4696D2"/>
              </a:buClr>
              <a:buSzPts val="1600"/>
              <a:buChar char="•"/>
              <a:defRPr>
                <a:solidFill>
                  <a:srgbClr val="0C0C0C"/>
                </a:solidFill>
              </a:defRPr>
            </a:lvl2pPr>
            <a:lvl3pPr marL="1371600" lvl="2" indent="-320039" algn="l">
              <a:lnSpc>
                <a:spcPct val="100000"/>
              </a:lnSpc>
              <a:spcBef>
                <a:spcPts val="600"/>
              </a:spcBef>
              <a:spcAft>
                <a:spcPts val="0"/>
              </a:spcAft>
              <a:buClr>
                <a:srgbClr val="4696D2"/>
              </a:buClr>
              <a:buSzPts val="1440"/>
              <a:buChar char="•"/>
              <a:defRPr>
                <a:solidFill>
                  <a:srgbClr val="0C0C0C"/>
                </a:solidFill>
              </a:defRPr>
            </a:lvl3pPr>
            <a:lvl4pPr marL="1828800" lvl="3" indent="-309880" algn="l">
              <a:lnSpc>
                <a:spcPct val="100000"/>
              </a:lnSpc>
              <a:spcBef>
                <a:spcPts val="600"/>
              </a:spcBef>
              <a:spcAft>
                <a:spcPts val="0"/>
              </a:spcAft>
              <a:buClr>
                <a:srgbClr val="4696D2"/>
              </a:buClr>
              <a:buSzPts val="1280"/>
              <a:buChar char="•"/>
              <a:defRPr>
                <a:solidFill>
                  <a:srgbClr val="0C0C0C"/>
                </a:solidFill>
              </a:defRPr>
            </a:lvl4pPr>
            <a:lvl5pPr marL="2286000" lvl="4" indent="-309879" algn="l">
              <a:lnSpc>
                <a:spcPct val="10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98" descr="A picture containing logo&#10;&#10;Description automatically generated"/>
          <p:cNvPicPr preferRelativeResize="0"/>
          <p:nvPr/>
        </p:nvPicPr>
        <p:blipFill rotWithShape="1">
          <a:blip r:embed="rId2">
            <a:alphaModFix/>
          </a:blip>
          <a:srcRect/>
          <a:stretch/>
        </p:blipFill>
        <p:spPr>
          <a:xfrm>
            <a:off x="9612197" y="6336806"/>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
        <p:cNvGrpSpPr/>
        <p:nvPr/>
      </p:nvGrpSpPr>
      <p:grpSpPr>
        <a:xfrm>
          <a:off x="0" y="0"/>
          <a:ext cx="0" cy="0"/>
          <a:chOff x="0" y="0"/>
          <a:chExt cx="0" cy="0"/>
        </a:xfrm>
      </p:grpSpPr>
      <p:sp>
        <p:nvSpPr>
          <p:cNvPr id="42" name="Google Shape;42;p99"/>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99"/>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9"/>
          <p:cNvSpPr txBox="1">
            <a:spLocks noGrp="1"/>
          </p:cNvSpPr>
          <p:nvPr>
            <p:ph type="body" idx="1"/>
          </p:nvPr>
        </p:nvSpPr>
        <p:spPr>
          <a:xfrm>
            <a:off x="838200" y="1825625"/>
            <a:ext cx="10515600" cy="3914538"/>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solidFill>
                  <a:srgbClr val="0C0C0C"/>
                </a:solidFill>
              </a:defRPr>
            </a:lvl1pPr>
            <a:lvl2pPr marL="914400" lvl="1" indent="-330200" algn="l">
              <a:lnSpc>
                <a:spcPct val="110000"/>
              </a:lnSpc>
              <a:spcBef>
                <a:spcPts val="600"/>
              </a:spcBef>
              <a:spcAft>
                <a:spcPts val="0"/>
              </a:spcAft>
              <a:buClr>
                <a:srgbClr val="4696D2"/>
              </a:buClr>
              <a:buSzPts val="1600"/>
              <a:buChar char="•"/>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1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99"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6"/>
        <p:cNvGrpSpPr/>
        <p:nvPr/>
      </p:nvGrpSpPr>
      <p:grpSpPr>
        <a:xfrm>
          <a:off x="0" y="0"/>
          <a:ext cx="0" cy="0"/>
          <a:chOff x="0" y="0"/>
          <a:chExt cx="0" cy="0"/>
        </a:xfrm>
      </p:grpSpPr>
      <p:sp>
        <p:nvSpPr>
          <p:cNvPr id="47" name="Google Shape;47;p105"/>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105"/>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5"/>
          <p:cNvSpPr txBox="1">
            <a:spLocks noGrp="1"/>
          </p:cNvSpPr>
          <p:nvPr>
            <p:ph type="body" idx="1"/>
          </p:nvPr>
        </p:nvSpPr>
        <p:spPr>
          <a:xfrm>
            <a:off x="838200" y="1825625"/>
            <a:ext cx="10337800" cy="4059142"/>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lvl1pPr>
            <a:lvl2pPr marL="914400" lvl="1" indent="-330200" algn="l">
              <a:lnSpc>
                <a:spcPct val="110000"/>
              </a:lnSpc>
              <a:spcBef>
                <a:spcPts val="600"/>
              </a:spcBef>
              <a:spcAft>
                <a:spcPts val="0"/>
              </a:spcAft>
              <a:buClr>
                <a:srgbClr val="4696D2"/>
              </a:buClr>
              <a:buSzPts val="1600"/>
              <a:buChar char="•"/>
              <a:defRPr/>
            </a:lvl2pPr>
            <a:lvl3pPr marL="1371600" lvl="2" indent="-320039" algn="l">
              <a:lnSpc>
                <a:spcPct val="110000"/>
              </a:lnSpc>
              <a:spcBef>
                <a:spcPts val="600"/>
              </a:spcBef>
              <a:spcAft>
                <a:spcPts val="0"/>
              </a:spcAft>
              <a:buClr>
                <a:srgbClr val="4696D2"/>
              </a:buClr>
              <a:buSzPts val="1440"/>
              <a:buChar char="•"/>
              <a:defRPr/>
            </a:lvl3pPr>
            <a:lvl4pPr marL="1828800" lvl="3" indent="-309880" algn="l">
              <a:lnSpc>
                <a:spcPct val="110000"/>
              </a:lnSpc>
              <a:spcBef>
                <a:spcPts val="600"/>
              </a:spcBef>
              <a:spcAft>
                <a:spcPts val="0"/>
              </a:spcAft>
              <a:buClr>
                <a:srgbClr val="4696D2"/>
              </a:buClr>
              <a:buSzPts val="1280"/>
              <a:buChar char="•"/>
              <a:defRPr/>
            </a:lvl4pPr>
            <a:lvl5pPr marL="2286000" lvl="4" indent="-309879" algn="l">
              <a:lnSpc>
                <a:spcPct val="110000"/>
              </a:lnSpc>
              <a:spcBef>
                <a:spcPts val="600"/>
              </a:spcBef>
              <a:spcAft>
                <a:spcPts val="0"/>
              </a:spcAft>
              <a:buClr>
                <a:srgbClr val="4696D2"/>
              </a:buClr>
              <a:buSzPts val="128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105"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8">
          <p15:clr>
            <a:srgbClr val="FBAE40"/>
          </p15:clr>
        </p15:guide>
        <p15:guide id="2" pos="5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1"/>
        <p:cNvGrpSpPr/>
        <p:nvPr/>
      </p:nvGrpSpPr>
      <p:grpSpPr>
        <a:xfrm>
          <a:off x="0" y="0"/>
          <a:ext cx="0" cy="0"/>
          <a:chOff x="0" y="0"/>
          <a:chExt cx="0" cy="0"/>
        </a:xfrm>
      </p:grpSpPr>
      <p:sp>
        <p:nvSpPr>
          <p:cNvPr id="52" name="Google Shape;52;p95"/>
          <p:cNvSpPr/>
          <p:nvPr/>
        </p:nvSpPr>
        <p:spPr>
          <a:xfrm>
            <a:off x="0" y="0"/>
            <a:ext cx="7966895" cy="6877515"/>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95"/>
          <p:cNvSpPr txBox="1">
            <a:spLocks noGrp="1"/>
          </p:cNvSpPr>
          <p:nvPr>
            <p:ph type="title"/>
          </p:nvPr>
        </p:nvSpPr>
        <p:spPr>
          <a:xfrm>
            <a:off x="757667" y="1152421"/>
            <a:ext cx="492376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5"/>
          <p:cNvSpPr txBox="1">
            <a:spLocks noGrp="1"/>
          </p:cNvSpPr>
          <p:nvPr>
            <p:ph type="body" idx="1"/>
          </p:nvPr>
        </p:nvSpPr>
        <p:spPr>
          <a:xfrm>
            <a:off x="757667" y="2550275"/>
            <a:ext cx="4923765" cy="3427831"/>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solidFill>
                  <a:schemeClr val="lt1"/>
                </a:solidFill>
              </a:defRPr>
            </a:lvl1pPr>
            <a:lvl2pPr marL="914400" lvl="1" indent="-330200" algn="l">
              <a:lnSpc>
                <a:spcPct val="110000"/>
              </a:lnSpc>
              <a:spcBef>
                <a:spcPts val="600"/>
              </a:spcBef>
              <a:spcAft>
                <a:spcPts val="0"/>
              </a:spcAft>
              <a:buClr>
                <a:srgbClr val="4696D2"/>
              </a:buClr>
              <a:buSzPts val="1600"/>
              <a:buChar char="•"/>
              <a:defRPr>
                <a:solidFill>
                  <a:schemeClr val="lt1"/>
                </a:solidFill>
              </a:defRPr>
            </a:lvl2pPr>
            <a:lvl3pPr marL="1371600" lvl="2" indent="-320039" algn="l">
              <a:lnSpc>
                <a:spcPct val="110000"/>
              </a:lnSpc>
              <a:spcBef>
                <a:spcPts val="600"/>
              </a:spcBef>
              <a:spcAft>
                <a:spcPts val="0"/>
              </a:spcAft>
              <a:buClr>
                <a:srgbClr val="4696D2"/>
              </a:buClr>
              <a:buSzPts val="1440"/>
              <a:buChar char="•"/>
              <a:defRPr>
                <a:solidFill>
                  <a:schemeClr val="lt1"/>
                </a:solidFill>
              </a:defRPr>
            </a:lvl3pPr>
            <a:lvl4pPr marL="1828800" lvl="3" indent="-309880" algn="l">
              <a:lnSpc>
                <a:spcPct val="110000"/>
              </a:lnSpc>
              <a:spcBef>
                <a:spcPts val="600"/>
              </a:spcBef>
              <a:spcAft>
                <a:spcPts val="0"/>
              </a:spcAft>
              <a:buClr>
                <a:srgbClr val="4696D2"/>
              </a:buClr>
              <a:buSzPts val="1280"/>
              <a:buChar char="•"/>
              <a:defRPr>
                <a:solidFill>
                  <a:schemeClr val="lt1"/>
                </a:solidFill>
              </a:defRPr>
            </a:lvl4pPr>
            <a:lvl5pPr marL="2286000" lvl="4" indent="-309879" algn="l">
              <a:lnSpc>
                <a:spcPct val="110000"/>
              </a:lnSpc>
              <a:spcBef>
                <a:spcPts val="600"/>
              </a:spcBef>
              <a:spcAft>
                <a:spcPts val="0"/>
              </a:spcAft>
              <a:buClr>
                <a:srgbClr val="4696D2"/>
              </a:buClr>
              <a:buSzPts val="128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5"/>
          <p:cNvSpPr/>
          <p:nvPr/>
        </p:nvSpPr>
        <p:spPr>
          <a:xfrm>
            <a:off x="6900076" y="1598753"/>
            <a:ext cx="3648973" cy="366049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95"/>
          <p:cNvSpPr>
            <a:spLocks noGrp="1"/>
          </p:cNvSpPr>
          <p:nvPr>
            <p:ph type="pic" idx="2"/>
          </p:nvPr>
        </p:nvSpPr>
        <p:spPr>
          <a:xfrm>
            <a:off x="6900075" y="1598753"/>
            <a:ext cx="3648974" cy="3660494"/>
          </a:xfrm>
          <a:prstGeom prst="rect">
            <a:avLst/>
          </a:prstGeom>
          <a:noFill/>
          <a:ln w="63500" cap="flat" cmpd="sng">
            <a:solidFill>
              <a:schemeClr val="lt1"/>
            </a:solidFill>
            <a:prstDash val="solid"/>
            <a:round/>
            <a:headEnd type="none" w="sm" len="sm"/>
            <a:tailEnd type="none" w="sm" len="sm"/>
          </a:ln>
        </p:spPr>
      </p:sp>
      <p:pic>
        <p:nvPicPr>
          <p:cNvPr id="57" name="Google Shape;57;p95" descr="A picture containing logo&#10;&#10;Description automatically generated"/>
          <p:cNvPicPr preferRelativeResize="0"/>
          <p:nvPr/>
        </p:nvPicPr>
        <p:blipFill rotWithShape="1">
          <a:blip r:embed="rId2">
            <a:alphaModFix/>
          </a:blip>
          <a:srcRect/>
          <a:stretch/>
        </p:blipFill>
        <p:spPr>
          <a:xfrm>
            <a:off x="9612197"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Goal with Large text">
    <p:spTree>
      <p:nvGrpSpPr>
        <p:cNvPr id="1" name="Shape 58"/>
        <p:cNvGrpSpPr/>
        <p:nvPr/>
      </p:nvGrpSpPr>
      <p:grpSpPr>
        <a:xfrm>
          <a:off x="0" y="0"/>
          <a:ext cx="0" cy="0"/>
          <a:chOff x="0" y="0"/>
          <a:chExt cx="0" cy="0"/>
        </a:xfrm>
      </p:grpSpPr>
      <p:sp>
        <p:nvSpPr>
          <p:cNvPr id="59" name="Google Shape;59;p39"/>
          <p:cNvSpPr/>
          <p:nvPr/>
        </p:nvSpPr>
        <p:spPr>
          <a:xfrm>
            <a:off x="-1" y="0"/>
            <a:ext cx="12192001" cy="3210560"/>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39"/>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838200" y="3428999"/>
            <a:ext cx="10515600" cy="231116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Clr>
                <a:srgbClr val="4696D2"/>
              </a:buClr>
              <a:buSzPts val="1920"/>
              <a:buNone/>
              <a:defRPr sz="2800">
                <a:solidFill>
                  <a:srgbClr val="0C0C0C"/>
                </a:solidFill>
              </a:defRPr>
            </a:lvl1pPr>
            <a:lvl2pPr marL="914400" lvl="1" indent="-228600" algn="ctr">
              <a:lnSpc>
                <a:spcPct val="110000"/>
              </a:lnSpc>
              <a:spcBef>
                <a:spcPts val="600"/>
              </a:spcBef>
              <a:spcAft>
                <a:spcPts val="0"/>
              </a:spcAft>
              <a:buClr>
                <a:srgbClr val="4696D2"/>
              </a:buClr>
              <a:buSzPts val="1600"/>
              <a:buNone/>
              <a:defRPr>
                <a:solidFill>
                  <a:srgbClr val="0C0C0C"/>
                </a:solidFill>
              </a:defRPr>
            </a:lvl2pPr>
            <a:lvl3pPr marL="1371600" lvl="2" indent="-320039" algn="ctr">
              <a:lnSpc>
                <a:spcPct val="110000"/>
              </a:lnSpc>
              <a:spcBef>
                <a:spcPts val="600"/>
              </a:spcBef>
              <a:spcAft>
                <a:spcPts val="0"/>
              </a:spcAft>
              <a:buClr>
                <a:srgbClr val="4696D2"/>
              </a:buClr>
              <a:buSzPts val="1440"/>
              <a:buChar char="•"/>
              <a:defRPr>
                <a:solidFill>
                  <a:srgbClr val="0C0C0C"/>
                </a:solidFill>
              </a:defRPr>
            </a:lvl3pPr>
            <a:lvl4pPr marL="1828800" lvl="3" indent="-309880" algn="ctr">
              <a:lnSpc>
                <a:spcPct val="110000"/>
              </a:lnSpc>
              <a:spcBef>
                <a:spcPts val="600"/>
              </a:spcBef>
              <a:spcAft>
                <a:spcPts val="0"/>
              </a:spcAft>
              <a:buClr>
                <a:srgbClr val="4696D2"/>
              </a:buClr>
              <a:buSzPts val="1280"/>
              <a:buChar char="•"/>
              <a:defRPr>
                <a:solidFill>
                  <a:srgbClr val="0C0C0C"/>
                </a:solidFill>
              </a:defRPr>
            </a:lvl4pPr>
            <a:lvl5pPr marL="2286000" lvl="4" indent="-309879" algn="ctr">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39"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pic>
        <p:nvPicPr>
          <p:cNvPr id="63" name="Google Shape;63;p39" descr="A picture containing text, windmill, device&#10;&#10;Description automatically generated"/>
          <p:cNvPicPr preferRelativeResize="0"/>
          <p:nvPr/>
        </p:nvPicPr>
        <p:blipFill rotWithShape="1">
          <a:blip r:embed="rId3">
            <a:alphaModFix/>
          </a:blip>
          <a:srcRect l="1053" t="26822" r="62310" b="63533"/>
          <a:stretch/>
        </p:blipFill>
        <p:spPr>
          <a:xfrm>
            <a:off x="0" y="477758"/>
            <a:ext cx="4592320" cy="680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408F"/>
              </a:buClr>
              <a:buSzPts val="3600"/>
              <a:buFont typeface="Arial"/>
              <a:buNone/>
              <a:defRPr sz="3600" b="1" i="0" u="none" strike="noStrike" cap="none">
                <a:solidFill>
                  <a:srgbClr val="2540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2"/>
          <p:cNvSpPr txBox="1">
            <a:spLocks noGrp="1"/>
          </p:cNvSpPr>
          <p:nvPr>
            <p:ph type="body" idx="1"/>
          </p:nvPr>
        </p:nvSpPr>
        <p:spPr>
          <a:xfrm>
            <a:off x="838200" y="1825625"/>
            <a:ext cx="10515600" cy="3904615"/>
          </a:xfrm>
          <a:prstGeom prst="rect">
            <a:avLst/>
          </a:prstGeom>
          <a:noFill/>
          <a:ln>
            <a:noFill/>
          </a:ln>
        </p:spPr>
        <p:txBody>
          <a:bodyPr spcFirstLastPara="1" wrap="square" lIns="91425" tIns="45700" rIns="91425" bIns="45700" anchor="t" anchorCtr="0">
            <a:normAutofit/>
          </a:bodyPr>
          <a:lstStyle>
            <a:lvl1pPr marL="457200" marR="0" lvl="0" indent="-350520" algn="l" rtl="0">
              <a:lnSpc>
                <a:spcPct val="110000"/>
              </a:lnSpc>
              <a:spcBef>
                <a:spcPts val="600"/>
              </a:spcBef>
              <a:spcAft>
                <a:spcPts val="0"/>
              </a:spcAft>
              <a:buClr>
                <a:srgbClr val="4696D2"/>
              </a:buClr>
              <a:buSzPts val="1920"/>
              <a:buFont typeface="Arial"/>
              <a:buChar char="•"/>
              <a:defRPr sz="2400" b="0" i="0" u="none" strike="noStrike" cap="none">
                <a:solidFill>
                  <a:srgbClr val="0C0C0C"/>
                </a:solidFill>
                <a:latin typeface="Arial"/>
                <a:ea typeface="Arial"/>
                <a:cs typeface="Arial"/>
                <a:sym typeface="Arial"/>
              </a:defRPr>
            </a:lvl1pPr>
            <a:lvl2pPr marL="914400" marR="0" lvl="1" indent="-330200" algn="l" rtl="0">
              <a:lnSpc>
                <a:spcPct val="110000"/>
              </a:lnSpc>
              <a:spcBef>
                <a:spcPts val="600"/>
              </a:spcBef>
              <a:spcAft>
                <a:spcPts val="0"/>
              </a:spcAft>
              <a:buClr>
                <a:srgbClr val="4696D2"/>
              </a:buClr>
              <a:buSzPts val="1600"/>
              <a:buFont typeface="Arial"/>
              <a:buChar char="•"/>
              <a:defRPr sz="2000" b="0" i="0" u="none" strike="noStrike" cap="none">
                <a:solidFill>
                  <a:srgbClr val="0C0C0C"/>
                </a:solidFill>
                <a:latin typeface="Arial"/>
                <a:ea typeface="Arial"/>
                <a:cs typeface="Arial"/>
                <a:sym typeface="Arial"/>
              </a:defRPr>
            </a:lvl2pPr>
            <a:lvl3pPr marL="1371600" marR="0" lvl="2" indent="-320039" algn="l" rtl="0">
              <a:lnSpc>
                <a:spcPct val="110000"/>
              </a:lnSpc>
              <a:spcBef>
                <a:spcPts val="600"/>
              </a:spcBef>
              <a:spcAft>
                <a:spcPts val="0"/>
              </a:spcAft>
              <a:buClr>
                <a:srgbClr val="4696D2"/>
              </a:buClr>
              <a:buSzPts val="1440"/>
              <a:buFont typeface="Arial"/>
              <a:buChar char="•"/>
              <a:defRPr sz="1800" b="0" i="0" u="none" strike="noStrike" cap="none">
                <a:solidFill>
                  <a:srgbClr val="0C0C0C"/>
                </a:solidFill>
                <a:latin typeface="Arial"/>
                <a:ea typeface="Arial"/>
                <a:cs typeface="Arial"/>
                <a:sym typeface="Arial"/>
              </a:defRPr>
            </a:lvl3pPr>
            <a:lvl4pPr marL="1828800" marR="0" lvl="3" indent="-309880" algn="l" rtl="0">
              <a:lnSpc>
                <a:spcPct val="110000"/>
              </a:lnSpc>
              <a:spcBef>
                <a:spcPts val="600"/>
              </a:spcBef>
              <a:spcAft>
                <a:spcPts val="0"/>
              </a:spcAft>
              <a:buClr>
                <a:srgbClr val="4696D2"/>
              </a:buClr>
              <a:buSzPts val="1280"/>
              <a:buFont typeface="Arial"/>
              <a:buChar char="•"/>
              <a:defRPr sz="1600" b="0" i="0" u="none" strike="noStrike" cap="none">
                <a:solidFill>
                  <a:srgbClr val="0C0C0C"/>
                </a:solidFill>
                <a:latin typeface="Arial"/>
                <a:ea typeface="Arial"/>
                <a:cs typeface="Arial"/>
                <a:sym typeface="Arial"/>
              </a:defRPr>
            </a:lvl4pPr>
            <a:lvl5pPr marL="2286000" marR="0" lvl="4" indent="-309879" algn="l" rtl="0">
              <a:lnSpc>
                <a:spcPct val="110000"/>
              </a:lnSpc>
              <a:spcBef>
                <a:spcPts val="600"/>
              </a:spcBef>
              <a:spcAft>
                <a:spcPts val="0"/>
              </a:spcAft>
              <a:buClr>
                <a:srgbClr val="4696D2"/>
              </a:buClr>
              <a:buSzPts val="1280"/>
              <a:buFont typeface="Arial"/>
              <a:buChar char="•"/>
              <a:defRPr sz="1600" b="0" i="0" u="none" strike="noStrike" cap="none">
                <a:solidFill>
                  <a:srgbClr val="0C0C0C"/>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upportcdconelab.org/toolbox/pillar-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pportcdconelab.org/toolbox/pillar-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hyperlink" Target="https://www.supportcdconelab.org/toolbox/pillar-4/"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supportcdconelab.org/toolbox/pillar-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hyperlink" Target="https://www.supportcdconelab.org/toolbox/pillar-4/" TargetMode="External"/><Relationship Id="rId7"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upportcdconelab.org/toolbox/pillar-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supportcdconelab.org/toolbox/pillar-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775386" y="1950718"/>
            <a:ext cx="9244914" cy="333248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6000"/>
              <a:buFont typeface="Arial"/>
              <a:buNone/>
            </a:pPr>
            <a:r>
              <a:rPr lang="en-US"/>
              <a:t>ASCP Negotiation &amp; Advocacy Toolbox</a:t>
            </a:r>
            <a:endParaRPr/>
          </a:p>
        </p:txBody>
      </p:sp>
      <p:sp>
        <p:nvSpPr>
          <p:cNvPr id="83" name="Google Shape;83;p1"/>
          <p:cNvSpPr txBox="1">
            <a:spLocks noGrp="1"/>
          </p:cNvSpPr>
          <p:nvPr>
            <p:ph type="subTitle" idx="1"/>
          </p:nvPr>
        </p:nvSpPr>
        <p:spPr>
          <a:xfrm>
            <a:off x="876300" y="5384800"/>
            <a:ext cx="7590300" cy="1341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58963"/>
              </a:buClr>
              <a:buSzPts val="1600"/>
              <a:buFont typeface="Arial"/>
              <a:buNone/>
            </a:pPr>
            <a:r>
              <a:rPr lang="en-US"/>
              <a:t>A </a:t>
            </a:r>
            <a:r>
              <a:rPr lang="en-US" b="1" i="1"/>
              <a:t>roadmap</a:t>
            </a:r>
            <a:r>
              <a:rPr lang="en-US"/>
              <a:t> to advocating for the needs of your laboratory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a:off x="-53788" y="2575824"/>
            <a:ext cx="3283479" cy="191704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sz="3200" b="1" i="0"/>
              <a:t>Create Visualizations and Reports</a:t>
            </a:r>
            <a:endParaRPr/>
          </a:p>
        </p:txBody>
      </p:sp>
      <p:pic>
        <p:nvPicPr>
          <p:cNvPr id="217" name="Google Shape;217;p8" descr="A close-up of a graph&#10;&#10;"/>
          <p:cNvPicPr preferRelativeResize="0"/>
          <p:nvPr/>
        </p:nvPicPr>
        <p:blipFill rotWithShape="1">
          <a:blip r:embed="rId3">
            <a:alphaModFix/>
          </a:blip>
          <a:srcRect/>
          <a:stretch/>
        </p:blipFill>
        <p:spPr>
          <a:xfrm>
            <a:off x="3348400" y="0"/>
            <a:ext cx="8843600" cy="5429738"/>
          </a:xfrm>
          <a:prstGeom prst="rect">
            <a:avLst/>
          </a:prstGeom>
          <a:noFill/>
          <a:ln>
            <a:noFill/>
          </a:ln>
        </p:spPr>
      </p:pic>
      <p:grpSp>
        <p:nvGrpSpPr>
          <p:cNvPr id="218" name="Google Shape;218;p8" descr="Blue circles with text"/>
          <p:cNvGrpSpPr/>
          <p:nvPr/>
        </p:nvGrpSpPr>
        <p:grpSpPr>
          <a:xfrm>
            <a:off x="3348400" y="2378474"/>
            <a:ext cx="7066540" cy="3973499"/>
            <a:chOff x="0" y="132815"/>
            <a:chExt cx="7066540" cy="3973499"/>
          </a:xfrm>
        </p:grpSpPr>
        <p:sp>
          <p:nvSpPr>
            <p:cNvPr id="219" name="Google Shape;219;p8"/>
            <p:cNvSpPr/>
            <p:nvPr/>
          </p:nvSpPr>
          <p:spPr>
            <a:xfrm>
              <a:off x="0" y="186593"/>
              <a:ext cx="3919721" cy="3919721"/>
            </a:xfrm>
            <a:prstGeom prst="ellipse">
              <a:avLst/>
            </a:prstGeom>
            <a:solidFill>
              <a:srgbClr val="4496D1">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txBox="1"/>
            <p:nvPr/>
          </p:nvSpPr>
          <p:spPr>
            <a:xfrm>
              <a:off x="574030" y="760623"/>
              <a:ext cx="2771661" cy="2771661"/>
            </a:xfrm>
            <a:prstGeom prst="rect">
              <a:avLst/>
            </a:prstGeom>
            <a:noFill/>
            <a:ln>
              <a:noFill/>
            </a:ln>
          </p:spPr>
          <p:txBody>
            <a:bodyPr spcFirstLastPara="1" wrap="square" lIns="215700" tIns="25400" rIns="2157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Scorecards, graphs and charts easily illustrate financial trends, cost savings, and efficiency improvements.</a:t>
              </a:r>
              <a:endParaRPr sz="2000" b="1" i="0" u="none" strike="noStrike" cap="none">
                <a:solidFill>
                  <a:schemeClr val="lt1"/>
                </a:solidFill>
                <a:latin typeface="Arial"/>
                <a:ea typeface="Arial"/>
                <a:cs typeface="Arial"/>
                <a:sym typeface="Arial"/>
              </a:endParaRPr>
            </a:p>
          </p:txBody>
        </p:sp>
        <p:sp>
          <p:nvSpPr>
            <p:cNvPr id="221" name="Google Shape;221;p8"/>
            <p:cNvSpPr/>
            <p:nvPr/>
          </p:nvSpPr>
          <p:spPr>
            <a:xfrm>
              <a:off x="3146819" y="132815"/>
              <a:ext cx="3919721" cy="3919721"/>
            </a:xfrm>
            <a:prstGeom prst="ellipse">
              <a:avLst/>
            </a:prstGeom>
            <a:solidFill>
              <a:srgbClr val="4496D1">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txBox="1"/>
            <p:nvPr/>
          </p:nvSpPr>
          <p:spPr>
            <a:xfrm>
              <a:off x="3720849" y="706845"/>
              <a:ext cx="2771661" cy="2771661"/>
            </a:xfrm>
            <a:prstGeom prst="rect">
              <a:avLst/>
            </a:prstGeom>
            <a:noFill/>
            <a:ln>
              <a:noFill/>
            </a:ln>
          </p:spPr>
          <p:txBody>
            <a:bodyPr spcFirstLastPara="1" wrap="square" lIns="215700" tIns="25400" rIns="215700" bIns="254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000" b="1" i="0" u="none" strike="noStrike" cap="none">
                  <a:solidFill>
                    <a:schemeClr val="lt1"/>
                  </a:solidFill>
                  <a:latin typeface="Arial"/>
                  <a:ea typeface="Arial"/>
                  <a:cs typeface="Arial"/>
                  <a:sym typeface="Arial"/>
                </a:rPr>
                <a:t>Comprehensive reports are helpful for a more thorough evaluation.</a:t>
              </a:r>
              <a:endParaRPr sz="2000" b="1"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86419"/>
              <a:buFont typeface="Arial"/>
              <a:buNone/>
            </a:pPr>
            <a:r>
              <a:rPr lang="en-US" sz="3600"/>
              <a:t>Reduce risk of your lab being sold! </a:t>
            </a:r>
            <a:br>
              <a:rPr lang="en-US"/>
            </a:br>
            <a:r>
              <a:rPr lang="en-US" sz="2800"/>
              <a:t>Losing Your Laboratory to Independent Reference Laboratory Companies</a:t>
            </a:r>
            <a:endParaRPr/>
          </a:p>
        </p:txBody>
      </p:sp>
      <p:grpSp>
        <p:nvGrpSpPr>
          <p:cNvPr id="228" name="Google Shape;228;p9" descr="Chart with blue writing "/>
          <p:cNvGrpSpPr/>
          <p:nvPr/>
        </p:nvGrpSpPr>
        <p:grpSpPr>
          <a:xfrm>
            <a:off x="327211" y="1761165"/>
            <a:ext cx="7066540" cy="4239924"/>
            <a:chOff x="0" y="13047"/>
            <a:chExt cx="7066540" cy="4239924"/>
          </a:xfrm>
        </p:grpSpPr>
        <p:sp>
          <p:nvSpPr>
            <p:cNvPr id="229" name="Google Shape;229;p9"/>
            <p:cNvSpPr/>
            <p:nvPr/>
          </p:nvSpPr>
          <p:spPr>
            <a:xfrm>
              <a:off x="0" y="13047"/>
              <a:ext cx="4239924" cy="4239924"/>
            </a:xfrm>
            <a:prstGeom prst="pie">
              <a:avLst>
                <a:gd name="adj1" fmla="val 5400000"/>
                <a:gd name="adj2" fmla="val 16200000"/>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2119962" y="13047"/>
              <a:ext cx="4946578" cy="4239924"/>
            </a:xfrm>
            <a:prstGeom prst="rect">
              <a:avLst/>
            </a:prstGeom>
            <a:solidFill>
              <a:schemeClr val="lt1">
                <a:alpha val="89803"/>
              </a:schemeClr>
            </a:solidFill>
            <a:ln w="25400" cap="flat" cmpd="sng">
              <a:solidFill>
                <a:srgbClr val="4496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txBox="1"/>
            <p:nvPr/>
          </p:nvSpPr>
          <p:spPr>
            <a:xfrm>
              <a:off x="2119962" y="13047"/>
              <a:ext cx="2473289" cy="20139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How do you “get a seat at</a:t>
              </a:r>
              <a:endParaRPr/>
            </a:p>
          </p:txBody>
        </p:sp>
        <p:sp>
          <p:nvSpPr>
            <p:cNvPr id="232" name="Google Shape;232;p9"/>
            <p:cNvSpPr/>
            <p:nvPr/>
          </p:nvSpPr>
          <p:spPr>
            <a:xfrm>
              <a:off x="1112980" y="2027011"/>
              <a:ext cx="2013964" cy="2013964"/>
            </a:xfrm>
            <a:prstGeom prst="pie">
              <a:avLst>
                <a:gd name="adj1" fmla="val 5400000"/>
                <a:gd name="adj2" fmla="val 16200000"/>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2119962" y="2027011"/>
              <a:ext cx="4946578" cy="2013964"/>
            </a:xfrm>
            <a:prstGeom prst="rect">
              <a:avLst/>
            </a:prstGeom>
            <a:solidFill>
              <a:schemeClr val="lt1">
                <a:alpha val="89803"/>
              </a:schemeClr>
            </a:solidFill>
            <a:ln w="25400" cap="flat" cmpd="sng">
              <a:solidFill>
                <a:srgbClr val="4496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txBox="1"/>
            <p:nvPr/>
          </p:nvSpPr>
          <p:spPr>
            <a:xfrm>
              <a:off x="2119962" y="2027011"/>
              <a:ext cx="2473289" cy="201396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26408F"/>
                  </a:solidFill>
                  <a:latin typeface="Arial"/>
                  <a:ea typeface="Arial"/>
                  <a:cs typeface="Arial"/>
                  <a:sym typeface="Arial"/>
                </a:rPr>
                <a:t>How do you “get a seat at the table”?</a:t>
              </a:r>
              <a:endParaRPr/>
            </a:p>
          </p:txBody>
        </p:sp>
        <p:sp>
          <p:nvSpPr>
            <p:cNvPr id="235" name="Google Shape;235;p9"/>
            <p:cNvSpPr/>
            <p:nvPr/>
          </p:nvSpPr>
          <p:spPr>
            <a:xfrm>
              <a:off x="4593251" y="2027011"/>
              <a:ext cx="2473289" cy="20139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txBox="1"/>
            <p:nvPr/>
          </p:nvSpPr>
          <p:spPr>
            <a:xfrm>
              <a:off x="4593251" y="2027011"/>
              <a:ext cx="2473289" cy="2013964"/>
            </a:xfrm>
            <a:prstGeom prst="rect">
              <a:avLst/>
            </a:prstGeom>
            <a:noFill/>
            <a:ln>
              <a:noFill/>
            </a:ln>
          </p:spPr>
          <p:txBody>
            <a:bodyPr spcFirstLastPara="1" wrap="square" lIns="64750" tIns="64750" rIns="64750" bIns="64750" anchor="ctr"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rgbClr val="26408F"/>
                  </a:solidFill>
                  <a:latin typeface="Arial"/>
                  <a:ea typeface="Arial"/>
                  <a:cs typeface="Arial"/>
                  <a:sym typeface="Arial"/>
                </a:rPr>
                <a:t>Meet with Senior Leaders/C-suite (CIO/COO/CEO/CNO)</a:t>
              </a:r>
              <a:endParaRPr/>
            </a:p>
            <a:p>
              <a:pPr marL="171450" marR="0" lvl="1" indent="-171450" algn="l" rtl="0">
                <a:lnSpc>
                  <a:spcPct val="90000"/>
                </a:lnSpc>
                <a:spcBef>
                  <a:spcPts val="255"/>
                </a:spcBef>
                <a:spcAft>
                  <a:spcPts val="0"/>
                </a:spcAft>
                <a:buClr>
                  <a:srgbClr val="000000"/>
                </a:buClr>
                <a:buSzPts val="1700"/>
                <a:buFont typeface="Arial"/>
                <a:buChar char="•"/>
              </a:pPr>
              <a:r>
                <a:rPr lang="en-US" sz="1700" b="0" i="0" u="none" strike="noStrike" cap="none">
                  <a:solidFill>
                    <a:srgbClr val="26408F"/>
                  </a:solidFill>
                  <a:latin typeface="Arial"/>
                  <a:ea typeface="Arial"/>
                  <a:cs typeface="Arial"/>
                  <a:sym typeface="Arial"/>
                </a:rPr>
                <a:t>Build trust and share expertise.</a:t>
              </a:r>
              <a:endParaRPr/>
            </a:p>
            <a:p>
              <a:pPr marL="171450" marR="0" lvl="1" indent="-171450" algn="l" rtl="0">
                <a:lnSpc>
                  <a:spcPct val="90000"/>
                </a:lnSpc>
                <a:spcBef>
                  <a:spcPts val="255"/>
                </a:spcBef>
                <a:spcAft>
                  <a:spcPts val="0"/>
                </a:spcAft>
                <a:buClr>
                  <a:srgbClr val="000000"/>
                </a:buClr>
                <a:buSzPts val="1700"/>
                <a:buFont typeface="Arial"/>
                <a:buChar char="•"/>
              </a:pPr>
              <a:r>
                <a:rPr lang="en-US" sz="1700" b="0" i="0" u="none" strike="noStrike" cap="none">
                  <a:solidFill>
                    <a:srgbClr val="26408F"/>
                  </a:solidFill>
                  <a:latin typeface="Arial"/>
                  <a:ea typeface="Arial"/>
                  <a:cs typeface="Arial"/>
                  <a:sym typeface="Arial"/>
                </a:rPr>
                <a:t>Be present, offer support, &amp; get creative.</a:t>
              </a:r>
              <a:endParaRPr/>
            </a:p>
          </p:txBody>
        </p:sp>
      </p:grpSp>
      <p:sp>
        <p:nvSpPr>
          <p:cNvPr id="237" name="Google Shape;237;p9"/>
          <p:cNvSpPr txBox="1"/>
          <p:nvPr/>
        </p:nvSpPr>
        <p:spPr>
          <a:xfrm>
            <a:off x="2702859" y="1896035"/>
            <a:ext cx="4450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1" u="none" strike="noStrike" cap="none">
                <a:solidFill>
                  <a:srgbClr val="26408F"/>
                </a:solidFill>
                <a:latin typeface="Arial"/>
                <a:ea typeface="Arial"/>
                <a:cs typeface="Arial"/>
                <a:sym typeface="Arial"/>
              </a:rPr>
              <a:t>“If you’re not at the table, you’ll be on the menu.”</a:t>
            </a:r>
            <a:endParaRPr sz="3600" b="0" i="0" u="none" strike="noStrike" cap="none">
              <a:solidFill>
                <a:srgbClr val="26408F"/>
              </a:solidFill>
              <a:latin typeface="Arial"/>
              <a:ea typeface="Arial"/>
              <a:cs typeface="Arial"/>
              <a:sym typeface="Arial"/>
            </a:endParaRPr>
          </a:p>
        </p:txBody>
      </p:sp>
      <p:pic>
        <p:nvPicPr>
          <p:cNvPr id="238" name="Google Shape;238;p9" descr="Researchers in a boardroom discussing"/>
          <p:cNvPicPr preferRelativeResize="0"/>
          <p:nvPr/>
        </p:nvPicPr>
        <p:blipFill rotWithShape="1">
          <a:blip r:embed="rId3">
            <a:alphaModFix/>
          </a:blip>
          <a:srcRect/>
          <a:stretch/>
        </p:blipFill>
        <p:spPr>
          <a:xfrm>
            <a:off x="7485020" y="2353054"/>
            <a:ext cx="4568760" cy="30450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a:off x="-53788" y="2334666"/>
            <a:ext cx="3283479" cy="218866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sz="3200" b="1" i="0">
                <a:latin typeface="Arial"/>
                <a:ea typeface="Arial"/>
                <a:cs typeface="Arial"/>
                <a:sym typeface="Arial"/>
              </a:rPr>
              <a:t>Compare </a:t>
            </a:r>
            <a:br>
              <a:rPr lang="en-US" sz="3200" b="1" i="0">
                <a:latin typeface="Arial"/>
                <a:ea typeface="Arial"/>
                <a:cs typeface="Arial"/>
                <a:sym typeface="Arial"/>
              </a:rPr>
            </a:br>
            <a:r>
              <a:rPr lang="en-US" sz="3200" b="1" i="0">
                <a:latin typeface="Arial"/>
                <a:ea typeface="Arial"/>
                <a:cs typeface="Arial"/>
                <a:sym typeface="Arial"/>
              </a:rPr>
              <a:t>Costs with Outsourcing</a:t>
            </a:r>
            <a:endParaRPr/>
          </a:p>
        </p:txBody>
      </p:sp>
      <p:grpSp>
        <p:nvGrpSpPr>
          <p:cNvPr id="245" name="Google Shape;245;p10" descr="chart comparing cost with outsourcing "/>
          <p:cNvGrpSpPr/>
          <p:nvPr/>
        </p:nvGrpSpPr>
        <p:grpSpPr>
          <a:xfrm>
            <a:off x="4346054" y="428288"/>
            <a:ext cx="6603275" cy="5757702"/>
            <a:chOff x="0" y="1018"/>
            <a:chExt cx="6603275" cy="5757702"/>
          </a:xfrm>
        </p:grpSpPr>
        <p:sp>
          <p:nvSpPr>
            <p:cNvPr id="246" name="Google Shape;246;p10"/>
            <p:cNvSpPr/>
            <p:nvPr/>
          </p:nvSpPr>
          <p:spPr>
            <a:xfrm>
              <a:off x="0" y="4335660"/>
              <a:ext cx="6603275" cy="142306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0"/>
            <p:cNvSpPr txBox="1"/>
            <p:nvPr/>
          </p:nvSpPr>
          <p:spPr>
            <a:xfrm>
              <a:off x="0" y="4335660"/>
              <a:ext cx="6603275" cy="768452"/>
            </a:xfrm>
            <a:prstGeom prst="rect">
              <a:avLst/>
            </a:prstGeom>
            <a:solidFill>
              <a:srgbClr val="26408F"/>
            </a:solid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Explain how lab contributes to reduced spend</a:t>
              </a:r>
              <a:endParaRPr sz="1400" b="0" i="0" u="none" strike="noStrike" cap="none">
                <a:solidFill>
                  <a:schemeClr val="lt1"/>
                </a:solidFill>
                <a:latin typeface="Arial"/>
                <a:ea typeface="Arial"/>
                <a:cs typeface="Arial"/>
                <a:sym typeface="Arial"/>
              </a:endParaRPr>
            </a:p>
          </p:txBody>
        </p:sp>
        <p:sp>
          <p:nvSpPr>
            <p:cNvPr id="248" name="Google Shape;248;p10"/>
            <p:cNvSpPr/>
            <p:nvPr/>
          </p:nvSpPr>
          <p:spPr>
            <a:xfrm>
              <a:off x="3224" y="5075651"/>
              <a:ext cx="2198942" cy="654607"/>
            </a:xfrm>
            <a:prstGeom prst="rect">
              <a:avLst/>
            </a:prstGeom>
            <a:solidFill>
              <a:srgbClr val="FFE8CA">
                <a:alpha val="89019"/>
              </a:srgbClr>
            </a:solidFill>
            <a:ln w="25400" cap="flat" cmpd="sng">
              <a:solidFill>
                <a:srgbClr val="FFE8CA">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0"/>
            <p:cNvSpPr txBox="1"/>
            <p:nvPr/>
          </p:nvSpPr>
          <p:spPr>
            <a:xfrm>
              <a:off x="3224" y="5075651"/>
              <a:ext cx="2198942" cy="65460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Preventing unnecessary treatments</a:t>
              </a:r>
              <a:endParaRPr sz="1200" b="0" i="0" u="none" strike="noStrike" cap="none">
                <a:solidFill>
                  <a:srgbClr val="000000"/>
                </a:solidFill>
                <a:latin typeface="Arial"/>
                <a:ea typeface="Arial"/>
                <a:cs typeface="Arial"/>
                <a:sym typeface="Arial"/>
              </a:endParaRPr>
            </a:p>
          </p:txBody>
        </p:sp>
        <p:sp>
          <p:nvSpPr>
            <p:cNvPr id="250" name="Google Shape;250;p10"/>
            <p:cNvSpPr/>
            <p:nvPr/>
          </p:nvSpPr>
          <p:spPr>
            <a:xfrm>
              <a:off x="2202166" y="5075651"/>
              <a:ext cx="2198942" cy="654607"/>
            </a:xfrm>
            <a:prstGeom prst="rect">
              <a:avLst/>
            </a:prstGeom>
            <a:solidFill>
              <a:srgbClr val="FCF6C9">
                <a:alpha val="89019"/>
              </a:srgbClr>
            </a:solidFill>
            <a:ln w="25400" cap="flat" cmpd="sng">
              <a:solidFill>
                <a:srgbClr val="FCF6C9">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0"/>
            <p:cNvSpPr txBox="1"/>
            <p:nvPr/>
          </p:nvSpPr>
          <p:spPr>
            <a:xfrm>
              <a:off x="2202166" y="5075651"/>
              <a:ext cx="2198942" cy="65460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Improving throughput by reducing length of stay</a:t>
              </a:r>
              <a:endParaRPr sz="1200" b="0" i="0" u="none" strike="noStrike" cap="none">
                <a:solidFill>
                  <a:srgbClr val="000000"/>
                </a:solidFill>
                <a:latin typeface="Arial"/>
                <a:ea typeface="Arial"/>
                <a:cs typeface="Arial"/>
                <a:sym typeface="Arial"/>
              </a:endParaRPr>
            </a:p>
          </p:txBody>
        </p:sp>
        <p:sp>
          <p:nvSpPr>
            <p:cNvPr id="252" name="Google Shape;252;p10"/>
            <p:cNvSpPr/>
            <p:nvPr/>
          </p:nvSpPr>
          <p:spPr>
            <a:xfrm>
              <a:off x="4401108" y="5075651"/>
              <a:ext cx="2198942" cy="654607"/>
            </a:xfrm>
            <a:prstGeom prst="rect">
              <a:avLst/>
            </a:prstGeom>
            <a:solidFill>
              <a:srgbClr val="EFFACB">
                <a:alpha val="89019"/>
              </a:srgbClr>
            </a:solidFill>
            <a:ln w="25400" cap="flat" cmpd="sng">
              <a:solidFill>
                <a:srgbClr val="EFFACB">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0"/>
            <p:cNvSpPr txBox="1"/>
            <p:nvPr/>
          </p:nvSpPr>
          <p:spPr>
            <a:xfrm>
              <a:off x="4401108" y="5075651"/>
              <a:ext cx="2198942" cy="65460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Improving overall patient outcomes</a:t>
              </a:r>
              <a:endParaRPr sz="1200" b="0" i="0" u="none" strike="noStrike" cap="none">
                <a:solidFill>
                  <a:srgbClr val="000000"/>
                </a:solidFill>
                <a:latin typeface="Arial"/>
                <a:ea typeface="Arial"/>
                <a:cs typeface="Arial"/>
                <a:sym typeface="Arial"/>
              </a:endParaRPr>
            </a:p>
          </p:txBody>
        </p:sp>
        <p:sp>
          <p:nvSpPr>
            <p:cNvPr id="254" name="Google Shape;254;p10"/>
            <p:cNvSpPr/>
            <p:nvPr/>
          </p:nvSpPr>
          <p:spPr>
            <a:xfrm rot="10800000">
              <a:off x="0" y="2168339"/>
              <a:ext cx="6603275" cy="2188667"/>
            </a:xfrm>
            <a:prstGeom prst="upArrowCallout">
              <a:avLst>
                <a:gd name="adj1" fmla="val 25000"/>
                <a:gd name="adj2" fmla="val 25000"/>
                <a:gd name="adj3" fmla="val 25000"/>
                <a:gd name="adj4" fmla="val 64977"/>
              </a:avLst>
            </a:prstGeom>
            <a:solidFill>
              <a:srgbClr val="A1DA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0"/>
            <p:cNvSpPr txBox="1"/>
            <p:nvPr/>
          </p:nvSpPr>
          <p:spPr>
            <a:xfrm>
              <a:off x="0" y="2168339"/>
              <a:ext cx="6603275" cy="768222"/>
            </a:xfrm>
            <a:prstGeom prst="rect">
              <a:avLst/>
            </a:prstGeom>
            <a:solidFill>
              <a:srgbClr val="26408F"/>
            </a:solidFill>
            <a:ln w="9525" cap="flat" cmpd="sng">
              <a:solidFill>
                <a:srgbClr val="0070C0"/>
              </a:solidFill>
              <a:prstDash val="solid"/>
              <a:round/>
              <a:headEnd type="none" w="sm" len="sm"/>
              <a:tailEnd type="none" w="sm" len="sm"/>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Provide data demonstrating the impact on patient outcomes</a:t>
              </a:r>
              <a:endParaRPr sz="1400" b="0" i="0" u="none" strike="noStrike" cap="none">
                <a:solidFill>
                  <a:schemeClr val="lt1"/>
                </a:solidFill>
                <a:latin typeface="Arial"/>
                <a:ea typeface="Arial"/>
                <a:cs typeface="Arial"/>
                <a:sym typeface="Arial"/>
              </a:endParaRPr>
            </a:p>
          </p:txBody>
        </p:sp>
        <p:sp>
          <p:nvSpPr>
            <p:cNvPr id="256" name="Google Shape;256;p10"/>
            <p:cNvSpPr/>
            <p:nvPr/>
          </p:nvSpPr>
          <p:spPr>
            <a:xfrm>
              <a:off x="3224" y="2936561"/>
              <a:ext cx="2198942" cy="654411"/>
            </a:xfrm>
            <a:prstGeom prst="rect">
              <a:avLst/>
            </a:prstGeom>
            <a:solidFill>
              <a:srgbClr val="DEF9CB">
                <a:alpha val="89019"/>
              </a:srgbClr>
            </a:solidFill>
            <a:ln w="25400" cap="flat" cmpd="sng">
              <a:solidFill>
                <a:srgbClr val="DEF9CB">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0"/>
            <p:cNvSpPr txBox="1"/>
            <p:nvPr/>
          </p:nvSpPr>
          <p:spPr>
            <a:xfrm>
              <a:off x="3224" y="2936561"/>
              <a:ext cx="2198942" cy="6544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Earlier disease detection and diagnosis</a:t>
              </a:r>
              <a:endParaRPr sz="1200" b="0" i="0" u="none" strike="noStrike" cap="none">
                <a:solidFill>
                  <a:srgbClr val="000000"/>
                </a:solidFill>
                <a:latin typeface="Arial"/>
                <a:ea typeface="Arial"/>
                <a:cs typeface="Arial"/>
                <a:sym typeface="Arial"/>
              </a:endParaRPr>
            </a:p>
          </p:txBody>
        </p:sp>
        <p:sp>
          <p:nvSpPr>
            <p:cNvPr id="258" name="Google Shape;258;p10"/>
            <p:cNvSpPr/>
            <p:nvPr/>
          </p:nvSpPr>
          <p:spPr>
            <a:xfrm>
              <a:off x="2202166" y="2936561"/>
              <a:ext cx="2198942" cy="654411"/>
            </a:xfrm>
            <a:prstGeom prst="rect">
              <a:avLst/>
            </a:prstGeom>
            <a:solidFill>
              <a:srgbClr val="CFF7CC">
                <a:alpha val="89019"/>
              </a:srgbClr>
            </a:solidFill>
            <a:ln w="25400" cap="flat" cmpd="sng">
              <a:solidFill>
                <a:srgbClr val="CFF7C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0"/>
            <p:cNvSpPr txBox="1"/>
            <p:nvPr/>
          </p:nvSpPr>
          <p:spPr>
            <a:xfrm>
              <a:off x="2202166" y="2936561"/>
              <a:ext cx="2198942" cy="6544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More cost-effective and successful treatment plans</a:t>
              </a:r>
              <a:endParaRPr sz="1200" b="0" i="0" u="none" strike="noStrike" cap="none">
                <a:solidFill>
                  <a:srgbClr val="000000"/>
                </a:solidFill>
                <a:latin typeface="Arial"/>
                <a:ea typeface="Arial"/>
                <a:cs typeface="Arial"/>
                <a:sym typeface="Arial"/>
              </a:endParaRPr>
            </a:p>
          </p:txBody>
        </p:sp>
        <p:sp>
          <p:nvSpPr>
            <p:cNvPr id="260" name="Google Shape;260;p10"/>
            <p:cNvSpPr/>
            <p:nvPr/>
          </p:nvSpPr>
          <p:spPr>
            <a:xfrm>
              <a:off x="4401108" y="2936561"/>
              <a:ext cx="2198942" cy="654411"/>
            </a:xfrm>
            <a:prstGeom prst="rect">
              <a:avLst/>
            </a:prstGeom>
            <a:solidFill>
              <a:srgbClr val="CCF6D6">
                <a:alpha val="89019"/>
              </a:srgbClr>
            </a:solidFill>
            <a:ln w="25400" cap="flat" cmpd="sng">
              <a:solidFill>
                <a:srgbClr val="CCF6D6">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0"/>
            <p:cNvSpPr txBox="1"/>
            <p:nvPr/>
          </p:nvSpPr>
          <p:spPr>
            <a:xfrm>
              <a:off x="4401108" y="2936561"/>
              <a:ext cx="2198942" cy="6544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Reduced length of stay</a:t>
              </a:r>
              <a:endParaRPr sz="1200" b="0" i="0" u="none" strike="noStrike" cap="none">
                <a:solidFill>
                  <a:srgbClr val="000000"/>
                </a:solidFill>
                <a:latin typeface="Arial"/>
                <a:ea typeface="Arial"/>
                <a:cs typeface="Arial"/>
                <a:sym typeface="Arial"/>
              </a:endParaRPr>
            </a:p>
          </p:txBody>
        </p:sp>
        <p:sp>
          <p:nvSpPr>
            <p:cNvPr id="262" name="Google Shape;262;p10"/>
            <p:cNvSpPr/>
            <p:nvPr/>
          </p:nvSpPr>
          <p:spPr>
            <a:xfrm rot="10800000">
              <a:off x="0" y="1018"/>
              <a:ext cx="6603275" cy="2188667"/>
            </a:xfrm>
            <a:prstGeom prst="upArrowCallout">
              <a:avLst>
                <a:gd name="adj1" fmla="val 25000"/>
                <a:gd name="adj2" fmla="val 25000"/>
                <a:gd name="adj3" fmla="val 25000"/>
                <a:gd name="adj4" fmla="val 64977"/>
              </a:avLst>
            </a:prstGeom>
            <a:solidFill>
              <a:srgbClr val="A1DA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0"/>
            <p:cNvSpPr txBox="1"/>
            <p:nvPr/>
          </p:nvSpPr>
          <p:spPr>
            <a:xfrm>
              <a:off x="0" y="1018"/>
              <a:ext cx="6603275" cy="768222"/>
            </a:xfrm>
            <a:prstGeom prst="rect">
              <a:avLst/>
            </a:prstGeom>
            <a:solidFill>
              <a:srgbClr val="26408F"/>
            </a:solidFill>
            <a:ln w="9525" cap="flat" cmpd="sng">
              <a:solidFill>
                <a:srgbClr val="B3D4ED"/>
              </a:solidFill>
              <a:prstDash val="solid"/>
              <a:round/>
              <a:headEnd type="none" w="sm" len="sm"/>
              <a:tailEnd type="none" w="sm" len="sm"/>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Share benefits of internal, hospital-owned laboratories</a:t>
              </a:r>
              <a:endParaRPr sz="1400" b="0" i="0" u="none" strike="noStrike" cap="none">
                <a:solidFill>
                  <a:schemeClr val="lt1"/>
                </a:solidFill>
                <a:latin typeface="Arial"/>
                <a:ea typeface="Arial"/>
                <a:cs typeface="Arial"/>
                <a:sym typeface="Arial"/>
              </a:endParaRPr>
            </a:p>
          </p:txBody>
        </p:sp>
        <p:sp>
          <p:nvSpPr>
            <p:cNvPr id="264" name="Google Shape;264;p10"/>
            <p:cNvSpPr/>
            <p:nvPr/>
          </p:nvSpPr>
          <p:spPr>
            <a:xfrm>
              <a:off x="0" y="769240"/>
              <a:ext cx="1650818" cy="654411"/>
            </a:xfrm>
            <a:prstGeom prst="rect">
              <a:avLst/>
            </a:prstGeom>
            <a:solidFill>
              <a:srgbClr val="CDF3E3">
                <a:alpha val="89019"/>
              </a:srgbClr>
            </a:solidFill>
            <a:ln w="25400" cap="flat" cmpd="sng">
              <a:solidFill>
                <a:srgbClr val="CDF3E3">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0"/>
            <p:cNvSpPr txBox="1"/>
            <p:nvPr/>
          </p:nvSpPr>
          <p:spPr>
            <a:xfrm>
              <a:off x="0" y="769240"/>
              <a:ext cx="1650818" cy="6544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Control level of service</a:t>
              </a:r>
              <a:endParaRPr sz="1200" b="0" i="0" u="none" strike="noStrike" cap="none">
                <a:solidFill>
                  <a:srgbClr val="000000"/>
                </a:solidFill>
                <a:latin typeface="Arial"/>
                <a:ea typeface="Arial"/>
                <a:cs typeface="Arial"/>
                <a:sym typeface="Arial"/>
              </a:endParaRPr>
            </a:p>
          </p:txBody>
        </p:sp>
        <p:sp>
          <p:nvSpPr>
            <p:cNvPr id="266" name="Google Shape;266;p10"/>
            <p:cNvSpPr/>
            <p:nvPr/>
          </p:nvSpPr>
          <p:spPr>
            <a:xfrm>
              <a:off x="1650818" y="769240"/>
              <a:ext cx="1650818" cy="654411"/>
            </a:xfrm>
            <a:prstGeom prst="rect">
              <a:avLst/>
            </a:prstGeom>
            <a:solidFill>
              <a:srgbClr val="CEF2EF">
                <a:alpha val="89019"/>
              </a:srgbClr>
            </a:solidFill>
            <a:ln w="25400" cap="flat" cmpd="sng">
              <a:solidFill>
                <a:srgbClr val="CEF2E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0"/>
            <p:cNvSpPr txBox="1"/>
            <p:nvPr/>
          </p:nvSpPr>
          <p:spPr>
            <a:xfrm>
              <a:off x="1650818" y="769240"/>
              <a:ext cx="1650818" cy="6544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Better collaboration with providers</a:t>
              </a:r>
              <a:endParaRPr sz="1200" b="0" i="0" u="none" strike="noStrike" cap="none">
                <a:solidFill>
                  <a:srgbClr val="000000"/>
                </a:solidFill>
                <a:latin typeface="Arial"/>
                <a:ea typeface="Arial"/>
                <a:cs typeface="Arial"/>
                <a:sym typeface="Arial"/>
              </a:endParaRPr>
            </a:p>
          </p:txBody>
        </p:sp>
        <p:sp>
          <p:nvSpPr>
            <p:cNvPr id="268" name="Google Shape;268;p10"/>
            <p:cNvSpPr/>
            <p:nvPr/>
          </p:nvSpPr>
          <p:spPr>
            <a:xfrm>
              <a:off x="3301637" y="769240"/>
              <a:ext cx="1650818" cy="654411"/>
            </a:xfrm>
            <a:prstGeom prst="rect">
              <a:avLst/>
            </a:prstGeom>
            <a:solidFill>
              <a:srgbClr val="CFE7EF">
                <a:alpha val="89019"/>
              </a:srgbClr>
            </a:solidFill>
            <a:ln w="25400" cap="flat" cmpd="sng">
              <a:solidFill>
                <a:srgbClr val="CFE7E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0"/>
            <p:cNvSpPr txBox="1"/>
            <p:nvPr/>
          </p:nvSpPr>
          <p:spPr>
            <a:xfrm>
              <a:off x="3301642" y="769251"/>
              <a:ext cx="1647590" cy="6543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Maintain appropriate       </a:t>
              </a:r>
              <a:endParaRPr/>
            </a:p>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in-house test menu</a:t>
              </a:r>
              <a:endParaRPr sz="1200" b="0" i="0" u="none" strike="noStrike" cap="none">
                <a:solidFill>
                  <a:srgbClr val="000000"/>
                </a:solidFill>
                <a:latin typeface="Arial"/>
                <a:ea typeface="Arial"/>
                <a:cs typeface="Arial"/>
                <a:sym typeface="Arial"/>
              </a:endParaRPr>
            </a:p>
          </p:txBody>
        </p:sp>
        <p:sp>
          <p:nvSpPr>
            <p:cNvPr id="270" name="Google Shape;270;p10"/>
            <p:cNvSpPr/>
            <p:nvPr/>
          </p:nvSpPr>
          <p:spPr>
            <a:xfrm>
              <a:off x="4952456" y="769240"/>
              <a:ext cx="1650818" cy="654411"/>
            </a:xfrm>
            <a:prstGeom prst="rect">
              <a:avLst/>
            </a:prstGeom>
            <a:solidFill>
              <a:srgbClr val="D0DCEE">
                <a:alpha val="89019"/>
              </a:srgbClr>
            </a:solidFill>
            <a:ln w="25400" cap="flat" cmpd="sng">
              <a:solidFill>
                <a:srgbClr val="D0DCEE">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0"/>
            <p:cNvSpPr txBox="1"/>
            <p:nvPr/>
          </p:nvSpPr>
          <p:spPr>
            <a:xfrm>
              <a:off x="4952456" y="769240"/>
              <a:ext cx="1647594" cy="6544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200" b="0" i="0" u="none" strike="noStrike" cap="none">
                  <a:solidFill>
                    <a:srgbClr val="000000"/>
                  </a:solidFill>
                  <a:latin typeface="Arial"/>
                  <a:ea typeface="Arial"/>
                  <a:cs typeface="Arial"/>
                  <a:sym typeface="Arial"/>
                </a:rPr>
                <a:t>Reduced turnaround times</a:t>
              </a:r>
              <a:endParaRPr sz="1200" b="0" i="0" u="none" strike="noStrike" cap="none">
                <a:solidFill>
                  <a:srgbClr val="000000"/>
                </a:solidFill>
                <a:latin typeface="Arial"/>
                <a:ea typeface="Arial"/>
                <a:cs typeface="Arial"/>
                <a:sym typeface="Arial"/>
              </a:endParaRPr>
            </a:p>
          </p:txBody>
        </p:sp>
      </p:grpSp>
      <p:grpSp>
        <p:nvGrpSpPr>
          <p:cNvPr id="272" name="Google Shape;272;p10" descr="icon to download resources "/>
          <p:cNvGrpSpPr/>
          <p:nvPr/>
        </p:nvGrpSpPr>
        <p:grpSpPr>
          <a:xfrm>
            <a:off x="553719" y="5943600"/>
            <a:ext cx="2219959" cy="914400"/>
            <a:chOff x="8524241" y="0"/>
            <a:chExt cx="2219959" cy="914400"/>
          </a:xfrm>
        </p:grpSpPr>
        <p:sp>
          <p:nvSpPr>
            <p:cNvPr id="273" name="Google Shape;273;p10"/>
            <p:cNvSpPr/>
            <p:nvPr/>
          </p:nvSpPr>
          <p:spPr>
            <a:xfrm>
              <a:off x="8524241" y="0"/>
              <a:ext cx="2219959" cy="9144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4" name="Google Shape;274;p10"/>
            <p:cNvSpPr txBox="1"/>
            <p:nvPr/>
          </p:nvSpPr>
          <p:spPr>
            <a:xfrm>
              <a:off x="9426587" y="110300"/>
              <a:ext cx="1235063"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hlinkClick r:id="rId3"/>
                </a:rPr>
                <a:t>RESOURCE AVAILABLE</a:t>
              </a:r>
              <a:br>
                <a:rPr lang="en-US" sz="1100" b="1" i="0" u="none" strike="noStrike" cap="none" dirty="0">
                  <a:solidFill>
                    <a:schemeClr val="lt1"/>
                  </a:solidFill>
                  <a:latin typeface="Arial"/>
                  <a:ea typeface="Arial"/>
                  <a:cs typeface="Arial"/>
                  <a:sym typeface="Arial"/>
                  <a:hlinkClick r:id="rId3"/>
                </a:rPr>
              </a:br>
              <a:r>
                <a:rPr lang="en-US" sz="1100" b="1" i="0" u="none" strike="noStrike" cap="none" dirty="0">
                  <a:solidFill>
                    <a:schemeClr val="lt1"/>
                  </a:solidFill>
                  <a:latin typeface="Arial"/>
                  <a:ea typeface="Arial"/>
                  <a:cs typeface="Arial"/>
                  <a:sym typeface="Arial"/>
                  <a:hlinkClick r:id="rId3"/>
                </a:rPr>
                <a:t>to download </a:t>
              </a:r>
              <a:endParaRPr dirty="0"/>
            </a:p>
          </p:txBody>
        </p:sp>
        <p:grpSp>
          <p:nvGrpSpPr>
            <p:cNvPr id="275" name="Google Shape;275;p10"/>
            <p:cNvGrpSpPr/>
            <p:nvPr/>
          </p:nvGrpSpPr>
          <p:grpSpPr>
            <a:xfrm>
              <a:off x="8678473" y="110300"/>
              <a:ext cx="692497" cy="692497"/>
              <a:chOff x="8678473" y="110300"/>
              <a:chExt cx="692497" cy="692497"/>
            </a:xfrm>
          </p:grpSpPr>
          <p:sp>
            <p:nvSpPr>
              <p:cNvPr id="276" name="Google Shape;276;p10"/>
              <p:cNvSpPr/>
              <p:nvPr/>
            </p:nvSpPr>
            <p:spPr>
              <a:xfrm>
                <a:off x="8678473" y="110300"/>
                <a:ext cx="692497" cy="692497"/>
              </a:xfrm>
              <a:prstGeom prst="ellipse">
                <a:avLst/>
              </a:prstGeom>
              <a:solidFill>
                <a:srgbClr val="8EBF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77" name="Google Shape;277;p10"/>
              <p:cNvGrpSpPr/>
              <p:nvPr/>
            </p:nvGrpSpPr>
            <p:grpSpPr>
              <a:xfrm>
                <a:off x="8859520" y="242390"/>
                <a:ext cx="316230" cy="449636"/>
                <a:chOff x="8859520" y="242389"/>
                <a:chExt cx="365760" cy="520061"/>
              </a:xfrm>
            </p:grpSpPr>
            <p:sp>
              <p:nvSpPr>
                <p:cNvPr id="278" name="Google Shape;278;p10"/>
                <p:cNvSpPr/>
                <p:nvPr/>
              </p:nvSpPr>
              <p:spPr>
                <a:xfrm>
                  <a:off x="8859520" y="242389"/>
                  <a:ext cx="365760" cy="418011"/>
                </a:xfrm>
                <a:prstGeom prst="downArrow">
                  <a:avLst>
                    <a:gd name="adj1" fmla="val 50000"/>
                    <a:gd name="adj2" fmla="val 50000"/>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10"/>
                <p:cNvSpPr/>
                <p:nvPr/>
              </p:nvSpPr>
              <p:spPr>
                <a:xfrm>
                  <a:off x="8859520" y="660400"/>
                  <a:ext cx="365760" cy="102050"/>
                </a:xfrm>
                <a:prstGeom prst="rect">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1"/>
          <p:cNvSpPr txBox="1">
            <a:spLocks noGrp="1"/>
          </p:cNvSpPr>
          <p:nvPr>
            <p:ph type="title"/>
          </p:nvPr>
        </p:nvSpPr>
        <p:spPr>
          <a:xfrm>
            <a:off x="-53788" y="2334666"/>
            <a:ext cx="3283479" cy="218866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a:t>Value-add Examples</a:t>
            </a:r>
            <a:br>
              <a:rPr lang="en-US"/>
            </a:br>
            <a:r>
              <a:rPr lang="en-US" sz="6000"/>
              <a:t>1</a:t>
            </a:r>
            <a:endParaRPr/>
          </a:p>
        </p:txBody>
      </p:sp>
      <p:grpSp>
        <p:nvGrpSpPr>
          <p:cNvPr id="286" name="Google Shape;286;p11" descr="chart with information on process improvement "/>
          <p:cNvGrpSpPr/>
          <p:nvPr/>
        </p:nvGrpSpPr>
        <p:grpSpPr>
          <a:xfrm>
            <a:off x="3572158" y="1027439"/>
            <a:ext cx="7730836" cy="4803122"/>
            <a:chOff x="0" y="38657"/>
            <a:chExt cx="7730836" cy="4803122"/>
          </a:xfrm>
        </p:grpSpPr>
        <p:sp>
          <p:nvSpPr>
            <p:cNvPr id="287" name="Google Shape;287;p11"/>
            <p:cNvSpPr/>
            <p:nvPr/>
          </p:nvSpPr>
          <p:spPr>
            <a:xfrm>
              <a:off x="0" y="38657"/>
              <a:ext cx="7730836" cy="806400"/>
            </a:xfrm>
            <a:prstGeom prst="rect">
              <a:avLst/>
            </a:prstGeom>
            <a:solidFill>
              <a:srgbClr val="4372C3"/>
            </a:solidFill>
            <a:ln>
              <a:noFill/>
            </a:ln>
            <a:effectLst>
              <a:outerShdw blurRad="50800" algn="ctr"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1"/>
            <p:cNvSpPr txBox="1"/>
            <p:nvPr/>
          </p:nvSpPr>
          <p:spPr>
            <a:xfrm>
              <a:off x="0" y="38657"/>
              <a:ext cx="7730836" cy="806400"/>
            </a:xfrm>
            <a:prstGeom prst="rect">
              <a:avLst/>
            </a:prstGeom>
            <a:noFill/>
            <a:ln>
              <a:noFill/>
            </a:ln>
            <a:effectLst>
              <a:outerShdw blurRad="50800" algn="ctr" rotWithShape="0">
                <a:srgbClr val="000000">
                  <a:alpha val="42745"/>
                </a:srgbClr>
              </a:outerShdw>
            </a:effectLst>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Lean &amp; Value-Added Process Improvement</a:t>
              </a:r>
              <a:endParaRPr sz="1400" b="0" i="0" u="none" strike="noStrike" cap="none" dirty="0">
                <a:solidFill>
                  <a:srgbClr val="000000"/>
                </a:solidFill>
                <a:latin typeface="Arial"/>
                <a:ea typeface="Arial"/>
                <a:cs typeface="Arial"/>
                <a:sym typeface="Arial"/>
              </a:endParaRPr>
            </a:p>
          </p:txBody>
        </p:sp>
        <p:sp>
          <p:nvSpPr>
            <p:cNvPr id="289" name="Google Shape;289;p11"/>
            <p:cNvSpPr txBox="1"/>
            <p:nvPr/>
          </p:nvSpPr>
          <p:spPr>
            <a:xfrm>
              <a:off x="0" y="845060"/>
              <a:ext cx="7730836" cy="3996719"/>
            </a:xfrm>
            <a:prstGeom prst="rect">
              <a:avLst/>
            </a:prstGeom>
            <a:solidFill>
              <a:schemeClr val="lt1"/>
            </a:solidFill>
            <a:ln w="25400" cap="flat" cmpd="sng">
              <a:solidFill>
                <a:schemeClr val="accent1"/>
              </a:solidFill>
              <a:prstDash val="solid"/>
              <a:round/>
              <a:headEnd type="none" w="sm" len="sm"/>
              <a:tailEnd type="none" w="sm" len="sm"/>
            </a:ln>
            <a:effectLst>
              <a:outerShdw blurRad="50800" algn="ctr" rotWithShape="0">
                <a:srgbClr val="000000">
                  <a:alpha val="42745"/>
                </a:srgbClr>
              </a:outerShdw>
            </a:effectLst>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400" b="1" i="0" u="none" strike="noStrike" cap="none" dirty="0">
                  <a:solidFill>
                    <a:srgbClr val="000000"/>
                  </a:solidFill>
                  <a:latin typeface="Arial"/>
                  <a:ea typeface="Arial"/>
                  <a:cs typeface="Arial"/>
                  <a:sym typeface="Arial"/>
                </a:rPr>
                <a:t>Be an early adopter </a:t>
              </a:r>
              <a:r>
                <a:rPr lang="en-US" sz="2400" b="0" i="0" u="none" strike="noStrike" cap="none" dirty="0">
                  <a:solidFill>
                    <a:srgbClr val="000000"/>
                  </a:solidFill>
                  <a:latin typeface="Arial"/>
                  <a:ea typeface="Arial"/>
                  <a:cs typeface="Arial"/>
                  <a:sym typeface="Arial"/>
                </a:rPr>
                <a:t>- show the organization the resiliency and change-readiness of the lab and lead the way for others </a:t>
              </a:r>
              <a:endParaRPr sz="2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dirty="0">
                  <a:solidFill>
                    <a:srgbClr val="000000"/>
                  </a:solidFill>
                  <a:latin typeface="Arial"/>
                  <a:ea typeface="Arial"/>
                  <a:cs typeface="Arial"/>
                  <a:sym typeface="Arial"/>
                </a:rPr>
                <a:t>Be a good steward </a:t>
              </a:r>
              <a:r>
                <a:rPr lang="en-US" sz="2400" b="0" i="0" u="none" strike="noStrike" cap="none" dirty="0">
                  <a:solidFill>
                    <a:srgbClr val="000000"/>
                  </a:solidFill>
                  <a:latin typeface="Arial"/>
                  <a:ea typeface="Arial"/>
                  <a:cs typeface="Arial"/>
                  <a:sym typeface="Arial"/>
                </a:rPr>
                <a:t>- implement a high-value stream committee to identify cost savings</a:t>
              </a:r>
              <a:endParaRPr sz="2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dirty="0">
                  <a:solidFill>
                    <a:srgbClr val="000000"/>
                  </a:solidFill>
                  <a:latin typeface="Arial"/>
                  <a:ea typeface="Arial"/>
                  <a:cs typeface="Arial"/>
                  <a:sym typeface="Arial"/>
                </a:rPr>
                <a:t>Be collaborative </a:t>
              </a:r>
              <a:r>
                <a:rPr lang="en-US" sz="2400" b="0" i="0" u="none" strike="noStrike" cap="none" dirty="0">
                  <a:solidFill>
                    <a:srgbClr val="000000"/>
                  </a:solidFill>
                  <a:latin typeface="Arial"/>
                  <a:ea typeface="Arial"/>
                  <a:cs typeface="Arial"/>
                  <a:sym typeface="Arial"/>
                </a:rPr>
                <a:t>– meet and work with other departments / laboratories in the system </a:t>
              </a:r>
              <a:endParaRPr sz="2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dirty="0">
                  <a:solidFill>
                    <a:srgbClr val="000000"/>
                  </a:solidFill>
                  <a:latin typeface="Arial"/>
                  <a:ea typeface="Arial"/>
                  <a:cs typeface="Arial"/>
                  <a:sym typeface="Arial"/>
                </a:rPr>
                <a:t>Be creative </a:t>
              </a:r>
              <a:r>
                <a:rPr lang="en-US" sz="2400" b="0" i="0" u="none" strike="noStrike" cap="none" dirty="0">
                  <a:solidFill>
                    <a:srgbClr val="000000"/>
                  </a:solidFill>
                  <a:latin typeface="Arial"/>
                  <a:ea typeface="Arial"/>
                  <a:cs typeface="Arial"/>
                  <a:sym typeface="Arial"/>
                </a:rPr>
                <a:t>– where there are MLS/MLT openings, identify tasks that can be offloaded to Lab Assistants instead</a:t>
              </a:r>
              <a:endParaRPr sz="2400" b="0" i="0" u="none" strike="noStrike" cap="none" dirty="0">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b="1" i="0"/>
              <a:t>Align with Organizational Goals</a:t>
            </a:r>
            <a:endParaRPr/>
          </a:p>
        </p:txBody>
      </p:sp>
      <p:grpSp>
        <p:nvGrpSpPr>
          <p:cNvPr id="295" name="Google Shape;295;p12" descr="information on aligning with organizational goals "/>
          <p:cNvGrpSpPr/>
          <p:nvPr/>
        </p:nvGrpSpPr>
        <p:grpSpPr>
          <a:xfrm>
            <a:off x="838190" y="1645217"/>
            <a:ext cx="10382595" cy="4697331"/>
            <a:chOff x="487831" y="478171"/>
            <a:chExt cx="10382595" cy="4697331"/>
          </a:xfrm>
        </p:grpSpPr>
        <p:sp>
          <p:nvSpPr>
            <p:cNvPr id="296" name="Google Shape;296;p12"/>
            <p:cNvSpPr/>
            <p:nvPr/>
          </p:nvSpPr>
          <p:spPr>
            <a:xfrm>
              <a:off x="6978175" y="1998543"/>
              <a:ext cx="3018302" cy="3018302"/>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txBox="1"/>
            <p:nvPr/>
          </p:nvSpPr>
          <p:spPr>
            <a:xfrm>
              <a:off x="7584988" y="2705566"/>
              <a:ext cx="1804676" cy="155146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Organizational goals</a:t>
              </a:r>
              <a:endParaRPr/>
            </a:p>
          </p:txBody>
        </p:sp>
        <p:sp>
          <p:nvSpPr>
            <p:cNvPr id="298" name="Google Shape;298;p12"/>
            <p:cNvSpPr/>
            <p:nvPr/>
          </p:nvSpPr>
          <p:spPr>
            <a:xfrm>
              <a:off x="4868044" y="900902"/>
              <a:ext cx="2672460" cy="2619886"/>
            </a:xfrm>
            <a:custGeom>
              <a:avLst/>
              <a:gdLst/>
              <a:ahLst/>
              <a:cxnLst/>
              <a:rect l="l" t="t" r="r" b="b"/>
              <a:pathLst>
                <a:path w="120000" h="120000" extrusionOk="0">
                  <a:moveTo>
                    <a:pt x="90041" y="30393"/>
                  </a:moveTo>
                  <a:lnTo>
                    <a:pt x="107331" y="24839"/>
                  </a:lnTo>
                  <a:lnTo>
                    <a:pt x="113931" y="36176"/>
                  </a:lnTo>
                  <a:lnTo>
                    <a:pt x="100877" y="49005"/>
                  </a:lnTo>
                  <a:cubicBezTo>
                    <a:pt x="102846" y="56205"/>
                    <a:pt x="102846" y="63795"/>
                    <a:pt x="100877" y="70995"/>
                  </a:cubicBezTo>
                  <a:lnTo>
                    <a:pt x="113931" y="83824"/>
                  </a:lnTo>
                  <a:lnTo>
                    <a:pt x="107331" y="95161"/>
                  </a:lnTo>
                  <a:lnTo>
                    <a:pt x="90041" y="89607"/>
                  </a:lnTo>
                  <a:lnTo>
                    <a:pt x="90041" y="89607"/>
                  </a:lnTo>
                  <a:cubicBezTo>
                    <a:pt x="84738" y="94898"/>
                    <a:pt x="78109" y="98693"/>
                    <a:pt x="70836" y="100602"/>
                  </a:cubicBezTo>
                  <a:lnTo>
                    <a:pt x="66688" y="118602"/>
                  </a:lnTo>
                  <a:lnTo>
                    <a:pt x="53312" y="118602"/>
                  </a:lnTo>
                  <a:lnTo>
                    <a:pt x="49164" y="100602"/>
                  </a:lnTo>
                  <a:lnTo>
                    <a:pt x="49164" y="100602"/>
                  </a:lnTo>
                  <a:cubicBezTo>
                    <a:pt x="41891" y="98693"/>
                    <a:pt x="35262" y="94898"/>
                    <a:pt x="29959" y="89607"/>
                  </a:cubicBezTo>
                  <a:lnTo>
                    <a:pt x="12669" y="95161"/>
                  </a:lnTo>
                  <a:lnTo>
                    <a:pt x="6069" y="83824"/>
                  </a:lnTo>
                  <a:lnTo>
                    <a:pt x="19123" y="70995"/>
                  </a:lnTo>
                  <a:lnTo>
                    <a:pt x="19123" y="70995"/>
                  </a:lnTo>
                  <a:cubicBezTo>
                    <a:pt x="17154" y="63795"/>
                    <a:pt x="17154" y="56205"/>
                    <a:pt x="19123" y="49005"/>
                  </a:cubicBezTo>
                  <a:lnTo>
                    <a:pt x="6069" y="36176"/>
                  </a:lnTo>
                  <a:lnTo>
                    <a:pt x="12669" y="24839"/>
                  </a:lnTo>
                  <a:lnTo>
                    <a:pt x="29959" y="30393"/>
                  </a:lnTo>
                  <a:lnTo>
                    <a:pt x="29959" y="30393"/>
                  </a:lnTo>
                  <a:cubicBezTo>
                    <a:pt x="35262" y="25102"/>
                    <a:pt x="41891" y="21307"/>
                    <a:pt x="49164" y="19398"/>
                  </a:cubicBezTo>
                  <a:lnTo>
                    <a:pt x="53312" y="1398"/>
                  </a:lnTo>
                  <a:lnTo>
                    <a:pt x="66688" y="1398"/>
                  </a:lnTo>
                  <a:lnTo>
                    <a:pt x="70836" y="19398"/>
                  </a:lnTo>
                  <a:cubicBezTo>
                    <a:pt x="78109" y="21307"/>
                    <a:pt x="84738" y="25102"/>
                    <a:pt x="90041" y="30393"/>
                  </a:cubicBezTo>
                  <a:close/>
                </a:path>
              </a:pathLst>
            </a:cu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txBox="1"/>
            <p:nvPr/>
          </p:nvSpPr>
          <p:spPr>
            <a:xfrm>
              <a:off x="5535250" y="1564453"/>
              <a:ext cx="1338048" cy="129278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600" b="1" i="0" u="none" strike="noStrike" cap="none">
                  <a:solidFill>
                    <a:schemeClr val="lt1"/>
                  </a:solidFill>
                  <a:latin typeface="Arial"/>
                  <a:ea typeface="Arial"/>
                  <a:cs typeface="Arial"/>
                  <a:sym typeface="Arial"/>
                </a:rPr>
                <a:t>Laboratory financials</a:t>
              </a:r>
              <a:endParaRPr/>
            </a:p>
          </p:txBody>
        </p:sp>
        <p:sp>
          <p:nvSpPr>
            <p:cNvPr id="300" name="Google Shape;300;p12"/>
            <p:cNvSpPr/>
            <p:nvPr/>
          </p:nvSpPr>
          <p:spPr>
            <a:xfrm>
              <a:off x="487831" y="2773648"/>
              <a:ext cx="3003650" cy="1952434"/>
            </a:xfrm>
            <a:prstGeom prst="roundRect">
              <a:avLst>
                <a:gd name="adj" fmla="val 10000"/>
              </a:avLst>
            </a:prstGeom>
            <a:solidFill>
              <a:schemeClr val="lt1">
                <a:alpha val="89803"/>
              </a:schemeClr>
            </a:solidFill>
            <a:ln w="25400" cap="flat" cmpd="sng">
              <a:solidFill>
                <a:srgbClr val="4496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txBox="1"/>
            <p:nvPr/>
          </p:nvSpPr>
          <p:spPr>
            <a:xfrm>
              <a:off x="545016" y="2830833"/>
              <a:ext cx="2889280" cy="1838064"/>
            </a:xfrm>
            <a:prstGeom prst="rect">
              <a:avLst/>
            </a:prstGeom>
            <a:noFill/>
            <a:ln>
              <a:noFill/>
            </a:ln>
          </p:spPr>
          <p:txBody>
            <a:bodyPr spcFirstLastPara="1" wrap="square" lIns="110475" tIns="110475" rIns="110475" bIns="110475" anchor="t"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300" b="1" i="0" u="none" strike="noStrike" cap="none">
                  <a:solidFill>
                    <a:srgbClr val="26408F"/>
                  </a:solidFill>
                  <a:latin typeface="Arial"/>
                  <a:ea typeface="Arial"/>
                  <a:cs typeface="Arial"/>
                  <a:sym typeface="Arial"/>
                </a:rPr>
                <a:t>Reduce cost</a:t>
              </a:r>
              <a:endParaRPr sz="2300" b="0" i="0" u="none" strike="noStrike" cap="none">
                <a:solidFill>
                  <a:srgbClr val="26408F"/>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US" sz="2300" b="1" i="0" u="none" strike="noStrike" cap="none">
                  <a:solidFill>
                    <a:srgbClr val="26408F"/>
                  </a:solidFill>
                  <a:latin typeface="Arial"/>
                  <a:ea typeface="Arial"/>
                  <a:cs typeface="Arial"/>
                  <a:sym typeface="Arial"/>
                </a:rPr>
                <a:t>Improve quality   of care</a:t>
              </a:r>
              <a:endParaRPr sz="2300" b="0" i="0" u="none" strike="noStrike" cap="none">
                <a:solidFill>
                  <a:srgbClr val="26408F"/>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US" sz="2300" b="1" i="0" u="none" strike="noStrike" cap="none">
                  <a:solidFill>
                    <a:srgbClr val="26408F"/>
                  </a:solidFill>
                  <a:latin typeface="Arial"/>
                  <a:ea typeface="Arial"/>
                  <a:cs typeface="Arial"/>
                  <a:sym typeface="Arial"/>
                </a:rPr>
                <a:t>Improve patient experience</a:t>
              </a:r>
              <a:endParaRPr sz="2300" b="0" i="0" u="none" strike="noStrike" cap="none">
                <a:solidFill>
                  <a:srgbClr val="26408F"/>
                </a:solidFill>
                <a:latin typeface="Arial"/>
                <a:ea typeface="Arial"/>
                <a:cs typeface="Arial"/>
                <a:sym typeface="Arial"/>
              </a:endParaRPr>
            </a:p>
          </p:txBody>
        </p:sp>
        <p:sp>
          <p:nvSpPr>
            <p:cNvPr id="302" name="Google Shape;302;p12"/>
            <p:cNvSpPr/>
            <p:nvPr/>
          </p:nvSpPr>
          <p:spPr>
            <a:xfrm>
              <a:off x="7157914" y="1462990"/>
              <a:ext cx="3712512" cy="3712512"/>
            </a:xfrm>
            <a:custGeom>
              <a:avLst/>
              <a:gdLst/>
              <a:ahLst/>
              <a:cxnLst/>
              <a:rect l="l" t="t" r="r" b="b"/>
              <a:pathLst>
                <a:path w="120000" h="120000" extrusionOk="0">
                  <a:moveTo>
                    <a:pt x="42487" y="6706"/>
                  </a:moveTo>
                  <a:lnTo>
                    <a:pt x="42487" y="6706"/>
                  </a:lnTo>
                  <a:cubicBezTo>
                    <a:pt x="68749" y="-1924"/>
                    <a:pt x="97384" y="9864"/>
                    <a:pt x="109958" y="34483"/>
                  </a:cubicBezTo>
                  <a:cubicBezTo>
                    <a:pt x="122533" y="59102"/>
                    <a:pt x="115298" y="89211"/>
                    <a:pt x="92911" y="105429"/>
                  </a:cubicBezTo>
                  <a:lnTo>
                    <a:pt x="94914" y="108765"/>
                  </a:lnTo>
                  <a:lnTo>
                    <a:pt x="87372" y="105584"/>
                  </a:lnTo>
                  <a:lnTo>
                    <a:pt x="87883" y="97055"/>
                  </a:lnTo>
                  <a:lnTo>
                    <a:pt x="89885" y="100390"/>
                  </a:lnTo>
                  <a:cubicBezTo>
                    <a:pt x="109712" y="85720"/>
                    <a:pt x="115959" y="58829"/>
                    <a:pt x="104630" y="36921"/>
                  </a:cubicBezTo>
                  <a:cubicBezTo>
                    <a:pt x="93301" y="15013"/>
                    <a:pt x="67745" y="4567"/>
                    <a:pt x="44314" y="12267"/>
                  </a:cubicBezTo>
                  <a:close/>
                </a:path>
              </a:pathLst>
            </a:custGeom>
            <a:solidFill>
              <a:srgbClr val="AEC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4506613" y="478171"/>
              <a:ext cx="2807021" cy="2807021"/>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EC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2"/>
          <p:cNvSpPr txBox="1"/>
          <p:nvPr/>
        </p:nvSpPr>
        <p:spPr>
          <a:xfrm>
            <a:off x="729205" y="2334093"/>
            <a:ext cx="3854370" cy="14157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6408F"/>
                </a:solidFill>
                <a:latin typeface="Arial"/>
                <a:ea typeface="Arial"/>
                <a:cs typeface="Arial"/>
                <a:sym typeface="Arial"/>
              </a:rPr>
              <a:t>Highlight the laboratory’s impact on organizational goals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3"/>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i="0">
                <a:solidFill>
                  <a:srgbClr val="FFFFFF"/>
                </a:solidFill>
                <a:latin typeface="Arial"/>
                <a:ea typeface="Arial"/>
                <a:cs typeface="Arial"/>
                <a:sym typeface="Arial"/>
              </a:rPr>
              <a:t>Improve Operational Efficiency</a:t>
            </a:r>
            <a:endParaRPr/>
          </a:p>
        </p:txBody>
      </p:sp>
      <p:grpSp>
        <p:nvGrpSpPr>
          <p:cNvPr id="310" name="Google Shape;310;p13" descr="icon for resource download"/>
          <p:cNvGrpSpPr/>
          <p:nvPr/>
        </p:nvGrpSpPr>
        <p:grpSpPr>
          <a:xfrm>
            <a:off x="9972041" y="-5136"/>
            <a:ext cx="2219959" cy="914400"/>
            <a:chOff x="8524241" y="0"/>
            <a:chExt cx="2219959" cy="914400"/>
          </a:xfrm>
        </p:grpSpPr>
        <p:sp>
          <p:nvSpPr>
            <p:cNvPr id="311" name="Google Shape;311;p13"/>
            <p:cNvSpPr/>
            <p:nvPr/>
          </p:nvSpPr>
          <p:spPr>
            <a:xfrm>
              <a:off x="8524241" y="0"/>
              <a:ext cx="2219959" cy="9144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2" name="Google Shape;312;p13"/>
            <p:cNvSpPr txBox="1"/>
            <p:nvPr/>
          </p:nvSpPr>
          <p:spPr>
            <a:xfrm>
              <a:off x="9426587" y="110300"/>
              <a:ext cx="1235063"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hlinkClick r:id="rId3"/>
                </a:rPr>
                <a:t>RESOURCE AVAILABLE</a:t>
              </a:r>
              <a:br>
                <a:rPr lang="en-US" sz="1100" b="1" i="0" u="none" strike="noStrike" cap="none" dirty="0">
                  <a:solidFill>
                    <a:schemeClr val="lt1"/>
                  </a:solidFill>
                  <a:latin typeface="Arial"/>
                  <a:ea typeface="Arial"/>
                  <a:cs typeface="Arial"/>
                  <a:sym typeface="Arial"/>
                  <a:hlinkClick r:id="rId3"/>
                </a:rPr>
              </a:br>
              <a:r>
                <a:rPr lang="en-US" sz="1100" b="1" i="0" u="none" strike="noStrike" cap="none" dirty="0">
                  <a:solidFill>
                    <a:schemeClr val="lt1"/>
                  </a:solidFill>
                  <a:latin typeface="Arial"/>
                  <a:ea typeface="Arial"/>
                  <a:cs typeface="Arial"/>
                  <a:sym typeface="Arial"/>
                  <a:hlinkClick r:id="rId3"/>
                </a:rPr>
                <a:t>to download </a:t>
              </a:r>
              <a:endParaRPr dirty="0"/>
            </a:p>
          </p:txBody>
        </p:sp>
        <p:grpSp>
          <p:nvGrpSpPr>
            <p:cNvPr id="313" name="Google Shape;313;p13"/>
            <p:cNvGrpSpPr/>
            <p:nvPr/>
          </p:nvGrpSpPr>
          <p:grpSpPr>
            <a:xfrm>
              <a:off x="8678473" y="110300"/>
              <a:ext cx="692497" cy="692497"/>
              <a:chOff x="8678473" y="110300"/>
              <a:chExt cx="692497" cy="692497"/>
            </a:xfrm>
          </p:grpSpPr>
          <p:sp>
            <p:nvSpPr>
              <p:cNvPr id="314" name="Google Shape;314;p13"/>
              <p:cNvSpPr/>
              <p:nvPr/>
            </p:nvSpPr>
            <p:spPr>
              <a:xfrm>
                <a:off x="8678473" y="110300"/>
                <a:ext cx="692497" cy="692497"/>
              </a:xfrm>
              <a:prstGeom prst="ellipse">
                <a:avLst/>
              </a:prstGeom>
              <a:solidFill>
                <a:srgbClr val="8EBF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15" name="Google Shape;315;p13"/>
              <p:cNvGrpSpPr/>
              <p:nvPr/>
            </p:nvGrpSpPr>
            <p:grpSpPr>
              <a:xfrm>
                <a:off x="8859520" y="242390"/>
                <a:ext cx="316230" cy="449636"/>
                <a:chOff x="8859520" y="242389"/>
                <a:chExt cx="365760" cy="520061"/>
              </a:xfrm>
            </p:grpSpPr>
            <p:sp>
              <p:nvSpPr>
                <p:cNvPr id="316" name="Google Shape;316;p13"/>
                <p:cNvSpPr/>
                <p:nvPr/>
              </p:nvSpPr>
              <p:spPr>
                <a:xfrm>
                  <a:off x="8859520" y="242389"/>
                  <a:ext cx="365760" cy="418011"/>
                </a:xfrm>
                <a:prstGeom prst="downArrow">
                  <a:avLst>
                    <a:gd name="adj1" fmla="val 50000"/>
                    <a:gd name="adj2" fmla="val 50000"/>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7" name="Google Shape;317;p13"/>
                <p:cNvSpPr/>
                <p:nvPr/>
              </p:nvSpPr>
              <p:spPr>
                <a:xfrm>
                  <a:off x="8859520" y="660400"/>
                  <a:ext cx="365760" cy="102050"/>
                </a:xfrm>
                <a:prstGeom prst="rect">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pSp>
        <p:nvGrpSpPr>
          <p:cNvPr id="318" name="Google Shape;318;p13" descr="chart with info on improving operational efficiency "/>
          <p:cNvGrpSpPr/>
          <p:nvPr/>
        </p:nvGrpSpPr>
        <p:grpSpPr>
          <a:xfrm>
            <a:off x="435544" y="2179063"/>
            <a:ext cx="11304474" cy="3318497"/>
            <a:chOff x="10898" y="301879"/>
            <a:chExt cx="11304474" cy="3318497"/>
          </a:xfrm>
        </p:grpSpPr>
        <p:sp>
          <p:nvSpPr>
            <p:cNvPr id="319" name="Google Shape;319;p13"/>
            <p:cNvSpPr/>
            <p:nvPr/>
          </p:nvSpPr>
          <p:spPr>
            <a:xfrm>
              <a:off x="10898" y="318070"/>
              <a:ext cx="3696228" cy="110886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408F"/>
                </a:solidFill>
                <a:latin typeface="Arial"/>
                <a:ea typeface="Arial"/>
                <a:cs typeface="Arial"/>
                <a:sym typeface="Arial"/>
              </a:endParaRPr>
            </a:p>
          </p:txBody>
        </p:sp>
        <p:sp>
          <p:nvSpPr>
            <p:cNvPr id="320" name="Google Shape;320;p13"/>
            <p:cNvSpPr txBox="1"/>
            <p:nvPr/>
          </p:nvSpPr>
          <p:spPr>
            <a:xfrm>
              <a:off x="16720" y="318070"/>
              <a:ext cx="3696228" cy="1108868"/>
            </a:xfrm>
            <a:prstGeom prst="rect">
              <a:avLst/>
            </a:prstGeom>
            <a:noFill/>
            <a:ln>
              <a:noFill/>
            </a:ln>
          </p:spPr>
          <p:txBody>
            <a:bodyPr spcFirstLastPara="1" wrap="square" lIns="292075" tIns="292075" rIns="292075" bIns="2920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Streamline</a:t>
              </a:r>
              <a:endParaRPr sz="1400" b="0" i="0" u="none" strike="noStrike" cap="none">
                <a:solidFill>
                  <a:srgbClr val="000000"/>
                </a:solidFill>
                <a:latin typeface="Arial"/>
                <a:ea typeface="Arial"/>
                <a:cs typeface="Arial"/>
                <a:sym typeface="Arial"/>
              </a:endParaRPr>
            </a:p>
          </p:txBody>
        </p:sp>
        <p:sp>
          <p:nvSpPr>
            <p:cNvPr id="321" name="Google Shape;321;p13"/>
            <p:cNvSpPr/>
            <p:nvPr/>
          </p:nvSpPr>
          <p:spPr>
            <a:xfrm>
              <a:off x="10898" y="1426938"/>
              <a:ext cx="3696228" cy="216521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3"/>
            <p:cNvSpPr txBox="1"/>
            <p:nvPr/>
          </p:nvSpPr>
          <p:spPr>
            <a:xfrm>
              <a:off x="10898" y="1449358"/>
              <a:ext cx="3696228" cy="2165215"/>
            </a:xfrm>
            <a:prstGeom prst="rect">
              <a:avLst/>
            </a:prstGeom>
            <a:noFill/>
            <a:ln>
              <a:noFill/>
            </a:ln>
          </p:spPr>
          <p:txBody>
            <a:bodyPr spcFirstLastPara="1" wrap="square" lIns="365100" tIns="365100" rIns="365100" bIns="3651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Streamlined laboratory processes =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Reduced turnaround times and increased testing capacity.</a:t>
              </a:r>
              <a:endParaRPr sz="1400" b="0" i="0" u="none" strike="noStrike" cap="none">
                <a:solidFill>
                  <a:srgbClr val="000000"/>
                </a:solidFill>
                <a:latin typeface="Arial"/>
                <a:ea typeface="Arial"/>
                <a:cs typeface="Arial"/>
                <a:sym typeface="Arial"/>
              </a:endParaRPr>
            </a:p>
          </p:txBody>
        </p:sp>
        <p:sp>
          <p:nvSpPr>
            <p:cNvPr id="323" name="Google Shape;323;p13"/>
            <p:cNvSpPr/>
            <p:nvPr/>
          </p:nvSpPr>
          <p:spPr>
            <a:xfrm>
              <a:off x="3815021" y="318070"/>
              <a:ext cx="3696228" cy="110886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408F"/>
                </a:solidFill>
                <a:latin typeface="Arial"/>
                <a:ea typeface="Arial"/>
                <a:cs typeface="Arial"/>
                <a:sym typeface="Arial"/>
              </a:endParaRPr>
            </a:p>
          </p:txBody>
        </p:sp>
        <p:sp>
          <p:nvSpPr>
            <p:cNvPr id="324" name="Google Shape;324;p13"/>
            <p:cNvSpPr txBox="1"/>
            <p:nvPr/>
          </p:nvSpPr>
          <p:spPr>
            <a:xfrm>
              <a:off x="3811401" y="301879"/>
              <a:ext cx="3696228" cy="1108868"/>
            </a:xfrm>
            <a:prstGeom prst="rect">
              <a:avLst/>
            </a:prstGeom>
            <a:noFill/>
            <a:ln>
              <a:noFill/>
            </a:ln>
          </p:spPr>
          <p:txBody>
            <a:bodyPr spcFirstLastPara="1" wrap="square" lIns="292075" tIns="292075" rIns="292075" bIns="2920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Invest</a:t>
              </a:r>
              <a:endParaRPr sz="1400" b="0" i="0" u="none" strike="noStrike" cap="none">
                <a:solidFill>
                  <a:srgbClr val="000000"/>
                </a:solidFill>
                <a:latin typeface="Arial"/>
                <a:ea typeface="Arial"/>
                <a:cs typeface="Arial"/>
                <a:sym typeface="Arial"/>
              </a:endParaRPr>
            </a:p>
          </p:txBody>
        </p:sp>
        <p:sp>
          <p:nvSpPr>
            <p:cNvPr id="325" name="Google Shape;325;p13"/>
            <p:cNvSpPr/>
            <p:nvPr/>
          </p:nvSpPr>
          <p:spPr>
            <a:xfrm>
              <a:off x="3815021" y="1426938"/>
              <a:ext cx="3696228" cy="216521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3"/>
            <p:cNvSpPr txBox="1"/>
            <p:nvPr/>
          </p:nvSpPr>
          <p:spPr>
            <a:xfrm>
              <a:off x="3814242" y="1410747"/>
              <a:ext cx="3696228" cy="2165215"/>
            </a:xfrm>
            <a:prstGeom prst="rect">
              <a:avLst/>
            </a:prstGeom>
            <a:noFill/>
            <a:ln>
              <a:noFill/>
            </a:ln>
          </p:spPr>
          <p:txBody>
            <a:bodyPr spcFirstLastPara="1" wrap="square" lIns="365100" tIns="365100" rIns="365100" bIns="3651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Investing in automation and technology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Enhances efficiency and reduced labor costs.</a:t>
              </a:r>
              <a:endParaRPr sz="1400" b="0" i="0" u="none" strike="noStrike" cap="none">
                <a:solidFill>
                  <a:srgbClr val="000000"/>
                </a:solidFill>
                <a:latin typeface="Arial"/>
                <a:ea typeface="Arial"/>
                <a:cs typeface="Arial"/>
                <a:sym typeface="Arial"/>
              </a:endParaRPr>
            </a:p>
          </p:txBody>
        </p:sp>
        <p:sp>
          <p:nvSpPr>
            <p:cNvPr id="327" name="Google Shape;327;p13"/>
            <p:cNvSpPr/>
            <p:nvPr/>
          </p:nvSpPr>
          <p:spPr>
            <a:xfrm>
              <a:off x="7619144" y="318070"/>
              <a:ext cx="3696228" cy="110886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408F"/>
                </a:solidFill>
                <a:latin typeface="Arial"/>
                <a:ea typeface="Arial"/>
                <a:cs typeface="Arial"/>
                <a:sym typeface="Arial"/>
              </a:endParaRPr>
            </a:p>
          </p:txBody>
        </p:sp>
        <p:sp>
          <p:nvSpPr>
            <p:cNvPr id="328" name="Google Shape;328;p13"/>
            <p:cNvSpPr txBox="1"/>
            <p:nvPr/>
          </p:nvSpPr>
          <p:spPr>
            <a:xfrm>
              <a:off x="7614745" y="301879"/>
              <a:ext cx="3696228" cy="1108868"/>
            </a:xfrm>
            <a:prstGeom prst="rect">
              <a:avLst/>
            </a:prstGeom>
            <a:noFill/>
            <a:ln>
              <a:noFill/>
            </a:ln>
          </p:spPr>
          <p:txBody>
            <a:bodyPr spcFirstLastPara="1" wrap="square" lIns="292075" tIns="292075" rIns="292075" bIns="2920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Optimize</a:t>
              </a:r>
              <a:endParaRPr sz="3900" b="1" i="0" u="none" strike="noStrike" cap="none">
                <a:solidFill>
                  <a:schemeClr val="lt1"/>
                </a:solidFill>
                <a:latin typeface="Arial"/>
                <a:ea typeface="Arial"/>
                <a:cs typeface="Arial"/>
                <a:sym typeface="Arial"/>
              </a:endParaRPr>
            </a:p>
          </p:txBody>
        </p:sp>
        <p:sp>
          <p:nvSpPr>
            <p:cNvPr id="329" name="Google Shape;329;p13"/>
            <p:cNvSpPr/>
            <p:nvPr/>
          </p:nvSpPr>
          <p:spPr>
            <a:xfrm>
              <a:off x="7619144" y="1426938"/>
              <a:ext cx="3696228" cy="216521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3"/>
            <p:cNvSpPr txBox="1"/>
            <p:nvPr/>
          </p:nvSpPr>
          <p:spPr>
            <a:xfrm>
              <a:off x="7589957" y="1455161"/>
              <a:ext cx="3696228" cy="2165215"/>
            </a:xfrm>
            <a:prstGeom prst="rect">
              <a:avLst/>
            </a:prstGeom>
            <a:noFill/>
            <a:ln>
              <a:noFill/>
            </a:ln>
          </p:spPr>
          <p:txBody>
            <a:bodyPr spcFirstLastPara="1" wrap="square" lIns="365100" tIns="365100" rIns="365100" bIns="3651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Improving scheduling and workflow management =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Optimized resource utilization.</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41" name="Google Shape;341;p14"/>
          <p:cNvSpPr txBox="1">
            <a:spLocks noGrp="1"/>
          </p:cNvSpPr>
          <p:nvPr>
            <p:ph type="title"/>
          </p:nvPr>
        </p:nvSpPr>
        <p:spPr>
          <a:xfrm>
            <a:off x="226203" y="2737189"/>
            <a:ext cx="2874993" cy="132556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sz="3200" b="1" i="0">
                <a:latin typeface="Arial"/>
                <a:ea typeface="Arial"/>
                <a:cs typeface="Arial"/>
                <a:sym typeface="Arial"/>
              </a:rPr>
              <a:t>Showcase Compliance and Quality Assurance</a:t>
            </a:r>
            <a:endParaRPr/>
          </a:p>
        </p:txBody>
      </p:sp>
      <p:sp>
        <p:nvSpPr>
          <p:cNvPr id="335" name="Google Shape;335;p14"/>
          <p:cNvSpPr/>
          <p:nvPr/>
        </p:nvSpPr>
        <p:spPr>
          <a:xfrm>
            <a:off x="4224722" y="739589"/>
            <a:ext cx="4264693" cy="1728660"/>
          </a:xfrm>
          <a:prstGeom prst="round2Diag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Emphasize the laboratory's commitment to quality assurance and compliance with regulatory standards. </a:t>
            </a:r>
            <a:endParaRPr sz="1800" b="1" i="0" u="none" strike="noStrike" cap="none">
              <a:solidFill>
                <a:schemeClr val="lt1"/>
              </a:solidFill>
              <a:latin typeface="Arial"/>
              <a:ea typeface="Arial"/>
              <a:cs typeface="Arial"/>
              <a:sym typeface="Arial"/>
            </a:endParaRPr>
          </a:p>
        </p:txBody>
      </p:sp>
      <p:sp>
        <p:nvSpPr>
          <p:cNvPr id="340" name="Google Shape;340;p14" descr="Check list and marker"/>
          <p:cNvSpPr/>
          <p:nvPr/>
        </p:nvSpPr>
        <p:spPr>
          <a:xfrm>
            <a:off x="8351437" y="800427"/>
            <a:ext cx="1534861" cy="1534602"/>
          </a:xfrm>
          <a:prstGeom prst="ellipse">
            <a:avLst/>
          </a:prstGeom>
          <a:blipFill rotWithShape="1">
            <a:blip r:embed="rId3">
              <a:alphaModFix/>
            </a:blip>
            <a:stretch>
              <a:fillRect l="-24993" r="-24992"/>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4"/>
          <p:cNvSpPr/>
          <p:nvPr/>
        </p:nvSpPr>
        <p:spPr>
          <a:xfrm>
            <a:off x="4196788" y="2589658"/>
            <a:ext cx="4311619" cy="1612099"/>
          </a:xfrm>
          <a:prstGeom prst="round2Diag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Invite senior leaders to summation for accreditation inspections; present results to the organization’s leadership team! </a:t>
            </a:r>
            <a:endParaRPr sz="1800" b="1" i="0" u="none" strike="noStrike" cap="none">
              <a:solidFill>
                <a:schemeClr val="lt1"/>
              </a:solidFill>
              <a:latin typeface="Arial"/>
              <a:ea typeface="Arial"/>
              <a:cs typeface="Arial"/>
              <a:sym typeface="Arial"/>
            </a:endParaRPr>
          </a:p>
        </p:txBody>
      </p:sp>
      <p:sp>
        <p:nvSpPr>
          <p:cNvPr id="339" name="Google Shape;339;p14" descr="A couple of people silhouettes "/>
          <p:cNvSpPr/>
          <p:nvPr/>
        </p:nvSpPr>
        <p:spPr>
          <a:xfrm>
            <a:off x="8351437" y="2633589"/>
            <a:ext cx="1478738" cy="1478621"/>
          </a:xfrm>
          <a:prstGeom prst="ellipse">
            <a:avLst/>
          </a:prstGeom>
          <a:blipFill rotWithShape="1">
            <a:blip r:embed="rId4">
              <a:alphaModFix/>
            </a:blip>
            <a:stretch>
              <a:fillRect l="-20379" t="1386" r="-18126" b="-1367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4"/>
          <p:cNvSpPr/>
          <p:nvPr/>
        </p:nvSpPr>
        <p:spPr>
          <a:xfrm>
            <a:off x="4177796" y="4344160"/>
            <a:ext cx="4311619" cy="1612099"/>
          </a:xfrm>
          <a:prstGeom prst="round2Diag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Compliance can prevent costly legal issues and reinforce the reliability of the laboratory's results.</a:t>
            </a:r>
            <a:endParaRPr sz="1800" b="1" i="0" u="none" strike="noStrike" cap="none">
              <a:solidFill>
                <a:schemeClr val="lt1"/>
              </a:solidFill>
              <a:latin typeface="Arial"/>
              <a:ea typeface="Arial"/>
              <a:cs typeface="Arial"/>
              <a:sym typeface="Arial"/>
            </a:endParaRPr>
          </a:p>
        </p:txBody>
      </p:sp>
      <p:sp>
        <p:nvSpPr>
          <p:cNvPr id="338" name="Google Shape;338;p14" descr="Money"/>
          <p:cNvSpPr/>
          <p:nvPr/>
        </p:nvSpPr>
        <p:spPr>
          <a:xfrm>
            <a:off x="8351437" y="4410770"/>
            <a:ext cx="1478738" cy="1478878"/>
          </a:xfrm>
          <a:prstGeom prst="ellipse">
            <a:avLst/>
          </a:prstGeom>
          <a:blipFill rotWithShape="1">
            <a:blip r:embed="rId5">
              <a:alphaModFix/>
            </a:blip>
            <a:stretch>
              <a:fillRect l="-16993" r="-16993"/>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b="1" i="0">
                <a:solidFill>
                  <a:schemeClr val="lt1"/>
                </a:solidFill>
                <a:latin typeface="Arial"/>
                <a:ea typeface="Arial"/>
                <a:cs typeface="Arial"/>
                <a:sym typeface="Arial"/>
              </a:rPr>
              <a:t>Expand Services</a:t>
            </a:r>
            <a:endParaRPr>
              <a:solidFill>
                <a:schemeClr val="lt1"/>
              </a:solidFill>
            </a:endParaRPr>
          </a:p>
        </p:txBody>
      </p:sp>
      <p:grpSp>
        <p:nvGrpSpPr>
          <p:cNvPr id="348" name="Google Shape;348;p15" descr="ways to evaluate and expand test menu "/>
          <p:cNvGrpSpPr/>
          <p:nvPr/>
        </p:nvGrpSpPr>
        <p:grpSpPr>
          <a:xfrm>
            <a:off x="2255856" y="1757696"/>
            <a:ext cx="8487007" cy="4881131"/>
            <a:chOff x="4240" y="0"/>
            <a:chExt cx="10278885" cy="5911695"/>
          </a:xfrm>
        </p:grpSpPr>
        <p:sp>
          <p:nvSpPr>
            <p:cNvPr id="349" name="Google Shape;349;p15"/>
            <p:cNvSpPr/>
            <p:nvPr/>
          </p:nvSpPr>
          <p:spPr>
            <a:xfrm>
              <a:off x="4240" y="0"/>
              <a:ext cx="3771931" cy="3071713"/>
            </a:xfrm>
            <a:prstGeom prst="roundRect">
              <a:avLst>
                <a:gd name="adj" fmla="val 10000"/>
              </a:avLst>
            </a:prstGeom>
            <a:blipFill rotWithShape="1">
              <a:blip r:embed="rId3">
                <a:alphaModFix/>
              </a:blip>
              <a:stretch>
                <a:fillRect l="-24993" r="-24992"/>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5"/>
            <p:cNvSpPr/>
            <p:nvPr/>
          </p:nvSpPr>
          <p:spPr>
            <a:xfrm>
              <a:off x="618277" y="1843028"/>
              <a:ext cx="3771931" cy="3842077"/>
            </a:xfrm>
            <a:prstGeom prst="roundRect">
              <a:avLst>
                <a:gd name="adj" fmla="val 10000"/>
              </a:avLst>
            </a:prstGeom>
            <a:solidFill>
              <a:schemeClr val="lt1"/>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5"/>
            <p:cNvSpPr txBox="1"/>
            <p:nvPr/>
          </p:nvSpPr>
          <p:spPr>
            <a:xfrm>
              <a:off x="854472" y="2200145"/>
              <a:ext cx="3591997" cy="3463828"/>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000" b="1" i="0" u="none" strike="noStrike" cap="none">
                  <a:solidFill>
                    <a:srgbClr val="26408F"/>
                  </a:solidFill>
                  <a:latin typeface="Arial"/>
                  <a:ea typeface="Arial"/>
                  <a:cs typeface="Arial"/>
                  <a:sym typeface="Arial"/>
                </a:rPr>
                <a:t>Evaluate your test menu – identify:</a:t>
              </a:r>
              <a:endParaRPr sz="2000" b="0" i="0" u="none" strike="noStrike" cap="none">
                <a:solidFill>
                  <a:srgbClr val="26408F"/>
                </a:solidFill>
                <a:latin typeface="Arial"/>
                <a:ea typeface="Arial"/>
                <a:cs typeface="Arial"/>
                <a:sym typeface="Arial"/>
              </a:endParaRPr>
            </a:p>
            <a:p>
              <a:pPr marL="228600" marR="0" lvl="1" indent="-228600" algn="l" rtl="0">
                <a:lnSpc>
                  <a:spcPct val="90000"/>
                </a:lnSpc>
                <a:spcBef>
                  <a:spcPts val="945"/>
                </a:spcBef>
                <a:spcAft>
                  <a:spcPts val="0"/>
                </a:spcAft>
                <a:buClr>
                  <a:srgbClr val="1C3052"/>
                </a:buClr>
                <a:buSzPts val="2100"/>
                <a:buFont typeface="Arial"/>
                <a:buChar char="•"/>
              </a:pPr>
              <a:r>
                <a:rPr lang="en-US" sz="2000" b="0" i="0" u="none" strike="noStrike" cap="none">
                  <a:solidFill>
                    <a:srgbClr val="26408F"/>
                  </a:solidFill>
                  <a:latin typeface="Arial"/>
                  <a:ea typeface="Arial"/>
                  <a:cs typeface="Arial"/>
                  <a:sym typeface="Arial"/>
                </a:rPr>
                <a:t>Physician needs</a:t>
              </a:r>
              <a:endParaRPr sz="2000" b="0" i="0" u="none" strike="noStrike" cap="none">
                <a:solidFill>
                  <a:srgbClr val="26408F"/>
                </a:solidFill>
                <a:latin typeface="Arial"/>
                <a:ea typeface="Arial"/>
                <a:cs typeface="Arial"/>
                <a:sym typeface="Arial"/>
              </a:endParaRPr>
            </a:p>
            <a:p>
              <a:pPr marL="228600" marR="0" lvl="1" indent="-228600" algn="l" rtl="0">
                <a:lnSpc>
                  <a:spcPct val="90000"/>
                </a:lnSpc>
                <a:spcBef>
                  <a:spcPts val="315"/>
                </a:spcBef>
                <a:spcAft>
                  <a:spcPts val="0"/>
                </a:spcAft>
                <a:buClr>
                  <a:srgbClr val="1C3052"/>
                </a:buClr>
                <a:buSzPts val="2100"/>
                <a:buFont typeface="Arial"/>
                <a:buChar char="•"/>
              </a:pPr>
              <a:r>
                <a:rPr lang="en-US" sz="2000" b="0" i="0" u="none" strike="noStrike" cap="none">
                  <a:solidFill>
                    <a:srgbClr val="26408F"/>
                  </a:solidFill>
                  <a:latin typeface="Arial"/>
                  <a:ea typeface="Arial"/>
                  <a:cs typeface="Arial"/>
                  <a:sym typeface="Arial"/>
                </a:rPr>
                <a:t>Tests not offered by competitors</a:t>
              </a:r>
              <a:endParaRPr sz="2000" b="0" i="0" u="none" strike="noStrike" cap="none">
                <a:solidFill>
                  <a:srgbClr val="26408F"/>
                </a:solidFill>
                <a:latin typeface="Arial"/>
                <a:ea typeface="Arial"/>
                <a:cs typeface="Arial"/>
                <a:sym typeface="Arial"/>
              </a:endParaRPr>
            </a:p>
            <a:p>
              <a:pPr marL="228600" marR="0" lvl="1" indent="-228600" algn="l" rtl="0">
                <a:lnSpc>
                  <a:spcPct val="90000"/>
                </a:lnSpc>
                <a:spcBef>
                  <a:spcPts val="315"/>
                </a:spcBef>
                <a:spcAft>
                  <a:spcPts val="0"/>
                </a:spcAft>
                <a:buClr>
                  <a:srgbClr val="1C3052"/>
                </a:buClr>
                <a:buSzPts val="2100"/>
                <a:buFont typeface="Arial"/>
                <a:buChar char="•"/>
              </a:pPr>
              <a:r>
                <a:rPr lang="en-US" sz="2000" b="0" i="0" u="none" strike="noStrike" cap="none">
                  <a:solidFill>
                    <a:srgbClr val="26408F"/>
                  </a:solidFill>
                  <a:latin typeface="Arial"/>
                  <a:ea typeface="Arial"/>
                  <a:cs typeface="Arial"/>
                  <a:sym typeface="Arial"/>
                </a:rPr>
                <a:t>Opportunities to expand services</a:t>
              </a:r>
              <a:endParaRPr sz="2000" b="0" i="0" u="none" strike="noStrike" cap="none">
                <a:solidFill>
                  <a:srgbClr val="26408F"/>
                </a:solidFill>
                <a:latin typeface="Arial"/>
                <a:ea typeface="Arial"/>
                <a:cs typeface="Arial"/>
                <a:sym typeface="Arial"/>
              </a:endParaRPr>
            </a:p>
          </p:txBody>
        </p:sp>
        <p:sp>
          <p:nvSpPr>
            <p:cNvPr id="352" name="Google Shape;352;p15"/>
            <p:cNvSpPr/>
            <p:nvPr/>
          </p:nvSpPr>
          <p:spPr>
            <a:xfrm>
              <a:off x="4502729" y="1082685"/>
              <a:ext cx="726557" cy="906342"/>
            </a:xfrm>
            <a:prstGeom prst="rightArrow">
              <a:avLst>
                <a:gd name="adj1" fmla="val 60000"/>
                <a:gd name="adj2" fmla="val 50000"/>
              </a:avLst>
            </a:prstGeom>
            <a:solidFill>
              <a:srgbClr val="1F38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5"/>
            <p:cNvSpPr txBox="1"/>
            <p:nvPr/>
          </p:nvSpPr>
          <p:spPr>
            <a:xfrm>
              <a:off x="4502729" y="1263953"/>
              <a:ext cx="508590" cy="5438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354" name="Google Shape;354;p15"/>
            <p:cNvSpPr/>
            <p:nvPr/>
          </p:nvSpPr>
          <p:spPr>
            <a:xfrm>
              <a:off x="5852050" y="0"/>
              <a:ext cx="3771931" cy="3071713"/>
            </a:xfrm>
            <a:prstGeom prst="roundRect">
              <a:avLst>
                <a:gd name="adj" fmla="val 10000"/>
              </a:avLst>
            </a:prstGeom>
            <a:blipFill rotWithShape="1">
              <a:blip r:embed="rId4">
                <a:alphaModFix/>
              </a:blip>
              <a:stretch>
                <a:fillRect l="-24993" r="-24992"/>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5"/>
            <p:cNvSpPr/>
            <p:nvPr/>
          </p:nvSpPr>
          <p:spPr>
            <a:xfrm>
              <a:off x="6466085" y="1843028"/>
              <a:ext cx="3771931" cy="3842077"/>
            </a:xfrm>
            <a:prstGeom prst="roundRect">
              <a:avLst>
                <a:gd name="adj" fmla="val 10000"/>
              </a:avLst>
            </a:prstGeom>
            <a:solidFill>
              <a:schemeClr val="lt1"/>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5"/>
            <p:cNvSpPr txBox="1"/>
            <p:nvPr/>
          </p:nvSpPr>
          <p:spPr>
            <a:xfrm>
              <a:off x="6691128" y="1913566"/>
              <a:ext cx="3591997" cy="3998129"/>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000" b="1" i="0" u="none" strike="noStrike" cap="none">
                  <a:solidFill>
                    <a:srgbClr val="26408F"/>
                  </a:solidFill>
                  <a:latin typeface="Arial"/>
                  <a:ea typeface="Arial"/>
                  <a:cs typeface="Arial"/>
                  <a:sym typeface="Arial"/>
                </a:rPr>
                <a:t>Expand your test menu to enhance service</a:t>
              </a:r>
              <a:endParaRPr sz="2000" b="0" i="0" u="none" strike="noStrike" cap="none">
                <a:solidFill>
                  <a:srgbClr val="26408F"/>
                </a:solidFill>
                <a:latin typeface="Arial"/>
                <a:ea typeface="Arial"/>
                <a:cs typeface="Arial"/>
                <a:sym typeface="Arial"/>
              </a:endParaRPr>
            </a:p>
            <a:p>
              <a:pPr marL="228600" marR="0" lvl="1" indent="-228600" algn="l" rtl="0">
                <a:lnSpc>
                  <a:spcPct val="90000"/>
                </a:lnSpc>
                <a:spcBef>
                  <a:spcPts val="945"/>
                </a:spcBef>
                <a:spcAft>
                  <a:spcPts val="0"/>
                </a:spcAft>
                <a:buClr>
                  <a:srgbClr val="1C3052"/>
                </a:buClr>
                <a:buSzPts val="2100"/>
                <a:buFont typeface="Arial"/>
                <a:buChar char="•"/>
              </a:pPr>
              <a:r>
                <a:rPr lang="en-US" sz="2000" b="0" i="0" u="none" strike="noStrike" cap="none">
                  <a:solidFill>
                    <a:srgbClr val="26408F"/>
                  </a:solidFill>
                  <a:latin typeface="Arial"/>
                  <a:ea typeface="Arial"/>
                  <a:cs typeface="Arial"/>
                  <a:sym typeface="Arial"/>
                </a:rPr>
                <a:t>Specialized tests for specialized service lines</a:t>
              </a:r>
              <a:endParaRPr sz="2000" b="0" i="0" u="none" strike="noStrike" cap="none">
                <a:solidFill>
                  <a:srgbClr val="26408F"/>
                </a:solidFill>
                <a:latin typeface="Arial"/>
                <a:ea typeface="Arial"/>
                <a:cs typeface="Arial"/>
                <a:sym typeface="Arial"/>
              </a:endParaRPr>
            </a:p>
            <a:p>
              <a:pPr marL="228600" marR="0" lvl="1" indent="-228600" algn="l" rtl="0">
                <a:lnSpc>
                  <a:spcPct val="90000"/>
                </a:lnSpc>
                <a:spcBef>
                  <a:spcPts val="315"/>
                </a:spcBef>
                <a:spcAft>
                  <a:spcPts val="0"/>
                </a:spcAft>
                <a:buClr>
                  <a:srgbClr val="1C3052"/>
                </a:buClr>
                <a:buSzPts val="2100"/>
                <a:buFont typeface="Arial"/>
                <a:buChar char="•"/>
              </a:pPr>
              <a:r>
                <a:rPr lang="en-US" sz="2000" b="0" i="0" u="none" strike="noStrike" cap="none">
                  <a:solidFill>
                    <a:srgbClr val="26408F"/>
                  </a:solidFill>
                  <a:latin typeface="Arial"/>
                  <a:ea typeface="Arial"/>
                  <a:cs typeface="Arial"/>
                  <a:sym typeface="Arial"/>
                </a:rPr>
                <a:t>New tests / technologies</a:t>
              </a:r>
              <a:endParaRPr sz="2000" b="0" i="0" u="none" strike="noStrike" cap="none">
                <a:solidFill>
                  <a:srgbClr val="26408F"/>
                </a:solidFill>
                <a:latin typeface="Arial"/>
                <a:ea typeface="Arial"/>
                <a:cs typeface="Arial"/>
                <a:sym typeface="Arial"/>
              </a:endParaRPr>
            </a:p>
            <a:p>
              <a:pPr marL="228600" marR="0" lvl="1" indent="-228600" algn="l" rtl="0">
                <a:lnSpc>
                  <a:spcPct val="90000"/>
                </a:lnSpc>
                <a:spcBef>
                  <a:spcPts val="315"/>
                </a:spcBef>
                <a:spcAft>
                  <a:spcPts val="0"/>
                </a:spcAft>
                <a:buClr>
                  <a:srgbClr val="1C3052"/>
                </a:buClr>
                <a:buSzPts val="2100"/>
                <a:buFont typeface="Arial"/>
                <a:buChar char="•"/>
              </a:pPr>
              <a:r>
                <a:rPr lang="en-US" sz="2000" b="0" i="0" u="none" strike="noStrike" cap="none">
                  <a:solidFill>
                    <a:srgbClr val="26408F"/>
                  </a:solidFill>
                  <a:latin typeface="Arial"/>
                  <a:ea typeface="Arial"/>
                  <a:cs typeface="Arial"/>
                  <a:sym typeface="Arial"/>
                </a:rPr>
                <a:t>New tests – high in demand</a:t>
              </a:r>
              <a:endParaRPr sz="2000" b="0" i="0" u="none" strike="noStrike" cap="none">
                <a:solidFill>
                  <a:srgbClr val="26408F"/>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6"/>
          <p:cNvSpPr txBox="1">
            <a:spLocks noGrp="1"/>
          </p:cNvSpPr>
          <p:nvPr>
            <p:ph type="title"/>
          </p:nvPr>
        </p:nvSpPr>
        <p:spPr>
          <a:xfrm>
            <a:off x="226203" y="2737189"/>
            <a:ext cx="2874993" cy="132556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sz="3200"/>
              <a:t>Improve Efficiency</a:t>
            </a:r>
            <a:endParaRPr/>
          </a:p>
        </p:txBody>
      </p:sp>
      <p:grpSp>
        <p:nvGrpSpPr>
          <p:cNvPr id="362" name="Google Shape;362;p16" descr="icon for resource download "/>
          <p:cNvGrpSpPr/>
          <p:nvPr/>
        </p:nvGrpSpPr>
        <p:grpSpPr>
          <a:xfrm>
            <a:off x="553719" y="5943600"/>
            <a:ext cx="2219959" cy="914400"/>
            <a:chOff x="8524241" y="0"/>
            <a:chExt cx="2219959" cy="914400"/>
          </a:xfrm>
        </p:grpSpPr>
        <p:sp>
          <p:nvSpPr>
            <p:cNvPr id="363" name="Google Shape;363;p16"/>
            <p:cNvSpPr/>
            <p:nvPr/>
          </p:nvSpPr>
          <p:spPr>
            <a:xfrm>
              <a:off x="8524241" y="0"/>
              <a:ext cx="2219959" cy="9144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4" name="Google Shape;364;p16"/>
            <p:cNvSpPr txBox="1"/>
            <p:nvPr/>
          </p:nvSpPr>
          <p:spPr>
            <a:xfrm>
              <a:off x="9426587" y="110300"/>
              <a:ext cx="1235063"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hlinkClick r:id="rId3"/>
                </a:rPr>
                <a:t>RESOURCE AVAILABLE</a:t>
              </a:r>
              <a:br>
                <a:rPr lang="en-US" sz="1100" b="1" i="0" u="none" strike="noStrike" cap="none" dirty="0">
                  <a:solidFill>
                    <a:schemeClr val="lt1"/>
                  </a:solidFill>
                  <a:latin typeface="Arial"/>
                  <a:ea typeface="Arial"/>
                  <a:cs typeface="Arial"/>
                  <a:sym typeface="Arial"/>
                  <a:hlinkClick r:id="rId3"/>
                </a:rPr>
              </a:br>
              <a:r>
                <a:rPr lang="en-US" sz="1100" b="1" i="0" u="none" strike="noStrike" cap="none" dirty="0">
                  <a:solidFill>
                    <a:schemeClr val="lt1"/>
                  </a:solidFill>
                  <a:latin typeface="Arial"/>
                  <a:ea typeface="Arial"/>
                  <a:cs typeface="Arial"/>
                  <a:sym typeface="Arial"/>
                  <a:hlinkClick r:id="rId3"/>
                </a:rPr>
                <a:t>to download </a:t>
              </a:r>
              <a:endParaRPr dirty="0"/>
            </a:p>
          </p:txBody>
        </p:sp>
        <p:grpSp>
          <p:nvGrpSpPr>
            <p:cNvPr id="365" name="Google Shape;365;p16"/>
            <p:cNvGrpSpPr/>
            <p:nvPr/>
          </p:nvGrpSpPr>
          <p:grpSpPr>
            <a:xfrm>
              <a:off x="8678473" y="110300"/>
              <a:ext cx="692497" cy="692497"/>
              <a:chOff x="8678473" y="110300"/>
              <a:chExt cx="692497" cy="692497"/>
            </a:xfrm>
          </p:grpSpPr>
          <p:sp>
            <p:nvSpPr>
              <p:cNvPr id="366" name="Google Shape;366;p16"/>
              <p:cNvSpPr/>
              <p:nvPr/>
            </p:nvSpPr>
            <p:spPr>
              <a:xfrm>
                <a:off x="8678473" y="110300"/>
                <a:ext cx="692497" cy="692497"/>
              </a:xfrm>
              <a:prstGeom prst="ellipse">
                <a:avLst/>
              </a:prstGeom>
              <a:solidFill>
                <a:srgbClr val="8EBF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67" name="Google Shape;367;p16"/>
              <p:cNvGrpSpPr/>
              <p:nvPr/>
            </p:nvGrpSpPr>
            <p:grpSpPr>
              <a:xfrm>
                <a:off x="8859520" y="242390"/>
                <a:ext cx="316230" cy="449636"/>
                <a:chOff x="8859520" y="242389"/>
                <a:chExt cx="365760" cy="520061"/>
              </a:xfrm>
            </p:grpSpPr>
            <p:sp>
              <p:nvSpPr>
                <p:cNvPr id="368" name="Google Shape;368;p16"/>
                <p:cNvSpPr/>
                <p:nvPr/>
              </p:nvSpPr>
              <p:spPr>
                <a:xfrm>
                  <a:off x="8859520" y="242389"/>
                  <a:ext cx="365760" cy="418011"/>
                </a:xfrm>
                <a:prstGeom prst="downArrow">
                  <a:avLst>
                    <a:gd name="adj1" fmla="val 50000"/>
                    <a:gd name="adj2" fmla="val 50000"/>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9" name="Google Shape;369;p16"/>
                <p:cNvSpPr/>
                <p:nvPr/>
              </p:nvSpPr>
              <p:spPr>
                <a:xfrm>
                  <a:off x="8859520" y="660400"/>
                  <a:ext cx="365760" cy="102050"/>
                </a:xfrm>
                <a:prstGeom prst="rect">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pSp>
        <p:nvGrpSpPr>
          <p:cNvPr id="370" name="Google Shape;370;p16" descr="chart with info on improving efficiency "/>
          <p:cNvGrpSpPr/>
          <p:nvPr/>
        </p:nvGrpSpPr>
        <p:grpSpPr>
          <a:xfrm>
            <a:off x="3737821" y="776777"/>
            <a:ext cx="7939838" cy="5420985"/>
            <a:chOff x="758932" y="1831"/>
            <a:chExt cx="7939838" cy="5420985"/>
          </a:xfrm>
        </p:grpSpPr>
        <p:sp>
          <p:nvSpPr>
            <p:cNvPr id="371" name="Google Shape;371;p16"/>
            <p:cNvSpPr/>
            <p:nvPr/>
          </p:nvSpPr>
          <p:spPr>
            <a:xfrm>
              <a:off x="3382788" y="1831"/>
              <a:ext cx="5276604" cy="238652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6"/>
            <p:cNvSpPr txBox="1"/>
            <p:nvPr/>
          </p:nvSpPr>
          <p:spPr>
            <a:xfrm>
              <a:off x="3422166" y="130168"/>
              <a:ext cx="5276604" cy="238652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26408F"/>
                  </a:solidFill>
                  <a:latin typeface="Arial"/>
                  <a:ea typeface="Arial"/>
                  <a:cs typeface="Arial"/>
                  <a:sym typeface="Arial"/>
                </a:rPr>
                <a:t>Evaluate send out tests</a:t>
              </a:r>
              <a:endParaRPr sz="1400" b="0" i="0" u="none" strike="noStrike" cap="none">
                <a:solidFill>
                  <a:srgbClr val="26408F"/>
                </a:solidFill>
                <a:latin typeface="Arial"/>
                <a:ea typeface="Arial"/>
                <a:cs typeface="Arial"/>
                <a:sym typeface="Arial"/>
              </a:endParaRPr>
            </a:p>
            <a:p>
              <a:pPr marL="342900" marR="0" lvl="1" indent="-342900" algn="l" rtl="0">
                <a:lnSpc>
                  <a:spcPct val="90000"/>
                </a:lnSpc>
                <a:spcBef>
                  <a:spcPts val="840"/>
                </a:spcBef>
                <a:spcAft>
                  <a:spcPts val="0"/>
                </a:spcAft>
                <a:buClr>
                  <a:srgbClr val="000000"/>
                </a:buClr>
                <a:buSzPts val="2400"/>
                <a:buFont typeface="Arial"/>
                <a:buChar char="•"/>
              </a:pPr>
              <a:r>
                <a:rPr lang="en-US" sz="2400" b="0" i="0" u="none" strike="noStrike" cap="none">
                  <a:solidFill>
                    <a:srgbClr val="26408F"/>
                  </a:solidFill>
                  <a:latin typeface="Arial"/>
                  <a:ea typeface="Arial"/>
                  <a:cs typeface="Arial"/>
                  <a:sym typeface="Arial"/>
                </a:rPr>
                <a:t>Volumes, costs and turnaround times</a:t>
              </a:r>
              <a:endParaRPr sz="1400" b="0" i="0" u="none" strike="noStrike" cap="none">
                <a:solidFill>
                  <a:srgbClr val="26408F"/>
                </a:solidFill>
                <a:latin typeface="Arial"/>
                <a:ea typeface="Arial"/>
                <a:cs typeface="Arial"/>
                <a:sym typeface="Arial"/>
              </a:endParaRPr>
            </a:p>
            <a:p>
              <a:pPr marL="342900" marR="0" lvl="1" indent="-342900" algn="l" rtl="0">
                <a:lnSpc>
                  <a:spcPct val="90000"/>
                </a:lnSpc>
                <a:spcBef>
                  <a:spcPts val="360"/>
                </a:spcBef>
                <a:spcAft>
                  <a:spcPts val="0"/>
                </a:spcAft>
                <a:buClr>
                  <a:srgbClr val="000000"/>
                </a:buClr>
                <a:buSzPts val="2400"/>
                <a:buFont typeface="Arial"/>
                <a:buChar char="•"/>
              </a:pPr>
              <a:r>
                <a:rPr lang="en-US" sz="2400" b="0" i="0" u="none" strike="noStrike" cap="none">
                  <a:solidFill>
                    <a:srgbClr val="26408F"/>
                  </a:solidFill>
                  <a:latin typeface="Arial"/>
                  <a:ea typeface="Arial"/>
                  <a:cs typeface="Arial"/>
                  <a:sym typeface="Arial"/>
                </a:rPr>
                <a:t>Impact on operations, patient care and Length of Stay (LOS)</a:t>
              </a:r>
              <a:endParaRPr sz="1400" b="0" i="0" u="none" strike="noStrike" cap="none">
                <a:solidFill>
                  <a:srgbClr val="26408F"/>
                </a:solidFill>
                <a:latin typeface="Arial"/>
                <a:ea typeface="Arial"/>
                <a:cs typeface="Arial"/>
                <a:sym typeface="Arial"/>
              </a:endParaRPr>
            </a:p>
          </p:txBody>
        </p:sp>
        <p:sp>
          <p:nvSpPr>
            <p:cNvPr id="373" name="Google Shape;373;p16" descr="Hourglass with the calendar behind"/>
            <p:cNvSpPr/>
            <p:nvPr/>
          </p:nvSpPr>
          <p:spPr>
            <a:xfrm>
              <a:off x="758932" y="1831"/>
              <a:ext cx="2427931" cy="2452455"/>
            </a:xfrm>
            <a:prstGeom prst="rect">
              <a:avLst/>
            </a:prstGeom>
            <a:blipFill rotWithShape="1">
              <a:blip r:embed="rId4">
                <a:alphaModFix/>
              </a:blip>
              <a:stretch>
                <a:fillRect l="-64578" t="-2821" r="-2380" b="282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6"/>
            <p:cNvSpPr/>
            <p:nvPr/>
          </p:nvSpPr>
          <p:spPr>
            <a:xfrm>
              <a:off x="783864" y="2782131"/>
              <a:ext cx="5276604" cy="238652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6"/>
            <p:cNvSpPr txBox="1"/>
            <p:nvPr/>
          </p:nvSpPr>
          <p:spPr>
            <a:xfrm>
              <a:off x="783864" y="3036293"/>
              <a:ext cx="5276604" cy="238652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26408F"/>
                  </a:solidFill>
                  <a:latin typeface="Arial"/>
                  <a:ea typeface="Arial"/>
                  <a:cs typeface="Arial"/>
                  <a:sym typeface="Arial"/>
                </a:rPr>
                <a:t>Create Process Improvement Plans (PIP)</a:t>
              </a:r>
              <a:endParaRPr sz="1400" b="0" i="0" u="none" strike="noStrike" cap="none">
                <a:solidFill>
                  <a:srgbClr val="26408F"/>
                </a:solidFill>
                <a:latin typeface="Arial"/>
                <a:ea typeface="Arial"/>
                <a:cs typeface="Arial"/>
                <a:sym typeface="Arial"/>
              </a:endParaRPr>
            </a:p>
            <a:p>
              <a:pPr marL="228600" marR="0" lvl="1" indent="-228600" algn="l" rtl="0">
                <a:lnSpc>
                  <a:spcPct val="90000"/>
                </a:lnSpc>
                <a:spcBef>
                  <a:spcPts val="840"/>
                </a:spcBef>
                <a:spcAft>
                  <a:spcPts val="0"/>
                </a:spcAft>
                <a:buClr>
                  <a:srgbClr val="000000"/>
                </a:buClr>
                <a:buSzPts val="2400"/>
                <a:buFont typeface="Arial"/>
                <a:buChar char="•"/>
              </a:pPr>
              <a:r>
                <a:rPr lang="en-US" sz="2400" b="0" i="0" u="none" strike="noStrike" cap="none">
                  <a:solidFill>
                    <a:srgbClr val="26408F"/>
                  </a:solidFill>
                  <a:latin typeface="Arial"/>
                  <a:ea typeface="Arial"/>
                  <a:cs typeface="Arial"/>
                  <a:sym typeface="Arial"/>
                </a:rPr>
                <a:t>Reduce turnaround times</a:t>
              </a:r>
              <a:endParaRPr sz="1400" b="0" i="0" u="none" strike="noStrike" cap="none">
                <a:solidFill>
                  <a:srgbClr val="26408F"/>
                </a:solidFill>
                <a:latin typeface="Arial"/>
                <a:ea typeface="Arial"/>
                <a:cs typeface="Arial"/>
                <a:sym typeface="Arial"/>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26408F"/>
                  </a:solidFill>
                  <a:latin typeface="Arial"/>
                  <a:ea typeface="Arial"/>
                  <a:cs typeface="Arial"/>
                  <a:sym typeface="Arial"/>
                </a:rPr>
                <a:t>Enhance overall service efficiencies</a:t>
              </a:r>
              <a:endParaRPr sz="1400" b="0" i="0" u="none" strike="noStrike" cap="none">
                <a:solidFill>
                  <a:srgbClr val="26408F"/>
                </a:solidFill>
                <a:latin typeface="Arial"/>
                <a:ea typeface="Arial"/>
                <a:cs typeface="Arial"/>
                <a:sym typeface="Arial"/>
              </a:endParaRPr>
            </a:p>
          </p:txBody>
        </p:sp>
        <p:sp>
          <p:nvSpPr>
            <p:cNvPr id="376" name="Google Shape;376;p16" descr="Light bulb"/>
            <p:cNvSpPr/>
            <p:nvPr/>
          </p:nvSpPr>
          <p:spPr>
            <a:xfrm>
              <a:off x="6296734" y="2782131"/>
              <a:ext cx="2362658" cy="2386523"/>
            </a:xfrm>
            <a:prstGeom prst="rect">
              <a:avLst/>
            </a:prstGeom>
            <a:blipFill rotWithShape="1">
              <a:blip r:embed="rId5">
                <a:alphaModFix/>
              </a:blip>
              <a:stretch>
                <a:fillRect l="-8848" t="-1926" r="-43136" b="-393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7"/>
          <p:cNvSpPr txBox="1">
            <a:spLocks noGrp="1"/>
          </p:cNvSpPr>
          <p:nvPr>
            <p:ph type="title"/>
          </p:nvPr>
        </p:nvSpPr>
        <p:spPr>
          <a:xfrm>
            <a:off x="838199" y="203131"/>
            <a:ext cx="4473389" cy="116704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86419"/>
              <a:buNone/>
            </a:pPr>
            <a:r>
              <a:rPr lang="en-US" sz="3600" b="1" i="0">
                <a:solidFill>
                  <a:schemeClr val="lt1"/>
                </a:solidFill>
                <a:latin typeface="Arial"/>
                <a:ea typeface="Arial"/>
                <a:cs typeface="Arial"/>
                <a:sym typeface="Arial"/>
              </a:rPr>
              <a:t>Demonstrate Efficiency and Productivity</a:t>
            </a:r>
            <a:endParaRPr>
              <a:solidFill>
                <a:schemeClr val="lt1"/>
              </a:solidFill>
            </a:endParaRPr>
          </a:p>
        </p:txBody>
      </p:sp>
      <p:grpSp>
        <p:nvGrpSpPr>
          <p:cNvPr id="383" name="Google Shape;383;p17" descr="chart with info to demonstrate efficiency and productivity "/>
          <p:cNvGrpSpPr/>
          <p:nvPr/>
        </p:nvGrpSpPr>
        <p:grpSpPr>
          <a:xfrm>
            <a:off x="-286317" y="1370177"/>
            <a:ext cx="12108573" cy="4986418"/>
            <a:chOff x="41713" y="692"/>
            <a:chExt cx="12108573" cy="4986418"/>
          </a:xfrm>
        </p:grpSpPr>
        <p:sp>
          <p:nvSpPr>
            <p:cNvPr id="384" name="Google Shape;384;p17"/>
            <p:cNvSpPr/>
            <p:nvPr/>
          </p:nvSpPr>
          <p:spPr>
            <a:xfrm>
              <a:off x="9339217" y="583090"/>
              <a:ext cx="2811069" cy="2811213"/>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7"/>
            <p:cNvSpPr/>
            <p:nvPr/>
          </p:nvSpPr>
          <p:spPr>
            <a:xfrm>
              <a:off x="9433240" y="676814"/>
              <a:ext cx="2624227" cy="2623766"/>
            </a:xfrm>
            <a:prstGeom prst="ellipse">
              <a:avLst/>
            </a:prstGeom>
            <a:solidFill>
              <a:schemeClr val="lt1">
                <a:alpha val="8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7"/>
            <p:cNvSpPr txBox="1"/>
            <p:nvPr/>
          </p:nvSpPr>
          <p:spPr>
            <a:xfrm>
              <a:off x="9808130" y="1051708"/>
              <a:ext cx="1874448" cy="187397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4.</a:t>
              </a:r>
              <a:endParaRPr/>
            </a:p>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Highlight the crucial role of the laboratory </a:t>
              </a:r>
              <a:endParaRPr/>
            </a:p>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in patient care</a:t>
              </a:r>
              <a:endParaRPr/>
            </a:p>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7"/>
            <p:cNvSpPr/>
            <p:nvPr/>
          </p:nvSpPr>
          <p:spPr>
            <a:xfrm>
              <a:off x="9433240" y="3446098"/>
              <a:ext cx="2624227" cy="15410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7"/>
            <p:cNvSpPr txBox="1"/>
            <p:nvPr/>
          </p:nvSpPr>
          <p:spPr>
            <a:xfrm>
              <a:off x="9433240" y="3446098"/>
              <a:ext cx="2624227" cy="1541012"/>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Case studies or examples where lab aided in the diagnosis or monitoring of a medical condition.</a:t>
              </a:r>
              <a:endParaRPr sz="1400" b="0" i="0" u="none" strike="noStrike" cap="none">
                <a:solidFill>
                  <a:srgbClr val="000000"/>
                </a:solidFill>
                <a:latin typeface="Arial"/>
                <a:ea typeface="Arial"/>
                <a:cs typeface="Arial"/>
                <a:sym typeface="Arial"/>
              </a:endParaRPr>
            </a:p>
          </p:txBody>
        </p:sp>
        <p:sp>
          <p:nvSpPr>
            <p:cNvPr id="389" name="Google Shape;389;p17"/>
            <p:cNvSpPr/>
            <p:nvPr/>
          </p:nvSpPr>
          <p:spPr>
            <a:xfrm rot="2700000">
              <a:off x="6422046" y="582893"/>
              <a:ext cx="2811115" cy="2811115"/>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7"/>
            <p:cNvSpPr/>
            <p:nvPr/>
          </p:nvSpPr>
          <p:spPr>
            <a:xfrm>
              <a:off x="6528147" y="676814"/>
              <a:ext cx="2624227" cy="2623766"/>
            </a:xfrm>
            <a:prstGeom prst="ellipse">
              <a:avLst/>
            </a:prstGeom>
            <a:solidFill>
              <a:schemeClr val="lt1">
                <a:alpha val="8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7"/>
            <p:cNvSpPr txBox="1"/>
            <p:nvPr/>
          </p:nvSpPr>
          <p:spPr>
            <a:xfrm>
              <a:off x="6903037" y="1051708"/>
              <a:ext cx="1874448" cy="187397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3. </a:t>
              </a:r>
              <a:endParaRPr/>
            </a:p>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Draw connections between laboratory services and positive patient outcomes</a:t>
              </a:r>
              <a:endParaRPr sz="1400" b="0" i="0" u="none" strike="noStrike" cap="none">
                <a:solidFill>
                  <a:srgbClr val="000000"/>
                </a:solidFill>
                <a:latin typeface="Arial"/>
                <a:ea typeface="Arial"/>
                <a:cs typeface="Arial"/>
                <a:sym typeface="Arial"/>
              </a:endParaRPr>
            </a:p>
          </p:txBody>
        </p:sp>
        <p:sp>
          <p:nvSpPr>
            <p:cNvPr id="392" name="Google Shape;392;p17"/>
            <p:cNvSpPr/>
            <p:nvPr/>
          </p:nvSpPr>
          <p:spPr>
            <a:xfrm>
              <a:off x="6528147" y="3446098"/>
              <a:ext cx="2624227" cy="15410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7"/>
            <p:cNvSpPr txBox="1"/>
            <p:nvPr/>
          </p:nvSpPr>
          <p:spPr>
            <a:xfrm>
              <a:off x="6528147" y="3446098"/>
              <a:ext cx="2624227" cy="1541012"/>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Rapid TAT = Shorter time to treatment and Reduced length of stay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Accuracy of lab results = better-informed clinical decisions and improved patient outcomes.</a:t>
              </a:r>
              <a:endParaRPr sz="1400" b="0" i="0" u="none" strike="noStrike" cap="none">
                <a:solidFill>
                  <a:srgbClr val="000000"/>
                </a:solidFill>
                <a:latin typeface="Arial"/>
                <a:ea typeface="Arial"/>
                <a:cs typeface="Arial"/>
                <a:sym typeface="Arial"/>
              </a:endParaRPr>
            </a:p>
          </p:txBody>
        </p:sp>
        <p:sp>
          <p:nvSpPr>
            <p:cNvPr id="394" name="Google Shape;394;p17"/>
            <p:cNvSpPr/>
            <p:nvPr/>
          </p:nvSpPr>
          <p:spPr>
            <a:xfrm rot="2700000">
              <a:off x="3529007" y="582893"/>
              <a:ext cx="2811115" cy="2811115"/>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7"/>
            <p:cNvSpPr/>
            <p:nvPr/>
          </p:nvSpPr>
          <p:spPr>
            <a:xfrm>
              <a:off x="3623054" y="676814"/>
              <a:ext cx="2624227" cy="2623766"/>
            </a:xfrm>
            <a:prstGeom prst="ellipse">
              <a:avLst/>
            </a:prstGeom>
            <a:solidFill>
              <a:schemeClr val="lt1">
                <a:alpha val="8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7"/>
            <p:cNvSpPr txBox="1"/>
            <p:nvPr/>
          </p:nvSpPr>
          <p:spPr>
            <a:xfrm>
              <a:off x="3997944" y="1051708"/>
              <a:ext cx="1874448" cy="187397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2.</a:t>
              </a:r>
              <a:endParaRPr/>
            </a:p>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Highlight implementation and outcomes of new initiatives and technologies</a:t>
              </a:r>
              <a:endParaRPr sz="1400" b="0" i="0" u="none" strike="noStrike" cap="none">
                <a:solidFill>
                  <a:srgbClr val="000000"/>
                </a:solidFill>
                <a:latin typeface="Arial"/>
                <a:ea typeface="Arial"/>
                <a:cs typeface="Arial"/>
                <a:sym typeface="Arial"/>
              </a:endParaRPr>
            </a:p>
          </p:txBody>
        </p:sp>
        <p:sp>
          <p:nvSpPr>
            <p:cNvPr id="397" name="Google Shape;397;p17"/>
            <p:cNvSpPr/>
            <p:nvPr/>
          </p:nvSpPr>
          <p:spPr>
            <a:xfrm>
              <a:off x="3623054" y="3446098"/>
              <a:ext cx="2624227" cy="15410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7"/>
            <p:cNvSpPr txBox="1"/>
            <p:nvPr/>
          </p:nvSpPr>
          <p:spPr>
            <a:xfrm>
              <a:off x="3623054" y="3446098"/>
              <a:ext cx="2624227" cy="1541012"/>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Improved productivity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Increased throughput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Reduced operational costs</a:t>
              </a:r>
              <a:endParaRPr sz="1400" b="0" i="0" u="none" strike="noStrike" cap="none">
                <a:solidFill>
                  <a:srgbClr val="000000"/>
                </a:solidFill>
                <a:latin typeface="Arial"/>
                <a:ea typeface="Arial"/>
                <a:cs typeface="Arial"/>
                <a:sym typeface="Arial"/>
              </a:endParaRPr>
            </a:p>
          </p:txBody>
        </p:sp>
        <p:sp>
          <p:nvSpPr>
            <p:cNvPr id="399" name="Google Shape;399;p17"/>
            <p:cNvSpPr/>
            <p:nvPr/>
          </p:nvSpPr>
          <p:spPr>
            <a:xfrm rot="2700000">
              <a:off x="623914" y="582893"/>
              <a:ext cx="2811115" cy="2811115"/>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7"/>
            <p:cNvSpPr/>
            <p:nvPr/>
          </p:nvSpPr>
          <p:spPr>
            <a:xfrm>
              <a:off x="717961" y="676814"/>
              <a:ext cx="2624227" cy="2623766"/>
            </a:xfrm>
            <a:prstGeom prst="ellipse">
              <a:avLst/>
            </a:prstGeom>
            <a:solidFill>
              <a:schemeClr val="lt1">
                <a:alpha val="8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7"/>
            <p:cNvSpPr txBox="1"/>
            <p:nvPr/>
          </p:nvSpPr>
          <p:spPr>
            <a:xfrm>
              <a:off x="1092851" y="1051708"/>
              <a:ext cx="1874448" cy="187397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1.</a:t>
              </a:r>
              <a:endParaRPr/>
            </a:p>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Showcase the laboratory's efficiency</a:t>
              </a:r>
              <a:endParaRPr/>
            </a:p>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7"/>
            <p:cNvSpPr/>
            <p:nvPr/>
          </p:nvSpPr>
          <p:spPr>
            <a:xfrm>
              <a:off x="717961" y="3446098"/>
              <a:ext cx="2624227" cy="15410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7"/>
            <p:cNvSpPr txBox="1"/>
            <p:nvPr/>
          </p:nvSpPr>
          <p:spPr>
            <a:xfrm>
              <a:off x="717961" y="3446098"/>
              <a:ext cx="2624227" cy="1541012"/>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Turnaround Times (TAT)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Volume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Optimized workflows</a:t>
              </a:r>
              <a:endParaRPr sz="1400" b="0" i="0" u="none" strike="noStrike" cap="none">
                <a:solidFill>
                  <a:srgbClr val="000000"/>
                </a:solidFill>
                <a:latin typeface="Arial"/>
                <a:ea typeface="Arial"/>
                <a:cs typeface="Arial"/>
                <a:sym typeface="Arial"/>
              </a:endParaRPr>
            </a:p>
          </p:txBody>
        </p:sp>
      </p:grpSp>
      <p:sp>
        <p:nvSpPr>
          <p:cNvPr id="404" name="Google Shape;404;p17"/>
          <p:cNvSpPr txBox="1"/>
          <p:nvPr/>
        </p:nvSpPr>
        <p:spPr>
          <a:xfrm>
            <a:off x="6436104" y="295730"/>
            <a:ext cx="4473389" cy="1167046"/>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90000"/>
              </a:lnSpc>
              <a:spcBef>
                <a:spcPts val="0"/>
              </a:spcBef>
              <a:spcAft>
                <a:spcPts val="0"/>
              </a:spcAft>
              <a:buClr>
                <a:schemeClr val="lt1"/>
              </a:buClr>
              <a:buSzPct val="86419"/>
              <a:buFont typeface="Arial"/>
              <a:buNone/>
            </a:pPr>
            <a:r>
              <a:rPr lang="en-US" sz="3600" b="1" i="0" u="none" strike="noStrike" cap="none">
                <a:solidFill>
                  <a:schemeClr val="lt1"/>
                </a:solidFill>
                <a:latin typeface="Arial"/>
                <a:ea typeface="Arial"/>
                <a:cs typeface="Arial"/>
                <a:sym typeface="Arial"/>
              </a:rPr>
              <a:t>Link Laboratory Services to Patient Outcomes</a:t>
            </a:r>
            <a:endParaRPr sz="1600" b="0" i="0" u="none" strike="noStrike" cap="none">
              <a:solidFill>
                <a:srgbClr val="000000"/>
              </a:solidFill>
              <a:latin typeface="Arial"/>
              <a:ea typeface="Arial"/>
              <a:cs typeface="Arial"/>
              <a:sym typeface="Arial"/>
            </a:endParaRPr>
          </a:p>
        </p:txBody>
      </p:sp>
      <p:sp>
        <p:nvSpPr>
          <p:cNvPr id="405" name="Google Shape;405;p17">
            <a:extLst>
              <a:ext uri="{C183D7F6-B498-43B3-948B-1728B52AA6E4}">
                <adec:decorative xmlns:adec="http://schemas.microsoft.com/office/drawing/2017/decorative" val="1"/>
              </a:ext>
            </a:extLst>
          </p:cNvPr>
          <p:cNvSpPr/>
          <p:nvPr/>
        </p:nvSpPr>
        <p:spPr>
          <a:xfrm rot="5400000">
            <a:off x="2771619" y="-1020687"/>
            <a:ext cx="807152" cy="5613860"/>
          </a:xfrm>
          <a:prstGeom prst="leftBrace">
            <a:avLst>
              <a:gd name="adj1" fmla="val 20833"/>
              <a:gd name="adj2" fmla="val 49704"/>
            </a:avLst>
          </a:prstGeom>
          <a:noFill/>
          <a:ln w="9525"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6" name="Google Shape;406;p17">
            <a:extLst>
              <a:ext uri="{C183D7F6-B498-43B3-948B-1728B52AA6E4}">
                <adec:decorative xmlns:adec="http://schemas.microsoft.com/office/drawing/2017/decorative" val="1"/>
              </a:ext>
            </a:extLst>
          </p:cNvPr>
          <p:cNvSpPr/>
          <p:nvPr/>
        </p:nvSpPr>
        <p:spPr>
          <a:xfrm rot="5400000">
            <a:off x="8495621" y="-1020687"/>
            <a:ext cx="807152" cy="5613860"/>
          </a:xfrm>
          <a:prstGeom prst="leftBrace">
            <a:avLst>
              <a:gd name="adj1" fmla="val 20833"/>
              <a:gd name="adj2" fmla="val 49704"/>
            </a:avLst>
          </a:prstGeom>
          <a:noFill/>
          <a:ln w="9525"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rial"/>
              <a:buNone/>
            </a:pPr>
            <a:r>
              <a:rPr lang="en-US"/>
              <a:t>Funding statement</a:t>
            </a:r>
            <a:endParaRPr/>
          </a:p>
        </p:txBody>
      </p:sp>
      <p:sp>
        <p:nvSpPr>
          <p:cNvPr id="89" name="Google Shape;89;p2"/>
          <p:cNvSpPr txBox="1">
            <a:spLocks noGrp="1"/>
          </p:cNvSpPr>
          <p:nvPr>
            <p:ph type="body" idx="1"/>
          </p:nvPr>
        </p:nvSpPr>
        <p:spPr>
          <a:xfrm>
            <a:off x="838200" y="3428999"/>
            <a:ext cx="10515600" cy="2311163"/>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50000"/>
              </a:lnSpc>
              <a:spcBef>
                <a:spcPts val="0"/>
              </a:spcBef>
              <a:spcAft>
                <a:spcPts val="0"/>
              </a:spcAft>
              <a:buSzPct val="80000"/>
              <a:buNone/>
            </a:pPr>
            <a:r>
              <a:rPr lang="en-US">
                <a:latin typeface="Arial"/>
                <a:ea typeface="Arial"/>
                <a:cs typeface="Arial"/>
                <a:sym typeface="Arial"/>
              </a:rPr>
              <a:t>This resource was made possible by cooperative agreement </a:t>
            </a:r>
            <a:r>
              <a:rPr lang="en-US"/>
              <a:t>NU47OE000107 </a:t>
            </a:r>
            <a:r>
              <a:rPr lang="en-US">
                <a:latin typeface="Arial"/>
                <a:ea typeface="Arial"/>
                <a:cs typeface="Arial"/>
                <a:sym typeface="Arial"/>
              </a:rPr>
              <a:t>from the Centers for Disease Control and Prevention (CDC). Its contents are solely the responsibility of the American Society for Clinical Pathology (ASCP) and do not necessarily represent the official views of </a:t>
            </a:r>
            <a:r>
              <a:rPr lang="en-US"/>
              <a:t>the </a:t>
            </a:r>
            <a:r>
              <a:rPr lang="en-US">
                <a:latin typeface="Arial"/>
                <a:ea typeface="Arial"/>
                <a:cs typeface="Arial"/>
                <a:sym typeface="Arial"/>
              </a:rPr>
              <a:t>CDC.</a:t>
            </a:r>
            <a:endParaRPr/>
          </a:p>
          <a:p>
            <a:pPr marL="0" lvl="0" indent="0" algn="ctr" rtl="0">
              <a:lnSpc>
                <a:spcPct val="110000"/>
              </a:lnSpc>
              <a:spcBef>
                <a:spcPts val="1200"/>
              </a:spcBef>
              <a:spcAft>
                <a:spcPts val="0"/>
              </a:spcAft>
              <a:buClr>
                <a:srgbClr val="4696D2"/>
              </a:buClr>
              <a:buSzPct val="8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txBox="1">
            <a:spLocks noGrp="1"/>
          </p:cNvSpPr>
          <p:nvPr>
            <p:ph type="title"/>
          </p:nvPr>
        </p:nvSpPr>
        <p:spPr>
          <a:xfrm>
            <a:off x="-53788" y="2334666"/>
            <a:ext cx="3283479" cy="218866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a:t>Value-add Examples</a:t>
            </a:r>
            <a:br>
              <a:rPr lang="en-US"/>
            </a:br>
            <a:r>
              <a:rPr lang="en-US" sz="6000"/>
              <a:t>2</a:t>
            </a:r>
            <a:endParaRPr/>
          </a:p>
        </p:txBody>
      </p:sp>
      <p:grpSp>
        <p:nvGrpSpPr>
          <p:cNvPr id="413" name="Google Shape;413;p18" descr="chart with information on process improvement "/>
          <p:cNvGrpSpPr/>
          <p:nvPr/>
        </p:nvGrpSpPr>
        <p:grpSpPr>
          <a:xfrm>
            <a:off x="3377609" y="1027439"/>
            <a:ext cx="7925385" cy="4512750"/>
            <a:chOff x="-194549" y="38657"/>
            <a:chExt cx="7925385" cy="4512750"/>
          </a:xfrm>
        </p:grpSpPr>
        <p:sp>
          <p:nvSpPr>
            <p:cNvPr id="414" name="Google Shape;414;p18"/>
            <p:cNvSpPr/>
            <p:nvPr/>
          </p:nvSpPr>
          <p:spPr>
            <a:xfrm>
              <a:off x="0" y="38657"/>
              <a:ext cx="7730836" cy="806400"/>
            </a:xfrm>
            <a:prstGeom prst="rect">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8"/>
            <p:cNvSpPr txBox="1"/>
            <p:nvPr/>
          </p:nvSpPr>
          <p:spPr>
            <a:xfrm>
              <a:off x="-194549" y="38657"/>
              <a:ext cx="7730836" cy="8064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Be Curious About Financials!</a:t>
              </a:r>
              <a:endParaRPr sz="1400" b="0" i="0" u="none" strike="noStrike" cap="none">
                <a:solidFill>
                  <a:srgbClr val="000000"/>
                </a:solidFill>
                <a:latin typeface="Arial"/>
                <a:ea typeface="Arial"/>
                <a:cs typeface="Arial"/>
                <a:sym typeface="Arial"/>
              </a:endParaRPr>
            </a:p>
          </p:txBody>
        </p:sp>
        <p:sp>
          <p:nvSpPr>
            <p:cNvPr id="416" name="Google Shape;416;p18"/>
            <p:cNvSpPr txBox="1"/>
            <p:nvPr/>
          </p:nvSpPr>
          <p:spPr>
            <a:xfrm>
              <a:off x="0" y="845061"/>
              <a:ext cx="7730836" cy="370634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Review agreements </a:t>
              </a:r>
              <a:r>
                <a:rPr lang="en-US" sz="2400" b="0" i="0" u="none" strike="noStrike" cap="none">
                  <a:solidFill>
                    <a:srgbClr val="000000"/>
                  </a:solidFill>
                  <a:latin typeface="Arial"/>
                  <a:ea typeface="Arial"/>
                  <a:cs typeface="Arial"/>
                  <a:sym typeface="Arial"/>
                </a:rPr>
                <a:t>for opportunities to renegotiate</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Transition to new vendors</a:t>
              </a:r>
              <a:r>
                <a:rPr lang="en-US" sz="2400" b="0" i="0" u="none" strike="noStrike" cap="none">
                  <a:solidFill>
                    <a:srgbClr val="000000"/>
                  </a:solidFill>
                  <a:latin typeface="Arial"/>
                  <a:ea typeface="Arial"/>
                  <a:cs typeface="Arial"/>
                  <a:sym typeface="Arial"/>
                </a:rPr>
                <a:t>/Standardize where able</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Consider reagent rental agreements*</a:t>
              </a:r>
              <a:r>
                <a:rPr lang="en-US" sz="2400" b="0" i="0" u="none" strike="noStrike" cap="none">
                  <a:solidFill>
                    <a:srgbClr val="000000"/>
                  </a:solidFill>
                  <a:latin typeface="Arial"/>
                  <a:ea typeface="Arial"/>
                  <a:cs typeface="Arial"/>
                  <a:sym typeface="Arial"/>
                </a:rPr>
                <a:t> instead of large capital purchases</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Investigate write offs </a:t>
              </a:r>
              <a:r>
                <a:rPr lang="en-US" sz="2400" b="0" i="0" u="none" strike="noStrike" cap="none">
                  <a:solidFill>
                    <a:srgbClr val="000000"/>
                  </a:solidFill>
                  <a:latin typeface="Arial"/>
                  <a:ea typeface="Arial"/>
                  <a:cs typeface="Arial"/>
                  <a:sym typeface="Arial"/>
                </a:rPr>
                <a:t>with Revenue Cycle</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Perform CPT audits</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Apply for federal grants </a:t>
              </a:r>
              <a:r>
                <a:rPr lang="en-US" sz="2400" b="0" i="0" u="none" strike="noStrike" cap="none">
                  <a:solidFill>
                    <a:srgbClr val="000000"/>
                  </a:solidFill>
                  <a:latin typeface="Arial"/>
                  <a:ea typeface="Arial"/>
                  <a:cs typeface="Arial"/>
                  <a:sym typeface="Arial"/>
                </a:rPr>
                <a:t>to help fund testing like HIV and HCV</a:t>
              </a:r>
              <a:endParaRPr sz="1400" b="0" i="0" u="none" strike="noStrike" cap="none">
                <a:solidFill>
                  <a:srgbClr val="000000"/>
                </a:solidFill>
                <a:latin typeface="Arial"/>
                <a:ea typeface="Arial"/>
                <a:cs typeface="Arial"/>
                <a:sym typeface="Arial"/>
              </a:endParaRPr>
            </a:p>
          </p:txBody>
        </p:sp>
      </p:grpSp>
      <p:sp>
        <p:nvSpPr>
          <p:cNvPr id="417" name="Google Shape;417;p18" descr="blue rectangle with text"/>
          <p:cNvSpPr/>
          <p:nvPr/>
        </p:nvSpPr>
        <p:spPr>
          <a:xfrm>
            <a:off x="3572158" y="5633864"/>
            <a:ext cx="5472953" cy="918257"/>
          </a:xfrm>
          <a:prstGeom prst="rect">
            <a:avLst/>
          </a:prstGeom>
          <a:solidFill>
            <a:schemeClr val="accent1"/>
          </a:solidFill>
          <a:ln w="25400" cap="flat" cmpd="sng">
            <a:solidFill>
              <a:srgbClr val="1D3F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8" name="Google Shape;418;p18"/>
          <p:cNvSpPr txBox="1"/>
          <p:nvPr/>
        </p:nvSpPr>
        <p:spPr>
          <a:xfrm>
            <a:off x="3639393" y="5654053"/>
            <a:ext cx="5472953"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200" b="0" i="0" u="none" strike="noStrike" cap="none">
                <a:solidFill>
                  <a:schemeClr val="lt1"/>
                </a:solidFill>
                <a:latin typeface="Quattrocento Sans"/>
                <a:ea typeface="Quattrocento Sans"/>
                <a:cs typeface="Quattrocento Sans"/>
                <a:sym typeface="Quattrocento Sans"/>
              </a:rPr>
              <a:t>*</a:t>
            </a:r>
            <a:r>
              <a:rPr lang="en-US" sz="1200" b="1" i="0" u="none" strike="noStrike" cap="none">
                <a:solidFill>
                  <a:schemeClr val="lt1"/>
                </a:solidFill>
                <a:latin typeface="Quattrocento Sans"/>
                <a:ea typeface="Quattrocento Sans"/>
                <a:cs typeface="Quattrocento Sans"/>
                <a:sym typeface="Quattrocento Sans"/>
              </a:rPr>
              <a:t>A Reagent Rental Agreement </a:t>
            </a:r>
            <a:r>
              <a:rPr lang="en-US" sz="1200" b="0" i="0" u="none" strike="noStrike" cap="none">
                <a:solidFill>
                  <a:schemeClr val="lt1"/>
                </a:solidFill>
                <a:latin typeface="Quattrocento Sans"/>
                <a:ea typeface="Quattrocento Sans"/>
                <a:cs typeface="Quattrocento Sans"/>
                <a:sym typeface="Quattrocento Sans"/>
              </a:rPr>
              <a:t>is an agreement between Borrower and a customer pursuant to which the customer rents a Diagnostic System and commits to buy minimum annual volumes of diagnostic test kits. Kind of like leasing a car, it is a way to keep up-to-date lab equipment in your laboratory.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9"/>
          <p:cNvSpPr txBox="1">
            <a:spLocks noGrp="1"/>
          </p:cNvSpPr>
          <p:nvPr>
            <p:ph type="title"/>
          </p:nvPr>
        </p:nvSpPr>
        <p:spPr>
          <a:xfrm>
            <a:off x="838199" y="203131"/>
            <a:ext cx="6503895"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a:t>Strategies for Finance Optimization</a:t>
            </a:r>
            <a:endParaRPr>
              <a:solidFill>
                <a:schemeClr val="lt1"/>
              </a:solidFill>
            </a:endParaRPr>
          </a:p>
        </p:txBody>
      </p:sp>
      <p:sp>
        <p:nvSpPr>
          <p:cNvPr id="426" name="Google Shape;426;p19"/>
          <p:cNvSpPr txBox="1"/>
          <p:nvPr/>
        </p:nvSpPr>
        <p:spPr>
          <a:xfrm>
            <a:off x="1048871" y="2040704"/>
            <a:ext cx="7126941" cy="40185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Identify areas where costs can be reduced without compromising quality.</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Negotiate with suppliers for better pricing</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Reagents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Consumables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Equipment</a:t>
            </a:r>
            <a:endParaRPr/>
          </a:p>
          <a:p>
            <a:pPr marL="171450" marR="0" lvl="1" indent="-69850" algn="l" rtl="0">
              <a:lnSpc>
                <a:spcPct val="90000"/>
              </a:lnSpc>
              <a:spcBef>
                <a:spcPts val="24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Improve Billing Processes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Implement robust billing systems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Ensure accurate and timely claims submission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Identify and rectify billing errors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Conduct regular audits</a:t>
            </a:r>
            <a:endParaRPr sz="14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19" descr="A blue arrow pointing up&#10;&#10;"/>
          <p:cNvPicPr preferRelativeResize="0"/>
          <p:nvPr/>
        </p:nvPicPr>
        <p:blipFill rotWithShape="1">
          <a:blip r:embed="rId3">
            <a:alphaModFix/>
          </a:blip>
          <a:srcRect/>
          <a:stretch/>
        </p:blipFill>
        <p:spPr>
          <a:xfrm>
            <a:off x="6916272" y="2040704"/>
            <a:ext cx="4084674" cy="40541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0"/>
          <p:cNvSpPr txBox="1">
            <a:spLocks noGrp="1"/>
          </p:cNvSpPr>
          <p:nvPr>
            <p:ph type="title"/>
          </p:nvPr>
        </p:nvSpPr>
        <p:spPr>
          <a:xfrm>
            <a:off x="838198" y="203131"/>
            <a:ext cx="7673789" cy="116704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86419"/>
              <a:buFont typeface="Arial"/>
              <a:buNone/>
            </a:pPr>
            <a:r>
              <a:rPr lang="en-US" sz="3600">
                <a:solidFill>
                  <a:srgbClr val="FFFFFF"/>
                </a:solidFill>
              </a:rPr>
              <a:t>Leakage - Physician orders for tests to be performed by other reference labs</a:t>
            </a:r>
            <a:endParaRPr>
              <a:solidFill>
                <a:schemeClr val="lt1"/>
              </a:solidFill>
            </a:endParaRPr>
          </a:p>
        </p:txBody>
      </p:sp>
      <p:grpSp>
        <p:nvGrpSpPr>
          <p:cNvPr id="433" name="Google Shape;433;p20" descr="chart on leakage info"/>
          <p:cNvGrpSpPr/>
          <p:nvPr/>
        </p:nvGrpSpPr>
        <p:grpSpPr>
          <a:xfrm>
            <a:off x="363610" y="2078914"/>
            <a:ext cx="11445387" cy="3652655"/>
            <a:chOff x="8587" y="642036"/>
            <a:chExt cx="11445387" cy="3652655"/>
          </a:xfrm>
        </p:grpSpPr>
        <p:sp>
          <p:nvSpPr>
            <p:cNvPr id="434" name="Google Shape;434;p20"/>
            <p:cNvSpPr/>
            <p:nvPr/>
          </p:nvSpPr>
          <p:spPr>
            <a:xfrm>
              <a:off x="152855" y="1410483"/>
              <a:ext cx="2197818" cy="7242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0"/>
            <p:cNvSpPr txBox="1"/>
            <p:nvPr/>
          </p:nvSpPr>
          <p:spPr>
            <a:xfrm>
              <a:off x="152855" y="1410483"/>
              <a:ext cx="2197818" cy="72428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800" b="1" i="0" u="none" strike="noStrike" cap="none">
                  <a:solidFill>
                    <a:srgbClr val="000000"/>
                  </a:solidFill>
                  <a:latin typeface="Arial"/>
                  <a:ea typeface="Arial"/>
                  <a:cs typeface="Arial"/>
                  <a:sym typeface="Arial"/>
                </a:rPr>
                <a:t>Leakage</a:t>
              </a:r>
              <a:endParaRPr sz="2800" b="0" i="0" u="none" strike="noStrike" cap="none">
                <a:solidFill>
                  <a:srgbClr val="000000"/>
                </a:solidFill>
                <a:latin typeface="Arial"/>
                <a:ea typeface="Arial"/>
                <a:cs typeface="Arial"/>
                <a:sym typeface="Arial"/>
              </a:endParaRPr>
            </a:p>
          </p:txBody>
        </p:sp>
        <p:sp>
          <p:nvSpPr>
            <p:cNvPr id="436" name="Google Shape;436;p20"/>
            <p:cNvSpPr/>
            <p:nvPr/>
          </p:nvSpPr>
          <p:spPr>
            <a:xfrm>
              <a:off x="152855" y="2937742"/>
              <a:ext cx="2197818" cy="1356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0"/>
            <p:cNvSpPr txBox="1"/>
            <p:nvPr/>
          </p:nvSpPr>
          <p:spPr>
            <a:xfrm>
              <a:off x="152855" y="2937742"/>
              <a:ext cx="2197818" cy="1356949"/>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Result = loss of business and revenue for the laboratory. </a:t>
              </a:r>
              <a:endParaRPr sz="1600" b="1" i="0" u="none" strike="noStrike" cap="none">
                <a:solidFill>
                  <a:srgbClr val="000000"/>
                </a:solidFill>
                <a:latin typeface="Arial"/>
                <a:ea typeface="Arial"/>
                <a:cs typeface="Arial"/>
                <a:sym typeface="Arial"/>
              </a:endParaRPr>
            </a:p>
          </p:txBody>
        </p:sp>
        <p:sp>
          <p:nvSpPr>
            <p:cNvPr id="438" name="Google Shape;438;p20"/>
            <p:cNvSpPr/>
            <p:nvPr/>
          </p:nvSpPr>
          <p:spPr>
            <a:xfrm>
              <a:off x="8587" y="1323070"/>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0"/>
            <p:cNvSpPr/>
            <p:nvPr/>
          </p:nvSpPr>
          <p:spPr>
            <a:xfrm>
              <a:off x="208363" y="812443"/>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0"/>
            <p:cNvSpPr/>
            <p:nvPr/>
          </p:nvSpPr>
          <p:spPr>
            <a:xfrm>
              <a:off x="364057" y="1084927"/>
              <a:ext cx="274727" cy="274727"/>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0"/>
            <p:cNvSpPr/>
            <p:nvPr/>
          </p:nvSpPr>
          <p:spPr>
            <a:xfrm>
              <a:off x="694826" y="642036"/>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0"/>
            <p:cNvSpPr/>
            <p:nvPr/>
          </p:nvSpPr>
          <p:spPr>
            <a:xfrm>
              <a:off x="1412013" y="959763"/>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0"/>
            <p:cNvSpPr/>
            <p:nvPr/>
          </p:nvSpPr>
          <p:spPr>
            <a:xfrm>
              <a:off x="1604496" y="677194"/>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0"/>
            <p:cNvSpPr/>
            <p:nvPr/>
          </p:nvSpPr>
          <p:spPr>
            <a:xfrm>
              <a:off x="1765754" y="920969"/>
              <a:ext cx="274727" cy="274727"/>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0"/>
            <p:cNvSpPr/>
            <p:nvPr/>
          </p:nvSpPr>
          <p:spPr>
            <a:xfrm>
              <a:off x="2108414" y="1190201"/>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0"/>
            <p:cNvSpPr/>
            <p:nvPr/>
          </p:nvSpPr>
          <p:spPr>
            <a:xfrm>
              <a:off x="2255268" y="1459434"/>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0"/>
            <p:cNvSpPr/>
            <p:nvPr/>
          </p:nvSpPr>
          <p:spPr>
            <a:xfrm>
              <a:off x="899404" y="679443"/>
              <a:ext cx="449553" cy="449553"/>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0"/>
            <p:cNvSpPr/>
            <p:nvPr/>
          </p:nvSpPr>
          <p:spPr>
            <a:xfrm>
              <a:off x="67016" y="1692896"/>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0"/>
            <p:cNvSpPr/>
            <p:nvPr/>
          </p:nvSpPr>
          <p:spPr>
            <a:xfrm>
              <a:off x="197770" y="2134764"/>
              <a:ext cx="274727" cy="274727"/>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0"/>
            <p:cNvSpPr/>
            <p:nvPr/>
          </p:nvSpPr>
          <p:spPr>
            <a:xfrm>
              <a:off x="546607" y="2306559"/>
              <a:ext cx="399603" cy="399603"/>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0"/>
            <p:cNvSpPr/>
            <p:nvPr/>
          </p:nvSpPr>
          <p:spPr>
            <a:xfrm>
              <a:off x="1055958" y="2609792"/>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0"/>
            <p:cNvSpPr/>
            <p:nvPr/>
          </p:nvSpPr>
          <p:spPr>
            <a:xfrm>
              <a:off x="1222661" y="2306109"/>
              <a:ext cx="274727" cy="274727"/>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0"/>
            <p:cNvSpPr/>
            <p:nvPr/>
          </p:nvSpPr>
          <p:spPr>
            <a:xfrm>
              <a:off x="1548243" y="2451393"/>
              <a:ext cx="174826" cy="17482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0"/>
            <p:cNvSpPr/>
            <p:nvPr/>
          </p:nvSpPr>
          <p:spPr>
            <a:xfrm>
              <a:off x="1817901" y="2181233"/>
              <a:ext cx="399603" cy="399603"/>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0"/>
            <p:cNvSpPr/>
            <p:nvPr/>
          </p:nvSpPr>
          <p:spPr>
            <a:xfrm>
              <a:off x="2161313" y="1834347"/>
              <a:ext cx="274727" cy="274727"/>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0"/>
            <p:cNvSpPr/>
            <p:nvPr/>
          </p:nvSpPr>
          <p:spPr>
            <a:xfrm>
              <a:off x="2432092" y="993989"/>
              <a:ext cx="806834" cy="1540336"/>
            </a:xfrm>
            <a:prstGeom prst="chevron">
              <a:avLst>
                <a:gd name="adj" fmla="val 62310"/>
              </a:avLst>
            </a:prstGeom>
            <a:solidFill>
              <a:srgbClr val="A1D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0"/>
            <p:cNvSpPr/>
            <p:nvPr/>
          </p:nvSpPr>
          <p:spPr>
            <a:xfrm>
              <a:off x="3238927" y="994737"/>
              <a:ext cx="2200459" cy="15403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0"/>
            <p:cNvSpPr txBox="1"/>
            <p:nvPr/>
          </p:nvSpPr>
          <p:spPr>
            <a:xfrm>
              <a:off x="3238927" y="994737"/>
              <a:ext cx="2200459" cy="154032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1" i="0" u="none" strike="noStrike" cap="none">
                  <a:solidFill>
                    <a:srgbClr val="000000"/>
                  </a:solidFill>
                  <a:latin typeface="Arial"/>
                  <a:ea typeface="Arial"/>
                  <a:cs typeface="Arial"/>
                  <a:sym typeface="Arial"/>
                </a:rPr>
                <a:t>Identify Leakage Patterns</a:t>
              </a:r>
              <a:endParaRPr sz="2000" b="0" i="0" u="none" strike="noStrike" cap="none">
                <a:solidFill>
                  <a:srgbClr val="000000"/>
                </a:solidFill>
                <a:latin typeface="Arial"/>
                <a:ea typeface="Arial"/>
                <a:cs typeface="Arial"/>
                <a:sym typeface="Arial"/>
              </a:endParaRPr>
            </a:p>
          </p:txBody>
        </p:sp>
        <p:sp>
          <p:nvSpPr>
            <p:cNvPr id="459" name="Google Shape;459;p20"/>
            <p:cNvSpPr/>
            <p:nvPr/>
          </p:nvSpPr>
          <p:spPr>
            <a:xfrm>
              <a:off x="3238927" y="2937742"/>
              <a:ext cx="2200459" cy="1356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0"/>
            <p:cNvSpPr txBox="1"/>
            <p:nvPr/>
          </p:nvSpPr>
          <p:spPr>
            <a:xfrm>
              <a:off x="3133830" y="2937742"/>
              <a:ext cx="2200459" cy="1356949"/>
            </a:xfrm>
            <a:prstGeom prst="rect">
              <a:avLst/>
            </a:prstGeom>
            <a:noFill/>
            <a:ln>
              <a:noFill/>
            </a:ln>
          </p:spPr>
          <p:txBody>
            <a:bodyPr spcFirstLastPara="1" wrap="square" lIns="20300" tIns="2030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Analyze test ordering data</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Look for tests with high volumes referred out</a:t>
              </a:r>
              <a:endParaRPr sz="1400" b="0" i="0" u="none" strike="noStrike" cap="none">
                <a:solidFill>
                  <a:srgbClr val="000000"/>
                </a:solidFill>
                <a:latin typeface="Arial"/>
                <a:ea typeface="Arial"/>
                <a:cs typeface="Arial"/>
                <a:sym typeface="Arial"/>
              </a:endParaRPr>
            </a:p>
          </p:txBody>
        </p:sp>
        <p:sp>
          <p:nvSpPr>
            <p:cNvPr id="461" name="Google Shape;461;p20"/>
            <p:cNvSpPr/>
            <p:nvPr/>
          </p:nvSpPr>
          <p:spPr>
            <a:xfrm>
              <a:off x="5439386" y="993989"/>
              <a:ext cx="806834" cy="1540336"/>
            </a:xfrm>
            <a:prstGeom prst="chevron">
              <a:avLst>
                <a:gd name="adj" fmla="val 62310"/>
              </a:avLst>
            </a:prstGeom>
            <a:solidFill>
              <a:srgbClr val="A1D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0"/>
            <p:cNvSpPr/>
            <p:nvPr/>
          </p:nvSpPr>
          <p:spPr>
            <a:xfrm>
              <a:off x="6246221" y="994737"/>
              <a:ext cx="2200459" cy="15403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0"/>
            <p:cNvSpPr txBox="1"/>
            <p:nvPr/>
          </p:nvSpPr>
          <p:spPr>
            <a:xfrm>
              <a:off x="6246221" y="994737"/>
              <a:ext cx="2200459" cy="154032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1" i="0" u="none" strike="noStrike" cap="none">
                  <a:solidFill>
                    <a:srgbClr val="000000"/>
                  </a:solidFill>
                  <a:latin typeface="Arial"/>
                  <a:ea typeface="Arial"/>
                  <a:cs typeface="Arial"/>
                  <a:sym typeface="Arial"/>
                </a:rPr>
                <a:t>Physician Utilization Reports</a:t>
              </a:r>
              <a:endParaRPr sz="2000" b="0" i="0" u="none" strike="noStrike" cap="none">
                <a:solidFill>
                  <a:srgbClr val="000000"/>
                </a:solidFill>
                <a:latin typeface="Arial"/>
                <a:ea typeface="Arial"/>
                <a:cs typeface="Arial"/>
                <a:sym typeface="Arial"/>
              </a:endParaRPr>
            </a:p>
          </p:txBody>
        </p:sp>
        <p:sp>
          <p:nvSpPr>
            <p:cNvPr id="464" name="Google Shape;464;p20"/>
            <p:cNvSpPr/>
            <p:nvPr/>
          </p:nvSpPr>
          <p:spPr>
            <a:xfrm>
              <a:off x="6246221" y="2937742"/>
              <a:ext cx="2200459" cy="1356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20"/>
            <p:cNvSpPr txBox="1"/>
            <p:nvPr/>
          </p:nvSpPr>
          <p:spPr>
            <a:xfrm>
              <a:off x="6117446" y="2937742"/>
              <a:ext cx="2200459" cy="1356949"/>
            </a:xfrm>
            <a:prstGeom prst="rect">
              <a:avLst/>
            </a:prstGeom>
            <a:noFill/>
            <a:ln>
              <a:noFill/>
            </a:ln>
          </p:spPr>
          <p:txBody>
            <a:bodyPr spcFirstLastPara="1" wrap="square" lIns="20300" tIns="2030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Generate physician-specific reports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Look for patterns among providers / divisions</a:t>
              </a:r>
              <a:endParaRPr sz="1400" b="0" i="0" u="none" strike="noStrike" cap="none">
                <a:solidFill>
                  <a:srgbClr val="000000"/>
                </a:solidFill>
                <a:latin typeface="Arial"/>
                <a:ea typeface="Arial"/>
                <a:cs typeface="Arial"/>
                <a:sym typeface="Arial"/>
              </a:endParaRPr>
            </a:p>
          </p:txBody>
        </p:sp>
        <p:sp>
          <p:nvSpPr>
            <p:cNvPr id="466" name="Google Shape;466;p20"/>
            <p:cNvSpPr/>
            <p:nvPr/>
          </p:nvSpPr>
          <p:spPr>
            <a:xfrm>
              <a:off x="8324279" y="1010141"/>
              <a:ext cx="806834" cy="1540336"/>
            </a:xfrm>
            <a:prstGeom prst="chevron">
              <a:avLst>
                <a:gd name="adj" fmla="val 62310"/>
              </a:avLst>
            </a:prstGeom>
            <a:solidFill>
              <a:srgbClr val="A1D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0"/>
            <p:cNvSpPr/>
            <p:nvPr/>
          </p:nvSpPr>
          <p:spPr>
            <a:xfrm>
              <a:off x="9418550" y="884714"/>
              <a:ext cx="1870390" cy="1870390"/>
            </a:xfrm>
            <a:prstGeom prst="ellipse">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20"/>
            <p:cNvSpPr txBox="1"/>
            <p:nvPr/>
          </p:nvSpPr>
          <p:spPr>
            <a:xfrm>
              <a:off x="9692462" y="1158626"/>
              <a:ext cx="1322566" cy="13225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1" i="0" u="none" strike="noStrike" cap="none">
                  <a:solidFill>
                    <a:schemeClr val="lt1"/>
                  </a:solidFill>
                  <a:latin typeface="Arial"/>
                  <a:ea typeface="Arial"/>
                  <a:cs typeface="Arial"/>
                  <a:sym typeface="Arial"/>
                </a:rPr>
                <a:t>Physician Education</a:t>
              </a:r>
              <a:endParaRPr sz="2000" b="0" i="0" u="none" strike="noStrike" cap="none">
                <a:solidFill>
                  <a:srgbClr val="000000"/>
                </a:solidFill>
                <a:latin typeface="Arial"/>
                <a:ea typeface="Arial"/>
                <a:cs typeface="Arial"/>
                <a:sym typeface="Arial"/>
              </a:endParaRPr>
            </a:p>
          </p:txBody>
        </p:sp>
        <p:sp>
          <p:nvSpPr>
            <p:cNvPr id="469" name="Google Shape;469;p20"/>
            <p:cNvSpPr/>
            <p:nvPr/>
          </p:nvSpPr>
          <p:spPr>
            <a:xfrm>
              <a:off x="9253515" y="2937742"/>
              <a:ext cx="2200459" cy="1356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20"/>
            <p:cNvSpPr txBox="1"/>
            <p:nvPr/>
          </p:nvSpPr>
          <p:spPr>
            <a:xfrm>
              <a:off x="9148418" y="2937742"/>
              <a:ext cx="2305556" cy="1356949"/>
            </a:xfrm>
            <a:prstGeom prst="rect">
              <a:avLst/>
            </a:prstGeom>
            <a:noFill/>
            <a:ln>
              <a:noFill/>
            </a:ln>
          </p:spPr>
          <p:txBody>
            <a:bodyPr spcFirstLastPara="1" wrap="square" lIns="20300" tIns="2030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Share send out data with physicians </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Share the capabilities, advantages, and convenience of utilizing in-house laboratory services.</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1"/>
          <p:cNvSpPr txBox="1">
            <a:spLocks noGrp="1"/>
          </p:cNvSpPr>
          <p:nvPr>
            <p:ph type="title"/>
          </p:nvPr>
        </p:nvSpPr>
        <p:spPr>
          <a:xfrm>
            <a:off x="-53788" y="2334666"/>
            <a:ext cx="3283479" cy="218866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sz="3200" b="1" i="0">
                <a:solidFill>
                  <a:srgbClr val="FFFFFF"/>
                </a:solidFill>
                <a:latin typeface="Arial"/>
                <a:ea typeface="Arial"/>
                <a:cs typeface="Arial"/>
                <a:sym typeface="Arial"/>
              </a:rPr>
              <a:t>Monitor and Evaluate Leakage Reduction Initiatives</a:t>
            </a:r>
            <a:endParaRPr sz="6000"/>
          </a:p>
        </p:txBody>
      </p:sp>
      <p:grpSp>
        <p:nvGrpSpPr>
          <p:cNvPr id="477" name="Google Shape;477;p21" descr="info on M&amp;E leakage reduction initiatives "/>
          <p:cNvGrpSpPr/>
          <p:nvPr/>
        </p:nvGrpSpPr>
        <p:grpSpPr>
          <a:xfrm>
            <a:off x="3580957" y="1053671"/>
            <a:ext cx="8154460" cy="4448512"/>
            <a:chOff x="2153" y="841206"/>
            <a:chExt cx="8154460" cy="4448512"/>
          </a:xfrm>
        </p:grpSpPr>
        <p:sp>
          <p:nvSpPr>
            <p:cNvPr id="478" name="Google Shape;478;p21"/>
            <p:cNvSpPr/>
            <p:nvPr/>
          </p:nvSpPr>
          <p:spPr>
            <a:xfrm>
              <a:off x="2153" y="841206"/>
              <a:ext cx="3781236" cy="444851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1" descr="Doctor checking the notes"/>
            <p:cNvSpPr/>
            <p:nvPr/>
          </p:nvSpPr>
          <p:spPr>
            <a:xfrm>
              <a:off x="191214" y="1019146"/>
              <a:ext cx="3403112" cy="2891533"/>
            </a:xfrm>
            <a:prstGeom prst="rect">
              <a:avLst/>
            </a:prstGeom>
            <a:blipFill rotWithShape="1">
              <a:blip r:embed="rId3">
                <a:alphaModFix/>
              </a:blip>
              <a:stretch>
                <a:fillRect l="-13994" r="-13995"/>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1"/>
            <p:cNvSpPr/>
            <p:nvPr/>
          </p:nvSpPr>
          <p:spPr>
            <a:xfrm>
              <a:off x="191214" y="3910679"/>
              <a:ext cx="3403112" cy="12010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21"/>
            <p:cNvSpPr txBox="1"/>
            <p:nvPr/>
          </p:nvSpPr>
          <p:spPr>
            <a:xfrm>
              <a:off x="191214" y="3910679"/>
              <a:ext cx="3403112" cy="120109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Establish a monitoring system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of physician utilization patterns and test volumes</a:t>
              </a:r>
              <a:endParaRPr sz="1400" b="0" i="0" u="none" strike="noStrike" cap="none">
                <a:solidFill>
                  <a:srgbClr val="000000"/>
                </a:solidFill>
                <a:latin typeface="Arial"/>
                <a:ea typeface="Arial"/>
                <a:cs typeface="Arial"/>
                <a:sym typeface="Arial"/>
              </a:endParaRPr>
            </a:p>
          </p:txBody>
        </p:sp>
        <p:sp>
          <p:nvSpPr>
            <p:cNvPr id="482" name="Google Shape;482;p21"/>
            <p:cNvSpPr/>
            <p:nvPr/>
          </p:nvSpPr>
          <p:spPr>
            <a:xfrm>
              <a:off x="4375377" y="841206"/>
              <a:ext cx="3781236" cy="444851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21" descr="A woman making notes"/>
            <p:cNvSpPr/>
            <p:nvPr/>
          </p:nvSpPr>
          <p:spPr>
            <a:xfrm>
              <a:off x="4564439" y="1019146"/>
              <a:ext cx="3403112" cy="2891533"/>
            </a:xfrm>
            <a:prstGeom prst="rect">
              <a:avLst/>
            </a:prstGeom>
            <a:blipFill rotWithShape="1">
              <a:blip r:embed="rId4">
                <a:alphaModFix/>
              </a:blip>
              <a:stretch>
                <a:fillRect l="-13994" r="-13995"/>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21"/>
            <p:cNvSpPr/>
            <p:nvPr/>
          </p:nvSpPr>
          <p:spPr>
            <a:xfrm>
              <a:off x="4564439" y="3910679"/>
              <a:ext cx="3403112" cy="12010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21"/>
            <p:cNvSpPr txBox="1"/>
            <p:nvPr/>
          </p:nvSpPr>
          <p:spPr>
            <a:xfrm>
              <a:off x="4564439" y="3910679"/>
              <a:ext cx="3403112" cy="120109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Regularly evaluate effectiveness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of strategies and adjust as needed</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7" name="Google Shape;497;p22"/>
          <p:cNvSpPr txBox="1">
            <a:spLocks noGrp="1"/>
          </p:cNvSpPr>
          <p:nvPr>
            <p:ph type="title"/>
          </p:nvPr>
        </p:nvSpPr>
        <p:spPr>
          <a:xfrm>
            <a:off x="838198" y="203131"/>
            <a:ext cx="7673789"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a:solidFill>
                  <a:schemeClr val="lt1"/>
                </a:solidFill>
              </a:rPr>
              <a:t>Share send out financials</a:t>
            </a:r>
            <a:endParaRPr>
              <a:solidFill>
                <a:schemeClr val="lt1"/>
              </a:solidFill>
            </a:endParaRPr>
          </a:p>
        </p:txBody>
      </p:sp>
      <p:sp>
        <p:nvSpPr>
          <p:cNvPr id="494" name="Google Shape;494;p22" descr="Looking at the graph by magnifying glass"/>
          <p:cNvSpPr/>
          <p:nvPr/>
        </p:nvSpPr>
        <p:spPr>
          <a:xfrm>
            <a:off x="1961620" y="1689225"/>
            <a:ext cx="3726394" cy="2981116"/>
          </a:xfrm>
          <a:prstGeom prst="rect">
            <a:avLst/>
          </a:prstGeom>
          <a:blipFill rotWithShape="1">
            <a:blip r:embed="rId3">
              <a:alphaModFix/>
            </a:blip>
            <a:stretch>
              <a:fillRect l="-18060" t="2102" r="-141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22"/>
          <p:cNvSpPr txBox="1"/>
          <p:nvPr/>
        </p:nvSpPr>
        <p:spPr>
          <a:xfrm>
            <a:off x="2079624" y="4983522"/>
            <a:ext cx="3490385" cy="1055674"/>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Arial"/>
              <a:buNone/>
            </a:pPr>
            <a:r>
              <a:rPr lang="en-US" sz="1800" b="1" i="0" u="none" strike="noStrike" cap="none">
                <a:solidFill>
                  <a:schemeClr val="lt1"/>
                </a:solidFill>
                <a:latin typeface="Arial"/>
                <a:ea typeface="Arial"/>
                <a:cs typeface="Arial"/>
                <a:sym typeface="Arial"/>
              </a:rPr>
              <a:t>Send out cost analysis </a:t>
            </a:r>
            <a:r>
              <a:rPr lang="en-US" sz="1800" b="0" i="0" u="none" strike="noStrike" cap="none">
                <a:solidFill>
                  <a:schemeClr val="lt1"/>
                </a:solidFill>
                <a:latin typeface="Arial"/>
                <a:ea typeface="Arial"/>
                <a:cs typeface="Arial"/>
                <a:sym typeface="Arial"/>
              </a:rPr>
              <a:t>- Compare in-house lab services with external labs.</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2" descr="Money bills and text"/>
          <p:cNvSpPr/>
          <p:nvPr/>
        </p:nvSpPr>
        <p:spPr>
          <a:xfrm>
            <a:off x="6460625" y="1689226"/>
            <a:ext cx="3726394" cy="2981115"/>
          </a:xfrm>
          <a:prstGeom prst="rect">
            <a:avLst/>
          </a:prstGeom>
          <a:blipFill rotWithShape="1">
            <a:blip r:embed="rId4">
              <a:alphaModFix/>
            </a:blip>
            <a:stretch>
              <a:fillRect l="-24993" r="-24992"/>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22">
            <a:extLst>
              <a:ext uri="{C183D7F6-B498-43B3-948B-1728B52AA6E4}">
                <adec:decorative xmlns:adec="http://schemas.microsoft.com/office/drawing/2017/decorative" val="1"/>
              </a:ext>
            </a:extLst>
          </p:cNvPr>
          <p:cNvSpPr/>
          <p:nvPr/>
        </p:nvSpPr>
        <p:spPr>
          <a:xfrm>
            <a:off x="6460626" y="4223843"/>
            <a:ext cx="3726394" cy="1815353"/>
          </a:xfrm>
          <a:prstGeom prst="up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3" name="Google Shape;493;p22"/>
          <p:cNvSpPr txBox="1"/>
          <p:nvPr/>
        </p:nvSpPr>
        <p:spPr>
          <a:xfrm>
            <a:off x="6578630" y="4837152"/>
            <a:ext cx="3490385" cy="14157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Showcase cost savings – </a:t>
            </a:r>
            <a:r>
              <a:rPr lang="en-US" sz="1800" b="0" i="0" u="none" strike="noStrike" cap="none">
                <a:solidFill>
                  <a:schemeClr val="lt1"/>
                </a:solidFill>
                <a:latin typeface="Arial"/>
                <a:ea typeface="Arial"/>
                <a:cs typeface="Arial"/>
                <a:sym typeface="Arial"/>
              </a:rPr>
              <a:t>Explain financial benefits to physicians who choose to use internal services.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2">
            <a:extLst>
              <a:ext uri="{C183D7F6-B498-43B3-948B-1728B52AA6E4}">
                <adec:decorative xmlns:adec="http://schemas.microsoft.com/office/drawing/2017/decorative" val="1"/>
              </a:ext>
            </a:extLst>
          </p:cNvPr>
          <p:cNvSpPr/>
          <p:nvPr/>
        </p:nvSpPr>
        <p:spPr>
          <a:xfrm>
            <a:off x="1961620" y="4223843"/>
            <a:ext cx="3726394" cy="1815353"/>
          </a:xfrm>
          <a:prstGeom prst="up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3"/>
          <p:cNvSpPr txBox="1">
            <a:spLocks noGrp="1"/>
          </p:cNvSpPr>
          <p:nvPr>
            <p:ph type="title"/>
          </p:nvPr>
        </p:nvSpPr>
        <p:spPr>
          <a:xfrm>
            <a:off x="-53788" y="2334666"/>
            <a:ext cx="3283479" cy="218866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a:t>Value-add Examples</a:t>
            </a:r>
            <a:br>
              <a:rPr lang="en-US"/>
            </a:br>
            <a:r>
              <a:rPr lang="en-US" sz="6000"/>
              <a:t>3</a:t>
            </a:r>
            <a:endParaRPr/>
          </a:p>
        </p:txBody>
      </p:sp>
      <p:grpSp>
        <p:nvGrpSpPr>
          <p:cNvPr id="504" name="Google Shape;504;p23" descr="chart with information on process improvement "/>
          <p:cNvGrpSpPr/>
          <p:nvPr/>
        </p:nvGrpSpPr>
        <p:grpSpPr>
          <a:xfrm>
            <a:off x="3498632" y="489557"/>
            <a:ext cx="7925385" cy="5655748"/>
            <a:chOff x="-194549" y="38657"/>
            <a:chExt cx="7925385" cy="5655748"/>
          </a:xfrm>
        </p:grpSpPr>
        <p:sp>
          <p:nvSpPr>
            <p:cNvPr id="505" name="Google Shape;505;p23"/>
            <p:cNvSpPr/>
            <p:nvPr/>
          </p:nvSpPr>
          <p:spPr>
            <a:xfrm>
              <a:off x="0" y="38657"/>
              <a:ext cx="7730836" cy="806400"/>
            </a:xfrm>
            <a:prstGeom prst="rect">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23"/>
            <p:cNvSpPr txBox="1"/>
            <p:nvPr/>
          </p:nvSpPr>
          <p:spPr>
            <a:xfrm>
              <a:off x="-194549" y="38657"/>
              <a:ext cx="7730836" cy="8064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Be a Good Steward of Organizational Resources</a:t>
              </a:r>
              <a:endParaRPr sz="1400" b="0" i="0" u="none" strike="noStrike" cap="none">
                <a:solidFill>
                  <a:srgbClr val="000000"/>
                </a:solidFill>
                <a:latin typeface="Arial"/>
                <a:ea typeface="Arial"/>
                <a:cs typeface="Arial"/>
                <a:sym typeface="Arial"/>
              </a:endParaRPr>
            </a:p>
          </p:txBody>
        </p:sp>
        <p:sp>
          <p:nvSpPr>
            <p:cNvPr id="507" name="Google Shape;507;p23"/>
            <p:cNvSpPr txBox="1"/>
            <p:nvPr/>
          </p:nvSpPr>
          <p:spPr>
            <a:xfrm>
              <a:off x="0" y="845060"/>
              <a:ext cx="7730836" cy="484934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200"/>
                <a:buFont typeface="Arial"/>
                <a:buChar char="•"/>
              </a:pPr>
              <a:r>
                <a:rPr lang="en-US" sz="2400" b="1" i="0" u="none" strike="noStrike" cap="none">
                  <a:solidFill>
                    <a:srgbClr val="000000"/>
                  </a:solidFill>
                  <a:latin typeface="Arial"/>
                  <a:ea typeface="Arial"/>
                  <a:cs typeface="Arial"/>
                  <a:sym typeface="Arial"/>
                </a:rPr>
                <a:t>PBMP</a:t>
              </a:r>
              <a:r>
                <a:rPr lang="en-US" sz="2400" b="0" i="0" u="none" strike="noStrike" cap="none">
                  <a:solidFill>
                    <a:srgbClr val="000000"/>
                  </a:solidFill>
                  <a:latin typeface="Arial"/>
                  <a:ea typeface="Arial"/>
                  <a:cs typeface="Arial"/>
                  <a:sym typeface="Arial"/>
                </a:rPr>
                <a:t> - Evaluate blood usage / Develop a Patient Blood Management Program – involve providers</a:t>
              </a:r>
              <a:endParaRPr sz="16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200"/>
                <a:buFont typeface="Arial"/>
                <a:buChar char="•"/>
              </a:pPr>
              <a:r>
                <a:rPr lang="en-US" sz="2400" b="1" i="0" u="none" strike="noStrike" cap="none">
                  <a:solidFill>
                    <a:srgbClr val="000000"/>
                  </a:solidFill>
                  <a:latin typeface="Arial"/>
                  <a:ea typeface="Arial"/>
                  <a:cs typeface="Arial"/>
                  <a:sym typeface="Arial"/>
                </a:rPr>
                <a:t>Suppliers</a:t>
              </a:r>
              <a:r>
                <a:rPr lang="en-US" sz="2400" b="0" i="0" u="none" strike="noStrike" cap="none">
                  <a:solidFill>
                    <a:srgbClr val="000000"/>
                  </a:solidFill>
                  <a:latin typeface="Arial"/>
                  <a:ea typeface="Arial"/>
                  <a:cs typeface="Arial"/>
                  <a:sym typeface="Arial"/>
                </a:rPr>
                <a:t> - Evaluate supplier options, negotiate with suppliers</a:t>
              </a:r>
              <a:endParaRPr sz="16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200"/>
                <a:buFont typeface="Arial"/>
                <a:buChar char="•"/>
              </a:pPr>
              <a:r>
                <a:rPr lang="en-US" sz="2400" b="1" i="0" u="none" strike="noStrike" cap="none">
                  <a:solidFill>
                    <a:srgbClr val="000000"/>
                  </a:solidFill>
                  <a:latin typeface="Arial"/>
                  <a:ea typeface="Arial"/>
                  <a:cs typeface="Arial"/>
                  <a:sym typeface="Arial"/>
                </a:rPr>
                <a:t>Test Menu </a:t>
              </a:r>
              <a:r>
                <a:rPr lang="en-US" sz="2400" b="0" i="0" u="none" strike="noStrike" cap="none">
                  <a:solidFill>
                    <a:srgbClr val="000000"/>
                  </a:solidFill>
                  <a:latin typeface="Arial"/>
                  <a:ea typeface="Arial"/>
                  <a:cs typeface="Arial"/>
                  <a:sym typeface="Arial"/>
                </a:rPr>
                <a:t>- Increase in-house testing, reduce send out costs</a:t>
              </a:r>
              <a:endParaRPr sz="16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200"/>
                <a:buFont typeface="Arial"/>
                <a:buChar char="•"/>
              </a:pPr>
              <a:r>
                <a:rPr lang="en-US" sz="2400" b="1" i="0" u="none" strike="noStrike" cap="none">
                  <a:solidFill>
                    <a:srgbClr val="000000"/>
                  </a:solidFill>
                  <a:latin typeface="Arial"/>
                  <a:ea typeface="Arial"/>
                  <a:cs typeface="Arial"/>
                  <a:sym typeface="Arial"/>
                </a:rPr>
                <a:t>Ref Lab </a:t>
              </a:r>
              <a:r>
                <a:rPr lang="en-US" sz="2400" b="0" i="0" u="none" strike="noStrike" cap="none">
                  <a:solidFill>
                    <a:srgbClr val="000000"/>
                  </a:solidFill>
                  <a:latin typeface="Arial"/>
                  <a:ea typeface="Arial"/>
                  <a:cs typeface="Arial"/>
                  <a:sym typeface="Arial"/>
                </a:rPr>
                <a:t>- Negotiate / vet reference labs for send out pricing, accreditation and interfacing (reduces manual hours)</a:t>
              </a:r>
              <a:endParaRPr sz="16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200"/>
                <a:buFont typeface="Arial"/>
                <a:buChar char="•"/>
              </a:pPr>
              <a:r>
                <a:rPr lang="en-US" sz="2400" b="1" i="0" u="none" strike="noStrike" cap="none">
                  <a:solidFill>
                    <a:srgbClr val="000000"/>
                  </a:solidFill>
                  <a:latin typeface="Arial"/>
                  <a:ea typeface="Arial"/>
                  <a:cs typeface="Arial"/>
                  <a:sym typeface="Arial"/>
                </a:rPr>
                <a:t>Capacity</a:t>
              </a:r>
              <a:r>
                <a:rPr lang="en-US" sz="2400" b="0" i="0" u="none" strike="noStrike" cap="none">
                  <a:solidFill>
                    <a:srgbClr val="000000"/>
                  </a:solidFill>
                  <a:latin typeface="Arial"/>
                  <a:ea typeface="Arial"/>
                  <a:cs typeface="Arial"/>
                  <a:sym typeface="Arial"/>
                </a:rPr>
                <a:t> - Evaluate the capacity of your analyzers – is there opportunity to increase volume or reduce size?</a:t>
              </a:r>
              <a:endParaRPr sz="16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9"/>
          <p:cNvSpPr txBox="1">
            <a:spLocks noGrp="1"/>
          </p:cNvSpPr>
          <p:nvPr>
            <p:ph type="title"/>
          </p:nvPr>
        </p:nvSpPr>
        <p:spPr>
          <a:xfrm>
            <a:off x="838198" y="203131"/>
            <a:ext cx="7673789"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b="1" i="0">
                <a:solidFill>
                  <a:srgbClr val="FFFFFF"/>
                </a:solidFill>
                <a:latin typeface="Arial"/>
                <a:ea typeface="Arial"/>
                <a:cs typeface="Arial"/>
                <a:sym typeface="Arial"/>
              </a:rPr>
              <a:t>Educate Decision Makers:</a:t>
            </a:r>
            <a:endParaRPr>
              <a:solidFill>
                <a:schemeClr val="lt1"/>
              </a:solidFill>
            </a:endParaRPr>
          </a:p>
        </p:txBody>
      </p:sp>
      <p:grpSp>
        <p:nvGrpSpPr>
          <p:cNvPr id="514" name="Google Shape;514;p29" descr="icon for resource download "/>
          <p:cNvGrpSpPr/>
          <p:nvPr/>
        </p:nvGrpSpPr>
        <p:grpSpPr>
          <a:xfrm>
            <a:off x="9972041" y="-5136"/>
            <a:ext cx="2219959" cy="914400"/>
            <a:chOff x="8524241" y="0"/>
            <a:chExt cx="2219959" cy="914400"/>
          </a:xfrm>
        </p:grpSpPr>
        <p:sp>
          <p:nvSpPr>
            <p:cNvPr id="515" name="Google Shape;515;p29"/>
            <p:cNvSpPr/>
            <p:nvPr/>
          </p:nvSpPr>
          <p:spPr>
            <a:xfrm>
              <a:off x="8524241" y="0"/>
              <a:ext cx="2219959" cy="9144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6" name="Google Shape;516;p29"/>
            <p:cNvSpPr txBox="1"/>
            <p:nvPr/>
          </p:nvSpPr>
          <p:spPr>
            <a:xfrm>
              <a:off x="9426587" y="110300"/>
              <a:ext cx="1235063"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hlinkClick r:id="rId3"/>
                </a:rPr>
                <a:t>RESOURCE AVAILABLE</a:t>
              </a:r>
              <a:br>
                <a:rPr lang="en-US" sz="1100" b="1" i="0" u="none" strike="noStrike" cap="none" dirty="0">
                  <a:solidFill>
                    <a:schemeClr val="lt1"/>
                  </a:solidFill>
                  <a:latin typeface="Arial"/>
                  <a:ea typeface="Arial"/>
                  <a:cs typeface="Arial"/>
                  <a:sym typeface="Arial"/>
                  <a:hlinkClick r:id="rId3"/>
                </a:rPr>
              </a:br>
              <a:r>
                <a:rPr lang="en-US" sz="1100" b="1" i="0" u="none" strike="noStrike" cap="none" dirty="0">
                  <a:solidFill>
                    <a:schemeClr val="lt1"/>
                  </a:solidFill>
                  <a:latin typeface="Arial"/>
                  <a:ea typeface="Arial"/>
                  <a:cs typeface="Arial"/>
                  <a:sym typeface="Arial"/>
                  <a:hlinkClick r:id="rId3"/>
                </a:rPr>
                <a:t>to download </a:t>
              </a:r>
              <a:endParaRPr dirty="0"/>
            </a:p>
          </p:txBody>
        </p:sp>
        <p:grpSp>
          <p:nvGrpSpPr>
            <p:cNvPr id="517" name="Google Shape;517;p29"/>
            <p:cNvGrpSpPr/>
            <p:nvPr/>
          </p:nvGrpSpPr>
          <p:grpSpPr>
            <a:xfrm>
              <a:off x="8678473" y="110300"/>
              <a:ext cx="692497" cy="692497"/>
              <a:chOff x="8678473" y="110300"/>
              <a:chExt cx="692497" cy="692497"/>
            </a:xfrm>
          </p:grpSpPr>
          <p:sp>
            <p:nvSpPr>
              <p:cNvPr id="518" name="Google Shape;518;p29"/>
              <p:cNvSpPr/>
              <p:nvPr/>
            </p:nvSpPr>
            <p:spPr>
              <a:xfrm>
                <a:off x="8678473" y="110300"/>
                <a:ext cx="692497" cy="692497"/>
              </a:xfrm>
              <a:prstGeom prst="ellipse">
                <a:avLst/>
              </a:prstGeom>
              <a:solidFill>
                <a:srgbClr val="8EBF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19" name="Google Shape;519;p29"/>
              <p:cNvGrpSpPr/>
              <p:nvPr/>
            </p:nvGrpSpPr>
            <p:grpSpPr>
              <a:xfrm>
                <a:off x="8859520" y="242390"/>
                <a:ext cx="316230" cy="449636"/>
                <a:chOff x="8859520" y="242389"/>
                <a:chExt cx="365760" cy="520061"/>
              </a:xfrm>
            </p:grpSpPr>
            <p:sp>
              <p:nvSpPr>
                <p:cNvPr id="520" name="Google Shape;520;p29"/>
                <p:cNvSpPr/>
                <p:nvPr/>
              </p:nvSpPr>
              <p:spPr>
                <a:xfrm>
                  <a:off x="8859520" y="242389"/>
                  <a:ext cx="365760" cy="418011"/>
                </a:xfrm>
                <a:prstGeom prst="downArrow">
                  <a:avLst>
                    <a:gd name="adj1" fmla="val 50000"/>
                    <a:gd name="adj2" fmla="val 50000"/>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1" name="Google Shape;521;p29"/>
                <p:cNvSpPr/>
                <p:nvPr/>
              </p:nvSpPr>
              <p:spPr>
                <a:xfrm>
                  <a:off x="8859520" y="660400"/>
                  <a:ext cx="365760" cy="102050"/>
                </a:xfrm>
                <a:prstGeom prst="rect">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pSp>
        <p:nvGrpSpPr>
          <p:cNvPr id="522" name="Google Shape;522;p29" descr="info on educating decision makers "/>
          <p:cNvGrpSpPr/>
          <p:nvPr/>
        </p:nvGrpSpPr>
        <p:grpSpPr>
          <a:xfrm>
            <a:off x="1058629" y="1955277"/>
            <a:ext cx="4890206" cy="3771026"/>
            <a:chOff x="5384100" y="1281023"/>
            <a:chExt cx="4890206" cy="3771026"/>
          </a:xfrm>
        </p:grpSpPr>
        <p:sp>
          <p:nvSpPr>
            <p:cNvPr id="523" name="Google Shape;523;p29"/>
            <p:cNvSpPr/>
            <p:nvPr/>
          </p:nvSpPr>
          <p:spPr>
            <a:xfrm>
              <a:off x="5756807" y="1735636"/>
              <a:ext cx="4224354" cy="32777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29"/>
            <p:cNvSpPr txBox="1"/>
            <p:nvPr/>
          </p:nvSpPr>
          <p:spPr>
            <a:xfrm>
              <a:off x="5756807" y="1628060"/>
              <a:ext cx="4224354" cy="327773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Provide educational materials and presentations to decision-makers</a:t>
              </a:r>
              <a:endParaRPr sz="2000" b="1" i="0" u="none" strike="noStrike" cap="none">
                <a:solidFill>
                  <a:srgbClr val="000000"/>
                </a:solidFill>
                <a:latin typeface="Arial"/>
                <a:ea typeface="Arial"/>
                <a:cs typeface="Arial"/>
                <a:sym typeface="Arial"/>
              </a:endParaRPr>
            </a:p>
            <a:p>
              <a:pPr marL="228600" marR="0" lvl="1" indent="-228600" algn="l" rtl="0">
                <a:lnSpc>
                  <a:spcPct val="90000"/>
                </a:lnSpc>
                <a:spcBef>
                  <a:spcPts val="7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Outline the importance of the laboratory in the healthcare ecosystem. </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12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Help them understand how investing in the laboratory can have a positive impact on the organization.</a:t>
              </a:r>
              <a:endParaRPr sz="2000" b="0" i="0" u="none" strike="noStrike" cap="none">
                <a:solidFill>
                  <a:srgbClr val="000000"/>
                </a:solidFill>
                <a:latin typeface="Arial"/>
                <a:ea typeface="Arial"/>
                <a:cs typeface="Arial"/>
                <a:sym typeface="Arial"/>
              </a:endParaRPr>
            </a:p>
          </p:txBody>
        </p:sp>
        <p:sp>
          <p:nvSpPr>
            <p:cNvPr id="525" name="Google Shape;525;p29"/>
            <p:cNvSpPr/>
            <p:nvPr/>
          </p:nvSpPr>
          <p:spPr>
            <a:xfrm>
              <a:off x="5401327" y="1281023"/>
              <a:ext cx="1014525" cy="1014787"/>
            </a:xfrm>
            <a:prstGeom prst="halfFrame">
              <a:avLst>
                <a:gd name="adj1" fmla="val 25770"/>
                <a:gd name="adj2" fmla="val 2577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9"/>
            <p:cNvSpPr/>
            <p:nvPr/>
          </p:nvSpPr>
          <p:spPr>
            <a:xfrm rot="5400000">
              <a:off x="9259650" y="1281155"/>
              <a:ext cx="1014787" cy="1014525"/>
            </a:xfrm>
            <a:prstGeom prst="halfFrame">
              <a:avLst>
                <a:gd name="adj1" fmla="val 25770"/>
                <a:gd name="adj2" fmla="val 2577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29"/>
            <p:cNvSpPr/>
            <p:nvPr/>
          </p:nvSpPr>
          <p:spPr>
            <a:xfrm rot="-5400000">
              <a:off x="5383969" y="4037393"/>
              <a:ext cx="1014787" cy="1014525"/>
            </a:xfrm>
            <a:prstGeom prst="halfFrame">
              <a:avLst>
                <a:gd name="adj1" fmla="val 25770"/>
                <a:gd name="adj2" fmla="val 2577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29"/>
            <p:cNvSpPr/>
            <p:nvPr/>
          </p:nvSpPr>
          <p:spPr>
            <a:xfrm rot="10800000">
              <a:off x="9248074" y="4037261"/>
              <a:ext cx="1014525" cy="1014787"/>
            </a:xfrm>
            <a:prstGeom prst="halfFrame">
              <a:avLst>
                <a:gd name="adj1" fmla="val 25770"/>
                <a:gd name="adj2" fmla="val 2577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9" name="Google Shape;529;p29" descr="A woman explaining during the meeting"/>
          <p:cNvSpPr/>
          <p:nvPr/>
        </p:nvSpPr>
        <p:spPr>
          <a:xfrm>
            <a:off x="6254874" y="2249316"/>
            <a:ext cx="5244708" cy="3263633"/>
          </a:xfrm>
          <a:prstGeom prst="rect">
            <a:avLst/>
          </a:prstGeom>
          <a:blipFill rotWithShape="1">
            <a:blip r:embed="rId4">
              <a:alphaModFix/>
            </a:blip>
            <a:stretch>
              <a:fillRect t="1223" b="-15223"/>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55" name="Google Shape;555;p37"/>
          <p:cNvSpPr txBox="1">
            <a:spLocks noGrp="1"/>
          </p:cNvSpPr>
          <p:nvPr>
            <p:ph type="title"/>
          </p:nvPr>
        </p:nvSpPr>
        <p:spPr>
          <a:xfrm>
            <a:off x="838198" y="203131"/>
            <a:ext cx="7673789"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a:t>Invest in Cutting Edge Technologies </a:t>
            </a:r>
            <a:endParaRPr>
              <a:solidFill>
                <a:schemeClr val="lt1"/>
              </a:solidFill>
            </a:endParaRPr>
          </a:p>
        </p:txBody>
      </p:sp>
      <p:grpSp>
        <p:nvGrpSpPr>
          <p:cNvPr id="547" name="Google Shape;547;p37" descr="icon for resource download "/>
          <p:cNvGrpSpPr/>
          <p:nvPr/>
        </p:nvGrpSpPr>
        <p:grpSpPr>
          <a:xfrm>
            <a:off x="9972041" y="-5136"/>
            <a:ext cx="2219959" cy="914400"/>
            <a:chOff x="8524241" y="0"/>
            <a:chExt cx="2219959" cy="914400"/>
          </a:xfrm>
        </p:grpSpPr>
        <p:sp>
          <p:nvSpPr>
            <p:cNvPr id="548" name="Google Shape;548;p37"/>
            <p:cNvSpPr/>
            <p:nvPr/>
          </p:nvSpPr>
          <p:spPr>
            <a:xfrm>
              <a:off x="8524241" y="0"/>
              <a:ext cx="2219959" cy="9144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9" name="Google Shape;549;p37"/>
            <p:cNvSpPr txBox="1"/>
            <p:nvPr/>
          </p:nvSpPr>
          <p:spPr>
            <a:xfrm>
              <a:off x="9426587" y="110300"/>
              <a:ext cx="1235063"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hlinkClick r:id="rId3"/>
                </a:rPr>
                <a:t>RESOURCE AVAILABLE</a:t>
              </a:r>
              <a:br>
                <a:rPr lang="en-US" sz="1100" b="1" i="0" u="none" strike="noStrike" cap="none" dirty="0">
                  <a:solidFill>
                    <a:schemeClr val="lt1"/>
                  </a:solidFill>
                  <a:latin typeface="Arial"/>
                  <a:ea typeface="Arial"/>
                  <a:cs typeface="Arial"/>
                  <a:sym typeface="Arial"/>
                  <a:hlinkClick r:id="rId3"/>
                </a:rPr>
              </a:br>
              <a:r>
                <a:rPr lang="en-US" sz="1100" b="1" i="0" u="none" strike="noStrike" cap="none" dirty="0">
                  <a:solidFill>
                    <a:schemeClr val="lt1"/>
                  </a:solidFill>
                  <a:latin typeface="Arial"/>
                  <a:ea typeface="Arial"/>
                  <a:cs typeface="Arial"/>
                  <a:sym typeface="Arial"/>
                  <a:hlinkClick r:id="rId3"/>
                </a:rPr>
                <a:t>to download </a:t>
              </a:r>
              <a:endParaRPr dirty="0"/>
            </a:p>
          </p:txBody>
        </p:sp>
        <p:grpSp>
          <p:nvGrpSpPr>
            <p:cNvPr id="550" name="Google Shape;550;p37"/>
            <p:cNvGrpSpPr/>
            <p:nvPr/>
          </p:nvGrpSpPr>
          <p:grpSpPr>
            <a:xfrm>
              <a:off x="8678473" y="110300"/>
              <a:ext cx="692497" cy="692497"/>
              <a:chOff x="8678473" y="110300"/>
              <a:chExt cx="692497" cy="692497"/>
            </a:xfrm>
          </p:grpSpPr>
          <p:sp>
            <p:nvSpPr>
              <p:cNvPr id="551" name="Google Shape;551;p37"/>
              <p:cNvSpPr/>
              <p:nvPr/>
            </p:nvSpPr>
            <p:spPr>
              <a:xfrm>
                <a:off x="8678473" y="110300"/>
                <a:ext cx="692497" cy="692497"/>
              </a:xfrm>
              <a:prstGeom prst="ellipse">
                <a:avLst/>
              </a:prstGeom>
              <a:solidFill>
                <a:srgbClr val="8EBF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52" name="Google Shape;552;p37"/>
              <p:cNvGrpSpPr/>
              <p:nvPr/>
            </p:nvGrpSpPr>
            <p:grpSpPr>
              <a:xfrm>
                <a:off x="8859520" y="242390"/>
                <a:ext cx="316230" cy="449636"/>
                <a:chOff x="8859520" y="242389"/>
                <a:chExt cx="365760" cy="520061"/>
              </a:xfrm>
            </p:grpSpPr>
            <p:sp>
              <p:nvSpPr>
                <p:cNvPr id="553" name="Google Shape;553;p37"/>
                <p:cNvSpPr/>
                <p:nvPr/>
              </p:nvSpPr>
              <p:spPr>
                <a:xfrm>
                  <a:off x="8859520" y="242389"/>
                  <a:ext cx="365760" cy="418011"/>
                </a:xfrm>
                <a:prstGeom prst="downArrow">
                  <a:avLst>
                    <a:gd name="adj1" fmla="val 50000"/>
                    <a:gd name="adj2" fmla="val 50000"/>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4" name="Google Shape;554;p37"/>
                <p:cNvSpPr/>
                <p:nvPr/>
              </p:nvSpPr>
              <p:spPr>
                <a:xfrm>
                  <a:off x="8859520" y="660400"/>
                  <a:ext cx="365760" cy="102050"/>
                </a:xfrm>
                <a:prstGeom prst="rect">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535" name="Google Shape;535;p37" descr="DNA molecules on the technological backdrop"/>
          <p:cNvSpPr/>
          <p:nvPr/>
        </p:nvSpPr>
        <p:spPr>
          <a:xfrm>
            <a:off x="196210" y="2258445"/>
            <a:ext cx="2825533" cy="2260427"/>
          </a:xfrm>
          <a:prstGeom prst="rect">
            <a:avLst/>
          </a:prstGeom>
          <a:blipFill rotWithShape="1">
            <a:blip r:embed="rId4">
              <a:alphaModFix/>
            </a:blip>
            <a:stretch>
              <a:fillRect l="-24093" t="-1727" r="-5252" b="-183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7" descr="Black glasses on the notebook"/>
          <p:cNvSpPr/>
          <p:nvPr/>
        </p:nvSpPr>
        <p:spPr>
          <a:xfrm>
            <a:off x="3199386" y="2258445"/>
            <a:ext cx="2825533" cy="2260427"/>
          </a:xfrm>
          <a:prstGeom prst="rect">
            <a:avLst/>
          </a:prstGeom>
          <a:blipFill rotWithShape="1">
            <a:blip r:embed="rId5">
              <a:alphaModFix/>
            </a:blip>
            <a:stretch>
              <a:fillRect l="146" r="55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7" descr="A nurse reading a results on the tablet"/>
          <p:cNvSpPr/>
          <p:nvPr/>
        </p:nvSpPr>
        <p:spPr>
          <a:xfrm>
            <a:off x="6202562" y="2271892"/>
            <a:ext cx="2825533" cy="2260427"/>
          </a:xfrm>
          <a:prstGeom prst="rect">
            <a:avLst/>
          </a:prstGeom>
          <a:blipFill rotWithShape="1">
            <a:blip r:embed="rId6">
              <a:alphaModFix/>
            </a:blip>
            <a:stretch>
              <a:fillRect l="-8988" t="-616" r="-81331" b="6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7" descr="An orange graph"/>
          <p:cNvSpPr/>
          <p:nvPr/>
        </p:nvSpPr>
        <p:spPr>
          <a:xfrm>
            <a:off x="9169243" y="2271892"/>
            <a:ext cx="2825533" cy="2260427"/>
          </a:xfrm>
          <a:prstGeom prst="rect">
            <a:avLst/>
          </a:prstGeom>
          <a:blipFill rotWithShape="1">
            <a:blip r:embed="rId7">
              <a:alphaModFix/>
            </a:blip>
            <a:stretch>
              <a:fillRect l="827" r="-6999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7">
            <a:extLst>
              <a:ext uri="{C183D7F6-B498-43B3-948B-1728B52AA6E4}">
                <adec:decorative xmlns:adec="http://schemas.microsoft.com/office/drawing/2017/decorative" val="1"/>
              </a:ext>
            </a:extLst>
          </p:cNvPr>
          <p:cNvSpPr/>
          <p:nvPr/>
        </p:nvSpPr>
        <p:spPr>
          <a:xfrm>
            <a:off x="196210" y="4174140"/>
            <a:ext cx="2825533" cy="1376489"/>
          </a:xfrm>
          <a:prstGeom prst="up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0" name="Google Shape;540;p37">
            <a:extLst>
              <a:ext uri="{C183D7F6-B498-43B3-948B-1728B52AA6E4}">
                <adec:decorative xmlns:adec="http://schemas.microsoft.com/office/drawing/2017/decorative" val="1"/>
              </a:ext>
            </a:extLst>
          </p:cNvPr>
          <p:cNvSpPr/>
          <p:nvPr/>
        </p:nvSpPr>
        <p:spPr>
          <a:xfrm>
            <a:off x="3199386" y="4174140"/>
            <a:ext cx="2825533" cy="1376489"/>
          </a:xfrm>
          <a:prstGeom prst="up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1" name="Google Shape;541;p37">
            <a:extLst>
              <a:ext uri="{C183D7F6-B498-43B3-948B-1728B52AA6E4}">
                <adec:decorative xmlns:adec="http://schemas.microsoft.com/office/drawing/2017/decorative" val="1"/>
              </a:ext>
            </a:extLst>
          </p:cNvPr>
          <p:cNvSpPr/>
          <p:nvPr/>
        </p:nvSpPr>
        <p:spPr>
          <a:xfrm>
            <a:off x="6202562" y="4174140"/>
            <a:ext cx="2825533" cy="1376489"/>
          </a:xfrm>
          <a:prstGeom prst="up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2" name="Google Shape;542;p37">
            <a:extLst>
              <a:ext uri="{C183D7F6-B498-43B3-948B-1728B52AA6E4}">
                <adec:decorative xmlns:adec="http://schemas.microsoft.com/office/drawing/2017/decorative" val="1"/>
              </a:ext>
            </a:extLst>
          </p:cNvPr>
          <p:cNvSpPr/>
          <p:nvPr/>
        </p:nvSpPr>
        <p:spPr>
          <a:xfrm>
            <a:off x="9196137" y="4174140"/>
            <a:ext cx="2825533" cy="1376489"/>
          </a:xfrm>
          <a:prstGeom prst="up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3" name="Google Shape;543;p37"/>
          <p:cNvSpPr txBox="1"/>
          <p:nvPr/>
        </p:nvSpPr>
        <p:spPr>
          <a:xfrm>
            <a:off x="322729" y="4710953"/>
            <a:ext cx="256838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Stay up to date with the latest advancements in laboratory technology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37"/>
          <p:cNvSpPr txBox="1"/>
          <p:nvPr/>
        </p:nvSpPr>
        <p:spPr>
          <a:xfrm>
            <a:off x="3262645" y="4684059"/>
            <a:ext cx="2568389" cy="1083374"/>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US" sz="1400" b="0" i="0" u="none" strike="noStrike" cap="none">
                <a:solidFill>
                  <a:schemeClr val="lt1"/>
                </a:solidFill>
                <a:latin typeface="Arial"/>
                <a:ea typeface="Arial"/>
                <a:cs typeface="Arial"/>
                <a:sym typeface="Arial"/>
              </a:rPr>
              <a:t>Support providers who request new tests – research current best practice and share with them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37"/>
          <p:cNvSpPr txBox="1"/>
          <p:nvPr/>
        </p:nvSpPr>
        <p:spPr>
          <a:xfrm>
            <a:off x="6315128" y="4737847"/>
            <a:ext cx="2568389" cy="889474"/>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US" sz="1400" b="0" i="0" u="none" strike="noStrike" cap="none">
                <a:solidFill>
                  <a:schemeClr val="lt1"/>
                </a:solidFill>
                <a:latin typeface="Arial"/>
                <a:ea typeface="Arial"/>
                <a:cs typeface="Arial"/>
                <a:sym typeface="Arial"/>
              </a:rPr>
              <a:t>Invest in cutting-edge equipment to enhance testing capabilities and attract clients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37"/>
          <p:cNvSpPr txBox="1"/>
          <p:nvPr/>
        </p:nvSpPr>
        <p:spPr>
          <a:xfrm>
            <a:off x="9327269" y="4684059"/>
            <a:ext cx="2568389" cy="1083374"/>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US" sz="1400" b="0" i="0" u="none" strike="noStrike" cap="none">
                <a:solidFill>
                  <a:schemeClr val="lt1"/>
                </a:solidFill>
                <a:latin typeface="Arial"/>
                <a:ea typeface="Arial"/>
                <a:cs typeface="Arial"/>
                <a:sym typeface="Arial"/>
              </a:rPr>
              <a:t>Be sure to prepare and share results of a Return on Investment (ROI) when requesting new analyzers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8"/>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3600"/>
              <a:t>Enhance Marketing and Outreach</a:t>
            </a:r>
            <a:endParaRPr/>
          </a:p>
        </p:txBody>
      </p:sp>
      <p:grpSp>
        <p:nvGrpSpPr>
          <p:cNvPr id="561" name="Google Shape;561;p38" descr="chart with info on improving operational efficiency "/>
          <p:cNvGrpSpPr/>
          <p:nvPr/>
        </p:nvGrpSpPr>
        <p:grpSpPr>
          <a:xfrm>
            <a:off x="92797" y="1990804"/>
            <a:ext cx="8977397" cy="3772518"/>
            <a:chOff x="10898" y="301879"/>
            <a:chExt cx="11304474" cy="3290274"/>
          </a:xfrm>
        </p:grpSpPr>
        <p:sp>
          <p:nvSpPr>
            <p:cNvPr id="562" name="Google Shape;562;p38"/>
            <p:cNvSpPr/>
            <p:nvPr/>
          </p:nvSpPr>
          <p:spPr>
            <a:xfrm>
              <a:off x="10898" y="318070"/>
              <a:ext cx="3696228" cy="110886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408F"/>
                </a:solidFill>
                <a:latin typeface="Arial"/>
                <a:ea typeface="Arial"/>
                <a:cs typeface="Arial"/>
                <a:sym typeface="Arial"/>
              </a:endParaRPr>
            </a:p>
          </p:txBody>
        </p:sp>
        <p:sp>
          <p:nvSpPr>
            <p:cNvPr id="563" name="Google Shape;563;p38"/>
            <p:cNvSpPr txBox="1"/>
            <p:nvPr/>
          </p:nvSpPr>
          <p:spPr>
            <a:xfrm>
              <a:off x="16720" y="318070"/>
              <a:ext cx="3696228" cy="1108868"/>
            </a:xfrm>
            <a:prstGeom prst="rect">
              <a:avLst/>
            </a:prstGeom>
            <a:noFill/>
            <a:ln>
              <a:noFill/>
            </a:ln>
          </p:spPr>
          <p:txBody>
            <a:bodyPr spcFirstLastPara="1" wrap="square" lIns="292075" tIns="292075" rIns="292075" bIns="292075" anchor="ctr" anchorCtr="0">
              <a:noAutofit/>
            </a:bodyPr>
            <a:lstStyle/>
            <a:p>
              <a:pPr marL="0" marR="0" lvl="0" indent="0" algn="ctr" rtl="0">
                <a:lnSpc>
                  <a:spcPct val="90000"/>
                </a:lnSpc>
                <a:spcBef>
                  <a:spcPts val="0"/>
                </a:spcBef>
                <a:spcAft>
                  <a:spcPts val="0"/>
                </a:spcAft>
                <a:buNone/>
              </a:pPr>
              <a:r>
                <a:rPr lang="en-US" sz="2800" b="1" i="0" u="none" strike="noStrike" cap="none">
                  <a:solidFill>
                    <a:schemeClr val="lt1"/>
                  </a:solidFill>
                  <a:latin typeface="Arial"/>
                  <a:ea typeface="Arial"/>
                  <a:cs typeface="Arial"/>
                  <a:sym typeface="Arial"/>
                </a:rPr>
                <a:t>Targeted Marketing</a:t>
              </a:r>
              <a:endParaRPr sz="2800" b="0" i="0" u="none" strike="noStrike" cap="none">
                <a:solidFill>
                  <a:schemeClr val="lt1"/>
                </a:solidFill>
                <a:latin typeface="Arial"/>
                <a:ea typeface="Arial"/>
                <a:cs typeface="Arial"/>
                <a:sym typeface="Arial"/>
              </a:endParaRPr>
            </a:p>
          </p:txBody>
        </p:sp>
        <p:sp>
          <p:nvSpPr>
            <p:cNvPr id="564" name="Google Shape;564;p38"/>
            <p:cNvSpPr/>
            <p:nvPr/>
          </p:nvSpPr>
          <p:spPr>
            <a:xfrm>
              <a:off x="10898" y="1426938"/>
              <a:ext cx="3696228" cy="216521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8"/>
            <p:cNvSpPr txBox="1"/>
            <p:nvPr/>
          </p:nvSpPr>
          <p:spPr>
            <a:xfrm>
              <a:off x="10898" y="1390718"/>
              <a:ext cx="3696228" cy="2165215"/>
            </a:xfrm>
            <a:prstGeom prst="rect">
              <a:avLst/>
            </a:prstGeom>
            <a:noFill/>
            <a:ln>
              <a:noFill/>
            </a:ln>
          </p:spPr>
          <p:txBody>
            <a:bodyPr spcFirstLastPara="1" wrap="square" lIns="365100" tIns="365100" rIns="365100" bIns="365100" anchor="t"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000" b="0" i="0" u="none" strike="noStrike" cap="none">
                  <a:solidFill>
                    <a:srgbClr val="000000"/>
                  </a:solidFill>
                  <a:latin typeface="Arial"/>
                  <a:ea typeface="Arial"/>
                  <a:cs typeface="Arial"/>
                  <a:sym typeface="Arial"/>
                </a:rPr>
                <a:t>Develop targeted marketing campaigns and materials emphasize your lab’s unique value proposition</a:t>
              </a:r>
              <a:endParaRPr/>
            </a:p>
          </p:txBody>
        </p:sp>
        <p:sp>
          <p:nvSpPr>
            <p:cNvPr id="566" name="Google Shape;566;p38"/>
            <p:cNvSpPr/>
            <p:nvPr/>
          </p:nvSpPr>
          <p:spPr>
            <a:xfrm>
              <a:off x="3815021" y="318070"/>
              <a:ext cx="3696228" cy="110886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408F"/>
                </a:solidFill>
                <a:latin typeface="Arial"/>
                <a:ea typeface="Arial"/>
                <a:cs typeface="Arial"/>
                <a:sym typeface="Arial"/>
              </a:endParaRPr>
            </a:p>
          </p:txBody>
        </p:sp>
        <p:sp>
          <p:nvSpPr>
            <p:cNvPr id="567" name="Google Shape;567;p38"/>
            <p:cNvSpPr txBox="1"/>
            <p:nvPr/>
          </p:nvSpPr>
          <p:spPr>
            <a:xfrm>
              <a:off x="3811401" y="301879"/>
              <a:ext cx="3696228" cy="1108868"/>
            </a:xfrm>
            <a:prstGeom prst="rect">
              <a:avLst/>
            </a:prstGeom>
            <a:noFill/>
            <a:ln>
              <a:noFill/>
            </a:ln>
          </p:spPr>
          <p:txBody>
            <a:bodyPr spcFirstLastPara="1" wrap="square" lIns="292075" tIns="292075" rIns="292075" bIns="29207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800" b="1" i="0" u="none" strike="noStrike" cap="none">
                  <a:solidFill>
                    <a:schemeClr val="lt1"/>
                  </a:solidFill>
                  <a:latin typeface="Arial"/>
                  <a:ea typeface="Arial"/>
                  <a:cs typeface="Arial"/>
                  <a:sym typeface="Arial"/>
                </a:rPr>
                <a:t>Performance </a:t>
              </a:r>
              <a:endParaRPr/>
            </a:p>
            <a:p>
              <a:pPr marL="0" marR="0" lvl="0" indent="0" algn="ctr" rtl="0">
                <a:lnSpc>
                  <a:spcPct val="90000"/>
                </a:lnSpc>
                <a:spcBef>
                  <a:spcPts val="0"/>
                </a:spcBef>
                <a:spcAft>
                  <a:spcPts val="0"/>
                </a:spcAft>
                <a:buClr>
                  <a:srgbClr val="000000"/>
                </a:buClr>
                <a:buSzPts val="2300"/>
                <a:buFont typeface="Arial"/>
                <a:buNone/>
              </a:pPr>
              <a:r>
                <a:rPr lang="en-US" sz="2800" b="1" i="0" u="none" strike="noStrike" cap="none">
                  <a:solidFill>
                    <a:schemeClr val="lt1"/>
                  </a:solidFill>
                  <a:latin typeface="Arial"/>
                  <a:ea typeface="Arial"/>
                  <a:cs typeface="Arial"/>
                  <a:sym typeface="Arial"/>
                </a:rPr>
                <a:t>Data</a:t>
              </a:r>
              <a:endParaRPr sz="2800" b="0" i="0" u="none" strike="noStrike" cap="none">
                <a:solidFill>
                  <a:schemeClr val="lt1"/>
                </a:solidFill>
                <a:latin typeface="Arial"/>
                <a:ea typeface="Arial"/>
                <a:cs typeface="Arial"/>
                <a:sym typeface="Arial"/>
              </a:endParaRPr>
            </a:p>
          </p:txBody>
        </p:sp>
        <p:sp>
          <p:nvSpPr>
            <p:cNvPr id="568" name="Google Shape;568;p38"/>
            <p:cNvSpPr/>
            <p:nvPr/>
          </p:nvSpPr>
          <p:spPr>
            <a:xfrm>
              <a:off x="3815021" y="1426938"/>
              <a:ext cx="3696228" cy="216521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8"/>
            <p:cNvSpPr txBox="1"/>
            <p:nvPr/>
          </p:nvSpPr>
          <p:spPr>
            <a:xfrm>
              <a:off x="3644259" y="1341133"/>
              <a:ext cx="3936596" cy="2165215"/>
            </a:xfrm>
            <a:prstGeom prst="rect">
              <a:avLst/>
            </a:prstGeom>
            <a:noFill/>
            <a:ln>
              <a:noFill/>
            </a:ln>
          </p:spPr>
          <p:txBody>
            <a:bodyPr spcFirstLastPara="1" wrap="square" lIns="365100" tIns="365100" rIns="365100" bIns="365100" anchor="t"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000" b="0" i="0" u="none" strike="noStrike" cap="none">
                  <a:solidFill>
                    <a:srgbClr val="000000"/>
                  </a:solidFill>
                  <a:latin typeface="Arial"/>
                  <a:ea typeface="Arial"/>
                  <a:cs typeface="Arial"/>
                  <a:sym typeface="Arial"/>
                </a:rPr>
                <a:t>Use data-driven messaging to showcase reliability, accuracy, and convenience of in-house or outreach testing.</a:t>
              </a:r>
              <a:endParaRPr/>
            </a:p>
          </p:txBody>
        </p:sp>
        <p:sp>
          <p:nvSpPr>
            <p:cNvPr id="570" name="Google Shape;570;p38"/>
            <p:cNvSpPr/>
            <p:nvPr/>
          </p:nvSpPr>
          <p:spPr>
            <a:xfrm>
              <a:off x="7619144" y="318070"/>
              <a:ext cx="3696228" cy="110886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408F"/>
                </a:solidFill>
                <a:latin typeface="Arial"/>
                <a:ea typeface="Arial"/>
                <a:cs typeface="Arial"/>
                <a:sym typeface="Arial"/>
              </a:endParaRPr>
            </a:p>
          </p:txBody>
        </p:sp>
        <p:sp>
          <p:nvSpPr>
            <p:cNvPr id="571" name="Google Shape;571;p38"/>
            <p:cNvSpPr txBox="1"/>
            <p:nvPr/>
          </p:nvSpPr>
          <p:spPr>
            <a:xfrm>
              <a:off x="7334664" y="316470"/>
              <a:ext cx="3696228" cy="1108868"/>
            </a:xfrm>
            <a:prstGeom prst="rect">
              <a:avLst/>
            </a:prstGeom>
            <a:noFill/>
            <a:ln>
              <a:noFill/>
            </a:ln>
          </p:spPr>
          <p:txBody>
            <a:bodyPr spcFirstLastPara="1" wrap="square" lIns="292075" tIns="292075" rIns="292075" bIns="292075" anchor="ctr" anchorCtr="0">
              <a:noAutofit/>
            </a:bodyPr>
            <a:lstStyle/>
            <a:p>
              <a:pPr marL="0" marR="0" lvl="0" indent="0" algn="r" rtl="0">
                <a:lnSpc>
                  <a:spcPct val="90000"/>
                </a:lnSpc>
                <a:spcBef>
                  <a:spcPts val="0"/>
                </a:spcBef>
                <a:spcAft>
                  <a:spcPts val="0"/>
                </a:spcAft>
                <a:buClr>
                  <a:srgbClr val="000000"/>
                </a:buClr>
                <a:buSzPts val="2300"/>
                <a:buFont typeface="Arial"/>
                <a:buNone/>
              </a:pPr>
              <a:r>
                <a:rPr lang="en-US" sz="2800" b="1" i="0" u="none" strike="noStrike" cap="none">
                  <a:solidFill>
                    <a:schemeClr val="lt1"/>
                  </a:solidFill>
                  <a:latin typeface="Arial"/>
                  <a:ea typeface="Arial"/>
                  <a:cs typeface="Arial"/>
                  <a:sym typeface="Arial"/>
                </a:rPr>
                <a:t>Go Online</a:t>
              </a:r>
              <a:endParaRPr sz="2800" b="0" i="0" u="none" strike="noStrike" cap="none">
                <a:solidFill>
                  <a:schemeClr val="lt1"/>
                </a:solidFill>
                <a:latin typeface="Arial"/>
                <a:ea typeface="Arial"/>
                <a:cs typeface="Arial"/>
                <a:sym typeface="Arial"/>
              </a:endParaRPr>
            </a:p>
          </p:txBody>
        </p:sp>
        <p:sp>
          <p:nvSpPr>
            <p:cNvPr id="572" name="Google Shape;572;p38"/>
            <p:cNvSpPr/>
            <p:nvPr/>
          </p:nvSpPr>
          <p:spPr>
            <a:xfrm>
              <a:off x="7619144" y="1426938"/>
              <a:ext cx="3696228" cy="216521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8"/>
            <p:cNvSpPr txBox="1"/>
            <p:nvPr/>
          </p:nvSpPr>
          <p:spPr>
            <a:xfrm>
              <a:off x="7594682" y="1393862"/>
              <a:ext cx="3696228" cy="2165215"/>
            </a:xfrm>
            <a:prstGeom prst="rect">
              <a:avLst/>
            </a:prstGeom>
            <a:noFill/>
            <a:ln>
              <a:noFill/>
            </a:ln>
          </p:spPr>
          <p:txBody>
            <a:bodyPr spcFirstLastPara="1" wrap="square" lIns="365100" tIns="365100" rIns="365100" bIns="365100" anchor="t"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000" b="0" i="0" u="none" strike="noStrike" cap="none">
                  <a:solidFill>
                    <a:srgbClr val="000000"/>
                  </a:solidFill>
                  <a:latin typeface="Arial"/>
                  <a:ea typeface="Arial"/>
                  <a:cs typeface="Arial"/>
                  <a:sym typeface="Arial"/>
                </a:rPr>
                <a:t>Utilize digital marketing, including social media, to reach a wider audience.</a:t>
              </a:r>
              <a:endParaRPr/>
            </a:p>
          </p:txBody>
        </p:sp>
      </p:grpSp>
      <p:sp>
        <p:nvSpPr>
          <p:cNvPr id="574" name="Google Shape;574;p38">
            <a:extLst>
              <a:ext uri="{C183D7F6-B498-43B3-948B-1728B52AA6E4}">
                <adec:decorative xmlns:adec="http://schemas.microsoft.com/office/drawing/2017/decorative" val="1"/>
              </a:ext>
            </a:extLst>
          </p:cNvPr>
          <p:cNvSpPr/>
          <p:nvPr/>
        </p:nvSpPr>
        <p:spPr>
          <a:xfrm>
            <a:off x="9155878" y="2009368"/>
            <a:ext cx="2935343" cy="127139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408F"/>
              </a:solidFill>
              <a:latin typeface="Arial"/>
              <a:ea typeface="Arial"/>
              <a:cs typeface="Arial"/>
              <a:sym typeface="Arial"/>
            </a:endParaRPr>
          </a:p>
        </p:txBody>
      </p:sp>
      <p:sp>
        <p:nvSpPr>
          <p:cNvPr id="575" name="Google Shape;575;p38">
            <a:extLst>
              <a:ext uri="{C183D7F6-B498-43B3-948B-1728B52AA6E4}">
                <adec:decorative xmlns:adec="http://schemas.microsoft.com/office/drawing/2017/decorative" val="1"/>
              </a:ext>
            </a:extLst>
          </p:cNvPr>
          <p:cNvSpPr/>
          <p:nvPr/>
        </p:nvSpPr>
        <p:spPr>
          <a:xfrm>
            <a:off x="9155878" y="3280759"/>
            <a:ext cx="2935343" cy="248256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8"/>
          <p:cNvSpPr txBox="1"/>
          <p:nvPr/>
        </p:nvSpPr>
        <p:spPr>
          <a:xfrm>
            <a:off x="9125472" y="2013257"/>
            <a:ext cx="2935343" cy="1271391"/>
          </a:xfrm>
          <a:prstGeom prst="rect">
            <a:avLst/>
          </a:prstGeom>
          <a:noFill/>
          <a:ln>
            <a:noFill/>
          </a:ln>
        </p:spPr>
        <p:txBody>
          <a:bodyPr spcFirstLastPara="1" wrap="square" lIns="292075" tIns="292075" rIns="292075" bIns="292075" anchor="ctr" anchorCtr="0">
            <a:noAutofit/>
          </a:bodyPr>
          <a:lstStyle/>
          <a:p>
            <a:pPr marL="0" marR="0" lvl="0" indent="0" algn="ctr" rtl="0">
              <a:lnSpc>
                <a:spcPct val="90000"/>
              </a:lnSpc>
              <a:spcBef>
                <a:spcPts val="0"/>
              </a:spcBef>
              <a:spcAft>
                <a:spcPts val="0"/>
              </a:spcAft>
              <a:buNone/>
            </a:pPr>
            <a:r>
              <a:rPr lang="en-US" sz="2800" b="1" i="0" u="none" strike="noStrike" cap="none">
                <a:solidFill>
                  <a:schemeClr val="lt1"/>
                </a:solidFill>
                <a:latin typeface="Arial"/>
                <a:ea typeface="Arial"/>
                <a:cs typeface="Arial"/>
                <a:sym typeface="Arial"/>
              </a:rPr>
              <a:t>Promote in Person</a:t>
            </a:r>
            <a:endParaRPr sz="2800" b="0" i="0" u="none" strike="noStrike" cap="none">
              <a:solidFill>
                <a:schemeClr val="lt1"/>
              </a:solidFill>
              <a:latin typeface="Arial"/>
              <a:ea typeface="Arial"/>
              <a:cs typeface="Arial"/>
              <a:sym typeface="Arial"/>
            </a:endParaRPr>
          </a:p>
        </p:txBody>
      </p:sp>
      <p:sp>
        <p:nvSpPr>
          <p:cNvPr id="577" name="Google Shape;577;p38"/>
          <p:cNvSpPr txBox="1"/>
          <p:nvPr/>
        </p:nvSpPr>
        <p:spPr>
          <a:xfrm>
            <a:off x="9144897" y="3247912"/>
            <a:ext cx="2935343" cy="2482563"/>
          </a:xfrm>
          <a:prstGeom prst="rect">
            <a:avLst/>
          </a:prstGeom>
          <a:noFill/>
          <a:ln>
            <a:noFill/>
          </a:ln>
        </p:spPr>
        <p:txBody>
          <a:bodyPr spcFirstLastPara="1" wrap="square" lIns="365100" tIns="365100" rIns="365100" bIns="365100" anchor="t"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000" b="0" i="0" u="none" strike="noStrike" cap="none">
                <a:solidFill>
                  <a:srgbClr val="000000"/>
                </a:solidFill>
                <a:latin typeface="Arial"/>
                <a:ea typeface="Arial"/>
                <a:cs typeface="Arial"/>
                <a:sym typeface="Arial"/>
              </a:rPr>
              <a:t>Attend industry conferences and events to network and promote the laboratory's capabilities.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99" name="Google Shape;599;g22ee23515ce_0_11"/>
          <p:cNvSpPr txBox="1">
            <a:spLocks noGrp="1"/>
          </p:cNvSpPr>
          <p:nvPr>
            <p:ph type="title"/>
          </p:nvPr>
        </p:nvSpPr>
        <p:spPr>
          <a:xfrm>
            <a:off x="654227" y="314120"/>
            <a:ext cx="492376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FFFFFF"/>
                </a:solidFill>
              </a:rPr>
              <a:t>Conclusion</a:t>
            </a:r>
            <a:endParaRPr/>
          </a:p>
        </p:txBody>
      </p:sp>
      <p:grpSp>
        <p:nvGrpSpPr>
          <p:cNvPr id="585" name="Google Shape;585;g22ee23515ce_0_11" descr="chart highlighting successful approach's "/>
          <p:cNvGrpSpPr/>
          <p:nvPr/>
        </p:nvGrpSpPr>
        <p:grpSpPr>
          <a:xfrm>
            <a:off x="654227" y="1491177"/>
            <a:ext cx="5636525" cy="4770423"/>
            <a:chOff x="0" y="2148"/>
            <a:chExt cx="5636525" cy="4770423"/>
          </a:xfrm>
        </p:grpSpPr>
        <p:sp>
          <p:nvSpPr>
            <p:cNvPr id="586" name="Google Shape;586;g22ee23515ce_0_11"/>
            <p:cNvSpPr/>
            <p:nvPr/>
          </p:nvSpPr>
          <p:spPr>
            <a:xfrm>
              <a:off x="0" y="2875596"/>
              <a:ext cx="5636525" cy="1886702"/>
            </a:xfrm>
            <a:prstGeom prst="rect">
              <a:avLst/>
            </a:prstGeom>
            <a:solidFill>
              <a:srgbClr val="2640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22ee23515ce_0_11"/>
            <p:cNvSpPr txBox="1"/>
            <p:nvPr/>
          </p:nvSpPr>
          <p:spPr>
            <a:xfrm>
              <a:off x="0" y="2875596"/>
              <a:ext cx="5636525" cy="1018819"/>
            </a:xfrm>
            <a:prstGeom prst="rect">
              <a:avLst/>
            </a:prstGeom>
            <a:solidFill>
              <a:srgbClr val="26408F"/>
            </a:solid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Key components of a successful approach:</a:t>
              </a:r>
              <a:endParaRPr sz="2400" b="1" i="0" u="none" strike="noStrike" cap="none">
                <a:solidFill>
                  <a:schemeClr val="lt1"/>
                </a:solidFill>
                <a:latin typeface="Arial"/>
                <a:ea typeface="Arial"/>
                <a:cs typeface="Arial"/>
                <a:sym typeface="Arial"/>
              </a:endParaRPr>
            </a:p>
          </p:txBody>
        </p:sp>
        <p:sp>
          <p:nvSpPr>
            <p:cNvPr id="588" name="Google Shape;588;g22ee23515ce_0_11"/>
            <p:cNvSpPr txBox="1"/>
            <p:nvPr/>
          </p:nvSpPr>
          <p:spPr>
            <a:xfrm>
              <a:off x="2752" y="3904688"/>
              <a:ext cx="1877006" cy="86788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13775" tIns="20300" rIns="1137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400" b="1" i="0" u="none" strike="noStrike" cap="none">
                  <a:solidFill>
                    <a:schemeClr val="dk1"/>
                  </a:solidFill>
                  <a:latin typeface="Arial"/>
                  <a:ea typeface="Arial"/>
                  <a:cs typeface="Arial"/>
                  <a:sym typeface="Arial"/>
                </a:rPr>
                <a:t>Effective communication</a:t>
              </a:r>
              <a:endParaRPr sz="1400" b="1" i="0" u="none" strike="noStrike" cap="none">
                <a:solidFill>
                  <a:schemeClr val="dk1"/>
                </a:solidFill>
                <a:latin typeface="Arial"/>
                <a:ea typeface="Arial"/>
                <a:cs typeface="Arial"/>
                <a:sym typeface="Arial"/>
              </a:endParaRPr>
            </a:p>
          </p:txBody>
        </p:sp>
        <p:sp>
          <p:nvSpPr>
            <p:cNvPr id="589" name="Google Shape;589;g22ee23515ce_0_11"/>
            <p:cNvSpPr txBox="1"/>
            <p:nvPr/>
          </p:nvSpPr>
          <p:spPr>
            <a:xfrm>
              <a:off x="1879759" y="3904688"/>
              <a:ext cx="1877006" cy="86788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13775" tIns="20300" rIns="1137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400" b="1" i="0" u="none" strike="noStrike" cap="none">
                  <a:solidFill>
                    <a:schemeClr val="dk1"/>
                  </a:solidFill>
                  <a:latin typeface="Arial"/>
                  <a:ea typeface="Arial"/>
                  <a:cs typeface="Arial"/>
                  <a:sym typeface="Arial"/>
                </a:rPr>
                <a:t>Education</a:t>
              </a:r>
              <a:endParaRPr sz="1400" b="1" i="0" u="none" strike="noStrike" cap="none">
                <a:solidFill>
                  <a:schemeClr val="dk1"/>
                </a:solidFill>
                <a:latin typeface="Arial"/>
                <a:ea typeface="Arial"/>
                <a:cs typeface="Arial"/>
                <a:sym typeface="Arial"/>
              </a:endParaRPr>
            </a:p>
          </p:txBody>
        </p:sp>
        <p:sp>
          <p:nvSpPr>
            <p:cNvPr id="590" name="Google Shape;590;g22ee23515ce_0_11"/>
            <p:cNvSpPr txBox="1"/>
            <p:nvPr/>
          </p:nvSpPr>
          <p:spPr>
            <a:xfrm>
              <a:off x="3756765" y="3904688"/>
              <a:ext cx="1877006" cy="86788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13775" tIns="20300" rIns="1137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400" b="1" i="0" u="none" strike="noStrike" cap="none">
                  <a:solidFill>
                    <a:schemeClr val="dk1"/>
                  </a:solidFill>
                  <a:latin typeface="Arial"/>
                  <a:ea typeface="Arial"/>
                  <a:cs typeface="Arial"/>
                  <a:sym typeface="Arial"/>
                </a:rPr>
                <a:t>Commitment to continuous improvement are</a:t>
              </a:r>
              <a:endParaRPr sz="1400" b="1" i="0" u="none" strike="noStrike" cap="none">
                <a:solidFill>
                  <a:schemeClr val="dk1"/>
                </a:solidFill>
                <a:latin typeface="Arial"/>
                <a:ea typeface="Arial"/>
                <a:cs typeface="Arial"/>
                <a:sym typeface="Arial"/>
              </a:endParaRPr>
            </a:p>
          </p:txBody>
        </p:sp>
        <p:sp>
          <p:nvSpPr>
            <p:cNvPr id="591" name="Google Shape;591;g22ee23515ce_0_11"/>
            <p:cNvSpPr/>
            <p:nvPr/>
          </p:nvSpPr>
          <p:spPr>
            <a:xfrm rot="10800000">
              <a:off x="0" y="2148"/>
              <a:ext cx="5636525" cy="2901748"/>
            </a:xfrm>
            <a:prstGeom prst="upArrowCallout">
              <a:avLst>
                <a:gd name="adj1" fmla="val 25000"/>
                <a:gd name="adj2" fmla="val 25000"/>
                <a:gd name="adj3" fmla="val 25000"/>
                <a:gd name="adj4" fmla="val 64977"/>
              </a:avLst>
            </a:prstGeom>
            <a:solidFill>
              <a:srgbClr val="A1DA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22ee23515ce_0_11"/>
            <p:cNvSpPr txBox="1"/>
            <p:nvPr/>
          </p:nvSpPr>
          <p:spPr>
            <a:xfrm>
              <a:off x="0" y="2148"/>
              <a:ext cx="5636525" cy="1018513"/>
            </a:xfrm>
            <a:prstGeom prst="rect">
              <a:avLst/>
            </a:prstGeom>
            <a:solidFill>
              <a:srgbClr val="26408F"/>
            </a:solid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To minimize leakage and grow your outreach lab services:</a:t>
              </a:r>
              <a:endParaRPr sz="2400" b="1" i="0" u="none" strike="noStrike" cap="none">
                <a:solidFill>
                  <a:schemeClr val="lt1"/>
                </a:solidFill>
                <a:latin typeface="Arial"/>
                <a:ea typeface="Arial"/>
                <a:cs typeface="Arial"/>
                <a:sym typeface="Arial"/>
              </a:endParaRPr>
            </a:p>
          </p:txBody>
        </p:sp>
        <p:sp>
          <p:nvSpPr>
            <p:cNvPr id="593" name="Google Shape;593;g22ee23515ce_0_11"/>
            <p:cNvSpPr/>
            <p:nvPr/>
          </p:nvSpPr>
          <p:spPr>
            <a:xfrm>
              <a:off x="2752" y="1020662"/>
              <a:ext cx="1877006" cy="867622"/>
            </a:xfrm>
            <a:prstGeom prst="rect">
              <a:avLst/>
            </a:prstGeom>
            <a:solidFill>
              <a:srgbClr val="CDF5DB">
                <a:alpha val="89019"/>
              </a:srgbClr>
            </a:solidFill>
            <a:ln w="25400" cap="flat" cmpd="sng">
              <a:solidFill>
                <a:srgbClr val="CDF5DB">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g22ee23515ce_0_11"/>
            <p:cNvSpPr txBox="1"/>
            <p:nvPr/>
          </p:nvSpPr>
          <p:spPr>
            <a:xfrm>
              <a:off x="2752" y="1020662"/>
              <a:ext cx="1877006" cy="86762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13775" tIns="20300" rIns="1137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400" b="1" i="0" u="none" strike="noStrike" cap="none">
                  <a:solidFill>
                    <a:schemeClr val="dk1"/>
                  </a:solidFill>
                  <a:latin typeface="Arial"/>
                  <a:ea typeface="Arial"/>
                  <a:cs typeface="Arial"/>
                  <a:sym typeface="Arial"/>
                </a:rPr>
                <a:t>Leverage data to understand physician testing patterns </a:t>
              </a:r>
              <a:endParaRPr sz="1400" b="1" i="0" u="none" strike="noStrike" cap="none">
                <a:solidFill>
                  <a:schemeClr val="dk1"/>
                </a:solidFill>
                <a:latin typeface="Arial"/>
                <a:ea typeface="Arial"/>
                <a:cs typeface="Arial"/>
                <a:sym typeface="Arial"/>
              </a:endParaRPr>
            </a:p>
          </p:txBody>
        </p:sp>
        <p:sp>
          <p:nvSpPr>
            <p:cNvPr id="595" name="Google Shape;595;g22ee23515ce_0_11"/>
            <p:cNvSpPr/>
            <p:nvPr/>
          </p:nvSpPr>
          <p:spPr>
            <a:xfrm>
              <a:off x="1879759" y="1020662"/>
              <a:ext cx="1877006" cy="867622"/>
            </a:xfrm>
            <a:prstGeom prst="rect">
              <a:avLst/>
            </a:prstGeom>
            <a:solidFill>
              <a:srgbClr val="CDF2F0">
                <a:alpha val="89019"/>
              </a:srgbClr>
            </a:solidFill>
            <a:ln w="25400" cap="flat" cmpd="sng">
              <a:solidFill>
                <a:srgbClr val="CDF2F0">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22ee23515ce_0_11"/>
            <p:cNvSpPr txBox="1"/>
            <p:nvPr/>
          </p:nvSpPr>
          <p:spPr>
            <a:xfrm>
              <a:off x="1879759" y="1020662"/>
              <a:ext cx="1877006" cy="86762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13775" tIns="20300" rIns="1137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400" b="1" i="0" u="none" strike="noStrike" cap="none">
                  <a:solidFill>
                    <a:schemeClr val="dk1"/>
                  </a:solidFill>
                  <a:latin typeface="Arial"/>
                  <a:ea typeface="Arial"/>
                  <a:cs typeface="Arial"/>
                  <a:sym typeface="Arial"/>
                </a:rPr>
                <a:t>Actively address the reasons for sending tests externally</a:t>
              </a:r>
              <a:endParaRPr sz="1400" b="1" i="0" u="none" strike="noStrike" cap="none">
                <a:solidFill>
                  <a:schemeClr val="dk1"/>
                </a:solidFill>
                <a:latin typeface="Arial"/>
                <a:ea typeface="Arial"/>
                <a:cs typeface="Arial"/>
                <a:sym typeface="Arial"/>
              </a:endParaRPr>
            </a:p>
          </p:txBody>
        </p:sp>
        <p:sp>
          <p:nvSpPr>
            <p:cNvPr id="597" name="Google Shape;597;g22ee23515ce_0_11"/>
            <p:cNvSpPr/>
            <p:nvPr/>
          </p:nvSpPr>
          <p:spPr>
            <a:xfrm>
              <a:off x="3756765" y="1020662"/>
              <a:ext cx="1877006" cy="867622"/>
            </a:xfrm>
            <a:prstGeom prst="rect">
              <a:avLst/>
            </a:prstGeom>
            <a:solidFill>
              <a:srgbClr val="D0DCEE">
                <a:alpha val="89019"/>
              </a:srgbClr>
            </a:solidFill>
            <a:ln w="25400" cap="flat" cmpd="sng">
              <a:solidFill>
                <a:srgbClr val="D0DCEE">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g22ee23515ce_0_11"/>
            <p:cNvSpPr txBox="1"/>
            <p:nvPr/>
          </p:nvSpPr>
          <p:spPr>
            <a:xfrm>
              <a:off x="3756765" y="1020662"/>
              <a:ext cx="1877006" cy="86762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13775" tIns="20300" rIns="1137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400" b="1" i="0" u="none" strike="noStrike" cap="none">
                  <a:solidFill>
                    <a:schemeClr val="dk1"/>
                  </a:solidFill>
                  <a:latin typeface="Arial"/>
                  <a:ea typeface="Arial"/>
                  <a:cs typeface="Arial"/>
                  <a:sym typeface="Arial"/>
                </a:rPr>
                <a:t>Implement targeted strategies</a:t>
              </a:r>
              <a:endParaRPr sz="1400" b="1" i="0" u="none" strike="noStrike" cap="none">
                <a:solidFill>
                  <a:schemeClr val="dk1"/>
                </a:solidFill>
                <a:latin typeface="Arial"/>
                <a:ea typeface="Arial"/>
                <a:cs typeface="Arial"/>
                <a:sym typeface="Arial"/>
              </a:endParaRPr>
            </a:p>
          </p:txBody>
        </p:sp>
      </p:grpSp>
      <p:sp>
        <p:nvSpPr>
          <p:cNvPr id="583" name="Google Shape;583;g22ee23515ce_0_11">
            <a:extLst>
              <a:ext uri="{C183D7F6-B498-43B3-948B-1728B52AA6E4}">
                <adec:decorative xmlns:adec="http://schemas.microsoft.com/office/drawing/2017/decorative" val="1"/>
              </a:ext>
            </a:extLst>
          </p:cNvPr>
          <p:cNvSpPr/>
          <p:nvPr/>
        </p:nvSpPr>
        <p:spPr>
          <a:xfrm>
            <a:off x="6949619" y="1598753"/>
            <a:ext cx="3599430" cy="36604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4" name="Google Shape;584;g22ee23515ce_0_11" descr="people shaking hands"/>
          <p:cNvPicPr preferRelativeResize="0">
            <a:picLocks noGrp="1"/>
          </p:cNvPicPr>
          <p:nvPr>
            <p:ph type="pic" idx="2"/>
          </p:nvPr>
        </p:nvPicPr>
        <p:blipFill rotWithShape="1">
          <a:blip r:embed="rId3">
            <a:alphaModFix/>
          </a:blip>
          <a:srcRect l="4409" r="4408"/>
          <a:stretch/>
        </p:blipFill>
        <p:spPr>
          <a:xfrm>
            <a:off x="6900075" y="1598753"/>
            <a:ext cx="3648974" cy="3660494"/>
          </a:xfrm>
          <a:prstGeom prst="rect">
            <a:avLst/>
          </a:prstGeom>
          <a:noFill/>
          <a:ln w="63500" cap="flat" cmpd="sng">
            <a:solidFill>
              <a:schemeClr val="l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4"/>
          <p:cNvSpPr txBox="1">
            <a:spLocks noGrp="1"/>
          </p:cNvSpPr>
          <p:nvPr>
            <p:ph type="title"/>
          </p:nvPr>
        </p:nvSpPr>
        <p:spPr>
          <a:xfrm>
            <a:off x="831850" y="1540784"/>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a:t>Pillar 4:</a:t>
            </a:r>
            <a:br>
              <a:rPr lang="en-US"/>
            </a:br>
            <a:r>
              <a:rPr lang="en-US"/>
              <a:t>Lab Finance</a:t>
            </a:r>
            <a:endParaRPr/>
          </a:p>
        </p:txBody>
      </p:sp>
      <p:sp>
        <p:nvSpPr>
          <p:cNvPr id="94" name="Google Shape;94;p24"/>
          <p:cNvSpPr txBox="1">
            <a:spLocks noGrp="1"/>
          </p:cNvSpPr>
          <p:nvPr>
            <p:ph type="body" idx="1"/>
          </p:nvPr>
        </p:nvSpPr>
        <p:spPr>
          <a:xfrm>
            <a:off x="831850" y="4589463"/>
            <a:ext cx="6604374" cy="1500187"/>
          </a:xfrm>
          <a:prstGeom prst="rect">
            <a:avLst/>
          </a:prstGeom>
          <a:noFill/>
          <a:ln>
            <a:noFill/>
          </a:ln>
        </p:spPr>
        <p:txBody>
          <a:bodyPr spcFirstLastPara="1" wrap="square" lIns="91425" tIns="45700" rIns="91425" bIns="45700" anchor="t" anchorCtr="0">
            <a:normAutofit fontScale="92500" lnSpcReduction="10000"/>
          </a:bodyPr>
          <a:lstStyle/>
          <a:p>
            <a:pPr marL="60325" lvl="0" indent="0" algn="l" rtl="0">
              <a:lnSpc>
                <a:spcPct val="100000"/>
              </a:lnSpc>
              <a:spcBef>
                <a:spcPts val="1000"/>
              </a:spcBef>
              <a:spcAft>
                <a:spcPts val="0"/>
              </a:spcAft>
              <a:buSzPct val="108108"/>
              <a:buNone/>
            </a:pPr>
            <a:r>
              <a:rPr lang="en-US"/>
              <a:t>Ensure that overall financial performance continues to keep pace with the operating and capital requirements needed to advance divisional and departmental mission and values.</a:t>
            </a:r>
            <a:endParaRPr/>
          </a:p>
          <a:p>
            <a:pPr marL="60325" lvl="0" indent="0" algn="l" rtl="0">
              <a:lnSpc>
                <a:spcPct val="100000"/>
              </a:lnSpc>
              <a:spcBef>
                <a:spcPts val="1000"/>
              </a:spcBef>
              <a:spcAft>
                <a:spcPts val="0"/>
              </a:spcAft>
              <a:buSzPct val="108108"/>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rial"/>
              <a:buNone/>
            </a:pPr>
            <a:r>
              <a:rPr lang="en-US"/>
              <a:t>Introduction</a:t>
            </a:r>
            <a:endParaRPr/>
          </a:p>
        </p:txBody>
      </p:sp>
      <p:sp>
        <p:nvSpPr>
          <p:cNvPr id="101" name="Google Shape;101;p3"/>
          <p:cNvSpPr txBox="1">
            <a:spLocks noGrp="1"/>
          </p:cNvSpPr>
          <p:nvPr>
            <p:ph type="body" idx="1"/>
          </p:nvPr>
        </p:nvSpPr>
        <p:spPr>
          <a:xfrm>
            <a:off x="838200" y="3428999"/>
            <a:ext cx="10515600" cy="2698532"/>
          </a:xfrm>
          <a:prstGeom prst="rect">
            <a:avLst/>
          </a:prstGeom>
          <a:noFill/>
          <a:ln>
            <a:noFill/>
          </a:ln>
        </p:spPr>
        <p:txBody>
          <a:bodyPr spcFirstLastPara="1" wrap="square" lIns="91425" tIns="45700" rIns="91425" bIns="45700" anchor="t" anchorCtr="0">
            <a:normAutofit/>
          </a:bodyPr>
          <a:lstStyle/>
          <a:p>
            <a:pPr marL="457200" lvl="0" indent="-228600" algn="ctr" rtl="0">
              <a:lnSpc>
                <a:spcPct val="110000"/>
              </a:lnSpc>
              <a:spcBef>
                <a:spcPts val="600"/>
              </a:spcBef>
              <a:spcAft>
                <a:spcPts val="0"/>
              </a:spcAft>
              <a:buClr>
                <a:srgbClr val="4696D2"/>
              </a:buClr>
              <a:buSzPts val="1920"/>
              <a:buNone/>
            </a:pPr>
            <a:endParaRPr/>
          </a:p>
        </p:txBody>
      </p:sp>
      <p:sp>
        <p:nvSpPr>
          <p:cNvPr id="102" name="Google Shape;102;p3"/>
          <p:cNvSpPr/>
          <p:nvPr/>
        </p:nvSpPr>
        <p:spPr>
          <a:xfrm>
            <a:off x="524203" y="3363485"/>
            <a:ext cx="3576145" cy="26985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Demonstrate the value    </a:t>
            </a:r>
            <a:r>
              <a:rPr lang="en-US" sz="2000" b="0" i="0" u="none" strike="noStrike" cap="none">
                <a:solidFill>
                  <a:srgbClr val="000000"/>
                </a:solidFill>
                <a:latin typeface="Arial"/>
                <a:ea typeface="Arial"/>
                <a:cs typeface="Arial"/>
                <a:sym typeface="Arial"/>
              </a:rPr>
              <a:t>and impact of the laboratory's services on patient care, operational efficiency, and </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cost-effectiveness. </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 name="Google Shape;107;p3" descr="gold diamond clip art"/>
          <p:cNvSpPr/>
          <p:nvPr/>
        </p:nvSpPr>
        <p:spPr>
          <a:xfrm>
            <a:off x="1981165" y="3451821"/>
            <a:ext cx="662220" cy="662220"/>
          </a:xfrm>
          <a:prstGeom prst="rect">
            <a:avLst/>
          </a:prstGeom>
          <a:blipFill rotWithShape="1">
            <a:blip r:embed="rId3">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descr="Blue box that has information about using financial data. There is also a green money sign "/>
          <p:cNvSpPr/>
          <p:nvPr/>
        </p:nvSpPr>
        <p:spPr>
          <a:xfrm>
            <a:off x="4307927" y="3363485"/>
            <a:ext cx="3576145" cy="26985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 name="Google Shape;105;p3"/>
          <p:cNvSpPr/>
          <p:nvPr/>
        </p:nvSpPr>
        <p:spPr>
          <a:xfrm>
            <a:off x="4307927" y="3363485"/>
            <a:ext cx="3576145" cy="26985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a:solidFill>
                  <a:srgbClr val="000000"/>
                </a:solidFill>
                <a:latin typeface="Arial"/>
                <a:ea typeface="Arial"/>
                <a:cs typeface="Arial"/>
                <a:sym typeface="Arial"/>
              </a:rPr>
              <a:t>Use financial data </a:t>
            </a:r>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to advocate for the clinical laboratory.</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 name="Google Shape;104;p3" descr="box with information on building a strong case. There is also a blue microscope. "/>
          <p:cNvSpPr/>
          <p:nvPr/>
        </p:nvSpPr>
        <p:spPr>
          <a:xfrm>
            <a:off x="8091651" y="3363485"/>
            <a:ext cx="3576145" cy="26985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 name="Google Shape;106;p3"/>
          <p:cNvSpPr/>
          <p:nvPr/>
        </p:nvSpPr>
        <p:spPr>
          <a:xfrm>
            <a:off x="8091651" y="3363485"/>
            <a:ext cx="3576145" cy="26985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a:solidFill>
                  <a:srgbClr val="000000"/>
                </a:solidFill>
                <a:latin typeface="Arial"/>
                <a:ea typeface="Arial"/>
                <a:cs typeface="Arial"/>
                <a:sym typeface="Arial"/>
              </a:rPr>
              <a:t>Build a strong case </a:t>
            </a:r>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for support and investment in laboratory services within the healthcare organization.</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 name="Google Shape;108;p3">
            <a:extLst>
              <a:ext uri="{C183D7F6-B498-43B3-948B-1728B52AA6E4}">
                <adec:decorative xmlns:adec="http://schemas.microsoft.com/office/drawing/2017/decorative" val="1"/>
              </a:ext>
            </a:extLst>
          </p:cNvPr>
          <p:cNvSpPr/>
          <p:nvPr/>
        </p:nvSpPr>
        <p:spPr>
          <a:xfrm>
            <a:off x="5764889" y="3451821"/>
            <a:ext cx="662220" cy="662220"/>
          </a:xfrm>
          <a:prstGeom prst="rect">
            <a:avLst/>
          </a:prstGeom>
          <a:blipFill rotWithShape="1">
            <a:blip r:embed="rId4">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a:extLst>
              <a:ext uri="{C183D7F6-B498-43B3-948B-1728B52AA6E4}">
                <adec:decorative xmlns:adec="http://schemas.microsoft.com/office/drawing/2017/decorative" val="1"/>
              </a:ext>
            </a:extLst>
          </p:cNvPr>
          <p:cNvSpPr/>
          <p:nvPr/>
        </p:nvSpPr>
        <p:spPr>
          <a:xfrm>
            <a:off x="9553835" y="3451821"/>
            <a:ext cx="662220" cy="662220"/>
          </a:xfrm>
          <a:prstGeom prst="rect">
            <a:avLst/>
          </a:prstGeom>
          <a:blipFill rotWithShape="1">
            <a:blip r:embed="rId5">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839788"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2800"/>
              <a:t>Where is your laboratory today?</a:t>
            </a:r>
            <a:endParaRPr/>
          </a:p>
        </p:txBody>
      </p:sp>
      <p:grpSp>
        <p:nvGrpSpPr>
          <p:cNvPr id="115" name="Google Shape;115;p25" descr="a blue chart with info on how to start a strategy for your lab"/>
          <p:cNvGrpSpPr/>
          <p:nvPr/>
        </p:nvGrpSpPr>
        <p:grpSpPr>
          <a:xfrm>
            <a:off x="-2475295" y="809238"/>
            <a:ext cx="11365540" cy="6489143"/>
            <a:chOff x="-5449270" y="-834473"/>
            <a:chExt cx="11365540" cy="6489143"/>
          </a:xfrm>
        </p:grpSpPr>
        <p:sp>
          <p:nvSpPr>
            <p:cNvPr id="116" name="Google Shape;116;p25"/>
            <p:cNvSpPr/>
            <p:nvPr/>
          </p:nvSpPr>
          <p:spPr>
            <a:xfrm>
              <a:off x="-5449270" y="-834473"/>
              <a:ext cx="6489143" cy="6489143"/>
            </a:xfrm>
            <a:prstGeom prst="blockArc">
              <a:avLst>
                <a:gd name="adj1" fmla="val 18900000"/>
                <a:gd name="adj2" fmla="val 2700000"/>
                <a:gd name="adj3" fmla="val 333"/>
              </a:avLst>
            </a:prstGeom>
            <a:noFill/>
            <a:ln w="25400" cap="flat" cmpd="sng">
              <a:solidFill>
                <a:srgbClr val="3475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5"/>
            <p:cNvSpPr/>
            <p:nvPr/>
          </p:nvSpPr>
          <p:spPr>
            <a:xfrm>
              <a:off x="669043" y="482019"/>
              <a:ext cx="5247227" cy="964039"/>
            </a:xfrm>
            <a:prstGeom prst="rect">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5"/>
            <p:cNvSpPr txBox="1"/>
            <p:nvPr/>
          </p:nvSpPr>
          <p:spPr>
            <a:xfrm>
              <a:off x="669043" y="482019"/>
              <a:ext cx="5247227" cy="964039"/>
            </a:xfrm>
            <a:prstGeom prst="rect">
              <a:avLst/>
            </a:prstGeom>
            <a:noFill/>
            <a:ln>
              <a:noFill/>
            </a:ln>
          </p:spPr>
          <p:txBody>
            <a:bodyPr spcFirstLastPara="1" wrap="square" lIns="7652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Did you know labs are typically       6-12% of all hospital billings?</a:t>
              </a:r>
              <a:endParaRPr sz="2000" b="0" i="0" u="none" strike="noStrike" cap="none">
                <a:solidFill>
                  <a:schemeClr val="lt1"/>
                </a:solidFill>
                <a:latin typeface="Arial"/>
                <a:ea typeface="Arial"/>
                <a:cs typeface="Arial"/>
                <a:sym typeface="Arial"/>
              </a:endParaRPr>
            </a:p>
          </p:txBody>
        </p:sp>
        <p:sp>
          <p:nvSpPr>
            <p:cNvPr id="119" name="Google Shape;119;p25"/>
            <p:cNvSpPr/>
            <p:nvPr/>
          </p:nvSpPr>
          <p:spPr>
            <a:xfrm>
              <a:off x="66518" y="361514"/>
              <a:ext cx="1205048" cy="1205048"/>
            </a:xfrm>
            <a:prstGeom prst="ellipse">
              <a:avLst/>
            </a:prstGeom>
            <a:solidFill>
              <a:schemeClr val="lt1"/>
            </a:solidFill>
            <a:ln w="25400" cap="flat" cmpd="sng">
              <a:solidFill>
                <a:srgbClr val="4496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p:nvPr/>
          </p:nvSpPr>
          <p:spPr>
            <a:xfrm>
              <a:off x="1019471" y="1928078"/>
              <a:ext cx="4896798" cy="964039"/>
            </a:xfrm>
            <a:prstGeom prst="rect">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5"/>
            <p:cNvSpPr txBox="1"/>
            <p:nvPr/>
          </p:nvSpPr>
          <p:spPr>
            <a:xfrm>
              <a:off x="1019471" y="1928078"/>
              <a:ext cx="4896798" cy="964039"/>
            </a:xfrm>
            <a:prstGeom prst="rect">
              <a:avLst/>
            </a:prstGeom>
            <a:noFill/>
            <a:ln>
              <a:noFill/>
            </a:ln>
          </p:spPr>
          <p:txBody>
            <a:bodyPr spcFirstLastPara="1" wrap="square" lIns="765200" tIns="50800" rIns="50800" bIns="508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2000" b="1" i="0" u="none" strike="noStrike" cap="none">
                  <a:solidFill>
                    <a:schemeClr val="lt1"/>
                  </a:solidFill>
                  <a:latin typeface="Arial"/>
                  <a:ea typeface="Arial"/>
                  <a:cs typeface="Arial"/>
                  <a:sym typeface="Arial"/>
                </a:rPr>
                <a:t>Does your leadership know – laboratory margins improve total system margins?</a:t>
              </a:r>
              <a:endParaRPr sz="2000" b="0" i="0" u="none" strike="noStrike" cap="none">
                <a:solidFill>
                  <a:schemeClr val="lt1"/>
                </a:solidFill>
                <a:latin typeface="Arial"/>
                <a:ea typeface="Arial"/>
                <a:cs typeface="Arial"/>
                <a:sym typeface="Arial"/>
              </a:endParaRPr>
            </a:p>
          </p:txBody>
        </p:sp>
        <p:sp>
          <p:nvSpPr>
            <p:cNvPr id="122" name="Google Shape;122;p25"/>
            <p:cNvSpPr/>
            <p:nvPr/>
          </p:nvSpPr>
          <p:spPr>
            <a:xfrm>
              <a:off x="416946" y="1807573"/>
              <a:ext cx="1205048" cy="1205048"/>
            </a:xfrm>
            <a:prstGeom prst="ellipse">
              <a:avLst/>
            </a:prstGeom>
            <a:solidFill>
              <a:schemeClr val="lt1"/>
            </a:solidFill>
            <a:ln w="25400" cap="flat" cmpd="sng">
              <a:solidFill>
                <a:srgbClr val="4496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5"/>
            <p:cNvSpPr/>
            <p:nvPr/>
          </p:nvSpPr>
          <p:spPr>
            <a:xfrm>
              <a:off x="669043" y="3374137"/>
              <a:ext cx="5247227" cy="964039"/>
            </a:xfrm>
            <a:prstGeom prst="rect">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5"/>
            <p:cNvSpPr txBox="1"/>
            <p:nvPr/>
          </p:nvSpPr>
          <p:spPr>
            <a:xfrm>
              <a:off x="669043" y="3374137"/>
              <a:ext cx="5247227" cy="964039"/>
            </a:xfrm>
            <a:prstGeom prst="rect">
              <a:avLst/>
            </a:prstGeom>
            <a:noFill/>
            <a:ln>
              <a:noFill/>
            </a:ln>
          </p:spPr>
          <p:txBody>
            <a:bodyPr spcFirstLastPara="1" wrap="square" lIns="765200" tIns="50800" rIns="50800" bIns="508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2000" b="1" i="0" u="none" strike="noStrike" cap="none">
                  <a:solidFill>
                    <a:schemeClr val="lt1"/>
                  </a:solidFill>
                  <a:latin typeface="Arial"/>
                  <a:ea typeface="Arial"/>
                  <a:cs typeface="Arial"/>
                  <a:sym typeface="Arial"/>
                </a:rPr>
                <a:t>Outpatient and outreach testing generates revenue when performed in-house (especially PPO)</a:t>
              </a:r>
              <a:endParaRPr sz="2000" b="0" i="0" u="none" strike="noStrike" cap="none">
                <a:solidFill>
                  <a:schemeClr val="lt1"/>
                </a:solidFill>
                <a:latin typeface="Arial"/>
                <a:ea typeface="Arial"/>
                <a:cs typeface="Arial"/>
                <a:sym typeface="Arial"/>
              </a:endParaRPr>
            </a:p>
          </p:txBody>
        </p:sp>
        <p:sp>
          <p:nvSpPr>
            <p:cNvPr id="125" name="Google Shape;125;p25"/>
            <p:cNvSpPr/>
            <p:nvPr/>
          </p:nvSpPr>
          <p:spPr>
            <a:xfrm>
              <a:off x="66518" y="3253632"/>
              <a:ext cx="1205048" cy="1205048"/>
            </a:xfrm>
            <a:prstGeom prst="ellipse">
              <a:avLst/>
            </a:prstGeom>
            <a:solidFill>
              <a:schemeClr val="lt1"/>
            </a:solidFill>
            <a:ln w="25400" cap="flat" cmpd="sng">
              <a:solidFill>
                <a:srgbClr val="4496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25"/>
          <p:cNvSpPr txBox="1"/>
          <p:nvPr/>
        </p:nvSpPr>
        <p:spPr>
          <a:xfrm>
            <a:off x="341811" y="2556977"/>
            <a:ext cx="2762794" cy="3139321"/>
          </a:xfrm>
          <a:prstGeom prst="rect">
            <a:avLst/>
          </a:prstGeom>
          <a:noFill/>
          <a:ln>
            <a:noFill/>
          </a:ln>
        </p:spPr>
        <p:txBody>
          <a:bodyPr spcFirstLastPara="1" wrap="square" lIns="91425" tIns="45700" rIns="91425" bIns="45700" anchor="t" anchorCtr="0">
            <a:spAutoFit/>
          </a:bodyPr>
          <a:lstStyle/>
          <a:p>
            <a:pPr marL="112713" marR="0" lvl="0" indent="0" algn="l" rtl="0">
              <a:lnSpc>
                <a:spcPct val="100000"/>
              </a:lnSpc>
              <a:spcBef>
                <a:spcPts val="0"/>
              </a:spcBef>
              <a:spcAft>
                <a:spcPts val="0"/>
              </a:spcAft>
              <a:buClr>
                <a:srgbClr val="000000"/>
              </a:buClr>
              <a:buSzPts val="2000"/>
              <a:buFont typeface="Arial"/>
              <a:buNone/>
            </a:pPr>
            <a:r>
              <a:rPr lang="en-US" sz="2400" b="0" i="0" u="none" strike="noStrike" cap="none">
                <a:solidFill>
                  <a:srgbClr val="26408F"/>
                </a:solidFill>
                <a:latin typeface="Arial"/>
                <a:ea typeface="Arial"/>
                <a:cs typeface="Arial"/>
                <a:sym typeface="Arial"/>
              </a:rPr>
              <a:t>The start of a strategy is to </a:t>
            </a:r>
            <a:endParaRPr/>
          </a:p>
          <a:p>
            <a:pPr marL="112713" marR="0" lvl="0" indent="0" algn="l" rtl="0">
              <a:lnSpc>
                <a:spcPct val="100000"/>
              </a:lnSpc>
              <a:spcBef>
                <a:spcPts val="0"/>
              </a:spcBef>
              <a:spcAft>
                <a:spcPts val="0"/>
              </a:spcAft>
              <a:buClr>
                <a:srgbClr val="000000"/>
              </a:buClr>
              <a:buSzPts val="2000"/>
              <a:buFont typeface="Arial"/>
              <a:buNone/>
            </a:pPr>
            <a:r>
              <a:rPr lang="en-US" sz="2400" b="0" i="0" u="none" strike="noStrike" cap="none">
                <a:solidFill>
                  <a:srgbClr val="26408F"/>
                </a:solidFill>
                <a:latin typeface="Arial"/>
                <a:ea typeface="Arial"/>
                <a:cs typeface="Arial"/>
                <a:sym typeface="Arial"/>
              </a:rPr>
              <a:t>know your</a:t>
            </a:r>
            <a:endParaRPr/>
          </a:p>
          <a:p>
            <a:pPr marL="455613" marR="0" lvl="0" indent="-342900" algn="l" rtl="0">
              <a:lnSpc>
                <a:spcPct val="100000"/>
              </a:lnSpc>
              <a:spcBef>
                <a:spcPts val="600"/>
              </a:spcBef>
              <a:spcAft>
                <a:spcPts val="0"/>
              </a:spcAft>
              <a:buClr>
                <a:srgbClr val="000000"/>
              </a:buClr>
              <a:buSzPts val="2000"/>
              <a:buFont typeface="Arial"/>
              <a:buChar char="•"/>
            </a:pPr>
            <a:r>
              <a:rPr lang="en-US" sz="2400" b="1" i="0" u="none" strike="noStrike" cap="none">
                <a:solidFill>
                  <a:srgbClr val="26408F"/>
                </a:solidFill>
                <a:latin typeface="Arial"/>
                <a:ea typeface="Arial"/>
                <a:cs typeface="Arial"/>
                <a:sym typeface="Arial"/>
              </a:rPr>
              <a:t>Financial </a:t>
            </a:r>
            <a:endParaRPr sz="2400" b="0" i="0" u="none" strike="noStrike" cap="none">
              <a:solidFill>
                <a:srgbClr val="26408F"/>
              </a:solidFill>
              <a:latin typeface="Arial"/>
              <a:ea typeface="Arial"/>
              <a:cs typeface="Arial"/>
              <a:sym typeface="Arial"/>
            </a:endParaRPr>
          </a:p>
          <a:p>
            <a:pPr marL="455613" marR="0" lvl="0" indent="-342900" algn="l" rtl="0">
              <a:lnSpc>
                <a:spcPct val="100000"/>
              </a:lnSpc>
              <a:spcBef>
                <a:spcPts val="0"/>
              </a:spcBef>
              <a:spcAft>
                <a:spcPts val="0"/>
              </a:spcAft>
              <a:buClr>
                <a:srgbClr val="000000"/>
              </a:buClr>
              <a:buSzPts val="2000"/>
              <a:buFont typeface="Arial"/>
              <a:buChar char="•"/>
            </a:pPr>
            <a:r>
              <a:rPr lang="en-US" sz="2400" b="1" i="0" u="none" strike="noStrike" cap="none">
                <a:solidFill>
                  <a:srgbClr val="26408F"/>
                </a:solidFill>
                <a:latin typeface="Arial"/>
                <a:ea typeface="Arial"/>
                <a:cs typeface="Arial"/>
                <a:sym typeface="Arial"/>
              </a:rPr>
              <a:t>Clinical &amp;</a:t>
            </a:r>
            <a:endParaRPr sz="2400" b="0" i="0" u="none" strike="noStrike" cap="none">
              <a:solidFill>
                <a:srgbClr val="26408F"/>
              </a:solidFill>
              <a:latin typeface="Arial"/>
              <a:ea typeface="Arial"/>
              <a:cs typeface="Arial"/>
              <a:sym typeface="Arial"/>
            </a:endParaRPr>
          </a:p>
          <a:p>
            <a:pPr marL="455613" marR="0" lvl="0" indent="-342900" algn="l" rtl="0">
              <a:lnSpc>
                <a:spcPct val="100000"/>
              </a:lnSpc>
              <a:spcBef>
                <a:spcPts val="0"/>
              </a:spcBef>
              <a:spcAft>
                <a:spcPts val="0"/>
              </a:spcAft>
              <a:buClr>
                <a:srgbClr val="000000"/>
              </a:buClr>
              <a:buSzPts val="2000"/>
              <a:buFont typeface="Arial"/>
              <a:buChar char="•"/>
            </a:pPr>
            <a:r>
              <a:rPr lang="en-US" sz="2400" b="1" i="0" u="none" strike="noStrike" cap="none">
                <a:solidFill>
                  <a:srgbClr val="26408F"/>
                </a:solidFill>
                <a:latin typeface="Arial"/>
                <a:ea typeface="Arial"/>
                <a:cs typeface="Arial"/>
                <a:sym typeface="Arial"/>
              </a:rPr>
              <a:t>Operational</a:t>
            </a:r>
            <a:endParaRPr sz="2400" b="0" i="0" u="none" strike="noStrike" cap="none">
              <a:solidFill>
                <a:srgbClr val="26408F"/>
              </a:solidFill>
              <a:latin typeface="Arial"/>
              <a:ea typeface="Arial"/>
              <a:cs typeface="Arial"/>
              <a:sym typeface="Arial"/>
            </a:endParaRPr>
          </a:p>
          <a:p>
            <a:pPr marL="112713" marR="0" lvl="0" indent="0" algn="l" rtl="0">
              <a:lnSpc>
                <a:spcPct val="100000"/>
              </a:lnSpc>
              <a:spcBef>
                <a:spcPts val="600"/>
              </a:spcBef>
              <a:spcAft>
                <a:spcPts val="0"/>
              </a:spcAft>
              <a:buClr>
                <a:srgbClr val="000000"/>
              </a:buClr>
              <a:buSzPts val="2000"/>
              <a:buFont typeface="Arial"/>
              <a:buNone/>
            </a:pPr>
            <a:r>
              <a:rPr lang="en-US" sz="2400" b="0" i="0" u="none" strike="noStrike" cap="none">
                <a:solidFill>
                  <a:srgbClr val="26408F"/>
                </a:solidFill>
                <a:latin typeface="Arial"/>
                <a:ea typeface="Arial"/>
                <a:cs typeface="Arial"/>
                <a:sym typeface="Arial"/>
              </a:rPr>
              <a:t>role in the system</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127" name="Google Shape;127;p25" descr="Blue box with text"/>
          <p:cNvSpPr/>
          <p:nvPr/>
        </p:nvSpPr>
        <p:spPr>
          <a:xfrm>
            <a:off x="9015546" y="2076994"/>
            <a:ext cx="2806337" cy="3944983"/>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5"/>
          <p:cNvSpPr txBox="1"/>
          <p:nvPr/>
        </p:nvSpPr>
        <p:spPr>
          <a:xfrm>
            <a:off x="9139643" y="2609229"/>
            <a:ext cx="2558142"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chemeClr val="lt1"/>
                </a:solidFill>
                <a:latin typeface="Arial"/>
                <a:ea typeface="Arial"/>
                <a:cs typeface="Arial"/>
                <a:sym typeface="Arial"/>
              </a:rPr>
              <a:t>If these things are true for your lab, </a:t>
            </a:r>
            <a:r>
              <a:rPr lang="en-US" sz="2200" b="1" i="0" u="none" strike="noStrike" cap="none">
                <a:solidFill>
                  <a:schemeClr val="lt1"/>
                </a:solidFill>
                <a:latin typeface="Arial"/>
                <a:ea typeface="Arial"/>
                <a:cs typeface="Arial"/>
                <a:sym typeface="Arial"/>
              </a:rPr>
              <a:t>does your strategy help improve revenue or just cut costs</a:t>
            </a:r>
            <a:r>
              <a:rPr lang="en-US" sz="2200" b="0" i="0" u="none" strike="noStrike" cap="none">
                <a:solidFill>
                  <a:schemeClr val="lt1"/>
                </a:solidFill>
                <a:latin typeface="Arial"/>
                <a:ea typeface="Arial"/>
                <a:cs typeface="Arial"/>
                <a:sym typeface="Arial"/>
              </a:rPr>
              <a:t> (which limits revenue!)?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48" name="Google Shape;148;p4"/>
          <p:cNvSpPr txBox="1">
            <a:spLocks noGrp="1"/>
          </p:cNvSpPr>
          <p:nvPr>
            <p:ph type="title"/>
          </p:nvPr>
        </p:nvSpPr>
        <p:spPr>
          <a:xfrm>
            <a:off x="839788"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Need more bandwidth? Don’t just jump to </a:t>
            </a:r>
            <a:br>
              <a:rPr lang="en-US"/>
            </a:br>
            <a:r>
              <a:rPr lang="en-US"/>
              <a:t>additional FTE or Equipment!</a:t>
            </a:r>
            <a:endParaRPr/>
          </a:p>
        </p:txBody>
      </p:sp>
      <p:grpSp>
        <p:nvGrpSpPr>
          <p:cNvPr id="149" name="Google Shape;149;p4" descr="RESOURCE AVAILABLE to download  &#10;"/>
          <p:cNvGrpSpPr/>
          <p:nvPr/>
        </p:nvGrpSpPr>
        <p:grpSpPr>
          <a:xfrm>
            <a:off x="9972041" y="-5136"/>
            <a:ext cx="2219959" cy="914400"/>
            <a:chOff x="8524241" y="0"/>
            <a:chExt cx="2219959" cy="914400"/>
          </a:xfrm>
        </p:grpSpPr>
        <p:sp>
          <p:nvSpPr>
            <p:cNvPr id="150" name="Google Shape;150;p4"/>
            <p:cNvSpPr/>
            <p:nvPr/>
          </p:nvSpPr>
          <p:spPr>
            <a:xfrm>
              <a:off x="8524241" y="0"/>
              <a:ext cx="2219959" cy="9144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1" name="Google Shape;151;p4"/>
            <p:cNvSpPr txBox="1"/>
            <p:nvPr/>
          </p:nvSpPr>
          <p:spPr>
            <a:xfrm>
              <a:off x="9426587" y="110300"/>
              <a:ext cx="1235063"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hlinkClick r:id="rId3"/>
                </a:rPr>
                <a:t>RESOURCE AVAILABLE</a:t>
              </a:r>
              <a:br>
                <a:rPr lang="en-US" sz="1100" b="1" i="0" u="none" strike="noStrike" cap="none" dirty="0">
                  <a:solidFill>
                    <a:schemeClr val="lt1"/>
                  </a:solidFill>
                  <a:latin typeface="Arial"/>
                  <a:ea typeface="Arial"/>
                  <a:cs typeface="Arial"/>
                  <a:sym typeface="Arial"/>
                  <a:hlinkClick r:id="rId3"/>
                </a:rPr>
              </a:br>
              <a:r>
                <a:rPr lang="en-US" sz="1100" b="1" i="0" u="none" strike="noStrike" cap="none" dirty="0">
                  <a:solidFill>
                    <a:schemeClr val="lt1"/>
                  </a:solidFill>
                  <a:latin typeface="Arial"/>
                  <a:ea typeface="Arial"/>
                  <a:cs typeface="Arial"/>
                  <a:sym typeface="Arial"/>
                  <a:hlinkClick r:id="rId3"/>
                </a:rPr>
                <a:t>to download </a:t>
              </a:r>
              <a:endParaRPr dirty="0"/>
            </a:p>
          </p:txBody>
        </p:sp>
        <p:grpSp>
          <p:nvGrpSpPr>
            <p:cNvPr id="152" name="Google Shape;152;p4"/>
            <p:cNvGrpSpPr/>
            <p:nvPr/>
          </p:nvGrpSpPr>
          <p:grpSpPr>
            <a:xfrm>
              <a:off x="8678473" y="110300"/>
              <a:ext cx="692497" cy="692497"/>
              <a:chOff x="8678473" y="110300"/>
              <a:chExt cx="692497" cy="692497"/>
            </a:xfrm>
          </p:grpSpPr>
          <p:sp>
            <p:nvSpPr>
              <p:cNvPr id="153" name="Google Shape;153;p4"/>
              <p:cNvSpPr/>
              <p:nvPr/>
            </p:nvSpPr>
            <p:spPr>
              <a:xfrm>
                <a:off x="8678473" y="110300"/>
                <a:ext cx="692497" cy="692497"/>
              </a:xfrm>
              <a:prstGeom prst="ellipse">
                <a:avLst/>
              </a:prstGeom>
              <a:solidFill>
                <a:srgbClr val="8EBF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54" name="Google Shape;154;p4"/>
              <p:cNvGrpSpPr/>
              <p:nvPr/>
            </p:nvGrpSpPr>
            <p:grpSpPr>
              <a:xfrm>
                <a:off x="8859520" y="242390"/>
                <a:ext cx="316230" cy="449636"/>
                <a:chOff x="8859520" y="242389"/>
                <a:chExt cx="365760" cy="520061"/>
              </a:xfrm>
            </p:grpSpPr>
            <p:sp>
              <p:nvSpPr>
                <p:cNvPr id="155" name="Google Shape;155;p4"/>
                <p:cNvSpPr/>
                <p:nvPr/>
              </p:nvSpPr>
              <p:spPr>
                <a:xfrm>
                  <a:off x="8859520" y="242389"/>
                  <a:ext cx="365760" cy="418011"/>
                </a:xfrm>
                <a:prstGeom prst="downArrow">
                  <a:avLst>
                    <a:gd name="adj1" fmla="val 50000"/>
                    <a:gd name="adj2" fmla="val 50000"/>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4"/>
                <p:cNvSpPr/>
                <p:nvPr/>
              </p:nvSpPr>
              <p:spPr>
                <a:xfrm>
                  <a:off x="8859520" y="660400"/>
                  <a:ext cx="365760" cy="102050"/>
                </a:xfrm>
                <a:prstGeom prst="rect">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147" name="Google Shape;147;p4"/>
          <p:cNvSpPr txBox="1"/>
          <p:nvPr/>
        </p:nvSpPr>
        <p:spPr>
          <a:xfrm>
            <a:off x="613416" y="1707776"/>
            <a:ext cx="7616184"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26408F"/>
                </a:solidFill>
                <a:latin typeface="Arial"/>
                <a:ea typeface="Arial"/>
                <a:cs typeface="Arial"/>
                <a:sym typeface="Arial"/>
              </a:rPr>
              <a:t>Only when all processes have been streamlined and resources reallocated appropriately should additional FTE and/or equipment be requested.</a:t>
            </a:r>
            <a:endParaRPr sz="1800" b="0" i="0" u="none" strike="noStrike" cap="none">
              <a:solidFill>
                <a:srgbClr val="26408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7" name="Google Shape;137;p4" descr="information regarding needing more bandwidth "/>
          <p:cNvGrpSpPr/>
          <p:nvPr/>
        </p:nvGrpSpPr>
        <p:grpSpPr>
          <a:xfrm>
            <a:off x="690423" y="1608297"/>
            <a:ext cx="10955126" cy="4446848"/>
            <a:chOff x="5488" y="0"/>
            <a:chExt cx="10955126" cy="4446848"/>
          </a:xfrm>
        </p:grpSpPr>
        <p:sp>
          <p:nvSpPr>
            <p:cNvPr id="138" name="Google Shape;138;p4"/>
            <p:cNvSpPr/>
            <p:nvPr/>
          </p:nvSpPr>
          <p:spPr>
            <a:xfrm>
              <a:off x="910496" y="0"/>
              <a:ext cx="8869949" cy="4446848"/>
            </a:xfrm>
            <a:prstGeom prst="rightArrow">
              <a:avLst>
                <a:gd name="adj1" fmla="val 50000"/>
                <a:gd name="adj2" fmla="val 50000"/>
              </a:avLst>
            </a:prstGeom>
            <a:solidFill>
              <a:srgbClr val="CDD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488" y="1334054"/>
              <a:ext cx="2639789" cy="1778739"/>
            </a:xfrm>
            <a:prstGeom prst="roundRect">
              <a:avLst>
                <a:gd name="adj" fmla="val 16667"/>
              </a:avLst>
            </a:prstGeom>
            <a:solidFill>
              <a:srgbClr val="4496D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92319" y="1420885"/>
              <a:ext cx="2466127" cy="1605077"/>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Evaluate areas requiring resources that do not add value / ensure quality:</a:t>
              </a:r>
              <a:endParaRPr sz="2000" b="0" i="0" u="none" strike="noStrike" cap="none">
                <a:solidFill>
                  <a:schemeClr val="lt1"/>
                </a:solidFill>
                <a:latin typeface="Arial"/>
                <a:ea typeface="Arial"/>
                <a:cs typeface="Arial"/>
                <a:sym typeface="Arial"/>
              </a:endParaRPr>
            </a:p>
          </p:txBody>
        </p:sp>
        <p:sp>
          <p:nvSpPr>
            <p:cNvPr id="141" name="Google Shape;141;p4"/>
            <p:cNvSpPr/>
            <p:nvPr/>
          </p:nvSpPr>
          <p:spPr>
            <a:xfrm>
              <a:off x="2777267" y="1334054"/>
              <a:ext cx="2639789" cy="1778739"/>
            </a:xfrm>
            <a:prstGeom prst="roundRect">
              <a:avLst>
                <a:gd name="adj" fmla="val 16667"/>
              </a:avLst>
            </a:prstGeom>
            <a:solidFill>
              <a:srgbClr val="4496D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2864098" y="1420885"/>
              <a:ext cx="2466127" cy="160507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100" b="0" i="0" u="none" strike="noStrike" cap="none">
                  <a:solidFill>
                    <a:schemeClr val="lt1"/>
                  </a:solidFill>
                  <a:latin typeface="Arial"/>
                  <a:ea typeface="Arial"/>
                  <a:cs typeface="Arial"/>
                  <a:sym typeface="Arial"/>
                </a:rPr>
                <a:t>Identify those that can be eliminated, reduced or modified to streamline.</a:t>
              </a:r>
              <a:endParaRPr sz="2100" b="0" i="0" u="none" strike="noStrike" cap="none">
                <a:solidFill>
                  <a:schemeClr val="lt1"/>
                </a:solidFill>
                <a:latin typeface="Arial"/>
                <a:ea typeface="Arial"/>
                <a:cs typeface="Arial"/>
                <a:sym typeface="Arial"/>
              </a:endParaRPr>
            </a:p>
          </p:txBody>
        </p:sp>
        <p:sp>
          <p:nvSpPr>
            <p:cNvPr id="143" name="Google Shape;143;p4"/>
            <p:cNvSpPr/>
            <p:nvPr/>
          </p:nvSpPr>
          <p:spPr>
            <a:xfrm>
              <a:off x="5549046" y="1334054"/>
              <a:ext cx="2639789" cy="1778739"/>
            </a:xfrm>
            <a:prstGeom prst="roundRect">
              <a:avLst>
                <a:gd name="adj" fmla="val 16667"/>
              </a:avLst>
            </a:prstGeom>
            <a:solidFill>
              <a:srgbClr val="4496D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5635877" y="1420885"/>
              <a:ext cx="2466127" cy="160507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100" b="0" i="0" u="none" strike="noStrike" cap="none">
                  <a:solidFill>
                    <a:schemeClr val="lt1"/>
                  </a:solidFill>
                  <a:latin typeface="Arial"/>
                  <a:ea typeface="Arial"/>
                  <a:cs typeface="Arial"/>
                  <a:sym typeface="Arial"/>
                </a:rPr>
                <a:t>Optimize as identified</a:t>
              </a:r>
              <a:endParaRPr sz="2100" b="0" i="0" u="none" strike="noStrike" cap="none">
                <a:solidFill>
                  <a:schemeClr val="lt1"/>
                </a:solidFill>
                <a:latin typeface="Arial"/>
                <a:ea typeface="Arial"/>
                <a:cs typeface="Arial"/>
                <a:sym typeface="Arial"/>
              </a:endParaRPr>
            </a:p>
          </p:txBody>
        </p:sp>
        <p:sp>
          <p:nvSpPr>
            <p:cNvPr id="145" name="Google Shape;145;p4"/>
            <p:cNvSpPr/>
            <p:nvPr/>
          </p:nvSpPr>
          <p:spPr>
            <a:xfrm>
              <a:off x="8320825" y="1334054"/>
              <a:ext cx="2639789" cy="1778739"/>
            </a:xfrm>
            <a:prstGeom prst="roundRect">
              <a:avLst>
                <a:gd name="adj" fmla="val 16667"/>
              </a:avLst>
            </a:prstGeom>
            <a:solidFill>
              <a:srgbClr val="4496D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8407656" y="1420885"/>
              <a:ext cx="2466127" cy="160507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100" b="0" i="0" u="none" strike="noStrike" cap="none">
                  <a:solidFill>
                    <a:schemeClr val="lt1"/>
                  </a:solidFill>
                  <a:latin typeface="Arial"/>
                  <a:ea typeface="Arial"/>
                  <a:cs typeface="Arial"/>
                  <a:sym typeface="Arial"/>
                </a:rPr>
                <a:t>Evaluate:</a:t>
              </a:r>
              <a:endParaRPr sz="2100" b="0" i="0" u="none" strike="noStrike" cap="none">
                <a:solidFill>
                  <a:schemeClr val="lt1"/>
                </a:solidFill>
                <a:latin typeface="Arial"/>
                <a:ea typeface="Arial"/>
                <a:cs typeface="Arial"/>
                <a:sym typeface="Arial"/>
              </a:endParaRPr>
            </a:p>
          </p:txBody>
        </p:sp>
      </p:grpSp>
      <p:sp>
        <p:nvSpPr>
          <p:cNvPr id="133" name="Google Shape;133;p4">
            <a:extLst>
              <a:ext uri="{C183D7F6-B498-43B3-948B-1728B52AA6E4}">
                <adec:decorative xmlns:adec="http://schemas.microsoft.com/office/drawing/2017/decorative" val="1"/>
              </a:ext>
            </a:extLst>
          </p:cNvPr>
          <p:cNvSpPr/>
          <p:nvPr/>
        </p:nvSpPr>
        <p:spPr>
          <a:xfrm>
            <a:off x="2622176" y="5082534"/>
            <a:ext cx="5472953" cy="918257"/>
          </a:xfrm>
          <a:prstGeom prst="rect">
            <a:avLst/>
          </a:prstGeom>
          <a:solidFill>
            <a:schemeClr val="accent1"/>
          </a:solidFill>
          <a:ln w="25400" cap="flat" cmpd="sng">
            <a:solidFill>
              <a:srgbClr val="1D3F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4"/>
          <p:cNvSpPr txBox="1"/>
          <p:nvPr/>
        </p:nvSpPr>
        <p:spPr>
          <a:xfrm>
            <a:off x="613416" y="4961283"/>
            <a:ext cx="2364377" cy="1106970"/>
          </a:xfrm>
          <a:prstGeom prst="rect">
            <a:avLst/>
          </a:prstGeom>
          <a:noFill/>
          <a:ln>
            <a:noFill/>
          </a:ln>
        </p:spPr>
        <p:txBody>
          <a:bodyPr spcFirstLastPara="1" wrap="square" lIns="91425" tIns="45700" rIns="91425" bIns="45700" anchor="t" anchorCtr="0">
            <a:spAutoFit/>
          </a:bodyPr>
          <a:lstStyle/>
          <a:p>
            <a:pPr marL="114300" marR="0" lvl="1" indent="-114300" algn="l" rtl="0">
              <a:lnSpc>
                <a:spcPct val="90000"/>
              </a:lnSpc>
              <a:spcBef>
                <a:spcPts val="0"/>
              </a:spcBef>
              <a:spcAft>
                <a:spcPts val="0"/>
              </a:spcAft>
              <a:buClr>
                <a:srgbClr val="000000"/>
              </a:buClr>
              <a:buSzPts val="1500"/>
              <a:buFont typeface="Arial"/>
              <a:buChar char="•"/>
            </a:pPr>
            <a:r>
              <a:rPr lang="en-US" sz="1800" b="0" i="0" u="none" strike="noStrike" cap="none">
                <a:solidFill>
                  <a:srgbClr val="26408F"/>
                </a:solidFill>
                <a:latin typeface="Arial"/>
                <a:ea typeface="Arial"/>
                <a:cs typeface="Arial"/>
                <a:sym typeface="Arial"/>
              </a:rPr>
              <a:t>Service lines</a:t>
            </a:r>
            <a:endParaRPr/>
          </a:p>
          <a:p>
            <a:pPr marL="114300" marR="0" lvl="1" indent="-114300" algn="l" rtl="0">
              <a:lnSpc>
                <a:spcPct val="90000"/>
              </a:lnSpc>
              <a:spcBef>
                <a:spcPts val="225"/>
              </a:spcBef>
              <a:spcAft>
                <a:spcPts val="0"/>
              </a:spcAft>
              <a:buClr>
                <a:srgbClr val="000000"/>
              </a:buClr>
              <a:buSzPts val="1500"/>
              <a:buFont typeface="Arial"/>
              <a:buChar char="•"/>
            </a:pPr>
            <a:r>
              <a:rPr lang="en-US" sz="1800" b="0" i="0" u="none" strike="noStrike" cap="none">
                <a:solidFill>
                  <a:srgbClr val="26408F"/>
                </a:solidFill>
                <a:latin typeface="Arial"/>
                <a:ea typeface="Arial"/>
                <a:cs typeface="Arial"/>
                <a:sym typeface="Arial"/>
              </a:rPr>
              <a:t>Processes</a:t>
            </a:r>
            <a:endParaRPr/>
          </a:p>
          <a:p>
            <a:pPr marL="114300" marR="0" lvl="1" indent="-114300" algn="l" rtl="0">
              <a:lnSpc>
                <a:spcPct val="90000"/>
              </a:lnSpc>
              <a:spcBef>
                <a:spcPts val="225"/>
              </a:spcBef>
              <a:spcAft>
                <a:spcPts val="0"/>
              </a:spcAft>
              <a:buClr>
                <a:srgbClr val="000000"/>
              </a:buClr>
              <a:buSzPts val="1500"/>
              <a:buFont typeface="Arial"/>
              <a:buChar char="•"/>
            </a:pPr>
            <a:r>
              <a:rPr lang="en-US" sz="1800" b="0" i="0" u="none" strike="noStrike" cap="none">
                <a:solidFill>
                  <a:srgbClr val="26408F"/>
                </a:solidFill>
                <a:latin typeface="Arial"/>
                <a:ea typeface="Arial"/>
                <a:cs typeface="Arial"/>
                <a:sym typeface="Arial"/>
              </a:rPr>
              <a:t>Tests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4"/>
          <p:cNvSpPr txBox="1"/>
          <p:nvPr/>
        </p:nvSpPr>
        <p:spPr>
          <a:xfrm>
            <a:off x="2689411" y="5102723"/>
            <a:ext cx="5472953"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On occasion, the laboratory is asked to start a new service / test – be sure to advocate for staff support to implement and operate, as well as funding and allowable variance in the operating budget to account for the unplanned addition.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4"/>
          <p:cNvSpPr txBox="1"/>
          <p:nvPr/>
        </p:nvSpPr>
        <p:spPr>
          <a:xfrm>
            <a:off x="9214207" y="4911990"/>
            <a:ext cx="2364377" cy="1330621"/>
          </a:xfrm>
          <a:prstGeom prst="rect">
            <a:avLst/>
          </a:prstGeom>
          <a:noFill/>
          <a:ln>
            <a:noFill/>
          </a:ln>
        </p:spPr>
        <p:txBody>
          <a:bodyPr spcFirstLastPara="1" wrap="square" lIns="91425" tIns="45700" rIns="91425" bIns="45700" anchor="t" anchorCtr="0">
            <a:spAutoFit/>
          </a:bodyPr>
          <a:lstStyle/>
          <a:p>
            <a:pPr marL="114300" marR="0" lvl="1" indent="-114300" algn="l" rtl="0">
              <a:lnSpc>
                <a:spcPct val="90000"/>
              </a:lnSpc>
              <a:spcBef>
                <a:spcPts val="0"/>
              </a:spcBef>
              <a:spcAft>
                <a:spcPts val="0"/>
              </a:spcAft>
              <a:buClr>
                <a:srgbClr val="000000"/>
              </a:buClr>
              <a:buSzPts val="1500"/>
              <a:buFont typeface="Arial"/>
              <a:buChar char="•"/>
            </a:pPr>
            <a:r>
              <a:rPr lang="en-US" sz="1800" b="0" i="0" u="none" strike="noStrike" cap="none">
                <a:solidFill>
                  <a:srgbClr val="26408F"/>
                </a:solidFill>
                <a:latin typeface="Arial"/>
                <a:ea typeface="Arial"/>
                <a:cs typeface="Arial"/>
                <a:sym typeface="Arial"/>
              </a:rPr>
              <a:t>Was the change successful?</a:t>
            </a:r>
            <a:endParaRPr/>
          </a:p>
          <a:p>
            <a:pPr marL="114300" marR="0" lvl="1" indent="-114300" algn="l" rtl="0">
              <a:lnSpc>
                <a:spcPct val="90000"/>
              </a:lnSpc>
              <a:spcBef>
                <a:spcPts val="225"/>
              </a:spcBef>
              <a:spcAft>
                <a:spcPts val="0"/>
              </a:spcAft>
              <a:buClr>
                <a:srgbClr val="000000"/>
              </a:buClr>
              <a:buSzPts val="1500"/>
              <a:buFont typeface="Arial"/>
              <a:buChar char="•"/>
            </a:pPr>
            <a:r>
              <a:rPr lang="en-US" sz="1800" b="0" i="0" u="none" strike="noStrike" cap="none">
                <a:solidFill>
                  <a:srgbClr val="26408F"/>
                </a:solidFill>
                <a:latin typeface="Arial"/>
                <a:ea typeface="Arial"/>
                <a:cs typeface="Arial"/>
                <a:sym typeface="Arial"/>
              </a:rPr>
              <a:t>Are there additional opportunities?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84" name="Google Shape;184;p5"/>
          <p:cNvSpPr txBox="1">
            <a:spLocks noGrp="1"/>
          </p:cNvSpPr>
          <p:nvPr>
            <p:ph type="title"/>
          </p:nvPr>
        </p:nvSpPr>
        <p:spPr>
          <a:xfrm>
            <a:off x="226203" y="2737189"/>
            <a:ext cx="2874993" cy="132556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sz="3200"/>
              <a:t>Are you costing or generating revenue for your system?</a:t>
            </a:r>
            <a:endParaRPr/>
          </a:p>
        </p:txBody>
      </p:sp>
      <p:sp>
        <p:nvSpPr>
          <p:cNvPr id="181" name="Google Shape;181;p5" descr="Orange square with text"/>
          <p:cNvSpPr/>
          <p:nvPr/>
        </p:nvSpPr>
        <p:spPr>
          <a:xfrm rot="-5400000">
            <a:off x="2352604" y="235861"/>
            <a:ext cx="1076223" cy="1300866"/>
          </a:xfrm>
          <a:prstGeom prst="wedgeRoundRectCallout">
            <a:avLst>
              <a:gd name="adj1" fmla="val -20833"/>
              <a:gd name="adj2" fmla="val 62500"/>
              <a:gd name="adj3" fmla="val 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B3D4ED"/>
              </a:solidFill>
              <a:latin typeface="Arial"/>
              <a:ea typeface="Arial"/>
              <a:cs typeface="Arial"/>
              <a:sym typeface="Arial"/>
            </a:endParaRPr>
          </a:p>
        </p:txBody>
      </p:sp>
      <p:grpSp>
        <p:nvGrpSpPr>
          <p:cNvPr id="169" name="Google Shape;169;p5" descr="Steps to consulting with your CFO"/>
          <p:cNvGrpSpPr/>
          <p:nvPr/>
        </p:nvGrpSpPr>
        <p:grpSpPr>
          <a:xfrm>
            <a:off x="3769544" y="458532"/>
            <a:ext cx="8194059" cy="1769677"/>
            <a:chOff x="2193" y="1525259"/>
            <a:chExt cx="8194059" cy="1769677"/>
          </a:xfrm>
        </p:grpSpPr>
        <p:sp>
          <p:nvSpPr>
            <p:cNvPr id="170" name="Google Shape;170;p5"/>
            <p:cNvSpPr/>
            <p:nvPr/>
          </p:nvSpPr>
          <p:spPr>
            <a:xfrm>
              <a:off x="852925" y="1623465"/>
              <a:ext cx="1799815" cy="1573264"/>
            </a:xfrm>
            <a:prstGeom prst="rightArrow">
              <a:avLst>
                <a:gd name="adj1" fmla="val 70000"/>
                <a:gd name="adj2" fmla="val 50000"/>
              </a:avLst>
            </a:prstGeom>
            <a:solidFill>
              <a:srgbClr val="CDDCEC">
                <a:alpha val="89803"/>
              </a:srgbClr>
            </a:solidFill>
            <a:ln w="25400" cap="flat" cmpd="sng">
              <a:solidFill>
                <a:srgbClr val="CDDCE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193" y="1559365"/>
              <a:ext cx="1701464" cy="1701464"/>
            </a:xfrm>
            <a:prstGeom prst="ellipse">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251367" y="1808539"/>
              <a:ext cx="1203116" cy="120311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1 </a:t>
              </a:r>
              <a:endParaRPr/>
            </a:p>
            <a:p>
              <a:pPr marL="0" marR="0" lvl="0" indent="0" algn="ctr" rtl="0">
                <a:lnSpc>
                  <a:spcPct val="90000"/>
                </a:lnSpc>
                <a:spcBef>
                  <a:spcPts val="56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Evaluate Lab Margin</a:t>
              </a:r>
              <a:endParaRPr sz="1400" b="0" i="0" u="none" strike="noStrike" cap="none">
                <a:solidFill>
                  <a:schemeClr val="lt1"/>
                </a:solidFill>
                <a:latin typeface="Arial"/>
                <a:ea typeface="Arial"/>
                <a:cs typeface="Arial"/>
                <a:sym typeface="Arial"/>
              </a:endParaRPr>
            </a:p>
          </p:txBody>
        </p:sp>
        <p:sp>
          <p:nvSpPr>
            <p:cNvPr id="173" name="Google Shape;173;p5"/>
            <p:cNvSpPr/>
            <p:nvPr/>
          </p:nvSpPr>
          <p:spPr>
            <a:xfrm>
              <a:off x="3599295" y="1623465"/>
              <a:ext cx="1799815" cy="1573264"/>
            </a:xfrm>
            <a:prstGeom prst="rightArrow">
              <a:avLst>
                <a:gd name="adj1" fmla="val 70000"/>
                <a:gd name="adj2" fmla="val 50000"/>
              </a:avLst>
            </a:prstGeom>
            <a:solidFill>
              <a:srgbClr val="CDDCEC">
                <a:alpha val="89803"/>
              </a:srgbClr>
            </a:solidFill>
            <a:ln w="25400" cap="flat" cmpd="sng">
              <a:solidFill>
                <a:srgbClr val="CDDCE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765229" y="1576032"/>
              <a:ext cx="1668131" cy="1668131"/>
            </a:xfrm>
            <a:prstGeom prst="ellipse">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3009521" y="1820324"/>
              <a:ext cx="1179547" cy="117954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600" b="1" i="0" u="none" strike="noStrike" cap="none">
                  <a:solidFill>
                    <a:schemeClr val="lt1"/>
                  </a:solidFill>
                  <a:latin typeface="Arial"/>
                  <a:ea typeface="Arial"/>
                  <a:cs typeface="Arial"/>
                  <a:sym typeface="Arial"/>
                </a:rPr>
                <a:t>2 </a:t>
              </a:r>
              <a:endParaRPr/>
            </a:p>
            <a:p>
              <a:pPr marL="0" marR="0" lvl="0" indent="0" algn="ctr" rtl="0">
                <a:lnSpc>
                  <a:spcPct val="90000"/>
                </a:lnSpc>
                <a:spcBef>
                  <a:spcPts val="560"/>
                </a:spcBef>
                <a:spcAft>
                  <a:spcPts val="0"/>
                </a:spcAft>
                <a:buClr>
                  <a:srgbClr val="000000"/>
                </a:buClr>
                <a:buSzPts val="1800"/>
                <a:buFont typeface="Arial"/>
                <a:buNone/>
              </a:pPr>
              <a:r>
                <a:rPr lang="en-US" sz="1400" b="1" i="0" u="none" strike="noStrike" cap="none">
                  <a:solidFill>
                    <a:schemeClr val="lt1"/>
                  </a:solidFill>
                  <a:latin typeface="Arial"/>
                  <a:ea typeface="Arial"/>
                  <a:cs typeface="Arial"/>
                  <a:sym typeface="Arial"/>
                </a:rPr>
                <a:t>Evaluate Organization Margin</a:t>
              </a:r>
              <a:endParaRPr sz="1400" b="0" i="0" u="none" strike="noStrike" cap="none">
                <a:solidFill>
                  <a:schemeClr val="lt1"/>
                </a:solidFill>
                <a:latin typeface="Arial"/>
                <a:ea typeface="Arial"/>
                <a:cs typeface="Arial"/>
                <a:sym typeface="Arial"/>
              </a:endParaRPr>
            </a:p>
          </p:txBody>
        </p:sp>
        <p:sp>
          <p:nvSpPr>
            <p:cNvPr id="176" name="Google Shape;176;p5"/>
            <p:cNvSpPr/>
            <p:nvPr/>
          </p:nvSpPr>
          <p:spPr>
            <a:xfrm>
              <a:off x="6396437" y="1623465"/>
              <a:ext cx="1799815" cy="1573264"/>
            </a:xfrm>
            <a:prstGeom prst="rightArrow">
              <a:avLst>
                <a:gd name="adj1" fmla="val 70000"/>
                <a:gd name="adj2" fmla="val 50000"/>
              </a:avLst>
            </a:prstGeom>
            <a:solidFill>
              <a:srgbClr val="CDDCEC">
                <a:alpha val="89803"/>
              </a:srgbClr>
            </a:solidFill>
            <a:ln w="25400" cap="flat" cmpd="sng">
              <a:solidFill>
                <a:srgbClr val="CDDCE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5511598" y="1525259"/>
              <a:ext cx="1769677" cy="1769677"/>
            </a:xfrm>
            <a:prstGeom prst="ellipse">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5770761" y="1784422"/>
              <a:ext cx="1251351" cy="125135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600" b="1" i="0" u="none" strike="noStrike" cap="none">
                  <a:solidFill>
                    <a:schemeClr val="lt1"/>
                  </a:solidFill>
                  <a:latin typeface="Arial"/>
                  <a:ea typeface="Arial"/>
                  <a:cs typeface="Arial"/>
                  <a:sym typeface="Arial"/>
                </a:rPr>
                <a:t>3</a:t>
              </a:r>
              <a:endParaRPr/>
            </a:p>
            <a:p>
              <a:pPr marL="0" marR="0" lvl="0" indent="0" algn="ctr" rtl="0">
                <a:lnSpc>
                  <a:spcPct val="90000"/>
                </a:lnSpc>
                <a:spcBef>
                  <a:spcPts val="560"/>
                </a:spcBef>
                <a:spcAft>
                  <a:spcPts val="0"/>
                </a:spcAft>
                <a:buClr>
                  <a:srgbClr val="000000"/>
                </a:buClr>
                <a:buSzPts val="1800"/>
                <a:buFont typeface="Arial"/>
                <a:buNone/>
              </a:pPr>
              <a:r>
                <a:rPr lang="en-US" sz="1400" b="1" i="0" u="none" strike="noStrike" cap="none">
                  <a:solidFill>
                    <a:schemeClr val="lt1"/>
                  </a:solidFill>
                  <a:latin typeface="Arial"/>
                  <a:ea typeface="Arial"/>
                  <a:cs typeface="Arial"/>
                  <a:sym typeface="Arial"/>
                </a:rPr>
                <a:t>Compare Lab Margin with Other Depts</a:t>
              </a:r>
              <a:endParaRPr sz="1400" b="0" i="0" u="none" strike="noStrike" cap="none">
                <a:solidFill>
                  <a:schemeClr val="lt1"/>
                </a:solidFill>
                <a:latin typeface="Arial"/>
                <a:ea typeface="Arial"/>
                <a:cs typeface="Arial"/>
                <a:sym typeface="Arial"/>
              </a:endParaRPr>
            </a:p>
          </p:txBody>
        </p:sp>
      </p:grpSp>
      <p:graphicFrame>
        <p:nvGraphicFramePr>
          <p:cNvPr id="183" name="Google Shape;183;p5" descr="chart example of your organizations margins "/>
          <p:cNvGraphicFramePr/>
          <p:nvPr>
            <p:extLst>
              <p:ext uri="{D42A27DB-BD31-4B8C-83A1-F6EECF244321}">
                <p14:modId xmlns:p14="http://schemas.microsoft.com/office/powerpoint/2010/main" val="727873773"/>
              </p:ext>
            </p:extLst>
          </p:nvPr>
        </p:nvGraphicFramePr>
        <p:xfrm>
          <a:off x="3619433" y="2725726"/>
          <a:ext cx="5323455" cy="4020671"/>
        </p:xfrm>
        <a:graphic>
          <a:graphicData uri="http://schemas.openxmlformats.org/drawingml/2006/chart">
            <c:chart xmlns:c="http://schemas.openxmlformats.org/drawingml/2006/chart" xmlns:r="http://schemas.openxmlformats.org/officeDocument/2006/relationships" r:id="rId3"/>
          </a:graphicData>
        </a:graphic>
      </p:graphicFrame>
      <p:sp>
        <p:nvSpPr>
          <p:cNvPr id="179" name="Google Shape;179;p5">
            <a:extLst>
              <a:ext uri="{C183D7F6-B498-43B3-948B-1728B52AA6E4}">
                <adec:decorative xmlns:adec="http://schemas.microsoft.com/office/drawing/2017/decorative" val="1"/>
              </a:ext>
            </a:extLst>
          </p:cNvPr>
          <p:cNvSpPr/>
          <p:nvPr/>
        </p:nvSpPr>
        <p:spPr>
          <a:xfrm>
            <a:off x="9170894" y="3753469"/>
            <a:ext cx="3021106" cy="1311449"/>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5"/>
          <p:cNvSpPr txBox="1"/>
          <p:nvPr/>
        </p:nvSpPr>
        <p:spPr>
          <a:xfrm>
            <a:off x="9418466" y="3926145"/>
            <a:ext cx="2525962"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Be sure to evaluate and compare productivity as well!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61" name="Google Shape;161;p5" descr="icon to download resources"/>
          <p:cNvGrpSpPr/>
          <p:nvPr/>
        </p:nvGrpSpPr>
        <p:grpSpPr>
          <a:xfrm>
            <a:off x="553719" y="5943600"/>
            <a:ext cx="2219959" cy="914400"/>
            <a:chOff x="8524241" y="0"/>
            <a:chExt cx="2219959" cy="914400"/>
          </a:xfrm>
        </p:grpSpPr>
        <p:sp>
          <p:nvSpPr>
            <p:cNvPr id="162" name="Google Shape;162;p5"/>
            <p:cNvSpPr/>
            <p:nvPr/>
          </p:nvSpPr>
          <p:spPr>
            <a:xfrm>
              <a:off x="8524241" y="0"/>
              <a:ext cx="2219959" cy="9144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5"/>
            <p:cNvSpPr txBox="1"/>
            <p:nvPr/>
          </p:nvSpPr>
          <p:spPr>
            <a:xfrm>
              <a:off x="9426587" y="110300"/>
              <a:ext cx="1235063" cy="692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hlinkClick r:id="rId4"/>
                </a:rPr>
                <a:t>RESOURCE AVAILABLE</a:t>
              </a:r>
              <a:br>
                <a:rPr lang="en-US" sz="1100" b="1" i="0" u="none" strike="noStrike" cap="none" dirty="0">
                  <a:solidFill>
                    <a:schemeClr val="lt1"/>
                  </a:solidFill>
                  <a:latin typeface="Arial"/>
                  <a:ea typeface="Arial"/>
                  <a:cs typeface="Arial"/>
                  <a:sym typeface="Arial"/>
                  <a:hlinkClick r:id="rId4"/>
                </a:rPr>
              </a:br>
              <a:r>
                <a:rPr lang="en-US" sz="1100" b="1" i="0" u="none" strike="noStrike" cap="none" dirty="0">
                  <a:solidFill>
                    <a:schemeClr val="lt1"/>
                  </a:solidFill>
                  <a:latin typeface="Arial"/>
                  <a:ea typeface="Arial"/>
                  <a:cs typeface="Arial"/>
                  <a:sym typeface="Arial"/>
                  <a:hlinkClick r:id="rId4"/>
                </a:rPr>
                <a:t>to download </a:t>
              </a:r>
              <a:endParaRPr dirty="0"/>
            </a:p>
          </p:txBody>
        </p:sp>
        <p:grpSp>
          <p:nvGrpSpPr>
            <p:cNvPr id="164" name="Google Shape;164;p5"/>
            <p:cNvGrpSpPr/>
            <p:nvPr/>
          </p:nvGrpSpPr>
          <p:grpSpPr>
            <a:xfrm>
              <a:off x="8678473" y="110300"/>
              <a:ext cx="692497" cy="692497"/>
              <a:chOff x="8678473" y="110300"/>
              <a:chExt cx="692497" cy="692497"/>
            </a:xfrm>
          </p:grpSpPr>
          <p:sp>
            <p:nvSpPr>
              <p:cNvPr id="165" name="Google Shape;165;p5"/>
              <p:cNvSpPr/>
              <p:nvPr/>
            </p:nvSpPr>
            <p:spPr>
              <a:xfrm>
                <a:off x="8678473" y="110300"/>
                <a:ext cx="692497" cy="692497"/>
              </a:xfrm>
              <a:prstGeom prst="ellipse">
                <a:avLst/>
              </a:prstGeom>
              <a:solidFill>
                <a:srgbClr val="8EBF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66" name="Google Shape;166;p5"/>
              <p:cNvGrpSpPr/>
              <p:nvPr/>
            </p:nvGrpSpPr>
            <p:grpSpPr>
              <a:xfrm>
                <a:off x="8859520" y="242390"/>
                <a:ext cx="316230" cy="449636"/>
                <a:chOff x="8859520" y="242389"/>
                <a:chExt cx="365760" cy="520061"/>
              </a:xfrm>
            </p:grpSpPr>
            <p:sp>
              <p:nvSpPr>
                <p:cNvPr id="167" name="Google Shape;167;p5"/>
                <p:cNvSpPr/>
                <p:nvPr/>
              </p:nvSpPr>
              <p:spPr>
                <a:xfrm>
                  <a:off x="8859520" y="242389"/>
                  <a:ext cx="365760" cy="418011"/>
                </a:xfrm>
                <a:prstGeom prst="downArrow">
                  <a:avLst>
                    <a:gd name="adj1" fmla="val 50000"/>
                    <a:gd name="adj2" fmla="val 50000"/>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5"/>
                <p:cNvSpPr/>
                <p:nvPr/>
              </p:nvSpPr>
              <p:spPr>
                <a:xfrm>
                  <a:off x="8859520" y="660400"/>
                  <a:ext cx="365760" cy="102050"/>
                </a:xfrm>
                <a:prstGeom prst="rect">
                  <a:avLst/>
                </a:prstGeom>
                <a:solidFill>
                  <a:srgbClr val="26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182" name="Google Shape;182;p5">
            <a:extLst>
              <a:ext uri="{C183D7F6-B498-43B3-948B-1728B52AA6E4}">
                <adec:decorative xmlns:adec="http://schemas.microsoft.com/office/drawing/2017/decorative" val="1"/>
              </a:ext>
            </a:extLst>
          </p:cNvPr>
          <p:cNvSpPr txBox="1"/>
          <p:nvPr/>
        </p:nvSpPr>
        <p:spPr>
          <a:xfrm>
            <a:off x="2240281" y="348182"/>
            <a:ext cx="1300867"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300" b="1" i="0" u="none" strike="noStrike" cap="none">
                <a:solidFill>
                  <a:schemeClr val="lt1"/>
                </a:solidFill>
                <a:latin typeface="Arial"/>
                <a:ea typeface="Arial"/>
                <a:cs typeface="Arial"/>
                <a:sym typeface="Arial"/>
              </a:rPr>
              <a:t>Not sure where to start?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300" b="1" i="0" u="none" strike="noStrike" cap="none">
                <a:solidFill>
                  <a:schemeClr val="lt1"/>
                </a:solidFill>
                <a:latin typeface="Arial"/>
                <a:ea typeface="Arial"/>
                <a:cs typeface="Arial"/>
                <a:sym typeface="Arial"/>
              </a:rPr>
              <a:t>Consult your CFO!</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0" name="Google Shape;200;p6"/>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2800" b="1" i="0">
                <a:latin typeface="Arial"/>
                <a:ea typeface="Arial"/>
                <a:cs typeface="Arial"/>
                <a:sym typeface="Arial"/>
              </a:rPr>
              <a:t>Engage your stakeholders</a:t>
            </a:r>
            <a:endParaRPr/>
          </a:p>
        </p:txBody>
      </p:sp>
      <p:grpSp>
        <p:nvGrpSpPr>
          <p:cNvPr id="189" name="Google Shape;189;p6" descr="blue design that have text"/>
          <p:cNvGrpSpPr/>
          <p:nvPr/>
        </p:nvGrpSpPr>
        <p:grpSpPr>
          <a:xfrm>
            <a:off x="838200" y="1767792"/>
            <a:ext cx="7066540" cy="4264979"/>
            <a:chOff x="0" y="520"/>
            <a:chExt cx="7066540" cy="4264979"/>
          </a:xfrm>
        </p:grpSpPr>
        <p:sp>
          <p:nvSpPr>
            <p:cNvPr id="190" name="Google Shape;190;p6"/>
            <p:cNvSpPr/>
            <p:nvPr/>
          </p:nvSpPr>
          <p:spPr>
            <a:xfrm>
              <a:off x="2826616" y="520"/>
              <a:ext cx="4239924" cy="2030942"/>
            </a:xfrm>
            <a:prstGeom prst="rightArrow">
              <a:avLst>
                <a:gd name="adj1" fmla="val 75000"/>
                <a:gd name="adj2" fmla="val 50000"/>
              </a:avLst>
            </a:prstGeom>
            <a:solidFill>
              <a:srgbClr val="CDDCEC">
                <a:alpha val="89803"/>
              </a:srgbClr>
            </a:solidFill>
            <a:ln w="25400" cap="flat" cmpd="sng">
              <a:solidFill>
                <a:srgbClr val="CDDCE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0" y="520"/>
              <a:ext cx="2826616" cy="2030942"/>
            </a:xfrm>
            <a:prstGeom prst="roundRect">
              <a:avLst>
                <a:gd name="adj" fmla="val 16667"/>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99142" y="99662"/>
              <a:ext cx="2628332" cy="183265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Key stakeholders:</a:t>
              </a:r>
              <a:endParaRPr/>
            </a:p>
          </p:txBody>
        </p:sp>
        <p:sp>
          <p:nvSpPr>
            <p:cNvPr id="193" name="Google Shape;193;p6"/>
            <p:cNvSpPr/>
            <p:nvPr/>
          </p:nvSpPr>
          <p:spPr>
            <a:xfrm>
              <a:off x="2826616" y="2234557"/>
              <a:ext cx="4239924" cy="2030942"/>
            </a:xfrm>
            <a:prstGeom prst="rightArrow">
              <a:avLst>
                <a:gd name="adj1" fmla="val 75000"/>
                <a:gd name="adj2" fmla="val 50000"/>
              </a:avLst>
            </a:prstGeom>
            <a:solidFill>
              <a:srgbClr val="CDDCEC">
                <a:alpha val="89803"/>
              </a:srgbClr>
            </a:solidFill>
            <a:ln w="25400" cap="flat" cmpd="sng">
              <a:solidFill>
                <a:srgbClr val="CDDCE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0" y="2234557"/>
              <a:ext cx="2826616" cy="2030942"/>
            </a:xfrm>
            <a:prstGeom prst="roundRect">
              <a:avLst>
                <a:gd name="adj" fmla="val 16667"/>
              </a:avLst>
            </a:prstGeom>
            <a:solidFill>
              <a:srgbClr val="4496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txBox="1"/>
            <p:nvPr/>
          </p:nvSpPr>
          <p:spPr>
            <a:xfrm>
              <a:off x="99142" y="2333699"/>
              <a:ext cx="2628332" cy="183265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000" b="1" i="0" u="none" strike="noStrike" cap="none">
                  <a:solidFill>
                    <a:schemeClr val="lt1"/>
                  </a:solidFill>
                  <a:latin typeface="Arial"/>
                  <a:ea typeface="Arial"/>
                  <a:cs typeface="Arial"/>
                  <a:sym typeface="Arial"/>
                </a:rPr>
                <a:t>Share financials:</a:t>
              </a:r>
              <a:endParaRPr sz="2000" b="1" i="0" u="none" strike="noStrike" cap="none">
                <a:solidFill>
                  <a:schemeClr val="lt1"/>
                </a:solidFill>
                <a:latin typeface="Arial"/>
                <a:ea typeface="Arial"/>
                <a:cs typeface="Arial"/>
                <a:sym typeface="Arial"/>
              </a:endParaRPr>
            </a:p>
          </p:txBody>
        </p:sp>
      </p:grpSp>
      <p:sp>
        <p:nvSpPr>
          <p:cNvPr id="196" name="Google Shape;196;p6"/>
          <p:cNvSpPr txBox="1"/>
          <p:nvPr/>
        </p:nvSpPr>
        <p:spPr>
          <a:xfrm>
            <a:off x="3818965" y="2326975"/>
            <a:ext cx="3630706"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Hospital administrators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Physicians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Healthcare executives</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7" name="Google Shape;197;p6"/>
          <p:cNvSpPr txBox="1"/>
          <p:nvPr/>
        </p:nvSpPr>
        <p:spPr>
          <a:xfrm>
            <a:off x="3818965" y="4505399"/>
            <a:ext cx="3630706" cy="942822"/>
          </a:xfrm>
          <a:prstGeom prst="rect">
            <a:avLst/>
          </a:prstGeom>
          <a:noFill/>
          <a:ln>
            <a:noFill/>
          </a:ln>
        </p:spPr>
        <p:txBody>
          <a:bodyPr spcFirstLastPara="1" wrap="square" lIns="91425" tIns="45700" rIns="91425" bIns="45700" anchor="t" anchorCtr="0">
            <a:spAutoFit/>
          </a:bodyPr>
          <a:lstStyle/>
          <a:p>
            <a:pPr marL="228600" marR="0" lvl="1" indent="-228600" algn="l" rtl="0">
              <a:lnSpc>
                <a:spcPct val="90000"/>
              </a:lnSpc>
              <a:spcBef>
                <a:spcPts val="0"/>
              </a:spcBef>
              <a:spcAft>
                <a:spcPts val="0"/>
              </a:spcAft>
              <a:buClr>
                <a:srgbClr val="000000"/>
              </a:buClr>
              <a:buSzPts val="2400"/>
              <a:buFont typeface="Arial"/>
              <a:buChar char="•"/>
            </a:pPr>
            <a:r>
              <a:rPr lang="en-US" sz="1800" b="0" i="0" u="none" strike="noStrike" cap="none">
                <a:solidFill>
                  <a:srgbClr val="000000"/>
                </a:solidFill>
                <a:latin typeface="Arial"/>
                <a:ea typeface="Arial"/>
                <a:cs typeface="Arial"/>
                <a:sym typeface="Arial"/>
              </a:rPr>
              <a:t>Presentations</a:t>
            </a:r>
            <a:endParaRPr/>
          </a:p>
          <a:p>
            <a:pPr marL="228600" marR="0" lvl="1" indent="-228600" algn="l" rtl="0">
              <a:lnSpc>
                <a:spcPct val="90000"/>
              </a:lnSpc>
              <a:spcBef>
                <a:spcPts val="360"/>
              </a:spcBef>
              <a:spcAft>
                <a:spcPts val="0"/>
              </a:spcAft>
              <a:buClr>
                <a:srgbClr val="000000"/>
              </a:buClr>
              <a:buSzPts val="2400"/>
              <a:buFont typeface="Arial"/>
              <a:buChar char="•"/>
            </a:pPr>
            <a:r>
              <a:rPr lang="en-US" sz="1800" b="0" i="0" u="none" strike="noStrike" cap="none">
                <a:solidFill>
                  <a:srgbClr val="000000"/>
                </a:solidFill>
                <a:latin typeface="Arial"/>
                <a:ea typeface="Arial"/>
                <a:cs typeface="Arial"/>
                <a:sym typeface="Arial"/>
              </a:rPr>
              <a:t>Meetings</a:t>
            </a:r>
            <a:endParaRPr/>
          </a:p>
          <a:p>
            <a:pPr marL="228600" marR="0" lvl="1" indent="-228600" algn="l" rtl="0">
              <a:lnSpc>
                <a:spcPct val="90000"/>
              </a:lnSpc>
              <a:spcBef>
                <a:spcPts val="360"/>
              </a:spcBef>
              <a:spcAft>
                <a:spcPts val="0"/>
              </a:spcAft>
              <a:buClr>
                <a:srgbClr val="000000"/>
              </a:buClr>
              <a:buSzPts val="2400"/>
              <a:buFont typeface="Arial"/>
              <a:buChar char="•"/>
            </a:pPr>
            <a:r>
              <a:rPr lang="en-US" sz="1800" b="0" i="0" u="none" strike="noStrike" cap="none">
                <a:solidFill>
                  <a:srgbClr val="000000"/>
                </a:solidFill>
                <a:latin typeface="Arial"/>
                <a:ea typeface="Arial"/>
                <a:cs typeface="Arial"/>
                <a:sym typeface="Arial"/>
              </a:rPr>
              <a:t>Reports</a:t>
            </a:r>
            <a:endParaRPr/>
          </a:p>
        </p:txBody>
      </p:sp>
      <p:pic>
        <p:nvPicPr>
          <p:cNvPr id="199" name="Google Shape;199;p6" descr="Board Room"/>
          <p:cNvPicPr preferRelativeResize="0"/>
          <p:nvPr/>
        </p:nvPicPr>
        <p:blipFill rotWithShape="1">
          <a:blip r:embed="rId3">
            <a:alphaModFix/>
          </a:blip>
          <a:srcRect/>
          <a:stretch/>
        </p:blipFill>
        <p:spPr>
          <a:xfrm>
            <a:off x="8001000" y="1914236"/>
            <a:ext cx="3533985" cy="3533985"/>
          </a:xfrm>
          <a:prstGeom prst="rect">
            <a:avLst/>
          </a:prstGeom>
          <a:noFill/>
          <a:ln>
            <a:noFill/>
          </a:ln>
          <a:effectLst>
            <a:outerShdw blurRad="228051" dist="35977" dir="6120000" algn="ctr">
              <a:srgbClr val="000000">
                <a:alpha val="23921"/>
              </a:srgbClr>
            </a:outerShdw>
          </a:effectLst>
        </p:spPr>
      </p:pic>
      <p:sp>
        <p:nvSpPr>
          <p:cNvPr id="198" name="Google Shape;198;p6"/>
          <p:cNvSpPr txBox="1"/>
          <p:nvPr/>
        </p:nvSpPr>
        <p:spPr>
          <a:xfrm>
            <a:off x="8001000" y="5195244"/>
            <a:ext cx="3913094"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26408F"/>
                </a:solidFill>
                <a:latin typeface="Arial"/>
                <a:ea typeface="Arial"/>
                <a:cs typeface="Arial"/>
                <a:sym typeface="Arial"/>
              </a:rPr>
              <a:t>Reference Laboratories are meeting   with hospital executives regularly –     </a:t>
            </a:r>
            <a:r>
              <a:rPr lang="en-US" sz="1600" b="1" i="0" u="none" strike="noStrike" cap="none">
                <a:solidFill>
                  <a:srgbClr val="26408F"/>
                </a:solidFill>
                <a:latin typeface="Arial"/>
                <a:ea typeface="Arial"/>
                <a:cs typeface="Arial"/>
                <a:sym typeface="Arial"/>
              </a:rPr>
              <a:t>you better be too </a:t>
            </a:r>
            <a:r>
              <a:rPr lang="en-US" sz="1600" b="0" i="0" u="none" strike="noStrike" cap="none">
                <a:solidFill>
                  <a:srgbClr val="26408F"/>
                </a:solidFill>
                <a:latin typeface="Arial"/>
                <a:ea typeface="Arial"/>
                <a:cs typeface="Arial"/>
                <a:sym typeface="Arial"/>
              </a:rPr>
              <a:t>– beat them to it     and continue to meet with your leaders regularly.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226203" y="2737189"/>
            <a:ext cx="2874993" cy="132556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Arial"/>
              <a:buNone/>
            </a:pPr>
            <a:r>
              <a:rPr lang="en-US" sz="3200">
                <a:solidFill>
                  <a:srgbClr val="FFFFFF"/>
                </a:solidFill>
              </a:rPr>
              <a:t>Build Relationships</a:t>
            </a:r>
            <a:endParaRPr/>
          </a:p>
        </p:txBody>
      </p:sp>
      <p:sp>
        <p:nvSpPr>
          <p:cNvPr id="206" name="Google Shape;206;p7"/>
          <p:cNvSpPr txBox="1"/>
          <p:nvPr/>
        </p:nvSpPr>
        <p:spPr>
          <a:xfrm>
            <a:off x="3886200" y="578224"/>
            <a:ext cx="7705165"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6408F"/>
                </a:solidFill>
                <a:latin typeface="Arial"/>
                <a:ea typeface="Arial"/>
                <a:cs typeface="Arial"/>
                <a:sym typeface="Arial"/>
              </a:rPr>
              <a:t>Strengthen relationships with physicians through regular communication and feedback.</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7" descr="Couple doctors communicating"/>
          <p:cNvSpPr/>
          <p:nvPr/>
        </p:nvSpPr>
        <p:spPr>
          <a:xfrm>
            <a:off x="4068704" y="1662575"/>
            <a:ext cx="3580951" cy="4567539"/>
          </a:xfrm>
          <a:prstGeom prst="roundRect">
            <a:avLst>
              <a:gd name="adj" fmla="val 16667"/>
            </a:avLst>
          </a:prstGeom>
          <a:blipFill rotWithShape="1">
            <a:blip r:embed="rId3">
              <a:alphaModFix/>
            </a:blip>
            <a:stretch>
              <a:fillRect l="-59983" r="-59985"/>
            </a:stretch>
          </a:blipFill>
          <a:ln>
            <a:noFill/>
          </a:ln>
          <a:effectLst>
            <a:outerShdw blurRad="149987" algn="ctr" rotWithShape="0">
              <a:srgbClr val="000000">
                <a:alpha val="2705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7" descr="Blood probes"/>
          <p:cNvSpPr/>
          <p:nvPr/>
        </p:nvSpPr>
        <p:spPr>
          <a:xfrm>
            <a:off x="7185635" y="1624664"/>
            <a:ext cx="1456020" cy="1456020"/>
          </a:xfrm>
          <a:prstGeom prst="ellipse">
            <a:avLst/>
          </a:prstGeom>
          <a:blipFill rotWithShape="1">
            <a:blip r:embed="rId4">
              <a:alphaModFix/>
            </a:blip>
            <a:stretch>
              <a:fillRect l="-24993" r="-24992"/>
            </a:stretch>
          </a:blipFill>
          <a:ln>
            <a:noFill/>
          </a:ln>
          <a:effectLst>
            <a:outerShdw blurRad="149987" dist="21095" dir="8460000" algn="ctr" rotWithShape="0">
              <a:srgbClr val="000000">
                <a:alpha val="2705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7" descr="Blue box with text"/>
          <p:cNvSpPr/>
          <p:nvPr/>
        </p:nvSpPr>
        <p:spPr>
          <a:xfrm>
            <a:off x="7846411" y="3154275"/>
            <a:ext cx="3825637" cy="1415772"/>
          </a:xfrm>
          <a:prstGeom prst="round2Diag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0" name="Google Shape;210;p7"/>
          <p:cNvSpPr txBox="1"/>
          <p:nvPr/>
        </p:nvSpPr>
        <p:spPr>
          <a:xfrm>
            <a:off x="7913645" y="3238458"/>
            <a:ext cx="3825637" cy="14157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Seek input on their testing preferences and work collaboratively to address any specific needs or concerns.</a:t>
            </a:r>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23-210340-MT_Executive_Board Meeting_Volunteer Program [54]  -  Read-Only">
  <a:themeElements>
    <a:clrScheme name="Workforce">
      <a:dk1>
        <a:srgbClr val="000000"/>
      </a:dk1>
      <a:lt1>
        <a:srgbClr val="FFFFFF"/>
      </a:lt1>
      <a:dk2>
        <a:srgbClr val="44546A"/>
      </a:dk2>
      <a:lt2>
        <a:srgbClr val="E7E6E6"/>
      </a:lt2>
      <a:accent1>
        <a:srgbClr val="4696D2"/>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1678</Words>
  <Application>Microsoft Office PowerPoint</Application>
  <PresentationFormat>Widescreen</PresentationFormat>
  <Paragraphs>259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Quattrocento Sans</vt:lpstr>
      <vt:lpstr>23-210340-MT_Executive_Board Meeting_Volunteer Program [54]  -  Read-Only</vt:lpstr>
      <vt:lpstr>ASCP Negotiation &amp; Advocacy Toolbox</vt:lpstr>
      <vt:lpstr>Funding statement</vt:lpstr>
      <vt:lpstr>Pillar 4: Lab Finance</vt:lpstr>
      <vt:lpstr>Introduction</vt:lpstr>
      <vt:lpstr>Where is your laboratory today?</vt:lpstr>
      <vt:lpstr>Need more bandwidth? Don’t just jump to  additional FTE or Equipment!</vt:lpstr>
      <vt:lpstr>Are you costing or generating revenue for your system?</vt:lpstr>
      <vt:lpstr>Engage your stakeholders</vt:lpstr>
      <vt:lpstr>Build Relationships</vt:lpstr>
      <vt:lpstr>Create Visualizations and Reports</vt:lpstr>
      <vt:lpstr>Reduce risk of your lab being sold!  Losing Your Laboratory to Independent Reference Laboratory Companies</vt:lpstr>
      <vt:lpstr>Compare  Costs with Outsourcing</vt:lpstr>
      <vt:lpstr>Value-add Examples 1</vt:lpstr>
      <vt:lpstr>Align with Organizational Goals</vt:lpstr>
      <vt:lpstr>Improve Operational Efficiency</vt:lpstr>
      <vt:lpstr>Showcase Compliance and Quality Assurance</vt:lpstr>
      <vt:lpstr>Expand Services</vt:lpstr>
      <vt:lpstr>Improve Efficiency</vt:lpstr>
      <vt:lpstr>Demonstrate Efficiency and Productivity</vt:lpstr>
      <vt:lpstr>Value-add Examples 2</vt:lpstr>
      <vt:lpstr>Strategies for Finance Optimization</vt:lpstr>
      <vt:lpstr>Leakage - Physician orders for tests to be performed by other reference labs</vt:lpstr>
      <vt:lpstr>Monitor and Evaluate Leakage Reduction Initiatives</vt:lpstr>
      <vt:lpstr>Share send out financials</vt:lpstr>
      <vt:lpstr>Value-add Examples 3</vt:lpstr>
      <vt:lpstr>Educate Decision Makers:</vt:lpstr>
      <vt:lpstr>Invest in Cutting Edge Technologies </vt:lpstr>
      <vt:lpstr>Enhance Marketing and Outreach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ASCP Negotiation &amp; Advocacy Toolbox</dc:title>
  <dc:creator>Beck, Lucy</dc:creator>
  <cp:lastModifiedBy>Jackson, Danielle</cp:lastModifiedBy>
  <cp:revision>3</cp:revision>
  <dcterms:created xsi:type="dcterms:W3CDTF">2021-05-10T16:15:42Z</dcterms:created>
  <dcterms:modified xsi:type="dcterms:W3CDTF">2024-05-13T19:37:30Z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0x0101002C4972F345C06D498D7F41780ABCC7E3</vt:lpwstr>
  </property>
</Properties>
</file>