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custom-properties+xml" PartName="/docProps/custom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custom-properties" Target="docProps/custom.xml"/><Relationship Id="rId2" Type="http://schemas.openxmlformats.org/package/2006/relationships/metadata/core-properties" Target="docProps/core.xml"/><Relationship Id="rId3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48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</p:sldIdLst>
  <p:sldSz cy="6858000" cx="12192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GoogleSlidesCustomDataVersion2">
      <go:slidesCustomData xmlns:go="http://customooxmlschemas.google.com/" r:id="rId18" roundtripDataSignature="AMtx7mghmM4x51Bv2QSV9nyAmTFIaLl0H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18" Type="http://customschemas.google.com/relationships/presentationmetadata" Target="metadata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b="0" i="0" lang="en-US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  <p:extLst>
    <p:ext uri="{620B2872-D7B9-4A21-9093-7833F8D536E1}">
      <p15:sldGuideLst>
        <p15:guide id="1" orient="horz" pos="2880">
          <p15:clr>
            <a:srgbClr val="F26B43"/>
          </p15:clr>
        </p15:guide>
        <p15:guide id="2" pos="2160">
          <p15:clr>
            <a:srgbClr val="F26B43"/>
          </p15:clr>
        </p15:guide>
      </p15:sldGuideLst>
    </p:ext>
  </p:extLst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3" name="Google Shape;73;p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8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19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30" name="Google Shape;130;p1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20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37" name="Google Shape;137;p2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p2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43" name="Google Shape;143;p2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2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49" name="Google Shape;149;p2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5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8" name="Google Shape;78;p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14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84" name="Google Shape;84;p1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6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94" name="Google Shape;94;p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7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00" name="Google Shape;100;p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8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06" name="Google Shape;106;p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9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12" name="Google Shape;112;p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18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18" name="Google Shape;118;p1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7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4" name="Google Shape;124;p7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g"/><Relationship Id="rId3" Type="http://schemas.openxmlformats.org/officeDocument/2006/relationships/image" Target="../media/image2.pn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2.png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g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g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2.png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g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g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2.png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2.png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2.pn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12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A picture containing text, windmill, device&#10;&#10;Description automatically generated" id="13" name="Google Shape;13;p93"/>
          <p:cNvPicPr preferRelativeResize="0"/>
          <p:nvPr/>
        </p:nvPicPr>
        <p:blipFill rotWithShape="1">
          <a:blip r:embed="rId2">
            <a:alphaModFix/>
          </a:blip>
          <a:srcRect b="12572" l="0" r="0" t="26822"/>
          <a:stretch/>
        </p:blipFill>
        <p:spPr>
          <a:xfrm>
            <a:off x="-132080" y="1270000"/>
            <a:ext cx="12535132" cy="4277360"/>
          </a:xfrm>
          <a:prstGeom prst="rect">
            <a:avLst/>
          </a:prstGeom>
          <a:noFill/>
          <a:ln>
            <a:noFill/>
          </a:ln>
        </p:spPr>
      </p:pic>
      <p:sp>
        <p:nvSpPr>
          <p:cNvPr id="14" name="Google Shape;14;p93"/>
          <p:cNvSpPr txBox="1"/>
          <p:nvPr>
            <p:ph type="ctrTitle"/>
          </p:nvPr>
        </p:nvSpPr>
        <p:spPr>
          <a:xfrm>
            <a:off x="775386" y="1950718"/>
            <a:ext cx="9244914" cy="333248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Arial"/>
              <a:buNone/>
              <a:defRPr b="1" sz="60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" name="Google Shape;15;p93"/>
          <p:cNvSpPr txBox="1"/>
          <p:nvPr>
            <p:ph idx="1" type="subTitle"/>
          </p:nvPr>
        </p:nvSpPr>
        <p:spPr>
          <a:xfrm>
            <a:off x="876300" y="5730239"/>
            <a:ext cx="9144000" cy="99568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rgbClr val="C58963"/>
              </a:buClr>
              <a:buSzPts val="1600"/>
              <a:buFont typeface="Arial"/>
              <a:buNone/>
              <a:defRPr sz="2000">
                <a:solidFill>
                  <a:srgbClr val="25408F"/>
                </a:solidFill>
              </a:defRPr>
            </a:lvl1pPr>
            <a:lvl2pPr lvl="1" algn="ctr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600"/>
              <a:buNone/>
              <a:defRPr sz="2000"/>
            </a:lvl2pPr>
            <a:lvl3pPr lvl="2" algn="ctr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440"/>
              <a:buNone/>
              <a:defRPr sz="1800"/>
            </a:lvl3pPr>
            <a:lvl4pPr lvl="3" algn="ctr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280"/>
              <a:buNone/>
              <a:defRPr sz="1600"/>
            </a:lvl4pPr>
            <a:lvl5pPr lvl="4" algn="ctr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28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pic>
        <p:nvPicPr>
          <p:cNvPr descr="A picture containing logo&#10;&#10;Description automatically generated" id="16" name="Google Shape;16;p9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969264" y="364885"/>
            <a:ext cx="2810256" cy="59015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  <p:extLst>
    <p:ext uri="{DCECCB84-F9BA-43D5-87BE-67443E8EF086}">
      <p15:sldGuideLst>
        <p15:guide id="1" orient="horz" pos="2160">
          <p15:clr>
            <a:srgbClr val="FBAE40"/>
          </p15:clr>
        </p15:guide>
        <p15:guide id="2" pos="552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3_Title and Content">
  <p:cSld name="3_Title and Content"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105"/>
          <p:cNvSpPr/>
          <p:nvPr/>
        </p:nvSpPr>
        <p:spPr>
          <a:xfrm>
            <a:off x="-1" y="0"/>
            <a:ext cx="12192001" cy="1573308"/>
          </a:xfrm>
          <a:prstGeom prst="rect">
            <a:avLst/>
          </a:prstGeom>
          <a:solidFill>
            <a:srgbClr val="25408F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2" name="Google Shape;62;p105"/>
          <p:cNvSpPr txBox="1"/>
          <p:nvPr>
            <p:ph type="title"/>
          </p:nvPr>
        </p:nvSpPr>
        <p:spPr>
          <a:xfrm>
            <a:off x="838199" y="203131"/>
            <a:ext cx="10337801" cy="116704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  <a:defRPr sz="28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105"/>
          <p:cNvSpPr txBox="1"/>
          <p:nvPr>
            <p:ph idx="1" type="body"/>
          </p:nvPr>
        </p:nvSpPr>
        <p:spPr>
          <a:xfrm>
            <a:off x="838200" y="1825625"/>
            <a:ext cx="10337800" cy="405914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50520" lvl="0" marL="4572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920"/>
              <a:buChar char="•"/>
              <a:defRPr/>
            </a:lvl1pPr>
            <a:lvl2pPr indent="-330200" lvl="1" marL="9144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600"/>
              <a:buChar char="•"/>
              <a:defRPr/>
            </a:lvl2pPr>
            <a:lvl3pPr indent="-320039" lvl="2" marL="13716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440"/>
              <a:buChar char="•"/>
              <a:defRPr/>
            </a:lvl3pPr>
            <a:lvl4pPr indent="-309880" lvl="3" marL="18288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280"/>
              <a:buChar char="•"/>
              <a:defRPr/>
            </a:lvl4pPr>
            <a:lvl5pPr indent="-309879" lvl="4" marL="22860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28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pic>
        <p:nvPicPr>
          <p:cNvPr descr="A picture containing logo&#10;&#10;Description automatically generated" id="64" name="Google Shape;64;p105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838200" y="6146800"/>
            <a:ext cx="1759710" cy="36953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  <p:extLst>
    <p:ext uri="{DCECCB84-F9BA-43D5-87BE-67443E8EF086}">
      <p15:sldGuideLst>
        <p15:guide id="1" orient="horz" pos="168">
          <p15:clr>
            <a:srgbClr val="FBAE40"/>
          </p15:clr>
        </p15:guide>
        <p15:guide id="2" pos="528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>
  <p:cSld name="Blank">
    <p:bg>
      <p:bgPr>
        <a:solidFill>
          <a:srgbClr val="452F80"/>
        </a:solidFill>
      </p:bgPr>
    </p:bg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06"/>
          <p:cNvSpPr/>
          <p:nvPr/>
        </p:nvSpPr>
        <p:spPr>
          <a:xfrm>
            <a:off x="0" y="0"/>
            <a:ext cx="12192000" cy="6877516"/>
          </a:xfrm>
          <a:prstGeom prst="rect">
            <a:avLst/>
          </a:prstGeom>
          <a:solidFill>
            <a:srgbClr val="25408F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2_Blank">
  <p:cSld name="2_Blank"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A picture containing text, windmill, device&#10;&#10;Description automatically generated" id="68" name="Google Shape;68;p107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-12700" y="-12700"/>
            <a:ext cx="12360886" cy="69596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A picture containing text, windmill, device&#10;&#10;Description automatically generated" id="69" name="Google Shape;69;p107"/>
          <p:cNvPicPr preferRelativeResize="0"/>
          <p:nvPr/>
        </p:nvPicPr>
        <p:blipFill rotWithShape="1">
          <a:blip r:embed="rId2">
            <a:alphaModFix/>
          </a:blip>
          <a:srcRect b="20292" l="0" r="0" t="19854"/>
          <a:stretch/>
        </p:blipFill>
        <p:spPr>
          <a:xfrm>
            <a:off x="0" y="0"/>
            <a:ext cx="12360886" cy="4165600"/>
          </a:xfrm>
          <a:prstGeom prst="rect">
            <a:avLst/>
          </a:prstGeom>
          <a:noFill/>
          <a:ln>
            <a:noFill/>
          </a:ln>
        </p:spPr>
      </p:pic>
      <p:sp>
        <p:nvSpPr>
          <p:cNvPr id="70" name="Google Shape;70;p107"/>
          <p:cNvSpPr txBox="1"/>
          <p:nvPr>
            <p:ph type="ctrTitle"/>
          </p:nvPr>
        </p:nvSpPr>
        <p:spPr>
          <a:xfrm>
            <a:off x="1524000" y="2235200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Arial"/>
              <a:buNone/>
              <a:defRPr sz="60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2_Title and Content" type="obj">
  <p:cSld name="OBJECT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23"/>
          <p:cNvSpPr/>
          <p:nvPr/>
        </p:nvSpPr>
        <p:spPr>
          <a:xfrm>
            <a:off x="-1" y="0"/>
            <a:ext cx="12192001" cy="3210560"/>
          </a:xfrm>
          <a:prstGeom prst="rect">
            <a:avLst/>
          </a:prstGeom>
          <a:solidFill>
            <a:srgbClr val="25408F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" name="Google Shape;19;p23"/>
          <p:cNvSpPr txBox="1"/>
          <p:nvPr>
            <p:ph type="title"/>
          </p:nvPr>
        </p:nvSpPr>
        <p:spPr>
          <a:xfrm>
            <a:off x="838200" y="1605280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  <a:defRPr sz="28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" name="Google Shape;20;p23"/>
          <p:cNvSpPr txBox="1"/>
          <p:nvPr>
            <p:ph idx="1" type="body"/>
          </p:nvPr>
        </p:nvSpPr>
        <p:spPr>
          <a:xfrm>
            <a:off x="838200" y="3428999"/>
            <a:ext cx="10515600" cy="23111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ctr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920"/>
              <a:buNone/>
              <a:defRPr sz="2800">
                <a:solidFill>
                  <a:srgbClr val="0C0C0C"/>
                </a:solidFill>
              </a:defRPr>
            </a:lvl1pPr>
            <a:lvl2pPr indent="-228600" lvl="1" marL="914400" algn="ctr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600"/>
              <a:buNone/>
              <a:defRPr>
                <a:solidFill>
                  <a:srgbClr val="0C0C0C"/>
                </a:solidFill>
              </a:defRPr>
            </a:lvl2pPr>
            <a:lvl3pPr indent="-320039" lvl="2" marL="1371600" algn="ctr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440"/>
              <a:buChar char="•"/>
              <a:defRPr>
                <a:solidFill>
                  <a:srgbClr val="0C0C0C"/>
                </a:solidFill>
              </a:defRPr>
            </a:lvl3pPr>
            <a:lvl4pPr indent="-309880" lvl="3" marL="1828800" algn="ctr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280"/>
              <a:buChar char="•"/>
              <a:defRPr>
                <a:solidFill>
                  <a:srgbClr val="0C0C0C"/>
                </a:solidFill>
              </a:defRPr>
            </a:lvl4pPr>
            <a:lvl5pPr indent="-309879" lvl="4" marL="2286000" algn="ctr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280"/>
              <a:buChar char="•"/>
              <a:defRPr>
                <a:solidFill>
                  <a:srgbClr val="0C0C0C"/>
                </a:solidFill>
              </a:defRPr>
            </a:lvl5pPr>
            <a:lvl6pPr indent="-342900" lvl="5" marL="27432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pic>
        <p:nvPicPr>
          <p:cNvPr descr="A picture containing text, windmill, device&#10;&#10;Description automatically generated" id="21" name="Google Shape;21;p23"/>
          <p:cNvPicPr preferRelativeResize="0"/>
          <p:nvPr/>
        </p:nvPicPr>
        <p:blipFill rotWithShape="1">
          <a:blip r:embed="rId2">
            <a:alphaModFix/>
          </a:blip>
          <a:srcRect b="63533" l="1053" r="62310" t="26822"/>
          <a:stretch/>
        </p:blipFill>
        <p:spPr>
          <a:xfrm>
            <a:off x="0" y="477758"/>
            <a:ext cx="4592320" cy="68072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  <p:extLst>
    <p:ext uri="{DCECCB84-F9BA-43D5-87BE-67443E8EF086}">
      <p15:sldGuideLst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22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103"/>
          <p:cNvSpPr/>
          <p:nvPr/>
        </p:nvSpPr>
        <p:spPr>
          <a:xfrm>
            <a:off x="-1" y="0"/>
            <a:ext cx="12192001" cy="1573308"/>
          </a:xfrm>
          <a:prstGeom prst="rect">
            <a:avLst/>
          </a:prstGeom>
          <a:solidFill>
            <a:srgbClr val="25408F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" name="Google Shape;24;p103"/>
          <p:cNvSpPr txBox="1"/>
          <p:nvPr>
            <p:ph type="title"/>
          </p:nvPr>
        </p:nvSpPr>
        <p:spPr>
          <a:xfrm>
            <a:off x="838200" y="123873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  <a:defRPr sz="28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103"/>
          <p:cNvSpPr txBox="1"/>
          <p:nvPr>
            <p:ph idx="1" type="body"/>
          </p:nvPr>
        </p:nvSpPr>
        <p:spPr>
          <a:xfrm>
            <a:off x="838200" y="1825625"/>
            <a:ext cx="5181600" cy="386803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50520" lvl="0" marL="457200" algn="l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920"/>
              <a:buChar char="•"/>
              <a:defRPr>
                <a:solidFill>
                  <a:srgbClr val="0C0C0C"/>
                </a:solidFill>
              </a:defRPr>
            </a:lvl1pPr>
            <a:lvl2pPr indent="-330200" lvl="1" marL="914400" algn="l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600"/>
              <a:buChar char="•"/>
              <a:defRPr>
                <a:solidFill>
                  <a:srgbClr val="0C0C0C"/>
                </a:solidFill>
              </a:defRPr>
            </a:lvl2pPr>
            <a:lvl3pPr indent="-320039" lvl="2" marL="1371600" algn="l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440"/>
              <a:buChar char="•"/>
              <a:defRPr>
                <a:solidFill>
                  <a:srgbClr val="0C0C0C"/>
                </a:solidFill>
              </a:defRPr>
            </a:lvl3pPr>
            <a:lvl4pPr indent="-309880" lvl="3" marL="1828800" algn="l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280"/>
              <a:buChar char="•"/>
              <a:defRPr>
                <a:solidFill>
                  <a:srgbClr val="0C0C0C"/>
                </a:solidFill>
              </a:defRPr>
            </a:lvl4pPr>
            <a:lvl5pPr indent="-309879" lvl="4" marL="2286000" algn="l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280"/>
              <a:buChar char="•"/>
              <a:defRPr>
                <a:solidFill>
                  <a:srgbClr val="0C0C0C"/>
                </a:solidFill>
              </a:defRPr>
            </a:lvl5pPr>
            <a:lvl6pPr indent="-342900" lvl="5" marL="27432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6" name="Google Shape;26;p103"/>
          <p:cNvSpPr txBox="1"/>
          <p:nvPr>
            <p:ph idx="2" type="body"/>
          </p:nvPr>
        </p:nvSpPr>
        <p:spPr>
          <a:xfrm>
            <a:off x="6172200" y="1825625"/>
            <a:ext cx="5181600" cy="386803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50520" lvl="0" marL="4572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920"/>
              <a:buChar char="•"/>
              <a:defRPr>
                <a:solidFill>
                  <a:srgbClr val="0C0C0C"/>
                </a:solidFill>
              </a:defRPr>
            </a:lvl1pPr>
            <a:lvl2pPr indent="-330200" lvl="1" marL="9144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600"/>
              <a:buChar char="•"/>
              <a:defRPr>
                <a:solidFill>
                  <a:srgbClr val="0C0C0C"/>
                </a:solidFill>
              </a:defRPr>
            </a:lvl2pPr>
            <a:lvl3pPr indent="-320039" lvl="2" marL="13716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440"/>
              <a:buChar char="•"/>
              <a:defRPr>
                <a:solidFill>
                  <a:srgbClr val="0C0C0C"/>
                </a:solidFill>
              </a:defRPr>
            </a:lvl3pPr>
            <a:lvl4pPr indent="-309880" lvl="3" marL="1828800" algn="l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280"/>
              <a:buChar char="•"/>
              <a:defRPr>
                <a:solidFill>
                  <a:srgbClr val="0C0C0C"/>
                </a:solidFill>
              </a:defRPr>
            </a:lvl4pPr>
            <a:lvl5pPr indent="-309879" lvl="4" marL="22860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280"/>
              <a:buChar char="•"/>
              <a:defRPr>
                <a:solidFill>
                  <a:srgbClr val="0C0C0C"/>
                </a:solidFill>
              </a:defRPr>
            </a:lvl5pPr>
            <a:lvl6pPr indent="-342900" lvl="5" marL="27432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pic>
        <p:nvPicPr>
          <p:cNvPr descr="A picture containing logo&#10;&#10;Description automatically generated" id="27" name="Google Shape;27;p103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838200" y="6146800"/>
            <a:ext cx="1759710" cy="36953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  <p:extLst>
    <p:ext uri="{DCECCB84-F9BA-43D5-87BE-67443E8EF086}">
      <p15:sldGuideLst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A picture containing text, windmill, device&#10;&#10;Description automatically generated" id="29" name="Google Shape;29;p24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-12700" y="-12700"/>
            <a:ext cx="12360886" cy="69596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A picture containing text, windmill, device&#10;&#10;Description automatically generated" id="30" name="Google Shape;30;p24"/>
          <p:cNvPicPr preferRelativeResize="0"/>
          <p:nvPr/>
        </p:nvPicPr>
        <p:blipFill rotWithShape="1">
          <a:blip r:embed="rId2">
            <a:alphaModFix/>
          </a:blip>
          <a:srcRect b="20292" l="0" r="0" t="19854"/>
          <a:stretch/>
        </p:blipFill>
        <p:spPr>
          <a:xfrm>
            <a:off x="0" y="0"/>
            <a:ext cx="12360886" cy="4165600"/>
          </a:xfrm>
          <a:prstGeom prst="rect">
            <a:avLst/>
          </a:prstGeom>
          <a:noFill/>
          <a:ln>
            <a:noFill/>
          </a:ln>
        </p:spPr>
      </p:pic>
      <p:sp>
        <p:nvSpPr>
          <p:cNvPr id="31" name="Google Shape;31;p24"/>
          <p:cNvSpPr txBox="1"/>
          <p:nvPr>
            <p:ph type="title"/>
          </p:nvPr>
        </p:nvSpPr>
        <p:spPr>
          <a:xfrm>
            <a:off x="831850" y="1540784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2" name="Google Shape;32;p24"/>
          <p:cNvSpPr txBox="1"/>
          <p:nvPr>
            <p:ph idx="1" type="body"/>
          </p:nvPr>
        </p:nvSpPr>
        <p:spPr>
          <a:xfrm>
            <a:off x="831850" y="4589463"/>
            <a:ext cx="6604374" cy="15001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chemeClr val="lt1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3_Blank">
  <p:cSld name="3_Blank"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A picture containing text, windmill, device&#10;&#10;Description automatically generated" id="34" name="Google Shape;34;p96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-12700" y="-12700"/>
            <a:ext cx="12360886" cy="69596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A picture containing text, windmill, device&#10;&#10;Description automatically generated" id="35" name="Google Shape;35;p96"/>
          <p:cNvPicPr preferRelativeResize="0"/>
          <p:nvPr/>
        </p:nvPicPr>
        <p:blipFill rotWithShape="1">
          <a:blip r:embed="rId2">
            <a:alphaModFix/>
          </a:blip>
          <a:srcRect b="20292" l="0" r="0" t="19854"/>
          <a:stretch/>
        </p:blipFill>
        <p:spPr>
          <a:xfrm>
            <a:off x="0" y="0"/>
            <a:ext cx="12360886" cy="4165600"/>
          </a:xfrm>
          <a:prstGeom prst="rect">
            <a:avLst/>
          </a:prstGeom>
          <a:noFill/>
          <a:ln>
            <a:noFill/>
          </a:ln>
        </p:spPr>
      </p:pic>
      <p:sp>
        <p:nvSpPr>
          <p:cNvPr id="36" name="Google Shape;36;p96"/>
          <p:cNvSpPr txBox="1"/>
          <p:nvPr>
            <p:ph type="ctrTitle"/>
          </p:nvPr>
        </p:nvSpPr>
        <p:spPr>
          <a:xfrm>
            <a:off x="1524000" y="2235200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Arial"/>
              <a:buNone/>
              <a:defRPr sz="60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7" name="Google Shape;37;p96"/>
          <p:cNvSpPr txBox="1"/>
          <p:nvPr>
            <p:ph idx="1" type="body"/>
          </p:nvPr>
        </p:nvSpPr>
        <p:spPr>
          <a:xfrm>
            <a:off x="1524000" y="4622800"/>
            <a:ext cx="91440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ctr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chemeClr val="lt1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/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97"/>
          <p:cNvSpPr/>
          <p:nvPr/>
        </p:nvSpPr>
        <p:spPr>
          <a:xfrm>
            <a:off x="-1" y="0"/>
            <a:ext cx="12192001" cy="1573308"/>
          </a:xfrm>
          <a:prstGeom prst="rect">
            <a:avLst/>
          </a:prstGeom>
          <a:solidFill>
            <a:srgbClr val="25408F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0" name="Google Shape;40;p97"/>
          <p:cNvSpPr txBox="1"/>
          <p:nvPr>
            <p:ph type="title"/>
          </p:nvPr>
        </p:nvSpPr>
        <p:spPr>
          <a:xfrm>
            <a:off x="839788" y="123873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  <a:defRPr sz="28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1" name="Google Shape;41;p97"/>
          <p:cNvSpPr txBox="1"/>
          <p:nvPr>
            <p:ph idx="1" type="body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920"/>
              <a:buNone/>
              <a:defRPr b="1" sz="2400">
                <a:solidFill>
                  <a:srgbClr val="4696D2"/>
                </a:solidFill>
              </a:defRPr>
            </a:lvl1pPr>
            <a:lvl2pPr indent="-228600" lvl="1" marL="9144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600"/>
              <a:buNone/>
              <a:defRPr b="1" sz="2000"/>
            </a:lvl2pPr>
            <a:lvl3pPr indent="-228600" lvl="2" marL="13716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440"/>
              <a:buNone/>
              <a:defRPr b="1" sz="1800"/>
            </a:lvl3pPr>
            <a:lvl4pPr indent="-228600" lvl="3" marL="18288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280"/>
              <a:buNone/>
              <a:defRPr b="1" sz="1600"/>
            </a:lvl4pPr>
            <a:lvl5pPr indent="-228600" lvl="4" marL="22860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28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2" name="Google Shape;42;p97"/>
          <p:cNvSpPr txBox="1"/>
          <p:nvPr>
            <p:ph idx="2" type="body"/>
          </p:nvPr>
        </p:nvSpPr>
        <p:spPr>
          <a:xfrm>
            <a:off x="839788" y="2505075"/>
            <a:ext cx="5157787" cy="326174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20040" lvl="0" marL="4572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440"/>
              <a:buChar char="•"/>
              <a:defRPr/>
            </a:lvl1pPr>
            <a:lvl2pPr indent="-320040" lvl="1" marL="9144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440"/>
              <a:buChar char="•"/>
              <a:defRPr/>
            </a:lvl2pPr>
            <a:lvl3pPr indent="-320039" lvl="2" marL="13716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440"/>
              <a:buChar char="•"/>
              <a:defRPr/>
            </a:lvl3pPr>
            <a:lvl4pPr indent="-320039" lvl="3" marL="18288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440"/>
              <a:buChar char="•"/>
              <a:defRPr/>
            </a:lvl4pPr>
            <a:lvl5pPr indent="-320039" lvl="4" marL="22860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44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3" name="Google Shape;43;p97"/>
          <p:cNvSpPr txBox="1"/>
          <p:nvPr>
            <p:ph idx="3" type="body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920"/>
              <a:buNone/>
              <a:defRPr b="1" sz="2400">
                <a:solidFill>
                  <a:srgbClr val="4696D2"/>
                </a:solidFill>
              </a:defRPr>
            </a:lvl1pPr>
            <a:lvl2pPr indent="-228600" lvl="1" marL="9144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600"/>
              <a:buNone/>
              <a:defRPr b="1" sz="2000"/>
            </a:lvl2pPr>
            <a:lvl3pPr indent="-228600" lvl="2" marL="13716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440"/>
              <a:buNone/>
              <a:defRPr b="1" sz="1800"/>
            </a:lvl3pPr>
            <a:lvl4pPr indent="-228600" lvl="3" marL="18288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280"/>
              <a:buNone/>
              <a:defRPr b="1" sz="1600"/>
            </a:lvl4pPr>
            <a:lvl5pPr indent="-228600" lvl="4" marL="22860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28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4" name="Google Shape;44;p97"/>
          <p:cNvSpPr txBox="1"/>
          <p:nvPr>
            <p:ph idx="4" type="body"/>
          </p:nvPr>
        </p:nvSpPr>
        <p:spPr>
          <a:xfrm>
            <a:off x="6172200" y="2505075"/>
            <a:ext cx="5183188" cy="326174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20040" lvl="0" marL="4572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440"/>
              <a:buChar char="•"/>
              <a:defRPr/>
            </a:lvl1pPr>
            <a:lvl2pPr indent="-320040" lvl="1" marL="9144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440"/>
              <a:buChar char="•"/>
              <a:defRPr/>
            </a:lvl2pPr>
            <a:lvl3pPr indent="-320039" lvl="2" marL="13716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440"/>
              <a:buChar char="•"/>
              <a:defRPr/>
            </a:lvl3pPr>
            <a:lvl4pPr indent="-320039" lvl="3" marL="18288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440"/>
              <a:buChar char="•"/>
              <a:defRPr/>
            </a:lvl4pPr>
            <a:lvl5pPr indent="-320039" lvl="4" marL="22860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44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pic>
        <p:nvPicPr>
          <p:cNvPr descr="A picture containing logo&#10;&#10;Description automatically generated" id="45" name="Google Shape;45;p97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838200" y="6146800"/>
            <a:ext cx="1759710" cy="36953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Resources">
  <p:cSld name="Resources">
    <p:spTree>
      <p:nvGrpSpPr>
        <p:cNvPr id="46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100"/>
          <p:cNvSpPr/>
          <p:nvPr/>
        </p:nvSpPr>
        <p:spPr>
          <a:xfrm>
            <a:off x="-1" y="0"/>
            <a:ext cx="12192001" cy="1573308"/>
          </a:xfrm>
          <a:prstGeom prst="rect">
            <a:avLst/>
          </a:prstGeom>
          <a:solidFill>
            <a:srgbClr val="25408F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8" name="Google Shape;48;p100"/>
          <p:cNvSpPr txBox="1"/>
          <p:nvPr>
            <p:ph type="title"/>
          </p:nvPr>
        </p:nvSpPr>
        <p:spPr>
          <a:xfrm>
            <a:off x="838200" y="123873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  <a:defRPr sz="28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9" name="Google Shape;49;p100"/>
          <p:cNvSpPr txBox="1"/>
          <p:nvPr>
            <p:ph idx="1" type="body"/>
          </p:nvPr>
        </p:nvSpPr>
        <p:spPr>
          <a:xfrm>
            <a:off x="838200" y="1825625"/>
            <a:ext cx="10515600" cy="39145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440"/>
              <a:buNone/>
              <a:defRPr i="1" sz="1800">
                <a:solidFill>
                  <a:srgbClr val="3F3F3F"/>
                </a:solidFill>
              </a:defRPr>
            </a:lvl1pPr>
            <a:lvl2pPr indent="-228600" lvl="1" marL="914400" algn="l">
              <a:lnSpc>
                <a:spcPct val="110000"/>
              </a:lnSpc>
              <a:spcBef>
                <a:spcPts val="1800"/>
              </a:spcBef>
              <a:spcAft>
                <a:spcPts val="0"/>
              </a:spcAft>
              <a:buClr>
                <a:srgbClr val="4696D2"/>
              </a:buClr>
              <a:buSzPts val="1600"/>
              <a:buNone/>
              <a:defRPr>
                <a:solidFill>
                  <a:srgbClr val="0C0C0C"/>
                </a:solidFill>
              </a:defRPr>
            </a:lvl2pPr>
            <a:lvl3pPr indent="-320039" lvl="2" marL="13716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440"/>
              <a:buChar char="•"/>
              <a:defRPr>
                <a:solidFill>
                  <a:srgbClr val="0C0C0C"/>
                </a:solidFill>
              </a:defRPr>
            </a:lvl3pPr>
            <a:lvl4pPr indent="-309880" lvl="3" marL="18288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280"/>
              <a:buChar char="•"/>
              <a:defRPr>
                <a:solidFill>
                  <a:srgbClr val="0C0C0C"/>
                </a:solidFill>
              </a:defRPr>
            </a:lvl4pPr>
            <a:lvl5pPr indent="-309879" lvl="4" marL="22860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280"/>
              <a:buChar char="•"/>
              <a:defRPr>
                <a:solidFill>
                  <a:srgbClr val="0C0C0C"/>
                </a:solidFill>
              </a:defRPr>
            </a:lvl5pPr>
            <a:lvl6pPr indent="-342900" lvl="5" marL="27432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pic>
        <p:nvPicPr>
          <p:cNvPr descr="A picture containing logo&#10;&#10;Description automatically generated" id="50" name="Google Shape;50;p100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838200" y="6146800"/>
            <a:ext cx="1759710" cy="36953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  <p:extLst>
    <p:ext uri="{DCECCB84-F9BA-43D5-87BE-67443E8EF086}">
      <p15:sldGuideLst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Blank" type="blank">
  <p:cSld name="BLANK">
    <p:spTree>
      <p:nvGrpSpPr>
        <p:cNvPr id="5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102"/>
          <p:cNvSpPr/>
          <p:nvPr/>
        </p:nvSpPr>
        <p:spPr>
          <a:xfrm>
            <a:off x="487680" y="5303520"/>
            <a:ext cx="2084832" cy="1426464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  <p:extLst>
    <p:ext uri="{DCECCB84-F9BA-43D5-87BE-67443E8EF086}">
      <p15:sldGuideLst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Title and Content">
  <p:cSld name="1_Title and Content"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04"/>
          <p:cNvSpPr/>
          <p:nvPr/>
        </p:nvSpPr>
        <p:spPr>
          <a:xfrm>
            <a:off x="-1" y="0"/>
            <a:ext cx="12192001" cy="1573308"/>
          </a:xfrm>
          <a:prstGeom prst="rect">
            <a:avLst/>
          </a:prstGeom>
          <a:solidFill>
            <a:srgbClr val="25408F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C58963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5" name="Google Shape;55;p104"/>
          <p:cNvSpPr/>
          <p:nvPr/>
        </p:nvSpPr>
        <p:spPr>
          <a:xfrm>
            <a:off x="7510013" y="1"/>
            <a:ext cx="3648973" cy="6857999"/>
          </a:xfrm>
          <a:prstGeom prst="rect">
            <a:avLst/>
          </a:prstGeom>
          <a:solidFill>
            <a:srgbClr val="F2F2F2"/>
          </a:solidFill>
          <a:ln cap="flat" cmpd="sng" w="12700">
            <a:solidFill>
              <a:schemeClr val="lt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6" name="Google Shape;56;p104"/>
          <p:cNvSpPr txBox="1"/>
          <p:nvPr>
            <p:ph type="title"/>
          </p:nvPr>
        </p:nvSpPr>
        <p:spPr>
          <a:xfrm>
            <a:off x="838200" y="203129"/>
            <a:ext cx="6671813" cy="116704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  <a:defRPr sz="28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7" name="Google Shape;57;p104"/>
          <p:cNvSpPr txBox="1"/>
          <p:nvPr>
            <p:ph idx="1" type="body"/>
          </p:nvPr>
        </p:nvSpPr>
        <p:spPr>
          <a:xfrm>
            <a:off x="838200" y="1825625"/>
            <a:ext cx="5551025" cy="405914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50520" lvl="0" marL="4572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920"/>
              <a:buChar char="•"/>
              <a:defRPr>
                <a:solidFill>
                  <a:srgbClr val="0C0C0C"/>
                </a:solidFill>
              </a:defRPr>
            </a:lvl1pPr>
            <a:lvl2pPr indent="-330200" lvl="1" marL="9144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600"/>
              <a:buChar char="•"/>
              <a:defRPr>
                <a:solidFill>
                  <a:srgbClr val="0C0C0C"/>
                </a:solidFill>
              </a:defRPr>
            </a:lvl2pPr>
            <a:lvl3pPr indent="-320039" lvl="2" marL="13716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440"/>
              <a:buChar char="•"/>
              <a:defRPr>
                <a:solidFill>
                  <a:srgbClr val="0C0C0C"/>
                </a:solidFill>
              </a:defRPr>
            </a:lvl3pPr>
            <a:lvl4pPr indent="-309880" lvl="3" marL="18288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280"/>
              <a:buChar char="•"/>
              <a:defRPr>
                <a:solidFill>
                  <a:srgbClr val="0C0C0C"/>
                </a:solidFill>
              </a:defRPr>
            </a:lvl4pPr>
            <a:lvl5pPr indent="-309879" lvl="4" marL="22860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280"/>
              <a:buChar char="•"/>
              <a:defRPr>
                <a:solidFill>
                  <a:srgbClr val="0C0C0C"/>
                </a:solidFill>
              </a:defRPr>
            </a:lvl5pPr>
            <a:lvl6pPr indent="-342900" lvl="5" marL="27432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58" name="Google Shape;58;p104"/>
          <p:cNvSpPr/>
          <p:nvPr>
            <p:ph idx="2" type="pic"/>
          </p:nvPr>
        </p:nvSpPr>
        <p:spPr>
          <a:xfrm>
            <a:off x="7510013" y="0"/>
            <a:ext cx="3648974" cy="6858000"/>
          </a:xfrm>
          <a:prstGeom prst="rect">
            <a:avLst/>
          </a:prstGeom>
          <a:noFill/>
          <a:ln>
            <a:noFill/>
          </a:ln>
        </p:spPr>
      </p:sp>
      <p:pic>
        <p:nvPicPr>
          <p:cNvPr descr="A picture containing logo&#10;&#10;Description automatically generated" id="59" name="Google Shape;59;p104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838200" y="6146800"/>
            <a:ext cx="1759710" cy="36953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  <p:extLst>
    <p:ext uri="{DCECCB84-F9BA-43D5-87BE-67443E8EF086}">
      <p15:sldGuideLst>
        <p15:guide id="1" orient="horz" pos="624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92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5408F"/>
              </a:buClr>
              <a:buSzPts val="3600"/>
              <a:buFont typeface="Arial"/>
              <a:buNone/>
              <a:defRPr b="1" i="0" sz="3600" u="none" cap="none" strike="noStrike">
                <a:solidFill>
                  <a:srgbClr val="25408F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1" name="Google Shape;11;p92"/>
          <p:cNvSpPr txBox="1"/>
          <p:nvPr>
            <p:ph idx="1" type="body"/>
          </p:nvPr>
        </p:nvSpPr>
        <p:spPr>
          <a:xfrm>
            <a:off x="838200" y="1825625"/>
            <a:ext cx="10515600" cy="390461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50520" lvl="0" marL="457200" marR="0" rtl="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920"/>
              <a:buFont typeface="Arial"/>
              <a:buChar char="•"/>
              <a:defRPr b="0" i="0" sz="2400" u="none" cap="none" strike="noStrike">
                <a:solidFill>
                  <a:srgbClr val="0C0C0C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30200" lvl="1" marL="914400" marR="0" rtl="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600"/>
              <a:buFont typeface="Arial"/>
              <a:buChar char="•"/>
              <a:defRPr b="0" i="0" sz="2000" u="none" cap="none" strike="noStrike">
                <a:solidFill>
                  <a:srgbClr val="0C0C0C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20039" lvl="2" marL="1371600" marR="0" rtl="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440"/>
              <a:buFont typeface="Arial"/>
              <a:buChar char="•"/>
              <a:defRPr b="0" i="0" sz="1800" u="none" cap="none" strike="noStrike">
                <a:solidFill>
                  <a:srgbClr val="0C0C0C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09880" lvl="3" marL="1828800" marR="0" rtl="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280"/>
              <a:buFont typeface="Arial"/>
              <a:buChar char="•"/>
              <a:defRPr b="0" i="0" sz="1600" u="none" cap="none" strike="noStrike">
                <a:solidFill>
                  <a:srgbClr val="0C0C0C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09879" lvl="4" marL="2286000" marR="0" rtl="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280"/>
              <a:buFont typeface="Arial"/>
              <a:buChar char="•"/>
              <a:defRPr b="0" i="0" sz="1600" u="none" cap="none" strike="noStrike">
                <a:solidFill>
                  <a:srgbClr val="0C0C0C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7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3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0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5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8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1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4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6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"/>
          <p:cNvSpPr txBox="1"/>
          <p:nvPr>
            <p:ph type="ctrTitle"/>
          </p:nvPr>
        </p:nvSpPr>
        <p:spPr>
          <a:xfrm>
            <a:off x="775386" y="1950718"/>
            <a:ext cx="9244914" cy="333248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Arial"/>
              <a:buNone/>
            </a:pPr>
            <a:r>
              <a:rPr lang="en-US" sz="6000"/>
              <a:t>Using Turnaround Time (TAT) to Advocate for your Lab</a:t>
            </a:r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19"/>
          <p:cNvSpPr txBox="1"/>
          <p:nvPr>
            <p:ph type="title"/>
          </p:nvPr>
        </p:nvSpPr>
        <p:spPr>
          <a:xfrm>
            <a:off x="838200" y="123873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-US"/>
              <a:t>Monthly Troponin TAT</a:t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3" name="Google Shape;133;p19"/>
          <p:cNvSpPr txBox="1"/>
          <p:nvPr>
            <p:ph idx="1" type="body"/>
          </p:nvPr>
        </p:nvSpPr>
        <p:spPr>
          <a:xfrm>
            <a:off x="838200" y="1825625"/>
            <a:ext cx="5181600" cy="386803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28600" lvl="0" marL="457200" rtl="0" algn="l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920"/>
              <a:buNone/>
            </a:pPr>
            <a:r>
              <a:t/>
            </a:r>
            <a:endParaRPr/>
          </a:p>
        </p:txBody>
      </p:sp>
      <p:pic>
        <p:nvPicPr>
          <p:cNvPr descr="a chart image " id="134" name="Google Shape;134;p1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38200" y="1642343"/>
            <a:ext cx="10722300" cy="4419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20"/>
          <p:cNvSpPr txBox="1"/>
          <p:nvPr>
            <p:ph type="title"/>
          </p:nvPr>
        </p:nvSpPr>
        <p:spPr>
          <a:xfrm>
            <a:off x="838200" y="123873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-US"/>
              <a:t>Monthly Chem TAT</a:t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descr="a chart image " id="140" name="Google Shape;140;p20"/>
          <p:cNvPicPr preferRelativeResize="0"/>
          <p:nvPr>
            <p:ph idx="1" type="body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503152" y="1702676"/>
            <a:ext cx="9185695" cy="420855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4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p21"/>
          <p:cNvSpPr txBox="1"/>
          <p:nvPr>
            <p:ph type="title"/>
          </p:nvPr>
        </p:nvSpPr>
        <p:spPr>
          <a:xfrm>
            <a:off x="838200" y="123873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-US"/>
              <a:t>Monthly CBC TAT</a:t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descr="a chart image " id="146" name="Google Shape;146;p21"/>
          <p:cNvPicPr preferRelativeResize="0"/>
          <p:nvPr>
            <p:ph idx="1" type="body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470092" y="1734889"/>
            <a:ext cx="9251816" cy="419822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0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p22"/>
          <p:cNvSpPr txBox="1"/>
          <p:nvPr>
            <p:ph type="title"/>
          </p:nvPr>
        </p:nvSpPr>
        <p:spPr>
          <a:xfrm>
            <a:off x="838200" y="123873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-US"/>
              <a:t>Monthly TYSC and COAG</a:t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descr="a chart image " id="152" name="Google Shape;152;p22"/>
          <p:cNvPicPr preferRelativeResize="0"/>
          <p:nvPr>
            <p:ph idx="1" type="body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697594" y="1664411"/>
            <a:ext cx="8796811" cy="424399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5"/>
          <p:cNvSpPr txBox="1"/>
          <p:nvPr>
            <p:ph type="title"/>
          </p:nvPr>
        </p:nvSpPr>
        <p:spPr>
          <a:xfrm>
            <a:off x="838200" y="1605280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</a:pPr>
            <a:r>
              <a:rPr lang="en-US" sz="3600"/>
              <a:t>Turnaround Time</a:t>
            </a:r>
            <a:endParaRPr/>
          </a:p>
        </p:txBody>
      </p:sp>
      <p:sp>
        <p:nvSpPr>
          <p:cNvPr id="81" name="Google Shape;81;p5"/>
          <p:cNvSpPr txBox="1"/>
          <p:nvPr>
            <p:ph idx="1" type="body"/>
          </p:nvPr>
        </p:nvSpPr>
        <p:spPr>
          <a:xfrm>
            <a:off x="3329152" y="3442138"/>
            <a:ext cx="5909441" cy="227811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b="1" lang="en-US" u="sng"/>
              <a:t>Turnaround Time (TAT) impacts</a:t>
            </a:r>
            <a:r>
              <a:rPr lang="en-US"/>
              <a:t>:</a:t>
            </a:r>
            <a:endParaRPr/>
          </a:p>
          <a:p>
            <a:pPr indent="-228600" lvl="1" marL="685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en-US"/>
              <a:t>Length-of-Stay (LOS)</a:t>
            </a:r>
            <a:endParaRPr/>
          </a:p>
          <a:p>
            <a:pPr indent="-228600" lvl="1" marL="685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en-US"/>
              <a:t>AM discharge by 11 AM</a:t>
            </a:r>
            <a:endParaRPr/>
          </a:p>
          <a:p>
            <a:pPr indent="-228600" lvl="1" marL="685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en-US"/>
              <a:t>Faster diagnoses </a:t>
            </a:r>
            <a:endParaRPr/>
          </a:p>
          <a:p>
            <a:pPr indent="-228600" lvl="1" marL="685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en-US"/>
              <a:t>Patient safety</a:t>
            </a:r>
            <a:endParaRPr/>
          </a:p>
          <a:p>
            <a:pPr indent="0" lvl="0" marL="11113" rtl="0" algn="ctr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920"/>
              <a:buNone/>
            </a:pPr>
            <a:r>
              <a:t/>
            </a:r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4"/>
          <p:cNvSpPr txBox="1"/>
          <p:nvPr>
            <p:ph type="title"/>
          </p:nvPr>
        </p:nvSpPr>
        <p:spPr>
          <a:xfrm>
            <a:off x="838200" y="123873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-US" sz="2800"/>
              <a:t>Interpreting TAT Results and their Potenital Implications </a:t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descr="a chart on interpreting TAT results " id="87" name="Google Shape;87;p14"/>
          <p:cNvGrpSpPr/>
          <p:nvPr/>
        </p:nvGrpSpPr>
        <p:grpSpPr>
          <a:xfrm>
            <a:off x="1006365" y="1788877"/>
            <a:ext cx="10515600" cy="4058010"/>
            <a:chOff x="0" y="146664"/>
            <a:chExt cx="10515600" cy="4058010"/>
          </a:xfrm>
        </p:grpSpPr>
        <p:sp>
          <p:nvSpPr>
            <p:cNvPr id="88" name="Google Shape;88;p14"/>
            <p:cNvSpPr/>
            <p:nvPr/>
          </p:nvSpPr>
          <p:spPr>
            <a:xfrm>
              <a:off x="0" y="146664"/>
              <a:ext cx="10515600" cy="829889"/>
            </a:xfrm>
            <a:prstGeom prst="rect">
              <a:avLst/>
            </a:prstGeom>
            <a:solidFill>
              <a:srgbClr val="599BD5"/>
            </a:solidFill>
            <a:ln cap="flat" cmpd="sng" w="12700">
              <a:solidFill>
                <a:srgbClr val="599BD5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9" name="Google Shape;89;p14"/>
            <p:cNvSpPr txBox="1"/>
            <p:nvPr/>
          </p:nvSpPr>
          <p:spPr>
            <a:xfrm>
              <a:off x="0" y="146664"/>
              <a:ext cx="10515600" cy="82988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85325" lIns="149350" spcFirstLastPara="1" rIns="149350" wrap="square" tIns="85325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100"/>
                <a:buFont typeface="Calibri"/>
                <a:buNone/>
              </a:pPr>
              <a:r>
                <a:rPr b="1" i="0" lang="en-US" sz="2200" u="none" cap="none" strike="noStrik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Interpreting TAT Results and their Potential Implications</a:t>
              </a:r>
              <a:endParaRPr b="0" i="0" sz="2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0" name="Google Shape;90;p14"/>
            <p:cNvSpPr/>
            <p:nvPr/>
          </p:nvSpPr>
          <p:spPr>
            <a:xfrm>
              <a:off x="0" y="976554"/>
              <a:ext cx="10515600" cy="3228120"/>
            </a:xfrm>
            <a:prstGeom prst="rect">
              <a:avLst/>
            </a:prstGeom>
            <a:solidFill>
              <a:srgbClr val="CFDEEF">
                <a:alpha val="89411"/>
              </a:srgbClr>
            </a:solidFill>
            <a:ln cap="flat" cmpd="sng" w="12700">
              <a:solidFill>
                <a:srgbClr val="CFDEEF">
                  <a:alpha val="89411"/>
                </a:srgbClr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1" name="Google Shape;91;p14"/>
            <p:cNvSpPr txBox="1"/>
            <p:nvPr/>
          </p:nvSpPr>
          <p:spPr>
            <a:xfrm>
              <a:off x="0" y="976554"/>
              <a:ext cx="10515600" cy="3228120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168000" lIns="112000" spcFirstLastPara="1" rIns="149350" wrap="square" tIns="112000">
              <a:noAutofit/>
            </a:bodyPr>
            <a:lstStyle/>
            <a:p>
              <a:pPr indent="-228600" lvl="1" marL="22860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100"/>
                <a:buFont typeface="Calibri"/>
                <a:buChar char="•"/>
              </a:pPr>
              <a:r>
                <a:rPr b="0" i="0" lang="en-US" sz="2000" u="none" cap="none" strike="noStrik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% of specimens collected by 8 AM is low (i.e. below 80%) indicates the need for additional phlebotomists to help with AM draws</a:t>
              </a:r>
              <a:endPara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indent="-228600" lvl="1" marL="228600" marR="0" rtl="0" algn="l">
                <a:lnSpc>
                  <a:spcPct val="90000"/>
                </a:lnSpc>
                <a:spcBef>
                  <a:spcPts val="315"/>
                </a:spcBef>
                <a:spcAft>
                  <a:spcPts val="0"/>
                </a:spcAft>
                <a:buClr>
                  <a:schemeClr val="dk1"/>
                </a:buClr>
                <a:buSzPts val="2100"/>
                <a:buFont typeface="Calibri"/>
                <a:buChar char="•"/>
              </a:pPr>
              <a:r>
                <a:rPr b="0" i="0" lang="en-US" sz="2000" u="none" cap="none" strike="noStrik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Long TAT could be due to lack of control over Phlebotomy</a:t>
              </a:r>
              <a:endPara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indent="-228600" lvl="1" marL="228600" marR="0" rtl="0" algn="l">
                <a:lnSpc>
                  <a:spcPct val="90000"/>
                </a:lnSpc>
                <a:spcBef>
                  <a:spcPts val="315"/>
                </a:spcBef>
                <a:spcAft>
                  <a:spcPts val="0"/>
                </a:spcAft>
                <a:buClr>
                  <a:schemeClr val="dk1"/>
                </a:buClr>
                <a:buSzPts val="2100"/>
                <a:buFont typeface="Calibri"/>
                <a:buChar char="•"/>
              </a:pPr>
              <a:r>
                <a:rPr b="0" i="0" lang="en-US" sz="2000" u="none" cap="none" strike="noStrik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Long specimen transport times could indicate an old pneumatic tube system, or lack of control over transport processes</a:t>
              </a:r>
              <a:endPara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indent="-228600" lvl="1" marL="228600" marR="0" rtl="0" algn="l">
                <a:lnSpc>
                  <a:spcPct val="90000"/>
                </a:lnSpc>
                <a:spcBef>
                  <a:spcPts val="315"/>
                </a:spcBef>
                <a:spcAft>
                  <a:spcPts val="0"/>
                </a:spcAft>
                <a:buClr>
                  <a:schemeClr val="dk1"/>
                </a:buClr>
                <a:buSzPts val="2100"/>
                <a:buFont typeface="Calibri"/>
                <a:buChar char="•"/>
              </a:pPr>
              <a:r>
                <a:rPr b="0" i="0" lang="en-US" sz="2000" u="none" cap="none" strike="noStrik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Pre-analytic issues (high # of hemolyzed, QNS, clotted and Contaminated specimens)</a:t>
              </a:r>
              <a:endPara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indent="-228600" lvl="1" marL="228600" marR="0" rtl="0" algn="l">
                <a:lnSpc>
                  <a:spcPct val="90000"/>
                </a:lnSpc>
                <a:spcBef>
                  <a:spcPts val="315"/>
                </a:spcBef>
                <a:spcAft>
                  <a:spcPts val="0"/>
                </a:spcAft>
                <a:buClr>
                  <a:schemeClr val="dk1"/>
                </a:buClr>
                <a:buSzPts val="2100"/>
                <a:buFont typeface="Calibri"/>
                <a:buChar char="•"/>
              </a:pPr>
              <a:r>
                <a:rPr b="0" i="0" lang="en-US" sz="2000" u="none" cap="none" strike="noStrik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% of specimens resulted by 8 AM or 9 AM is below threshold, could indicate the need for:</a:t>
              </a:r>
              <a:endPara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indent="-228600" lvl="2" marL="457200" marR="0" rtl="0" algn="l">
                <a:lnSpc>
                  <a:spcPct val="90000"/>
                </a:lnSpc>
                <a:spcBef>
                  <a:spcPts val="315"/>
                </a:spcBef>
                <a:spcAft>
                  <a:spcPts val="0"/>
                </a:spcAft>
                <a:buClr>
                  <a:schemeClr val="dk1"/>
                </a:buClr>
                <a:buSzPts val="2100"/>
                <a:buFont typeface="Calibri"/>
                <a:buChar char="•"/>
              </a:pPr>
              <a:r>
                <a:rPr b="0" i="0" lang="en-US" sz="2000" u="none" cap="none" strike="noStrik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Additional MLS/Lab Technicians</a:t>
              </a:r>
              <a:endPara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indent="-228600" lvl="2" marL="457200" marR="0" rtl="0" algn="l">
                <a:lnSpc>
                  <a:spcPct val="90000"/>
                </a:lnSpc>
                <a:spcBef>
                  <a:spcPts val="315"/>
                </a:spcBef>
                <a:spcAft>
                  <a:spcPts val="0"/>
                </a:spcAft>
                <a:buClr>
                  <a:schemeClr val="dk1"/>
                </a:buClr>
                <a:buSzPts val="2100"/>
                <a:buFont typeface="Calibri"/>
                <a:buChar char="•"/>
              </a:pPr>
              <a:r>
                <a:rPr b="0" i="0" lang="en-US" sz="2000" u="none" cap="none" strike="noStrik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Automation, newer equipment </a:t>
              </a:r>
              <a:endPara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6"/>
          <p:cNvSpPr txBox="1"/>
          <p:nvPr>
            <p:ph type="title"/>
          </p:nvPr>
        </p:nvSpPr>
        <p:spPr>
          <a:xfrm>
            <a:off x="838200" y="123873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-US" sz="2800"/>
              <a:t>Turnaround</a:t>
            </a:r>
            <a:r>
              <a:rPr lang="en-US"/>
              <a:t> </a:t>
            </a:r>
            <a:r>
              <a:rPr lang="en-US" sz="2800"/>
              <a:t>Time Sample Metrics</a:t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7" name="Google Shape;97;p6"/>
          <p:cNvSpPr txBox="1"/>
          <p:nvPr>
            <p:ph idx="1" type="body"/>
          </p:nvPr>
        </p:nvSpPr>
        <p:spPr>
          <a:xfrm>
            <a:off x="913103" y="1080404"/>
            <a:ext cx="10440697" cy="554604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r>
              <a:rPr lang="en-US">
                <a:latin typeface="Arial"/>
                <a:ea typeface="Arial"/>
                <a:cs typeface="Arial"/>
                <a:sym typeface="Arial"/>
              </a:rPr>
              <a:t>Useful Turnaround</a:t>
            </a:r>
            <a:r>
              <a:rPr lang="en-US"/>
              <a:t> </a:t>
            </a:r>
            <a:r>
              <a:rPr lang="en-US">
                <a:latin typeface="Arial"/>
                <a:ea typeface="Arial"/>
                <a:cs typeface="Arial"/>
                <a:sym typeface="Arial"/>
              </a:rPr>
              <a:t>Time Metrics to use in the Lab for Troubleshooting 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r>
              <a:rPr lang="en-US">
                <a:latin typeface="Arial"/>
                <a:ea typeface="Arial"/>
                <a:cs typeface="Arial"/>
                <a:sym typeface="Arial"/>
              </a:rPr>
              <a:t>the Process G</a:t>
            </a:r>
            <a:r>
              <a:rPr b="0" i="0" lang="en-US">
                <a:latin typeface="Arial"/>
                <a:ea typeface="Arial"/>
                <a:cs typeface="Arial"/>
                <a:sym typeface="Arial"/>
              </a:rPr>
              <a:t>rowing and aging population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4572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AutoNum type="arabicPeriod"/>
            </a:pPr>
            <a:r>
              <a:rPr b="0" i="0" lang="en-US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Received to </a:t>
            </a:r>
            <a:r>
              <a:rPr lang="en-US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</a:t>
            </a:r>
            <a:r>
              <a:rPr b="0" i="0" lang="en-US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ompleted</a:t>
            </a:r>
            <a:endParaRPr/>
          </a:p>
          <a:p>
            <a:pPr indent="-3048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r>
              <a:t/>
            </a:r>
            <a:endParaRPr b="0" i="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4572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AutoNum type="arabicPeriod"/>
            </a:pPr>
            <a:r>
              <a:rPr b="0" i="0" lang="en-US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Order to </a:t>
            </a:r>
            <a:r>
              <a:rPr lang="en-US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R</a:t>
            </a:r>
            <a:r>
              <a:rPr b="0" i="0" lang="en-US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eceipt in the Lab</a:t>
            </a:r>
            <a:endParaRPr/>
          </a:p>
          <a:p>
            <a:pPr indent="-3048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r>
              <a:t/>
            </a:r>
            <a:endParaRPr b="0" i="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4572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AutoNum type="arabicPeriod"/>
            </a:pPr>
            <a:r>
              <a:rPr b="0" i="0" lang="en-US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Order to </a:t>
            </a:r>
            <a:r>
              <a:rPr lang="en-US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V</a:t>
            </a:r>
            <a:r>
              <a:rPr b="0" i="0" lang="en-US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erify/</a:t>
            </a:r>
            <a:r>
              <a:rPr lang="en-US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</a:t>
            </a:r>
            <a:r>
              <a:rPr b="0" i="0" lang="en-US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ompletion 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0"/>
              <a:buNone/>
            </a:pPr>
            <a:r>
              <a:t/>
            </a:r>
            <a:endParaRPr/>
          </a:p>
          <a:p>
            <a:pPr indent="-101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r>
              <a:t/>
            </a:r>
            <a:endParaRPr sz="2000"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7"/>
          <p:cNvSpPr txBox="1"/>
          <p:nvPr>
            <p:ph type="title"/>
          </p:nvPr>
        </p:nvSpPr>
        <p:spPr>
          <a:xfrm>
            <a:off x="838200" y="123873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-US"/>
              <a:t>Troponin from Receipt to Completion</a:t>
            </a:r>
            <a:br>
              <a:rPr lang="en-US"/>
            </a:br>
            <a:r>
              <a:rPr lang="en-US"/>
              <a:t>(within 45 minutes and 60 minutes)</a:t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descr="a chart image " id="103" name="Google Shape;103;p7"/>
          <p:cNvPicPr preferRelativeResize="0"/>
          <p:nvPr>
            <p:ph idx="1" type="body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99895" y="2126611"/>
            <a:ext cx="8192100" cy="3749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8"/>
          <p:cNvSpPr txBox="1"/>
          <p:nvPr>
            <p:ph type="title"/>
          </p:nvPr>
        </p:nvSpPr>
        <p:spPr>
          <a:xfrm>
            <a:off x="838200" y="123873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-US" sz="28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Chem TAT (Routine Vs. Stat/ED)</a:t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descr="a chart image " id="109" name="Google Shape;109;p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441231" y="1673617"/>
            <a:ext cx="9309538" cy="432898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9"/>
          <p:cNvSpPr txBox="1"/>
          <p:nvPr>
            <p:ph type="title"/>
          </p:nvPr>
        </p:nvSpPr>
        <p:spPr>
          <a:xfrm>
            <a:off x="838200" y="123873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-US" sz="28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CBC TAT (Routine Vs. STAT/ED)</a:t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descr="a chart image " id="115" name="Google Shape;115;p9"/>
          <p:cNvPicPr preferRelativeResize="0"/>
          <p:nvPr>
            <p:ph idx="1" type="body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803100" y="1699253"/>
            <a:ext cx="8585800" cy="422858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18"/>
          <p:cNvSpPr txBox="1"/>
          <p:nvPr>
            <p:ph type="title"/>
          </p:nvPr>
        </p:nvSpPr>
        <p:spPr>
          <a:xfrm>
            <a:off x="838200" y="123873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-US" sz="28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TYSC and COAG TAT </a:t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descr="a chart image " id="121" name="Google Shape;121;p18"/>
          <p:cNvPicPr preferRelativeResize="0"/>
          <p:nvPr>
            <p:ph idx="1" type="body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633438" y="1625515"/>
            <a:ext cx="8925124" cy="423925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71"/>
          <p:cNvSpPr txBox="1"/>
          <p:nvPr>
            <p:ph type="title"/>
          </p:nvPr>
        </p:nvSpPr>
        <p:spPr>
          <a:xfrm>
            <a:off x="831850" y="1540784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</a:pPr>
            <a:r>
              <a:rPr lang="en-US"/>
              <a:t>Monthly TAT </a:t>
            </a:r>
            <a:endParaRPr/>
          </a:p>
        </p:txBody>
      </p:sp>
      <p:sp>
        <p:nvSpPr>
          <p:cNvPr id="127" name="Google Shape;127;p71"/>
          <p:cNvSpPr txBox="1"/>
          <p:nvPr>
            <p:ph idx="1" type="body"/>
          </p:nvPr>
        </p:nvSpPr>
        <p:spPr>
          <a:xfrm>
            <a:off x="831851" y="4589463"/>
            <a:ext cx="5595844" cy="15001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rPr lang="en-US"/>
              <a:t>For trending purposes</a:t>
            </a:r>
            <a:endParaRPr/>
          </a:p>
          <a:p>
            <a:pPr indent="0" lvl="0" marL="60325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2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23-210340-MT_Executive_Board Meeting_Volunteer Program [54]  -  Read-Only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2021-05-10T16:15:42Z</dcterms:created>
  <dc:creator>Beck, Lucy</dc:creator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0x0101005B56D3DBA1C0054EBA5839E60FE1F6B5</vt:lpwstr>
  </property>
</Properties>
</file>