
<file path=[Content_Types].xml><?xml version="1.0" encoding="utf-8"?>
<Types xmlns="http://schemas.openxmlformats.org/package/2006/content-types"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6"/>
  </p:notesMasterIdLst>
  <p:sldIdLst>
    <p:sldId id="346" r:id="rId2"/>
    <p:sldId id="361" r:id="rId3"/>
    <p:sldId id="347" r:id="rId4"/>
    <p:sldId id="362" r:id="rId5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GoogleSlidesCustomDataVersion2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91" roundtripDataSignature="AMtx7mhz/bqDFFk1kvD5oOglXiv3RYY/qQ==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SCP Center for Global Health" initials="" lastIdx="13" clrIdx="0"/>
  <p:cmAuthor id="1" name="Aaron Odegard" initials="" lastIdx="4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6408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9260"/>
    <p:restoredTop sz="94694"/>
  </p:normalViewPr>
  <p:slideViewPr>
    <p:cSldViewPr snapToGrid="0">
      <p:cViewPr varScale="1">
        <p:scale>
          <a:sx n="98" d="100"/>
          <a:sy n="98" d="100"/>
        </p:scale>
        <p:origin x="216" y="6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3" Type="http://schemas.openxmlformats.org/officeDocument/2006/relationships/presProps" Target="presProps.xml"/><Relationship Id="rId3" Type="http://schemas.openxmlformats.org/officeDocument/2006/relationships/slide" Target="slides/slide2.xml"/><Relationship Id="rId92" Type="http://schemas.openxmlformats.org/officeDocument/2006/relationships/commentAuthors" Target="commentAuthors.xml"/><Relationship Id="rId2" Type="http://schemas.openxmlformats.org/officeDocument/2006/relationships/slide" Target="slides/slide1.xml"/><Relationship Id="rId91" Type="http://customschemas.google.com/relationships/presentationmetadata" Target="metadata"/><Relationship Id="rId9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95" Type="http://schemas.openxmlformats.org/officeDocument/2006/relationships/theme" Target="theme/theme1.xml"/><Relationship Id="rId94" Type="http://schemas.openxmlformats.org/officeDocument/2006/relationships/viewProps" Target="viewProps.xml"/><Relationship Id="rId4" Type="http://schemas.openxmlformats.org/officeDocument/2006/relationships/slide" Target="slides/slide3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685800" y="1143000"/>
            <a:ext cx="5486400" cy="30861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2286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n"/>
          <p:cNvSpPr txBox="1">
            <a:spLocks noGrp="1"/>
          </p:cNvSpPr>
          <p:nvPr>
            <p:ph type="sldNum" idx="12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lang="en-US"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‹#›</a:t>
            </a:fld>
            <a:endParaRPr sz="1200" b="0" i="0" u="none" strike="noStrike" cap="non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  <p:extLst>
    <p:ext uri="{620B2872-D7B9-4A21-9093-7833F8D536E1}">
      <p15:sldGuideLst xmlns:p15="http://schemas.microsoft.com/office/powerpoint/2012/main">
        <p15:guide id="1" orient="horz" pos="2880">
          <p15:clr>
            <a:srgbClr val="F26B43"/>
          </p15:clr>
        </p15:guide>
        <p15:guide id="2" pos="2160">
          <p15:clr>
            <a:srgbClr val="F26B43"/>
          </p15:clr>
        </p15:guide>
      </p15:sldGuideLst>
    </p:ext>
  </p:extLst>
</p:notesMaster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Google Shape;13;p93" descr="A picture containing text, windmill, device&#10;&#10;Description automatically generated"/>
          <p:cNvPicPr preferRelativeResize="0"/>
          <p:nvPr/>
        </p:nvPicPr>
        <p:blipFill rotWithShape="1">
          <a:blip r:embed="rId2">
            <a:alphaModFix/>
          </a:blip>
          <a:srcRect t="26822" b="12572"/>
          <a:stretch/>
        </p:blipFill>
        <p:spPr>
          <a:xfrm>
            <a:off x="-132080" y="1270000"/>
            <a:ext cx="12535132" cy="4277360"/>
          </a:xfrm>
          <a:prstGeom prst="rect">
            <a:avLst/>
          </a:prstGeom>
          <a:noFill/>
          <a:ln>
            <a:noFill/>
          </a:ln>
        </p:spPr>
      </p:pic>
      <p:sp>
        <p:nvSpPr>
          <p:cNvPr id="14" name="Google Shape;14;p93"/>
          <p:cNvSpPr txBox="1">
            <a:spLocks noGrp="1"/>
          </p:cNvSpPr>
          <p:nvPr>
            <p:ph type="ctrTitle"/>
          </p:nvPr>
        </p:nvSpPr>
        <p:spPr>
          <a:xfrm>
            <a:off x="775386" y="1950718"/>
            <a:ext cx="9244914" cy="333248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6000"/>
              <a:buFont typeface="Arial"/>
              <a:buNone/>
              <a:defRPr sz="6000" b="1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93"/>
          <p:cNvSpPr txBox="1">
            <a:spLocks noGrp="1"/>
          </p:cNvSpPr>
          <p:nvPr>
            <p:ph type="subTitle" idx="1"/>
          </p:nvPr>
        </p:nvSpPr>
        <p:spPr>
          <a:xfrm>
            <a:off x="876300" y="5730239"/>
            <a:ext cx="9144000" cy="99568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>
              <a:lnSpc>
                <a:spcPct val="90000"/>
              </a:lnSpc>
              <a:spcBef>
                <a:spcPts val="300"/>
              </a:spcBef>
              <a:spcAft>
                <a:spcPts val="0"/>
              </a:spcAft>
              <a:buClr>
                <a:srgbClr val="C58963"/>
              </a:buClr>
              <a:buSzPts val="1600"/>
              <a:buFont typeface="Arial"/>
              <a:buNone/>
              <a:defRPr sz="2000">
                <a:solidFill>
                  <a:srgbClr val="25408F"/>
                </a:solidFill>
              </a:defRPr>
            </a:lvl1pPr>
            <a:lvl2pPr lvl="1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SzPts val="1600"/>
              <a:buNone/>
              <a:defRPr sz="2000"/>
            </a:lvl2pPr>
            <a:lvl3pPr lvl="2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SzPts val="1440"/>
              <a:buNone/>
              <a:defRPr sz="1800"/>
            </a:lvl3pPr>
            <a:lvl4pPr lvl="3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SzPts val="1280"/>
              <a:buNone/>
              <a:defRPr sz="1600"/>
            </a:lvl4pPr>
            <a:lvl5pPr lvl="4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SzPts val="128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552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2_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94"/>
          <p:cNvSpPr/>
          <p:nvPr/>
        </p:nvSpPr>
        <p:spPr>
          <a:xfrm>
            <a:off x="-1" y="0"/>
            <a:ext cx="12192001" cy="3210560"/>
          </a:xfrm>
          <a:prstGeom prst="rect">
            <a:avLst/>
          </a:prstGeom>
          <a:solidFill>
            <a:srgbClr val="25408F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" name="Google Shape;19;p94"/>
          <p:cNvSpPr txBox="1">
            <a:spLocks noGrp="1"/>
          </p:cNvSpPr>
          <p:nvPr>
            <p:ph type="title"/>
          </p:nvPr>
        </p:nvSpPr>
        <p:spPr>
          <a:xfrm>
            <a:off x="838200" y="1605280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Arial"/>
              <a:buNone/>
              <a:defRPr sz="28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94"/>
          <p:cNvSpPr txBox="1">
            <a:spLocks noGrp="1"/>
          </p:cNvSpPr>
          <p:nvPr>
            <p:ph type="body" idx="1"/>
          </p:nvPr>
        </p:nvSpPr>
        <p:spPr>
          <a:xfrm>
            <a:off x="838200" y="3428999"/>
            <a:ext cx="10515600" cy="23111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920"/>
              <a:buNone/>
              <a:defRPr>
                <a:solidFill>
                  <a:srgbClr val="0C0C0C"/>
                </a:solidFill>
              </a:defRPr>
            </a:lvl1pPr>
            <a:lvl2pPr marL="914400" lvl="1" indent="-22860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600"/>
              <a:buNone/>
              <a:defRPr>
                <a:solidFill>
                  <a:srgbClr val="0C0C0C"/>
                </a:solidFill>
              </a:defRPr>
            </a:lvl2pPr>
            <a:lvl3pPr marL="1371600" lvl="2" indent="-320039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440"/>
              <a:buChar char="•"/>
              <a:defRPr>
                <a:solidFill>
                  <a:srgbClr val="0C0C0C"/>
                </a:solidFill>
              </a:defRPr>
            </a:lvl3pPr>
            <a:lvl4pPr marL="1828800" lvl="3" indent="-30988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4pPr>
            <a:lvl5pPr marL="2286000" lvl="4" indent="-309879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5pPr>
            <a:lvl6pPr marL="2743200" lvl="5" indent="-342900" algn="l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pic>
        <p:nvPicPr>
          <p:cNvPr id="22" name="Google Shape;22;p94" descr="A picture containing text, windmill, device&#10;&#10;Description automatically generated"/>
          <p:cNvPicPr preferRelativeResize="0"/>
          <p:nvPr/>
        </p:nvPicPr>
        <p:blipFill rotWithShape="1">
          <a:blip r:embed="rId2">
            <a:alphaModFix/>
          </a:blip>
          <a:srcRect l="1053" t="26822" r="62310" b="63533"/>
          <a:stretch/>
        </p:blipFill>
        <p:spPr>
          <a:xfrm>
            <a:off x="0" y="477758"/>
            <a:ext cx="4592320" cy="68072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2_Title and Content" type="obj" preserve="1">
  <p:cSld name="Goal with Large tex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94"/>
          <p:cNvSpPr/>
          <p:nvPr/>
        </p:nvSpPr>
        <p:spPr>
          <a:xfrm>
            <a:off x="-1" y="0"/>
            <a:ext cx="12192001" cy="3210560"/>
          </a:xfrm>
          <a:prstGeom prst="rect">
            <a:avLst/>
          </a:prstGeom>
          <a:solidFill>
            <a:srgbClr val="25408F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" name="Google Shape;19;p94"/>
          <p:cNvSpPr txBox="1">
            <a:spLocks noGrp="1"/>
          </p:cNvSpPr>
          <p:nvPr>
            <p:ph type="title"/>
          </p:nvPr>
        </p:nvSpPr>
        <p:spPr>
          <a:xfrm>
            <a:off x="838200" y="1605280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Arial"/>
              <a:buNone/>
              <a:defRPr sz="2800">
                <a:solidFill>
                  <a:schemeClr val="lt1"/>
                </a:solidFill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0" name="Google Shape;20;p94"/>
          <p:cNvSpPr txBox="1">
            <a:spLocks noGrp="1"/>
          </p:cNvSpPr>
          <p:nvPr>
            <p:ph type="body" idx="1"/>
          </p:nvPr>
        </p:nvSpPr>
        <p:spPr>
          <a:xfrm>
            <a:off x="838200" y="3428999"/>
            <a:ext cx="10515600" cy="23111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11113" lvl="0" indent="0" algn="ctr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920"/>
              <a:buNone/>
              <a:tabLst/>
              <a:defRPr sz="2800">
                <a:solidFill>
                  <a:srgbClr val="0C0C0C"/>
                </a:solidFill>
              </a:defRPr>
            </a:lvl1pPr>
            <a:lvl2pPr marL="914400" lvl="1" indent="-22860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600"/>
              <a:buNone/>
              <a:defRPr>
                <a:solidFill>
                  <a:srgbClr val="0C0C0C"/>
                </a:solidFill>
              </a:defRPr>
            </a:lvl2pPr>
            <a:lvl3pPr marL="1371600" lvl="2" indent="-320039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440"/>
              <a:buChar char="•"/>
              <a:defRPr>
                <a:solidFill>
                  <a:srgbClr val="0C0C0C"/>
                </a:solidFill>
              </a:defRPr>
            </a:lvl3pPr>
            <a:lvl4pPr marL="1828800" lvl="3" indent="-309880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4pPr>
            <a:lvl5pPr marL="2286000" lvl="4" indent="-309879" algn="ctr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5pPr>
            <a:lvl6pPr marL="2743200" lvl="5" indent="-342900" algn="l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 dirty="0"/>
          </a:p>
        </p:txBody>
      </p:sp>
      <p:pic>
        <p:nvPicPr>
          <p:cNvPr id="22" name="Google Shape;22;p94" descr="A picture containing text, windmill, device&#10;&#10;Description automatically generated"/>
          <p:cNvPicPr preferRelativeResize="0"/>
          <p:nvPr/>
        </p:nvPicPr>
        <p:blipFill rotWithShape="1">
          <a:blip r:embed="rId2">
            <a:alphaModFix/>
          </a:blip>
          <a:srcRect l="1053" t="26822" r="62310" b="63533"/>
          <a:stretch/>
        </p:blipFill>
        <p:spPr>
          <a:xfrm>
            <a:off x="0" y="477758"/>
            <a:ext cx="4592320" cy="68072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8161877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>
  <p:cSld name="Title Only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98"/>
          <p:cNvSpPr/>
          <p:nvPr/>
        </p:nvSpPr>
        <p:spPr>
          <a:xfrm>
            <a:off x="0" y="0"/>
            <a:ext cx="3327400" cy="6857999"/>
          </a:xfrm>
          <a:prstGeom prst="rect">
            <a:avLst/>
          </a:prstGeom>
          <a:solidFill>
            <a:srgbClr val="25408F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endParaRPr sz="1800" b="0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" name="Google Shape;45;p98"/>
          <p:cNvSpPr txBox="1">
            <a:spLocks noGrp="1"/>
          </p:cNvSpPr>
          <p:nvPr>
            <p:ph type="title"/>
          </p:nvPr>
        </p:nvSpPr>
        <p:spPr>
          <a:xfrm>
            <a:off x="226203" y="2737189"/>
            <a:ext cx="2874993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Font typeface="Arial"/>
              <a:buNone/>
              <a:defRPr sz="3200" b="1" i="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 dirty="0"/>
          </a:p>
        </p:txBody>
      </p:sp>
      <p:sp>
        <p:nvSpPr>
          <p:cNvPr id="46" name="Google Shape;46;p98"/>
          <p:cNvSpPr txBox="1">
            <a:spLocks noGrp="1"/>
          </p:cNvSpPr>
          <p:nvPr>
            <p:ph type="body" idx="1"/>
          </p:nvPr>
        </p:nvSpPr>
        <p:spPr>
          <a:xfrm>
            <a:off x="4274288" y="653142"/>
            <a:ext cx="7097619" cy="549365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L="457200" lvl="0" indent="-35052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920"/>
              <a:buChar char="•"/>
              <a:defRPr>
                <a:solidFill>
                  <a:srgbClr val="0C0C0C"/>
                </a:solidFill>
              </a:defRPr>
            </a:lvl1pPr>
            <a:lvl2pPr marL="914400" lvl="1" indent="-33020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600"/>
              <a:buChar char="•"/>
              <a:defRPr>
                <a:solidFill>
                  <a:srgbClr val="0C0C0C"/>
                </a:solidFill>
              </a:defRPr>
            </a:lvl2pPr>
            <a:lvl3pPr marL="1371600" lvl="2" indent="-320039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440"/>
              <a:buChar char="•"/>
              <a:defRPr>
                <a:solidFill>
                  <a:srgbClr val="0C0C0C"/>
                </a:solidFill>
              </a:defRPr>
            </a:lvl3pPr>
            <a:lvl4pPr marL="1828800" lvl="3" indent="-309880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4pPr>
            <a:lvl5pPr marL="2286000" lvl="4" indent="-309879" algn="l">
              <a:lnSpc>
                <a:spcPct val="10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Char char="•"/>
              <a:defRPr>
                <a:solidFill>
                  <a:srgbClr val="0C0C0C"/>
                </a:solidFill>
              </a:defRPr>
            </a:lvl5pPr>
            <a:lvl6pPr marL="2743200" lvl="5" indent="-342900" algn="l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9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5408F"/>
              </a:buClr>
              <a:buSzPts val="3600"/>
              <a:buFont typeface="Arial"/>
              <a:buNone/>
              <a:defRPr sz="3600" b="1" i="0" u="none" strike="noStrike" cap="none">
                <a:solidFill>
                  <a:srgbClr val="25408F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Google Shape;11;p92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390461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350520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920"/>
              <a:buFont typeface="Arial"/>
              <a:buChar char="•"/>
              <a:defRPr sz="24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30200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600"/>
              <a:buFont typeface="Arial"/>
              <a:buChar char="•"/>
              <a:defRPr sz="20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20039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440"/>
              <a:buFont typeface="Arial"/>
              <a:buChar char="•"/>
              <a:defRPr sz="18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09880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Font typeface="Arial"/>
              <a:buChar char="•"/>
              <a:defRPr sz="16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09879" algn="l" rtl="0">
              <a:lnSpc>
                <a:spcPct val="110000"/>
              </a:lnSpc>
              <a:spcBef>
                <a:spcPts val="600"/>
              </a:spcBef>
              <a:spcAft>
                <a:spcPts val="0"/>
              </a:spcAft>
              <a:buClr>
                <a:srgbClr val="4696D2"/>
              </a:buClr>
              <a:buSzPts val="1280"/>
              <a:buFont typeface="Arial"/>
              <a:buChar char="•"/>
              <a:defRPr sz="1600" b="0" i="0" u="none" strike="noStrike" cap="none">
                <a:solidFill>
                  <a:srgbClr val="0C0C0C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6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64" r:id="rId3"/>
    <p:sldLayoutId id="2147483654" r:id="rId4"/>
  </p:sldLayoutIdLst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160">
          <p15:clr>
            <a:srgbClr val="F26B43"/>
          </p15:clr>
        </p15:guide>
        <p15:guide id="2" pos="3840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FF5DC7-7860-5F04-F23E-3EE2536A49B5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z="6000" dirty="0">
                <a:solidFill>
                  <a:srgbClr val="FFFFFF"/>
                </a:solidFill>
              </a:rPr>
              <a:t>Lab Benchmarking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0080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9A96C7-7C56-60DD-CF2F-82F90BEB87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083" y="2737189"/>
            <a:ext cx="3017113" cy="1325563"/>
          </a:xfrm>
        </p:spPr>
        <p:txBody>
          <a:bodyPr/>
          <a:lstStyle/>
          <a:p>
            <a:r>
              <a:rPr lang="en-US" sz="3200" dirty="0">
                <a:solidFill>
                  <a:srgbClr val="FFFFFF"/>
                </a:solidFill>
              </a:rPr>
              <a:t>Lab Benchmarking 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B5B9F1C-F6B6-A331-A246-CB93575F152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lvl="0" indent="-22860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</a:pPr>
            <a:r>
              <a:rPr lang="en-US" sz="2400" b="1" i="0" dirty="0">
                <a:latin typeface="Arial"/>
                <a:ea typeface="Arial"/>
                <a:cs typeface="Arial"/>
                <a:sym typeface="Arial"/>
              </a:rPr>
              <a:t>Lab benchmarking</a:t>
            </a:r>
            <a:r>
              <a:rPr lang="en-US" sz="2400" b="0" i="0" dirty="0">
                <a:latin typeface="Arial"/>
                <a:ea typeface="Arial"/>
                <a:cs typeface="Arial"/>
                <a:sym typeface="Arial"/>
              </a:rPr>
              <a:t> is the process whereby laboratories compare their performance to similar peer laboratories around the nation.</a:t>
            </a:r>
            <a:endParaRPr lang="en-US" dirty="0"/>
          </a:p>
          <a:p>
            <a:pPr marL="2286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</a:pPr>
            <a:r>
              <a:rPr lang="en-US" sz="2400" b="0" i="0" dirty="0">
                <a:latin typeface="Arial"/>
                <a:ea typeface="Arial"/>
                <a:cs typeface="Arial"/>
                <a:sym typeface="Arial"/>
              </a:rPr>
              <a:t>Benchmarking provides laboratories the opportunity to evaluate how it is performing on key indicators and to improve any processes that are negatively affecting performance.</a:t>
            </a:r>
            <a:endParaRPr lang="en-US" dirty="0"/>
          </a:p>
          <a:p>
            <a:pPr marL="2286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</a:pPr>
            <a:r>
              <a:rPr lang="en-US" sz="2400" b="0" i="0" dirty="0">
                <a:latin typeface="Arial"/>
                <a:ea typeface="Arial"/>
                <a:cs typeface="Arial"/>
                <a:sym typeface="Arial"/>
              </a:rPr>
              <a:t>To </a:t>
            </a:r>
            <a:r>
              <a:rPr lang="en-US" sz="2400" b="1" i="0" dirty="0">
                <a:latin typeface="Arial"/>
                <a:ea typeface="Arial"/>
                <a:cs typeface="Arial"/>
                <a:sym typeface="Arial"/>
              </a:rPr>
              <a:t>benchmark a lab</a:t>
            </a:r>
            <a:r>
              <a:rPr lang="en-US" sz="2400" b="0" i="0" dirty="0">
                <a:latin typeface="Arial"/>
                <a:ea typeface="Arial"/>
                <a:cs typeface="Arial"/>
                <a:sym typeface="Arial"/>
              </a:rPr>
              <a:t>, you must find another lab with parallel services, departments, automation, test volumes, and test complexity. </a:t>
            </a:r>
            <a:endParaRPr lang="en-US" dirty="0"/>
          </a:p>
          <a:p>
            <a:pPr marL="228600" lvl="0" indent="-2286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</a:pPr>
            <a:r>
              <a:rPr lang="en-US" sz="2400" dirty="0">
                <a:latin typeface="Arial"/>
                <a:ea typeface="Arial"/>
                <a:cs typeface="Arial"/>
                <a:sym typeface="Arial"/>
              </a:rPr>
              <a:t>Y</a:t>
            </a:r>
            <a:r>
              <a:rPr lang="en-US" sz="2400" b="0" i="0" dirty="0">
                <a:latin typeface="Arial"/>
                <a:ea typeface="Arial"/>
                <a:cs typeface="Arial"/>
                <a:sym typeface="Arial"/>
              </a:rPr>
              <a:t>ou must compare your overall performance in areas such as productivity and financial performance to that of the peer laboratories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594474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88167B-2917-F090-3B7C-48D7651005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/>
              <a:t>What is Benchmarking?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6048D2-355B-2B64-9106-F75DC96B21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17483" y="3722531"/>
            <a:ext cx="7549055" cy="2311163"/>
          </a:xfrm>
        </p:spPr>
        <p:txBody>
          <a:bodyPr/>
          <a:lstStyle/>
          <a:p>
            <a:pPr algn="l"/>
            <a:r>
              <a:rPr lang="en-US" sz="2400" b="0" i="0" dirty="0">
                <a:latin typeface="Arial"/>
                <a:ea typeface="Arial"/>
                <a:cs typeface="Arial"/>
                <a:sym typeface="Arial"/>
              </a:rPr>
              <a:t>   Benchmarking is the process of measuring products, services, and practices against     leaders in a field, allowing the identification           of best practices that will lead to sustained         and improved performance.</a:t>
            </a:r>
            <a:endParaRPr lang="en-US" sz="2400" dirty="0"/>
          </a:p>
          <a:p>
            <a:pPr algn="l"/>
            <a:endParaRPr lang="en-US" dirty="0"/>
          </a:p>
        </p:txBody>
      </p:sp>
      <p:pic>
        <p:nvPicPr>
          <p:cNvPr id="5" name="Google Shape;90;p1" descr="Test Suite">
            <a:extLst>
              <a:ext uri="{FF2B5EF4-FFF2-40B4-BE49-F238E27FC236}">
                <a16:creationId xmlns:a16="http://schemas.microsoft.com/office/drawing/2014/main" id="{1CF2AF44-6BC0-4340-13CF-0CDCFFCA26D7}"/>
              </a:ext>
            </a:extLst>
          </p:cNvPr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8625378" y="3344915"/>
            <a:ext cx="3066394" cy="3066394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8369247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:ahyp="http://schemas.microsoft.com/office/drawing/2018/hyperlinkcolor" xmlns:p15="http://schemas.microsoft.com/office/powerpoint/2012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7034C91-DDB6-657C-E18A-0D7644B1EB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32ACC4-0869-92D8-1EE5-FAAD82045D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083" y="2737189"/>
            <a:ext cx="3017113" cy="1325563"/>
          </a:xfrm>
        </p:spPr>
        <p:txBody>
          <a:bodyPr/>
          <a:lstStyle/>
          <a:p>
            <a:r>
              <a:rPr lang="en-US" sz="3200" dirty="0">
                <a:solidFill>
                  <a:schemeClr val="lt1"/>
                </a:solidFill>
              </a:rPr>
              <a:t>Lab Quality Metrics Suitable for Benchmarking 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AFE8201-C526-4500-82E6-2F1560AB8E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287351" y="822959"/>
            <a:ext cx="7097619" cy="5493658"/>
          </a:xfrm>
        </p:spPr>
        <p:txBody>
          <a:bodyPr>
            <a:normAutofit/>
          </a:bodyPr>
          <a:lstStyle/>
          <a:p>
            <a:pPr marL="342900" indent="-342900">
              <a:lnSpc>
                <a:spcPct val="160000"/>
              </a:lnSpc>
              <a:spcBef>
                <a:spcPts val="0"/>
              </a:spcBef>
              <a:buClr>
                <a:schemeClr val="dk1"/>
              </a:buClr>
              <a:buSzPts val="3200"/>
            </a:pPr>
            <a:r>
              <a:rPr lang="en-US" sz="26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Proficiency Testing scores</a:t>
            </a:r>
            <a:endParaRPr lang="en-US" sz="2600" dirty="0">
              <a:latin typeface="+mj-lt"/>
            </a:endParaRPr>
          </a:p>
          <a:p>
            <a:pPr marL="342900" indent="-342900">
              <a:lnSpc>
                <a:spcPct val="160000"/>
              </a:lnSpc>
              <a:spcBef>
                <a:spcPts val="0"/>
              </a:spcBef>
              <a:buClr>
                <a:schemeClr val="dk1"/>
              </a:buClr>
              <a:buSzPts val="3200"/>
            </a:pPr>
            <a:r>
              <a:rPr lang="en-US" sz="26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Sample rejection rates</a:t>
            </a:r>
            <a:endParaRPr lang="en-US" sz="2600" dirty="0">
              <a:latin typeface="+mj-lt"/>
            </a:endParaRPr>
          </a:p>
          <a:p>
            <a:pPr marL="342900" indent="-342900">
              <a:lnSpc>
                <a:spcPct val="160000"/>
              </a:lnSpc>
              <a:spcBef>
                <a:spcPts val="0"/>
              </a:spcBef>
              <a:buClr>
                <a:schemeClr val="dk1"/>
              </a:buClr>
              <a:buSzPts val="3200"/>
            </a:pPr>
            <a:r>
              <a:rPr lang="en-US" sz="26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Quality/compliance metrics</a:t>
            </a:r>
          </a:p>
          <a:p>
            <a:pPr marL="342900" indent="-342900">
              <a:lnSpc>
                <a:spcPct val="160000"/>
              </a:lnSpc>
              <a:spcBef>
                <a:spcPts val="0"/>
              </a:spcBef>
              <a:buClr>
                <a:schemeClr val="dk1"/>
              </a:buClr>
              <a:buSzPts val="3200"/>
            </a:pPr>
            <a:r>
              <a:rPr lang="en-US" sz="26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Productivity metrics </a:t>
            </a:r>
            <a:endParaRPr lang="en-US" sz="2600" dirty="0">
              <a:latin typeface="+mj-lt"/>
            </a:endParaRPr>
          </a:p>
          <a:p>
            <a:pPr marL="342900" indent="-342900">
              <a:lnSpc>
                <a:spcPct val="160000"/>
              </a:lnSpc>
              <a:spcBef>
                <a:spcPts val="0"/>
              </a:spcBef>
              <a:buClr>
                <a:schemeClr val="dk1"/>
              </a:buClr>
              <a:buSzPts val="3200"/>
            </a:pPr>
            <a:r>
              <a:rPr lang="en-US" sz="26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Employee Satisfaction/engagement </a:t>
            </a:r>
            <a:endParaRPr lang="en-US" sz="2600" dirty="0">
              <a:latin typeface="+mj-lt"/>
            </a:endParaRPr>
          </a:p>
          <a:p>
            <a:pPr marL="342900" indent="-342900">
              <a:lnSpc>
                <a:spcPct val="160000"/>
              </a:lnSpc>
              <a:spcBef>
                <a:spcPts val="0"/>
              </a:spcBef>
              <a:buClr>
                <a:schemeClr val="dk1"/>
              </a:buClr>
              <a:buSzPts val="3200"/>
            </a:pPr>
            <a:r>
              <a:rPr lang="en-US" sz="26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Corrected reports </a:t>
            </a:r>
            <a:endParaRPr lang="en-US" sz="2600" dirty="0">
              <a:latin typeface="+mj-lt"/>
            </a:endParaRPr>
          </a:p>
          <a:p>
            <a:pPr marL="342900" indent="-342900">
              <a:lnSpc>
                <a:spcPct val="160000"/>
              </a:lnSpc>
              <a:spcBef>
                <a:spcPts val="0"/>
              </a:spcBef>
              <a:buClr>
                <a:schemeClr val="dk1"/>
              </a:buClr>
              <a:buSzPts val="3200"/>
            </a:pPr>
            <a:r>
              <a:rPr lang="en-US" sz="26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Cost per discharge </a:t>
            </a:r>
            <a:endParaRPr lang="en-US" sz="2600" dirty="0">
              <a:latin typeface="+mj-lt"/>
            </a:endParaRPr>
          </a:p>
          <a:p>
            <a:pPr marL="342900" indent="-342900">
              <a:lnSpc>
                <a:spcPct val="160000"/>
              </a:lnSpc>
              <a:spcBef>
                <a:spcPts val="0"/>
              </a:spcBef>
              <a:buClr>
                <a:schemeClr val="dk1"/>
              </a:buClr>
              <a:buSzPts val="3200"/>
            </a:pPr>
            <a:r>
              <a:rPr lang="en-US" sz="2600" b="0" i="0" u="none" strike="noStrike" cap="none" dirty="0">
                <a:solidFill>
                  <a:schemeClr val="dk1"/>
                </a:solidFill>
                <a:latin typeface="+mj-lt"/>
                <a:ea typeface="Calibri"/>
                <a:cs typeface="Calibri"/>
                <a:sym typeface="Calibri"/>
              </a:rPr>
              <a:t>Staffing ratios </a:t>
            </a:r>
            <a:endParaRPr lang="en-US" sz="2600" dirty="0">
              <a:latin typeface="+mj-lt"/>
            </a:endParaRPr>
          </a:p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814424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23-210340-MT_Executive_Board Meeting_Volunteer Program [54]  -  Read-Only">
  <a:themeElements>
    <a:clrScheme name="Workfor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696D2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3431</TotalTime>
  <Words>159</Words>
  <Application>Microsoft Macintosh PowerPoint</Application>
  <PresentationFormat>Widescreen</PresentationFormat>
  <Paragraphs>17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23-210340-MT_Executive_Board Meeting_Volunteer Program [54]  -  Read-Only</vt:lpstr>
      <vt:lpstr>Lab Benchmarking</vt:lpstr>
      <vt:lpstr>Lab Benchmarking </vt:lpstr>
      <vt:lpstr>What is Benchmarking?</vt:lpstr>
      <vt:lpstr>Lab Quality Metrics Suitable for Benchmarking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ASCP Negotiation &amp; Advocacy Toolbox</dc:title>
  <dc:creator>Beck, Lucy</dc:creator>
  <cp:lastModifiedBy>Sabina Pacula-Cwanek</cp:lastModifiedBy>
  <cp:revision>20</cp:revision>
  <dcterms:created xsi:type="dcterms:W3CDTF">2021-05-10T16:15:42Z</dcterms:created>
  <dcterms:modified xsi:type="dcterms:W3CDTF">2024-03-13T20:45:21Z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0x0101002C4972F345C06D498D7F41780ABCC7E3</vt:lpwstr>
  </property>
</Properties>
</file>