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sldIdLst>
    <p:sldId id="346" r:id="rId2"/>
    <p:sldId id="361" r:id="rId3"/>
    <p:sldId id="347" r:id="rId4"/>
    <p:sldId id="362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1" roundtripDataSignature="AMtx7mhz/bqDFFk1kvD5oOglXiv3RYY/q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CP Center for Global Health" initials="" lastIdx="13" clrIdx="0"/>
  <p:cmAuthor id="1" name="Aaron Odegard" initials="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694"/>
  </p:normalViewPr>
  <p:slideViewPr>
    <p:cSldViewPr snapToGrid="0">
      <p:cViewPr varScale="1">
        <p:scale>
          <a:sx n="98" d="100"/>
          <a:sy n="98" d="100"/>
        </p:scale>
        <p:origin x="216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92" Type="http://schemas.openxmlformats.org/officeDocument/2006/relationships/commentAuthors" Target="commentAuthors.xml"/><Relationship Id="rId2" Type="http://schemas.openxmlformats.org/officeDocument/2006/relationships/slide" Target="slides/slide1.xml"/><Relationship Id="rId91" Type="http://customschemas.google.com/relationships/presentationmetadata" Target="metadata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95" Type="http://schemas.openxmlformats.org/officeDocument/2006/relationships/theme" Target="theme/theme1.xml"/><Relationship Id="rId94" Type="http://schemas.openxmlformats.org/officeDocument/2006/relationships/viewProps" Target="viewProps.xml"/><Relationship Id="rId4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  <p:extLst>
    <p:ext uri="{620B2872-D7B9-4A21-9093-7833F8D536E1}">
      <p15:sldGuideLst xmlns:p15="http://schemas.microsoft.com/office/powerpoint/2012/main">
        <p15:guide id="1" orient="horz" pos="2880">
          <p15:clr>
            <a:srgbClr val="F26B43"/>
          </p15:clr>
        </p15:guide>
        <p15:guide id="2" pos="2160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93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26822" b="12572"/>
          <a:stretch/>
        </p:blipFill>
        <p:spPr>
          <a:xfrm>
            <a:off x="-132080" y="1270000"/>
            <a:ext cx="12535132" cy="42773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93"/>
          <p:cNvSpPr txBox="1">
            <a:spLocks noGrp="1"/>
          </p:cNvSpPr>
          <p:nvPr>
            <p:ph type="ctrTitle"/>
          </p:nvPr>
        </p:nvSpPr>
        <p:spPr>
          <a:xfrm>
            <a:off x="775386" y="1950718"/>
            <a:ext cx="9244914" cy="333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93"/>
          <p:cNvSpPr txBox="1">
            <a:spLocks noGrp="1"/>
          </p:cNvSpPr>
          <p:nvPr>
            <p:ph type="subTitle" idx="1"/>
          </p:nvPr>
        </p:nvSpPr>
        <p:spPr>
          <a:xfrm>
            <a:off x="876300" y="5730239"/>
            <a:ext cx="9144000" cy="995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C58963"/>
              </a:buClr>
              <a:buSzPts val="1600"/>
              <a:buFont typeface="Arial"/>
              <a:buNone/>
              <a:defRPr sz="2000">
                <a:solidFill>
                  <a:srgbClr val="25408F"/>
                </a:solidFill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defRPr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 preserve="1">
  <p:cSld name="Goal with Large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/>
          <p:nvPr/>
        </p:nvSpPr>
        <p:spPr>
          <a:xfrm>
            <a:off x="-1" y="0"/>
            <a:ext cx="12192001" cy="321056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title"/>
          </p:nvPr>
        </p:nvSpPr>
        <p:spPr>
          <a:xfrm>
            <a:off x="838200" y="16052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4"/>
          <p:cNvSpPr txBox="1">
            <a:spLocks noGrp="1"/>
          </p:cNvSpPr>
          <p:nvPr>
            <p:ph type="body" idx="1"/>
          </p:nvPr>
        </p:nvSpPr>
        <p:spPr>
          <a:xfrm>
            <a:off x="838200" y="3428999"/>
            <a:ext cx="10515600" cy="2311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11113" lv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None/>
              <a:tabLst/>
              <a:defRPr sz="2800">
                <a:solidFill>
                  <a:srgbClr val="0C0C0C"/>
                </a:solidFill>
              </a:defRPr>
            </a:lvl1pPr>
            <a:lvl2pPr marL="914400" lvl="1" indent="-22860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None/>
              <a:defRPr>
                <a:solidFill>
                  <a:srgbClr val="0C0C0C"/>
                </a:solidFill>
              </a:defRPr>
            </a:lvl2pPr>
            <a:lvl3pPr marL="1371600" lvl="2" indent="-32003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pic>
        <p:nvPicPr>
          <p:cNvPr id="22" name="Google Shape;22;p94" descr="A picture containing text, windmill, devic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053" t="26822" r="62310" b="63533"/>
          <a:stretch/>
        </p:blipFill>
        <p:spPr>
          <a:xfrm>
            <a:off x="0" y="477758"/>
            <a:ext cx="4592320" cy="6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618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8"/>
          <p:cNvSpPr/>
          <p:nvPr/>
        </p:nvSpPr>
        <p:spPr>
          <a:xfrm>
            <a:off x="0" y="0"/>
            <a:ext cx="3327400" cy="6857999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8"/>
          <p:cNvSpPr txBox="1">
            <a:spLocks noGrp="1"/>
          </p:cNvSpPr>
          <p:nvPr>
            <p:ph type="title"/>
          </p:nvPr>
        </p:nvSpPr>
        <p:spPr>
          <a:xfrm>
            <a:off x="226203" y="2737189"/>
            <a:ext cx="287499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6" name="Google Shape;46;p98"/>
          <p:cNvSpPr txBox="1">
            <a:spLocks noGrp="1"/>
          </p:cNvSpPr>
          <p:nvPr>
            <p:ph type="body" idx="1"/>
          </p:nvPr>
        </p:nvSpPr>
        <p:spPr>
          <a:xfrm>
            <a:off x="4274288" y="653142"/>
            <a:ext cx="7097619" cy="549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Char char="•"/>
              <a:defRPr>
                <a:solidFill>
                  <a:srgbClr val="0C0C0C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Char char="•"/>
              <a:defRPr>
                <a:solidFill>
                  <a:srgbClr val="0C0C0C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Char char="•"/>
              <a:defRPr>
                <a:solidFill>
                  <a:srgbClr val="0C0C0C"/>
                </a:solidFill>
              </a:defRPr>
            </a:lvl3pPr>
            <a:lvl4pPr marL="1828800" lvl="3" indent="-30988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4pPr>
            <a:lvl5pPr marL="2286000" lvl="4" indent="-30987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Char char="•"/>
              <a:defRPr>
                <a:solidFill>
                  <a:srgbClr val="0C0C0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08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25408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0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052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600"/>
              <a:buFont typeface="Arial"/>
              <a:buChar char="•"/>
              <a:defRPr sz="20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440"/>
              <a:buFont typeface="Arial"/>
              <a:buChar char="•"/>
              <a:defRPr sz="18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988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9879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4696D2"/>
              </a:buClr>
              <a:buSzPts val="1280"/>
              <a:buFont typeface="Arial"/>
              <a:buChar char="•"/>
              <a:defRPr sz="16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54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F5DC7-7860-5F04-F23E-3EE2536A49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>
                <a:solidFill>
                  <a:srgbClr val="FFFFFF"/>
                </a:solidFill>
              </a:rPr>
              <a:t>Lab Benchmarking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08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A96C7-7C56-60DD-CF2F-82F90BEB8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83" y="2737189"/>
            <a:ext cx="3017113" cy="1325563"/>
          </a:xfrm>
        </p:spPr>
        <p:txBody>
          <a:bodyPr/>
          <a:lstStyle/>
          <a:p>
            <a:r>
              <a:rPr lang="en-US" sz="3200" dirty="0">
                <a:solidFill>
                  <a:srgbClr val="FFFFFF"/>
                </a:solidFill>
              </a:rPr>
              <a:t>Lab Benchmarking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5B9F1C-F6B6-A331-A246-CB93575F15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400" b="1" i="0" dirty="0">
                <a:latin typeface="Arial"/>
                <a:ea typeface="Arial"/>
                <a:cs typeface="Arial"/>
                <a:sym typeface="Arial"/>
              </a:rPr>
              <a:t>Lab benchmarking</a:t>
            </a:r>
            <a:r>
              <a:rPr lang="en-US" sz="2400" b="0" i="0" dirty="0">
                <a:latin typeface="Arial"/>
                <a:ea typeface="Arial"/>
                <a:cs typeface="Arial"/>
                <a:sym typeface="Arial"/>
              </a:rPr>
              <a:t> is the process whereby laboratories compare their performance to similar peer laboratories around the nation.</a:t>
            </a:r>
            <a:endParaRPr lang="en-US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400" b="0" i="0" dirty="0">
                <a:latin typeface="Arial"/>
                <a:ea typeface="Arial"/>
                <a:cs typeface="Arial"/>
                <a:sym typeface="Arial"/>
              </a:rPr>
              <a:t>Benchmarking provides laboratories the opportunity to evaluate how it is performing on key indicators and to improve any processes that are negatively affecting performance.</a:t>
            </a:r>
            <a:endParaRPr lang="en-US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400" b="0" i="0" dirty="0">
                <a:latin typeface="Arial"/>
                <a:ea typeface="Arial"/>
                <a:cs typeface="Arial"/>
                <a:sym typeface="Arial"/>
              </a:rPr>
              <a:t>To </a:t>
            </a:r>
            <a:r>
              <a:rPr lang="en-US" sz="2400" b="1" i="0" dirty="0">
                <a:latin typeface="Arial"/>
                <a:ea typeface="Arial"/>
                <a:cs typeface="Arial"/>
                <a:sym typeface="Arial"/>
              </a:rPr>
              <a:t>benchmark a lab</a:t>
            </a:r>
            <a:r>
              <a:rPr lang="en-US" sz="2400" b="0" i="0" dirty="0">
                <a:latin typeface="Arial"/>
                <a:ea typeface="Arial"/>
                <a:cs typeface="Arial"/>
                <a:sym typeface="Arial"/>
              </a:rPr>
              <a:t>, you must find another lab with parallel services, departments, automation, test volumes, and test complexity. </a:t>
            </a:r>
            <a:endParaRPr lang="en-US"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Y</a:t>
            </a:r>
            <a:r>
              <a:rPr lang="en-US" sz="2400" b="0" i="0" dirty="0">
                <a:latin typeface="Arial"/>
                <a:ea typeface="Arial"/>
                <a:cs typeface="Arial"/>
                <a:sym typeface="Arial"/>
              </a:rPr>
              <a:t>ou must compare your overall performance in areas such as productivity and financial performance to that of the peer laboratories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447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8167B-2917-F090-3B7C-48D765100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What is Benchmarking?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6048D2-355B-2B64-9106-F75DC96B2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7483" y="3722531"/>
            <a:ext cx="7549055" cy="2311163"/>
          </a:xfrm>
        </p:spPr>
        <p:txBody>
          <a:bodyPr/>
          <a:lstStyle/>
          <a:p>
            <a:pPr algn="l"/>
            <a:r>
              <a:rPr lang="en-US" sz="2400" b="0" i="0" dirty="0">
                <a:latin typeface="Arial"/>
                <a:ea typeface="Arial"/>
                <a:cs typeface="Arial"/>
                <a:sym typeface="Arial"/>
              </a:rPr>
              <a:t>   Benchmarking is the process of measuring products, services, and practices against     leaders in a field, allowing the identification           of best practices that will lead to sustained         and improved performance.</a:t>
            </a:r>
            <a:endParaRPr lang="en-US" sz="2400" dirty="0"/>
          </a:p>
          <a:p>
            <a:pPr algn="l"/>
            <a:endParaRPr lang="en-US" dirty="0"/>
          </a:p>
        </p:txBody>
      </p:sp>
      <p:pic>
        <p:nvPicPr>
          <p:cNvPr id="5" name="Google Shape;90;p1" descr="Test Suite">
            <a:extLst>
              <a:ext uri="{FF2B5EF4-FFF2-40B4-BE49-F238E27FC236}">
                <a16:creationId xmlns:a16="http://schemas.microsoft.com/office/drawing/2014/main" id="{1CF2AF44-6BC0-4340-13CF-0CDCFFCA26D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25378" y="3344915"/>
            <a:ext cx="3066394" cy="30663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692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034C91-DDB6-657C-E18A-0D7644B1E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2ACC4-0869-92D8-1EE5-FAAD82045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83" y="2737189"/>
            <a:ext cx="3017113" cy="1325563"/>
          </a:xfrm>
        </p:spPr>
        <p:txBody>
          <a:bodyPr/>
          <a:lstStyle/>
          <a:p>
            <a:r>
              <a:rPr lang="en-US" sz="3200" dirty="0">
                <a:solidFill>
                  <a:schemeClr val="lt1"/>
                </a:solidFill>
              </a:rPr>
              <a:t>Lab Quality Metrics Suitable for Benchmarking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FE8201-C526-4500-82E6-2F1560AB8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7351" y="822959"/>
            <a:ext cx="7097619" cy="549365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6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Proficiency Testing scores</a:t>
            </a:r>
            <a:endParaRPr lang="en-US" sz="2600" dirty="0">
              <a:latin typeface="+mj-lt"/>
            </a:endParaRPr>
          </a:p>
          <a:p>
            <a:pPr marL="342900" indent="-342900">
              <a:lnSpc>
                <a:spcPct val="16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Sample rejection rates</a:t>
            </a:r>
            <a:endParaRPr lang="en-US" sz="2600" dirty="0">
              <a:latin typeface="+mj-lt"/>
            </a:endParaRPr>
          </a:p>
          <a:p>
            <a:pPr marL="342900" indent="-342900">
              <a:lnSpc>
                <a:spcPct val="16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Quality/compliance metrics</a:t>
            </a:r>
          </a:p>
          <a:p>
            <a:pPr marL="342900" indent="-342900">
              <a:lnSpc>
                <a:spcPct val="16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Productivity metrics </a:t>
            </a:r>
            <a:endParaRPr lang="en-US" sz="2600" dirty="0">
              <a:latin typeface="+mj-lt"/>
            </a:endParaRPr>
          </a:p>
          <a:p>
            <a:pPr marL="342900" indent="-342900">
              <a:lnSpc>
                <a:spcPct val="16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Employee Satisfaction/engagement </a:t>
            </a:r>
            <a:endParaRPr lang="en-US" sz="2600" dirty="0">
              <a:latin typeface="+mj-lt"/>
            </a:endParaRPr>
          </a:p>
          <a:p>
            <a:pPr marL="342900" indent="-342900">
              <a:lnSpc>
                <a:spcPct val="16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Corrected reports </a:t>
            </a:r>
            <a:endParaRPr lang="en-US" sz="2600" dirty="0">
              <a:latin typeface="+mj-lt"/>
            </a:endParaRPr>
          </a:p>
          <a:p>
            <a:pPr marL="342900" indent="-342900">
              <a:lnSpc>
                <a:spcPct val="16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Cost per discharge </a:t>
            </a:r>
            <a:endParaRPr lang="en-US" sz="2600" dirty="0">
              <a:latin typeface="+mj-lt"/>
            </a:endParaRPr>
          </a:p>
          <a:p>
            <a:pPr marL="342900" indent="-342900">
              <a:lnSpc>
                <a:spcPct val="160000"/>
              </a:lnSpc>
              <a:spcBef>
                <a:spcPts val="0"/>
              </a:spcBef>
              <a:buClr>
                <a:schemeClr val="dk1"/>
              </a:buClr>
              <a:buSzPts val="3200"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Staffing ratios </a:t>
            </a:r>
            <a:endParaRPr lang="en-US" sz="2600" dirty="0">
              <a:latin typeface="+mj-lt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144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3-210340-MT_Executive_Board Meeting_Volunteer Program [54]  -  Read-Only">
  <a:themeElements>
    <a:clrScheme name="Workfor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696D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3431</TotalTime>
  <Words>159</Words>
  <Application>Microsoft Macintosh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23-210340-MT_Executive_Board Meeting_Volunteer Program [54]  -  Read-Only</vt:lpstr>
      <vt:lpstr>Lab Benchmarking</vt:lpstr>
      <vt:lpstr>Lab Benchmarking </vt:lpstr>
      <vt:lpstr>What is Benchmarking?</vt:lpstr>
      <vt:lpstr>Lab Quality Metrics Suitable for Benchmarking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ASCP Negotiation &amp; Advocacy Toolbox</dc:title>
  <dc:creator>Beck, Lucy</dc:creator>
  <cp:lastModifiedBy>Sabina Pacula-Cwanek</cp:lastModifiedBy>
  <cp:revision>20</cp:revision>
  <dcterms:created xsi:type="dcterms:W3CDTF">2021-05-10T16:15:42Z</dcterms:created>
  <dcterms:modified xsi:type="dcterms:W3CDTF">2024-03-13T20:45:21Z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0x0101002C4972F345C06D498D7F41780ABCC7E3</vt:lpwstr>
  </property>
</Properties>
</file>