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ghmM4x51Bv2QSV9nyAmTFIaLl0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>
        <p15:guide id="1" orient="horz" pos="2880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0" name="Google Shape;130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7" name="Google Shape;137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3" name="Google Shape;143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9" name="Google Shape;149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4" name="Google Shape;84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4" name="Google Shape;9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0" name="Google Shape;10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6" name="Google Shape;10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2" name="Google Shape;11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8" name="Google Shape;118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7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text, windmill, device&#10;&#10;Description automatically generated" id="13" name="Google Shape;13;p93"/>
          <p:cNvPicPr preferRelativeResize="0"/>
          <p:nvPr/>
        </p:nvPicPr>
        <p:blipFill rotWithShape="1">
          <a:blip r:embed="rId2">
            <a:alphaModFix/>
          </a:blip>
          <a:srcRect b="12572" l="0" r="0" t="2682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/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b="1"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3"/>
          <p:cNvSpPr txBox="1"/>
          <p:nvPr>
            <p:ph idx="1" type="subTitle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A picture containing logo&#10;&#10;Description automatically generated" id="16" name="Google Shape;16;p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9264" y="364885"/>
            <a:ext cx="2810256" cy="5901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05"/>
          <p:cNvSpPr txBox="1"/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5"/>
          <p:cNvSpPr txBox="1"/>
          <p:nvPr>
            <p:ph idx="1" type="body"/>
          </p:nvPr>
        </p:nvSpPr>
        <p:spPr>
          <a:xfrm>
            <a:off x="838200" y="1825625"/>
            <a:ext cx="10337800" cy="40591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0520" lvl="0" marL="457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indent="-330200" lvl="1" marL="9144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indent="-320039" lvl="2" marL="1371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indent="-309880" lvl="3" marL="18288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indent="-309879" lvl="4" marL="22860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A picture containing logo&#10;&#10;Description automatically generated" id="64" name="Google Shape;64;p10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bg>
      <p:bgPr>
        <a:solidFill>
          <a:srgbClr val="452F80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Blank">
  <p:cSld name="2_Blank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text, windmill, device&#10;&#10;Description automatically generated" id="68" name="Google Shape;68;p10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icture containing text, windmill, device&#10;&#10;Description automatically generated" id="69" name="Google Shape;69;p107"/>
          <p:cNvPicPr preferRelativeResize="0"/>
          <p:nvPr/>
        </p:nvPicPr>
        <p:blipFill rotWithShape="1">
          <a:blip r:embed="rId2">
            <a:alphaModFix/>
          </a:blip>
          <a:srcRect b="20292" l="0" r="0" t="19854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07"/>
          <p:cNvSpPr txBox="1"/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3"/>
          <p:cNvSpPr txBox="1"/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3"/>
          <p:cNvSpPr txBox="1"/>
          <p:nvPr>
            <p:ph idx="1" type="body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 sz="2800">
                <a:solidFill>
                  <a:srgbClr val="0C0C0C"/>
                </a:solidFill>
              </a:defRPr>
            </a:lvl1pPr>
            <a:lvl2pPr indent="-228600" lvl="1" marL="9144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indent="-320039" lvl="2" marL="1371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indent="-309880" lvl="3" marL="18288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indent="-309879" lvl="4" marL="22860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A picture containing text, windmill, device&#10;&#10;Description automatically generated" id="21" name="Google Shape;21;p23"/>
          <p:cNvPicPr preferRelativeResize="0"/>
          <p:nvPr/>
        </p:nvPicPr>
        <p:blipFill rotWithShape="1">
          <a:blip r:embed="rId2">
            <a:alphaModFix/>
          </a:blip>
          <a:srcRect b="63533" l="1053" r="62310" t="26822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03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3"/>
          <p:cNvSpPr txBox="1"/>
          <p:nvPr>
            <p:ph idx="1" type="body"/>
          </p:nvPr>
        </p:nvSpPr>
        <p:spPr>
          <a:xfrm>
            <a:off x="838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0520" lvl="0" marL="457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indent="-330200" lvl="1" marL="9144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indent="-320039" lvl="2" marL="1371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indent="-309880" lvl="3" marL="18288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indent="-309879" lvl="4" marL="22860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03"/>
          <p:cNvSpPr txBox="1"/>
          <p:nvPr>
            <p:ph idx="2" type="body"/>
          </p:nvPr>
        </p:nvSpPr>
        <p:spPr>
          <a:xfrm>
            <a:off x="6172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0520" lvl="0" marL="457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indent="-330200" lvl="1" marL="9144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indent="-320039" lvl="2" marL="1371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indent="-309880" lvl="3" marL="18288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indent="-309879" lvl="4" marL="22860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A picture containing logo&#10;&#10;Description automatically generated" id="27" name="Google Shape;27;p10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text, windmill, device&#10;&#10;Description automatically generated" id="29" name="Google Shape;29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icture containing text, windmill, device&#10;&#10;Description automatically generated" id="30" name="Google Shape;30;p24"/>
          <p:cNvPicPr preferRelativeResize="0"/>
          <p:nvPr/>
        </p:nvPicPr>
        <p:blipFill rotWithShape="1">
          <a:blip r:embed="rId2">
            <a:alphaModFix/>
          </a:blip>
          <a:srcRect b="20292" l="0" r="0" t="19854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24"/>
          <p:cNvSpPr txBox="1"/>
          <p:nvPr>
            <p:ph type="title"/>
          </p:nvPr>
        </p:nvSpPr>
        <p:spPr>
          <a:xfrm>
            <a:off x="831850" y="1540784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4"/>
          <p:cNvSpPr txBox="1"/>
          <p:nvPr>
            <p:ph idx="1" type="body"/>
          </p:nvPr>
        </p:nvSpPr>
        <p:spPr>
          <a:xfrm>
            <a:off x="831850" y="4589463"/>
            <a:ext cx="6604374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Blank">
  <p:cSld name="3_Blank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text, windmill, device&#10;&#10;Description automatically generated" id="34" name="Google Shape;34;p9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icture containing text, windmill, device&#10;&#10;Description automatically generated" id="35" name="Google Shape;35;p96"/>
          <p:cNvPicPr preferRelativeResize="0"/>
          <p:nvPr/>
        </p:nvPicPr>
        <p:blipFill rotWithShape="1">
          <a:blip r:embed="rId2">
            <a:alphaModFix/>
          </a:blip>
          <a:srcRect b="20292" l="0" r="0" t="19854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96"/>
          <p:cNvSpPr txBox="1"/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6"/>
          <p:cNvSpPr txBox="1"/>
          <p:nvPr>
            <p:ph idx="1" type="body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97"/>
          <p:cNvSpPr txBox="1"/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9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b="1" sz="2400">
                <a:solidFill>
                  <a:srgbClr val="4696D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97"/>
          <p:cNvSpPr txBox="1"/>
          <p:nvPr>
            <p:ph idx="2" type="body"/>
          </p:nvPr>
        </p:nvSpPr>
        <p:spPr>
          <a:xfrm>
            <a:off x="839788" y="2505075"/>
            <a:ext cx="5157787" cy="32617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indent="-320040" lvl="1" marL="9144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indent="-320039" lvl="2" marL="1371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indent="-320039" lvl="3" marL="18288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indent="-320039" lvl="4" marL="22860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9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b="1" sz="2400">
                <a:solidFill>
                  <a:srgbClr val="4696D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97"/>
          <p:cNvSpPr txBox="1"/>
          <p:nvPr>
            <p:ph idx="4" type="body"/>
          </p:nvPr>
        </p:nvSpPr>
        <p:spPr>
          <a:xfrm>
            <a:off x="6172200" y="2505075"/>
            <a:ext cx="5183188" cy="32617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indent="-320040" lvl="1" marL="9144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indent="-320039" lvl="2" marL="1371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indent="-320039" lvl="3" marL="18288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indent="-320039" lvl="4" marL="22860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A picture containing logo&#10;&#10;Description automatically generated" id="45" name="Google Shape;45;p9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esources">
  <p:cSld name="Resource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00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0"/>
          <p:cNvSpPr txBox="1"/>
          <p:nvPr>
            <p:ph idx="1" type="body"/>
          </p:nvPr>
        </p:nvSpPr>
        <p:spPr>
          <a:xfrm>
            <a:off x="838200" y="1825625"/>
            <a:ext cx="10515600" cy="3914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i="1"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indent="-320039" lvl="2" marL="1371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indent="-309880" lvl="3" marL="18288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indent="-309879" lvl="4" marL="22860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A picture containing logo&#10;&#10;Description automatically generated" id="50" name="Google Shape;50;p10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04"/>
          <p:cNvSpPr txBox="1"/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4"/>
          <p:cNvSpPr txBox="1"/>
          <p:nvPr>
            <p:ph idx="1" type="body"/>
          </p:nvPr>
        </p:nvSpPr>
        <p:spPr>
          <a:xfrm>
            <a:off x="838200" y="1825625"/>
            <a:ext cx="5551025" cy="4059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0520" lvl="0" marL="457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indent="-330200" lvl="1" marL="9144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indent="-320039" lvl="2" marL="1371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indent="-309880" lvl="3" marL="18288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indent="-309879" lvl="4" marL="22860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04"/>
          <p:cNvSpPr/>
          <p:nvPr>
            <p:ph idx="2" type="pic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descr="A picture containing logo&#10;&#10;Description automatically generated" id="59" name="Google Shape;59;p10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2"/>
          <p:cNvSpPr txBox="1"/>
          <p:nvPr>
            <p:ph idx="1" type="body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0520" lvl="0" marL="457200" marR="0" rtl="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b="0" i="0" sz="24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b="0" i="0" sz="20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0039" lvl="2" marL="1371600" marR="0" rtl="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b="0" i="0" sz="18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9880" lvl="3" marL="1828800" marR="0" rtl="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b="0" i="0" sz="16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9879" lvl="4" marL="2286000" marR="0" rtl="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b="0" i="0" sz="16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"/>
          <p:cNvSpPr txBox="1"/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en-US" sz="6000"/>
              <a:t>Using Turnaround Time (TAT) to Advocate for your Lab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9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Monthly Troponin TAT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9"/>
          <p:cNvSpPr txBox="1"/>
          <p:nvPr>
            <p:ph idx="1" type="body"/>
          </p:nvPr>
        </p:nvSpPr>
        <p:spPr>
          <a:xfrm>
            <a:off x="838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</a:pPr>
            <a:r>
              <a:t/>
            </a:r>
            <a:endParaRPr/>
          </a:p>
        </p:txBody>
      </p:sp>
      <p:pic>
        <p:nvPicPr>
          <p:cNvPr descr="a chart image " id="134" name="Google Shape;13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1642343"/>
            <a:ext cx="10722300" cy="441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Monthly Chem TAT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chart image " id="140" name="Google Shape;140;p2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3152" y="1702676"/>
            <a:ext cx="9185695" cy="42085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1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Monthly CBC TAT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chart image " id="146" name="Google Shape;146;p2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70092" y="1734889"/>
            <a:ext cx="9251816" cy="41982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2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Monthly TYSC and COAG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chart image " id="152" name="Google Shape;152;p2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97594" y="1664411"/>
            <a:ext cx="8796811" cy="42439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"/>
          <p:cNvSpPr txBox="1"/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en-US" sz="3600"/>
              <a:t>Turnaround Time</a:t>
            </a:r>
            <a:endParaRPr/>
          </a:p>
        </p:txBody>
      </p:sp>
      <p:sp>
        <p:nvSpPr>
          <p:cNvPr id="81" name="Google Shape;81;p5"/>
          <p:cNvSpPr txBox="1"/>
          <p:nvPr>
            <p:ph idx="1" type="body"/>
          </p:nvPr>
        </p:nvSpPr>
        <p:spPr>
          <a:xfrm>
            <a:off x="3329152" y="3442138"/>
            <a:ext cx="5909441" cy="22781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 u="sng"/>
              <a:t>Turnaround Time (TAT) impacts</a:t>
            </a:r>
            <a:r>
              <a:rPr lang="en-US"/>
              <a:t>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Length-of-Stay (LOS)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AM discharge by 11 AM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Faster diagnoses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Patient safety</a:t>
            </a:r>
            <a:endParaRPr/>
          </a:p>
          <a:p>
            <a:pPr indent="0" lvl="0" marL="11113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Interpreting TAT Results and their Potenital Implications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descr="a chart on interpreting TAT results " id="87" name="Google Shape;87;p14"/>
          <p:cNvGrpSpPr/>
          <p:nvPr/>
        </p:nvGrpSpPr>
        <p:grpSpPr>
          <a:xfrm>
            <a:off x="1006365" y="1788877"/>
            <a:ext cx="10515600" cy="4058010"/>
            <a:chOff x="0" y="146664"/>
            <a:chExt cx="10515600" cy="4058010"/>
          </a:xfrm>
        </p:grpSpPr>
        <p:sp>
          <p:nvSpPr>
            <p:cNvPr id="88" name="Google Shape;88;p14"/>
            <p:cNvSpPr/>
            <p:nvPr/>
          </p:nvSpPr>
          <p:spPr>
            <a:xfrm>
              <a:off x="0" y="146664"/>
              <a:ext cx="10515600" cy="829889"/>
            </a:xfrm>
            <a:prstGeom prst="rect">
              <a:avLst/>
            </a:prstGeom>
            <a:solidFill>
              <a:srgbClr val="599BD5"/>
            </a:solidFill>
            <a:ln cap="flat" cmpd="sng" w="12700">
              <a:solidFill>
                <a:srgbClr val="599BD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4"/>
            <p:cNvSpPr txBox="1"/>
            <p:nvPr/>
          </p:nvSpPr>
          <p:spPr>
            <a:xfrm>
              <a:off x="0" y="146664"/>
              <a:ext cx="10515600" cy="8298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5325" lIns="149350" spcFirstLastPara="1" rIns="149350" wrap="square" tIns="85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b="1" i="0" lang="en-US" sz="2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Interpreting TAT Results and their Potential Implications</a:t>
              </a:r>
              <a:endPara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4"/>
            <p:cNvSpPr/>
            <p:nvPr/>
          </p:nvSpPr>
          <p:spPr>
            <a:xfrm>
              <a:off x="0" y="976554"/>
              <a:ext cx="10515600" cy="3228120"/>
            </a:xfrm>
            <a:prstGeom prst="rect">
              <a:avLst/>
            </a:prstGeom>
            <a:solidFill>
              <a:srgbClr val="CFDEEF">
                <a:alpha val="89411"/>
              </a:srgbClr>
            </a:solidFill>
            <a:ln cap="flat" cmpd="sng" w="12700">
              <a:solidFill>
                <a:srgbClr val="CFDEEF">
                  <a:alpha val="89411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4"/>
            <p:cNvSpPr txBox="1"/>
            <p:nvPr/>
          </p:nvSpPr>
          <p:spPr>
            <a:xfrm>
              <a:off x="0" y="976554"/>
              <a:ext cx="10515600" cy="322812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168000" lIns="112000" spcFirstLastPara="1" rIns="149350" wrap="square" tIns="11200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% of specimens collected by 8 AM is low (i.e. below 80%) indicates the need for additional phlebotomists to help with AM draws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Long TAT could be due to lack of control over Phlebotomy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Long specimen transport times could indicate an old pneumatic tube system, or lack of control over transport processes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Pre-analytic issues (high # of hemolyzed, QNS, clotted and Contaminated specimens)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% of specimens resulted by 8 AM or 9 AM is below threshold, could indicate the need for: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2" marL="457200" marR="0" rtl="0" algn="l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Additional MLS/Lab Technicians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2" marL="457200" marR="0" rtl="0" algn="l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Automation, newer equipment 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Turnaround</a:t>
            </a:r>
            <a:r>
              <a:rPr lang="en-US"/>
              <a:t> </a:t>
            </a:r>
            <a:r>
              <a:rPr lang="en-US" sz="2800"/>
              <a:t>Time Sample Metrics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6"/>
          <p:cNvSpPr txBox="1"/>
          <p:nvPr>
            <p:ph idx="1" type="body"/>
          </p:nvPr>
        </p:nvSpPr>
        <p:spPr>
          <a:xfrm>
            <a:off x="913103" y="1080404"/>
            <a:ext cx="10440697" cy="55460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Useful Turnaround</a:t>
            </a:r>
            <a:r>
              <a:rPr lang="en-US"/>
              <a:t>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Time Metrics to use in the Lab for Troubleshooting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Process G</a:t>
            </a:r>
            <a:r>
              <a:rPr b="0" i="0" lang="en-US">
                <a:latin typeface="Arial"/>
                <a:ea typeface="Arial"/>
                <a:cs typeface="Arial"/>
                <a:sym typeface="Arial"/>
              </a:rPr>
              <a:t>rowing and aging population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Received to </a:t>
            </a: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ompleted</a:t>
            </a:r>
            <a:endParaRPr/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Order to </a:t>
            </a: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eceipt in the Lab</a:t>
            </a:r>
            <a:endParaRPr/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Order to </a:t>
            </a: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</a:t>
            </a:r>
            <a:r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erify/</a:t>
            </a: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ompletion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</a:pPr>
            <a:r>
              <a:t/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Troponin from Receipt to Completion</a:t>
            </a:r>
            <a:br>
              <a:rPr lang="en-US"/>
            </a:br>
            <a:r>
              <a:rPr lang="en-US"/>
              <a:t>(within 45 minutes and 60 minutes)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chart image " id="103" name="Google Shape;103;p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99895" y="2126611"/>
            <a:ext cx="8192100" cy="374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Chem TAT (Routine Vs. Stat/ED)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chart image " id="109" name="Google Shape;10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1231" y="1673617"/>
            <a:ext cx="9309538" cy="43289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CBC TAT (Routine Vs. STAT/ED)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chart image " id="115" name="Google Shape;115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03100" y="1699253"/>
            <a:ext cx="8585800" cy="42285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/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TYSC and COAG TAT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chart image " id="121" name="Google Shape;121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33438" y="1625515"/>
            <a:ext cx="8925124" cy="42392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1"/>
          <p:cNvSpPr txBox="1"/>
          <p:nvPr>
            <p:ph type="title"/>
          </p:nvPr>
        </p:nvSpPr>
        <p:spPr>
          <a:xfrm>
            <a:off x="831850" y="1540784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/>
              <a:t>Monthly TAT </a:t>
            </a:r>
            <a:endParaRPr/>
          </a:p>
        </p:txBody>
      </p:sp>
      <p:sp>
        <p:nvSpPr>
          <p:cNvPr id="127" name="Google Shape;127;p71"/>
          <p:cNvSpPr txBox="1"/>
          <p:nvPr>
            <p:ph idx="1" type="body"/>
          </p:nvPr>
        </p:nvSpPr>
        <p:spPr>
          <a:xfrm>
            <a:off x="831851" y="4589463"/>
            <a:ext cx="5595844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For trending purposes</a:t>
            </a:r>
            <a:endParaRPr/>
          </a:p>
          <a:p>
            <a:pPr indent="0" lvl="0" marL="60325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3-210340-MT_Executive_Board Meeting_Volunteer Program [54]  -  Read-Only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2021-05-10T16:15:42Z</dcterms:created>
  <dc:creator>Beck, Lucy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0x0101005B56D3DBA1C0054EBA5839E60FE1F6B5</vt:lpwstr>
  </property>
</Properties>
</file>