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81" r:id="rId4"/>
    <p:sldId id="282" r:id="rId5"/>
    <p:sldId id="264" r:id="rId6"/>
    <p:sldId id="283" r:id="rId7"/>
    <p:sldId id="284" r:id="rId8"/>
    <p:sldId id="285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hfSECKEwMCLJxrQgoc4X27Vh1T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912397-C02F-4A7B-9F06-B5D53998C4FC}">
  <a:tblStyle styleId="{07912397-C02F-4A7B-9F06-B5D53998C4FC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28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4" name="Google Shape;18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>
          <a:extLst>
            <a:ext uri="{FF2B5EF4-FFF2-40B4-BE49-F238E27FC236}">
              <a16:creationId xmlns:a16="http://schemas.microsoft.com/office/drawing/2014/main" id="{FF48837B-BBA1-55AE-DF70-5C53999D1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:notes">
            <a:extLst>
              <a:ext uri="{FF2B5EF4-FFF2-40B4-BE49-F238E27FC236}">
                <a16:creationId xmlns:a16="http://schemas.microsoft.com/office/drawing/2014/main" id="{EEF24F79-4B61-B733-9DC7-8B8229637E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4" name="Google Shape;184;p4:notes">
            <a:extLst>
              <a:ext uri="{FF2B5EF4-FFF2-40B4-BE49-F238E27FC236}">
                <a16:creationId xmlns:a16="http://schemas.microsoft.com/office/drawing/2014/main" id="{D75A90C5-F562-3BB4-EB28-522C3FF814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42101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>
          <a:extLst>
            <a:ext uri="{FF2B5EF4-FFF2-40B4-BE49-F238E27FC236}">
              <a16:creationId xmlns:a16="http://schemas.microsoft.com/office/drawing/2014/main" id="{7B11C2F2-DD99-AA14-A097-31DF78745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:notes">
            <a:extLst>
              <a:ext uri="{FF2B5EF4-FFF2-40B4-BE49-F238E27FC236}">
                <a16:creationId xmlns:a16="http://schemas.microsoft.com/office/drawing/2014/main" id="{EC9E22DB-C598-0280-EA11-5EBAF4886B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4" name="Google Shape;184;p4:notes">
            <a:extLst>
              <a:ext uri="{FF2B5EF4-FFF2-40B4-BE49-F238E27FC236}">
                <a16:creationId xmlns:a16="http://schemas.microsoft.com/office/drawing/2014/main" id="{6614DD71-1351-BD90-22DD-37A098DCCB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86174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8" name="Google Shape;19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EE455022-6DFC-2E0A-7CE3-132E414EA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4:notes">
            <a:extLst>
              <a:ext uri="{FF2B5EF4-FFF2-40B4-BE49-F238E27FC236}">
                <a16:creationId xmlns:a16="http://schemas.microsoft.com/office/drawing/2014/main" id="{45A658DC-3C68-A344-2EF6-57BB1B3B8D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8" name="Google Shape;198;p14:notes">
            <a:extLst>
              <a:ext uri="{FF2B5EF4-FFF2-40B4-BE49-F238E27FC236}">
                <a16:creationId xmlns:a16="http://schemas.microsoft.com/office/drawing/2014/main" id="{B8C047DE-12A3-54EB-7963-D38096214F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3475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136CE21F-F160-021F-CF02-19B8EC178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4:notes">
            <a:extLst>
              <a:ext uri="{FF2B5EF4-FFF2-40B4-BE49-F238E27FC236}">
                <a16:creationId xmlns:a16="http://schemas.microsoft.com/office/drawing/2014/main" id="{BADBE0F0-1066-0B83-43FD-9FFFD66C00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8" name="Google Shape;198;p14:notes">
            <a:extLst>
              <a:ext uri="{FF2B5EF4-FFF2-40B4-BE49-F238E27FC236}">
                <a16:creationId xmlns:a16="http://schemas.microsoft.com/office/drawing/2014/main" id="{C59B738E-C2D3-FE52-E1FF-D54C8512A6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009501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F907B9AA-2E45-1AF2-0932-AE68AF57B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4:notes">
            <a:extLst>
              <a:ext uri="{FF2B5EF4-FFF2-40B4-BE49-F238E27FC236}">
                <a16:creationId xmlns:a16="http://schemas.microsoft.com/office/drawing/2014/main" id="{D58A0E9B-0411-9A5D-4E4C-7E47BAA982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8" name="Google Shape;198;p14:notes">
            <a:extLst>
              <a:ext uri="{FF2B5EF4-FFF2-40B4-BE49-F238E27FC236}">
                <a16:creationId xmlns:a16="http://schemas.microsoft.com/office/drawing/2014/main" id="{BEC1026F-9B7E-229F-F35E-6F047BE737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51630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6" name="Google Shape;16;p93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264" y="364885"/>
            <a:ext cx="2810256" cy="5901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98"/>
          <p:cNvSpPr txBox="1">
            <a:spLocks noGrp="1"/>
          </p:cNvSpPr>
          <p:nvPr>
            <p:ph type="title"/>
          </p:nvPr>
        </p:nvSpPr>
        <p:spPr>
          <a:xfrm>
            <a:off x="226203" y="2515394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8"/>
          <p:cNvSpPr txBox="1">
            <a:spLocks noGrp="1"/>
          </p:cNvSpPr>
          <p:nvPr>
            <p:ph type="body" idx="1"/>
          </p:nvPr>
        </p:nvSpPr>
        <p:spPr>
          <a:xfrm>
            <a:off x="4274288" y="1255257"/>
            <a:ext cx="709761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2" name="Google Shape;32;p98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103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2" name="Google Shape;62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3" name="Google Shape;63;p97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8" name="Google Shape;68;p100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551025" cy="405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77" name="Google Shape;77;p10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337800" cy="4059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2" name="Google Shape;82;p10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en-US" dirty="0"/>
              <a:t>Lab Test Volume/Productivity to advocate for your Lab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"/>
          <p:cNvSpPr txBox="1">
            <a:spLocks noGrp="1"/>
          </p:cNvSpPr>
          <p:nvPr>
            <p:ph type="title"/>
          </p:nvPr>
        </p:nvSpPr>
        <p:spPr>
          <a:xfrm>
            <a:off x="126125" y="2515394"/>
            <a:ext cx="297507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 sz="3200" dirty="0">
                <a:solidFill>
                  <a:srgbClr val="FFFFFF"/>
                </a:solidFill>
              </a:rPr>
              <a:t>Increasing Pressures on Diagnostic Testing</a:t>
            </a:r>
            <a:endParaRPr sz="3200" dirty="0"/>
          </a:p>
        </p:txBody>
      </p:sp>
      <p:sp>
        <p:nvSpPr>
          <p:cNvPr id="2" name="Google Shape;97;p2">
            <a:extLst>
              <a:ext uri="{FF2B5EF4-FFF2-40B4-BE49-F238E27FC236}">
                <a16:creationId xmlns:a16="http://schemas.microsoft.com/office/drawing/2014/main" id="{482A849E-DFB8-D9A1-B773-AA296F4D54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773215" y="649480"/>
            <a:ext cx="7592392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Healthcare executives understand the importance of the diagnostic lab to patient care; as many as 70 percent of clinical decisions are based on in vitro diagnostic lab results. 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endParaRPr lang="en-US" sz="20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Unfortunately, three crucial healthcare trends present serious   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challenges for diagnostic laboratories: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Growing test volume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Shortage of staff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Decreasing reimbursements</a:t>
            </a:r>
            <a:endParaRPr dirty="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>
          <a:extLst>
            <a:ext uri="{FF2B5EF4-FFF2-40B4-BE49-F238E27FC236}">
              <a16:creationId xmlns:a16="http://schemas.microsoft.com/office/drawing/2014/main" id="{530F3FE9-F887-DDD3-9F26-194D09D56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">
            <a:extLst>
              <a:ext uri="{FF2B5EF4-FFF2-40B4-BE49-F238E27FC236}">
                <a16:creationId xmlns:a16="http://schemas.microsoft.com/office/drawing/2014/main" id="{52763FC8-0399-A469-9934-15184CBF08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125" y="2515394"/>
            <a:ext cx="297507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 sz="3200" dirty="0">
                <a:solidFill>
                  <a:srgbClr val="FFFFFF"/>
                </a:solidFill>
              </a:rPr>
              <a:t>Increasing Pressures </a:t>
            </a:r>
            <a:endParaRPr sz="3200" dirty="0"/>
          </a:p>
        </p:txBody>
      </p:sp>
      <p:sp>
        <p:nvSpPr>
          <p:cNvPr id="2" name="Google Shape;97;p2">
            <a:extLst>
              <a:ext uri="{FF2B5EF4-FFF2-40B4-BE49-F238E27FC236}">
                <a16:creationId xmlns:a16="http://schemas.microsoft.com/office/drawing/2014/main" id="{56F33607-D884-7368-5FEA-ED84BDD321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773215" y="649480"/>
            <a:ext cx="7592392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Test volume continues to rise due to:</a:t>
            </a:r>
            <a:endParaRPr lang="en-US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>
                <a:latin typeface="Arial"/>
                <a:ea typeface="Arial"/>
                <a:cs typeface="Arial"/>
                <a:sym typeface="Arial"/>
              </a:rPr>
              <a:t>G</a:t>
            </a: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rowing and aging population</a:t>
            </a:r>
            <a:endParaRPr lang="en-US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ontinuous introduction of new lab tests</a:t>
            </a:r>
            <a:endParaRPr lang="en-US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Enhancing proactive measures in managing disease-states more effectively.</a:t>
            </a:r>
            <a:endParaRPr lang="en-US" sz="2000" dirty="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220278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>
          <a:extLst>
            <a:ext uri="{FF2B5EF4-FFF2-40B4-BE49-F238E27FC236}">
              <a16:creationId xmlns:a16="http://schemas.microsoft.com/office/drawing/2014/main" id="{A566133E-51C7-84A1-69D7-CF8D50549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">
            <a:extLst>
              <a:ext uri="{FF2B5EF4-FFF2-40B4-BE49-F238E27FC236}">
                <a16:creationId xmlns:a16="http://schemas.microsoft.com/office/drawing/2014/main" id="{04F22BDB-59EB-B400-A3EB-34F5662BE7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125" y="2515394"/>
            <a:ext cx="297507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 sz="3200" dirty="0">
                <a:solidFill>
                  <a:srgbClr val="FFFFFF"/>
                </a:solidFill>
              </a:rPr>
              <a:t>Test Volume Metrics and Productivity</a:t>
            </a:r>
            <a:endParaRPr sz="3200" dirty="0"/>
          </a:p>
        </p:txBody>
      </p:sp>
      <p:sp>
        <p:nvSpPr>
          <p:cNvPr id="2" name="Google Shape;97;p2">
            <a:extLst>
              <a:ext uri="{FF2B5EF4-FFF2-40B4-BE49-F238E27FC236}">
                <a16:creationId xmlns:a16="http://schemas.microsoft.com/office/drawing/2014/main" id="{CD9F8059-FF4D-A87B-5D0A-D79DDCE2BC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773215" y="649480"/>
            <a:ext cx="7592392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dirty="0"/>
              <a:t>Test Volume Metrics can help review and optimize the following:</a:t>
            </a:r>
            <a:endParaRPr lang="en-US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Productivity </a:t>
            </a:r>
            <a:endParaRPr lang="en-US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Staffing</a:t>
            </a:r>
            <a:endParaRPr lang="en-US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Implementation of Automation</a:t>
            </a:r>
            <a:endParaRPr lang="en-US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Eliminate wasteful steps and motion</a:t>
            </a:r>
            <a:endParaRPr lang="en-US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Align equipment to workflow so staff can move more efficiently</a:t>
            </a:r>
            <a:endParaRPr lang="en-US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0" i="0" dirty="0">
                <a:latin typeface="Arial"/>
                <a:ea typeface="Arial"/>
                <a:cs typeface="Arial"/>
                <a:sym typeface="Arial"/>
              </a:rPr>
              <a:t>Optimize processes before automating to standardize and ensure consistency</a:t>
            </a:r>
            <a:endParaRPr lang="en-US" dirty="0"/>
          </a:p>
          <a:p>
            <a:pPr marL="685800" lvl="1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lang="en-US" sz="2000" dirty="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728535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 dirty="0"/>
              <a:t>Other Metrics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oogle Shape;130;p5" descr="topics of metrics">
            <a:extLst>
              <a:ext uri="{FF2B5EF4-FFF2-40B4-BE49-F238E27FC236}">
                <a16:creationId xmlns:a16="http://schemas.microsoft.com/office/drawing/2014/main" id="{5F25B51C-1ABC-5800-64A4-E4EF8D729B15}"/>
              </a:ext>
            </a:extLst>
          </p:cNvPr>
          <p:cNvGrpSpPr/>
          <p:nvPr/>
        </p:nvGrpSpPr>
        <p:grpSpPr>
          <a:xfrm>
            <a:off x="838200" y="1869090"/>
            <a:ext cx="10515600" cy="4271963"/>
            <a:chOff x="0" y="40290"/>
            <a:chExt cx="10515600" cy="4271963"/>
          </a:xfrm>
        </p:grpSpPr>
        <p:sp>
          <p:nvSpPr>
            <p:cNvPr id="3" name="Google Shape;131;p5">
              <a:extLst>
                <a:ext uri="{FF2B5EF4-FFF2-40B4-BE49-F238E27FC236}">
                  <a16:creationId xmlns:a16="http://schemas.microsoft.com/office/drawing/2014/main" id="{96242A3D-290C-3C00-950B-19C032A46E8A}"/>
                </a:ext>
              </a:extLst>
            </p:cNvPr>
            <p:cNvSpPr/>
            <p:nvPr/>
          </p:nvSpPr>
          <p:spPr>
            <a:xfrm>
              <a:off x="0" y="40290"/>
              <a:ext cx="3286125" cy="1971675"/>
            </a:xfrm>
            <a:prstGeom prst="rect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132;p5">
              <a:extLst>
                <a:ext uri="{FF2B5EF4-FFF2-40B4-BE49-F238E27FC236}">
                  <a16:creationId xmlns:a16="http://schemas.microsoft.com/office/drawing/2014/main" id="{0BFE0E8C-81B6-5965-24B0-6A08D75AD416}"/>
                </a:ext>
              </a:extLst>
            </p:cNvPr>
            <p:cNvSpPr txBox="1"/>
            <p:nvPr/>
          </p:nvSpPr>
          <p:spPr>
            <a:xfrm>
              <a:off x="0" y="40290"/>
              <a:ext cx="3286125" cy="1971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7625" tIns="167625" rIns="167625" bIns="1676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400"/>
                <a:buFont typeface="Calibri"/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rPr>
                <a:t>Monthly and Daily volume</a:t>
              </a:r>
              <a:endParaRPr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Google Shape;133;p5">
              <a:extLst>
                <a:ext uri="{FF2B5EF4-FFF2-40B4-BE49-F238E27FC236}">
                  <a16:creationId xmlns:a16="http://schemas.microsoft.com/office/drawing/2014/main" id="{FBB41B07-C449-EC87-11AC-CE63A676EE63}"/>
                </a:ext>
              </a:extLst>
            </p:cNvPr>
            <p:cNvSpPr/>
            <p:nvPr/>
          </p:nvSpPr>
          <p:spPr>
            <a:xfrm>
              <a:off x="3614737" y="40290"/>
              <a:ext cx="3286125" cy="1971675"/>
            </a:xfrm>
            <a:prstGeom prst="rect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34;p5">
              <a:extLst>
                <a:ext uri="{FF2B5EF4-FFF2-40B4-BE49-F238E27FC236}">
                  <a16:creationId xmlns:a16="http://schemas.microsoft.com/office/drawing/2014/main" id="{F30F5C13-B7DA-BB95-D41A-252292246B07}"/>
                </a:ext>
              </a:extLst>
            </p:cNvPr>
            <p:cNvSpPr txBox="1"/>
            <p:nvPr/>
          </p:nvSpPr>
          <p:spPr>
            <a:xfrm>
              <a:off x="3614737" y="40290"/>
              <a:ext cx="3286125" cy="1971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7625" tIns="167625" rIns="167625" bIns="1676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4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rPr>
                <a:t>Hourly test volume</a:t>
              </a:r>
              <a:endParaRPr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Google Shape;135;p5">
              <a:extLst>
                <a:ext uri="{FF2B5EF4-FFF2-40B4-BE49-F238E27FC236}">
                  <a16:creationId xmlns:a16="http://schemas.microsoft.com/office/drawing/2014/main" id="{4B1DB3BE-8252-3B1F-A33C-C5435F4A6528}"/>
                </a:ext>
              </a:extLst>
            </p:cNvPr>
            <p:cNvSpPr/>
            <p:nvPr/>
          </p:nvSpPr>
          <p:spPr>
            <a:xfrm>
              <a:off x="7229475" y="40290"/>
              <a:ext cx="3286125" cy="1971675"/>
            </a:xfrm>
            <a:prstGeom prst="rect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36;p5">
              <a:extLst>
                <a:ext uri="{FF2B5EF4-FFF2-40B4-BE49-F238E27FC236}">
                  <a16:creationId xmlns:a16="http://schemas.microsoft.com/office/drawing/2014/main" id="{525E724E-F3BB-D445-7A39-8C3F6D453CAC}"/>
                </a:ext>
              </a:extLst>
            </p:cNvPr>
            <p:cNvSpPr txBox="1"/>
            <p:nvPr/>
          </p:nvSpPr>
          <p:spPr>
            <a:xfrm>
              <a:off x="7229475" y="40290"/>
              <a:ext cx="3286125" cy="1971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7625" tIns="167625" rIns="167625" bIns="1676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4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rPr>
                <a:t>Monthly Productivity </a:t>
              </a:r>
              <a:endParaRPr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Google Shape;137;p5">
              <a:extLst>
                <a:ext uri="{FF2B5EF4-FFF2-40B4-BE49-F238E27FC236}">
                  <a16:creationId xmlns:a16="http://schemas.microsoft.com/office/drawing/2014/main" id="{526AB491-F04F-B320-D386-4F692932DD19}"/>
                </a:ext>
              </a:extLst>
            </p:cNvPr>
            <p:cNvSpPr/>
            <p:nvPr/>
          </p:nvSpPr>
          <p:spPr>
            <a:xfrm>
              <a:off x="1807368" y="2340578"/>
              <a:ext cx="3286125" cy="1971675"/>
            </a:xfrm>
            <a:prstGeom prst="rect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38;p5">
              <a:extLst>
                <a:ext uri="{FF2B5EF4-FFF2-40B4-BE49-F238E27FC236}">
                  <a16:creationId xmlns:a16="http://schemas.microsoft.com/office/drawing/2014/main" id="{4C15D3BC-FA41-E852-C1F7-E2026451DD21}"/>
                </a:ext>
              </a:extLst>
            </p:cNvPr>
            <p:cNvSpPr txBox="1"/>
            <p:nvPr/>
          </p:nvSpPr>
          <p:spPr>
            <a:xfrm>
              <a:off x="1807368" y="2340578"/>
              <a:ext cx="3286125" cy="1971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7625" tIns="167625" rIns="167625" bIns="1676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4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rPr>
                <a:t>Hourly Productivity</a:t>
              </a:r>
              <a:endParaRPr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Google Shape;139;p5">
              <a:extLst>
                <a:ext uri="{FF2B5EF4-FFF2-40B4-BE49-F238E27FC236}">
                  <a16:creationId xmlns:a16="http://schemas.microsoft.com/office/drawing/2014/main" id="{F7E7413C-97B4-8102-473E-9393718B4731}"/>
                </a:ext>
              </a:extLst>
            </p:cNvPr>
            <p:cNvSpPr/>
            <p:nvPr/>
          </p:nvSpPr>
          <p:spPr>
            <a:xfrm>
              <a:off x="5422106" y="2340578"/>
              <a:ext cx="3286125" cy="1971675"/>
            </a:xfrm>
            <a:prstGeom prst="rect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40;p5">
              <a:extLst>
                <a:ext uri="{FF2B5EF4-FFF2-40B4-BE49-F238E27FC236}">
                  <a16:creationId xmlns:a16="http://schemas.microsoft.com/office/drawing/2014/main" id="{8ECE8D87-77F1-AEFF-AE61-22FC6AEE1213}"/>
                </a:ext>
              </a:extLst>
            </p:cNvPr>
            <p:cNvSpPr txBox="1"/>
            <p:nvPr/>
          </p:nvSpPr>
          <p:spPr>
            <a:xfrm>
              <a:off x="5422106" y="2340578"/>
              <a:ext cx="3286125" cy="1971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7625" tIns="167625" rIns="167625" bIns="1676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4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rPr>
                <a:t>Instrument Capacity</a:t>
              </a:r>
              <a:endParaRPr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F547E0B9-3A5E-999D-1FBA-C7DD256D1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>
            <a:extLst>
              <a:ext uri="{FF2B5EF4-FFF2-40B4-BE49-F238E27FC236}">
                <a16:creationId xmlns:a16="http://schemas.microsoft.com/office/drawing/2014/main" id="{70F551CF-016C-540C-642C-72642AFCCD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Metrics-Volume by encounter and Volume by </a:t>
            </a:r>
            <a:br>
              <a:rPr lang="en-US" sz="2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US" sz="2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ordering location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oogle Shape;147;p6" descr="image of dashboard ">
            <a:extLst>
              <a:ext uri="{FF2B5EF4-FFF2-40B4-BE49-F238E27FC236}">
                <a16:creationId xmlns:a16="http://schemas.microsoft.com/office/drawing/2014/main" id="{EBC2B758-BC74-7441-FC38-6118B49EEF4F}"/>
              </a:ext>
            </a:extLst>
          </p:cNvPr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43467" y="1773101"/>
            <a:ext cx="10905066" cy="4198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0537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B3709E31-FC46-508B-7BD2-83B0E6335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>
            <a:extLst>
              <a:ext uri="{FF2B5EF4-FFF2-40B4-BE49-F238E27FC236}">
                <a16:creationId xmlns:a16="http://schemas.microsoft.com/office/drawing/2014/main" id="{4C92CC49-E1BD-2846-011A-E70A52AE8A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Volume by Tests, Samples, Patients, Panels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oogle Shape;157;p7" descr="image of dashboard ">
            <a:extLst>
              <a:ext uri="{FF2B5EF4-FFF2-40B4-BE49-F238E27FC236}">
                <a16:creationId xmlns:a16="http://schemas.microsoft.com/office/drawing/2014/main" id="{38603EEE-F8A6-6B1B-0074-EBB17E0EA73C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8164" y="1650983"/>
            <a:ext cx="10475671" cy="4452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5091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E0F87172-F0B3-27ED-C047-57BCFA39A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>
            <a:extLst>
              <a:ext uri="{FF2B5EF4-FFF2-40B4-BE49-F238E27FC236}">
                <a16:creationId xmlns:a16="http://schemas.microsoft.com/office/drawing/2014/main" id="{37B61094-3878-DA7C-7962-771D9447D1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Order Volume: Filter by Test Volume, Department, Order Name, Ordering MD, Location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oogle Shape;167;p8">
            <a:extLst>
              <a:ext uri="{FF2B5EF4-FFF2-40B4-BE49-F238E27FC236}">
                <a16:creationId xmlns:a16="http://schemas.microsoft.com/office/drawing/2014/main" id="{124C2667-870F-89DE-59E6-54A46286D9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065310" y="1619451"/>
            <a:ext cx="10061380" cy="4452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5406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190</Words>
  <Application>Microsoft Macintosh PowerPoint</Application>
  <PresentationFormat>Widescreen</PresentationFormat>
  <Paragraphs>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23-210340-MT_Executive_Board Meeting_Volunteer Program [54]  -  Read-Only</vt:lpstr>
      <vt:lpstr>Lab Test Volume/Productivity to advocate for your Lab</vt:lpstr>
      <vt:lpstr>Increasing Pressures on Diagnostic Testing</vt:lpstr>
      <vt:lpstr>Increasing Pressures </vt:lpstr>
      <vt:lpstr>Test Volume Metrics and Productivity</vt:lpstr>
      <vt:lpstr>Other Metrics </vt:lpstr>
      <vt:lpstr>Metrics-Volume by encounter and Volume by  ordering location</vt:lpstr>
      <vt:lpstr>Volume by Tests, Samples, Patients, Panels</vt:lpstr>
      <vt:lpstr>Order Volume: Filter by Test Volume, Department, Order Name, Ordering MD, Location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ASCP Negotiation &amp; Advocacy Toolbox</dc:title>
  <dc:creator>Beck, Lucy</dc:creator>
  <cp:lastModifiedBy>Sabina Pacula-Cwanek</cp:lastModifiedBy>
  <cp:revision>45</cp:revision>
  <dcterms:created xsi:type="dcterms:W3CDTF">2021-05-10T16:15:42Z</dcterms:created>
  <dcterms:modified xsi:type="dcterms:W3CDTF">2024-03-14T19:20:17Z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0x0101005B56D3DBA1C0054EBA5839E60FE1F6B5</vt:lpwstr>
  </property>
</Properties>
</file>