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76" r:id="rId2"/>
    <p:sldId id="279" r:id="rId3"/>
    <p:sldId id="358" r:id="rId4"/>
    <p:sldId id="363" r:id="rId5"/>
    <p:sldId id="364" r:id="rId6"/>
    <p:sldId id="365" r:id="rId7"/>
    <p:sldId id="366" r:id="rId8"/>
    <p:sldId id="367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Pillar2" id="{102207BA-74A4-8249-98C8-4CC42CF61B92}">
          <p14:sldIdLst>
            <p14:sldId id="276"/>
            <p14:sldId id="279"/>
            <p14:sldId id="358"/>
            <p14:sldId id="363"/>
            <p14:sldId id="364"/>
            <p14:sldId id="365"/>
            <p14:sldId id="366"/>
            <p14:sldId id="367"/>
          </p14:sldIdLst>
        </p14:section>
      </p14:sectionLst>
    </p:ex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91" roundtripDataSignature="AMtx7mhz/bqDFFk1kvD5oOglXiv3RYY/q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CP Center for Global Health" initials="" lastIdx="13" clrIdx="0"/>
  <p:cmAuthor id="1" name="Aaron Odegard" initials="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94"/>
  </p:normalViewPr>
  <p:slideViewPr>
    <p:cSldViewPr snapToGrid="0">
      <p:cViewPr varScale="1">
        <p:scale>
          <a:sx n="121" d="100"/>
          <a:sy n="121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92" Type="http://schemas.openxmlformats.org/officeDocument/2006/relationships/commentAuthors" Target="commentAuthors.xml"/><Relationship Id="rId2" Type="http://schemas.openxmlformats.org/officeDocument/2006/relationships/slide" Target="slides/slide1.xml"/><Relationship Id="rId91" Type="http://customschemas.google.com/relationships/presentationmetadata" Target="metadata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9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  <p:extLst>
    <p:ext uri="{620B2872-D7B9-4A21-9093-7833F8D536E1}">
      <p15:sldGuideLst xmlns:p15="http://schemas.microsoft.com/office/powerpoint/2012/main">
        <p15:guide id="1" orient="horz" pos="2880">
          <p15:clr>
            <a:srgbClr val="F26B43"/>
          </p15:clr>
        </p15:guide>
        <p15:guide id="2" pos="2160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>
          <a:extLst>
            <a:ext uri="{FF2B5EF4-FFF2-40B4-BE49-F238E27FC236}">
              <a16:creationId xmlns:a16="http://schemas.microsoft.com/office/drawing/2014/main" id="{30D117B1-834C-F2F2-BBA6-47BFC238D5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55:notes">
            <a:extLst>
              <a:ext uri="{FF2B5EF4-FFF2-40B4-BE49-F238E27FC236}">
                <a16:creationId xmlns:a16="http://schemas.microsoft.com/office/drawing/2014/main" id="{FB4D7678-FB70-6EE1-7C55-46EEB9F4823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55:notes">
            <a:extLst>
              <a:ext uri="{FF2B5EF4-FFF2-40B4-BE49-F238E27FC236}">
                <a16:creationId xmlns:a16="http://schemas.microsoft.com/office/drawing/2014/main" id="{F8641028-6E57-4F12-AF69-F43290BB64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82522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>
          <a:extLst>
            <a:ext uri="{FF2B5EF4-FFF2-40B4-BE49-F238E27FC236}">
              <a16:creationId xmlns:a16="http://schemas.microsoft.com/office/drawing/2014/main" id="{03D7C658-23A8-8C15-AB4B-34D00CC006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55:notes">
            <a:extLst>
              <a:ext uri="{FF2B5EF4-FFF2-40B4-BE49-F238E27FC236}">
                <a16:creationId xmlns:a16="http://schemas.microsoft.com/office/drawing/2014/main" id="{BFF45EAD-3A41-D16A-0A14-A38EB000BD4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55:notes">
            <a:extLst>
              <a:ext uri="{FF2B5EF4-FFF2-40B4-BE49-F238E27FC236}">
                <a16:creationId xmlns:a16="http://schemas.microsoft.com/office/drawing/2014/main" id="{41E2F6D3-4F59-FB8D-98C5-E4072A866A6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64993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>
          <a:extLst>
            <a:ext uri="{FF2B5EF4-FFF2-40B4-BE49-F238E27FC236}">
              <a16:creationId xmlns:a16="http://schemas.microsoft.com/office/drawing/2014/main" id="{0E2E8BC5-2F7B-4E45-0F2E-F1550FE7E6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55:notes">
            <a:extLst>
              <a:ext uri="{FF2B5EF4-FFF2-40B4-BE49-F238E27FC236}">
                <a16:creationId xmlns:a16="http://schemas.microsoft.com/office/drawing/2014/main" id="{36F191E7-6405-CFA0-4FE9-1F959A145D1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55:notes">
            <a:extLst>
              <a:ext uri="{FF2B5EF4-FFF2-40B4-BE49-F238E27FC236}">
                <a16:creationId xmlns:a16="http://schemas.microsoft.com/office/drawing/2014/main" id="{8BE432D7-6EEF-7923-97D4-BAD2EA3E433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2961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>
          <a:extLst>
            <a:ext uri="{FF2B5EF4-FFF2-40B4-BE49-F238E27FC236}">
              <a16:creationId xmlns:a16="http://schemas.microsoft.com/office/drawing/2014/main" id="{5B5A6443-24E9-173B-0F43-E3A26D02E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55:notes">
            <a:extLst>
              <a:ext uri="{FF2B5EF4-FFF2-40B4-BE49-F238E27FC236}">
                <a16:creationId xmlns:a16="http://schemas.microsoft.com/office/drawing/2014/main" id="{8539D4F1-A187-5D97-45E6-D4F132CDB73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55:notes">
            <a:extLst>
              <a:ext uri="{FF2B5EF4-FFF2-40B4-BE49-F238E27FC236}">
                <a16:creationId xmlns:a16="http://schemas.microsoft.com/office/drawing/2014/main" id="{4C112FA9-DF90-407D-3E20-27043B1044F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49757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>
          <a:extLst>
            <a:ext uri="{FF2B5EF4-FFF2-40B4-BE49-F238E27FC236}">
              <a16:creationId xmlns:a16="http://schemas.microsoft.com/office/drawing/2014/main" id="{66ADF87A-DC6F-0041-B849-06445C5C64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55:notes">
            <a:extLst>
              <a:ext uri="{FF2B5EF4-FFF2-40B4-BE49-F238E27FC236}">
                <a16:creationId xmlns:a16="http://schemas.microsoft.com/office/drawing/2014/main" id="{A5ACCA6A-C981-DF99-809E-E2FAD1D78F5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55:notes">
            <a:extLst>
              <a:ext uri="{FF2B5EF4-FFF2-40B4-BE49-F238E27FC236}">
                <a16:creationId xmlns:a16="http://schemas.microsoft.com/office/drawing/2014/main" id="{41AEFECB-66AC-B196-0DD3-08A160D8EF1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47841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>
          <a:extLst>
            <a:ext uri="{FF2B5EF4-FFF2-40B4-BE49-F238E27FC236}">
              <a16:creationId xmlns:a16="http://schemas.microsoft.com/office/drawing/2014/main" id="{7910CD8C-0391-C68D-8DA3-4A3EABC168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55:notes">
            <a:extLst>
              <a:ext uri="{FF2B5EF4-FFF2-40B4-BE49-F238E27FC236}">
                <a16:creationId xmlns:a16="http://schemas.microsoft.com/office/drawing/2014/main" id="{8C9033FF-8AA3-814C-3624-6E364F662E5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55:notes">
            <a:extLst>
              <a:ext uri="{FF2B5EF4-FFF2-40B4-BE49-F238E27FC236}">
                <a16:creationId xmlns:a16="http://schemas.microsoft.com/office/drawing/2014/main" id="{327C594D-B471-4F90-68CB-2DE43410AFE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04905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6" name="Google Shape;16;p93" descr="A picture containing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264" y="364885"/>
            <a:ext cx="2810256" cy="5901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Goal with Large 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pic>
        <p:nvPicPr>
          <p:cNvPr id="21" name="Google Shape;21;p94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618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8"/>
          <p:cNvSpPr/>
          <p:nvPr/>
        </p:nvSpPr>
        <p:spPr>
          <a:xfrm>
            <a:off x="0" y="0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6" name="Google Shape;46;p9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7" name="Google Shape;47;p98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12197" y="6336806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9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2" name="Google Shape;52;p99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2"/>
          <p:cNvSpPr/>
          <p:nvPr/>
        </p:nvSpPr>
        <p:spPr>
          <a:xfrm>
            <a:off x="487680" y="5303520"/>
            <a:ext cx="2084832" cy="142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3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0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3868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0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3868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0" name="Google Shape;70;p103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solidFill>
          <a:srgbClr val="452F8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6"/>
          <p:cNvSpPr/>
          <p:nvPr/>
        </p:nvSpPr>
        <p:spPr>
          <a:xfrm>
            <a:off x="0" y="0"/>
            <a:ext cx="12192000" cy="6877516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07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4" r:id="rId3"/>
    <p:sldLayoutId id="2147483655" r:id="rId4"/>
    <p:sldLayoutId id="2147483658" r:id="rId5"/>
    <p:sldLayoutId id="2147483659" r:id="rId6"/>
    <p:sldLayoutId id="2147483662" r:id="rId7"/>
    <p:sldLayoutId id="2147483663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en-US" dirty="0"/>
              <a:t>Sample Pre-analytic Dashboards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8"/>
          <p:cNvSpPr txBox="1">
            <a:spLocks noGrp="1"/>
          </p:cNvSpPr>
          <p:nvPr>
            <p:ph type="title"/>
          </p:nvPr>
        </p:nvSpPr>
        <p:spPr>
          <a:xfrm>
            <a:off x="226203" y="2515394"/>
            <a:ext cx="2874993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Dashboard Metrics</a:t>
            </a:r>
            <a:endParaRPr lang="en-US" dirty="0">
              <a:latin typeface="+mn-lt"/>
            </a:endParaRPr>
          </a:p>
        </p:txBody>
      </p:sp>
      <p:sp>
        <p:nvSpPr>
          <p:cNvPr id="2" name="Google Shape;90;p2">
            <a:extLst>
              <a:ext uri="{FF2B5EF4-FFF2-40B4-BE49-F238E27FC236}">
                <a16:creationId xmlns:a16="http://schemas.microsoft.com/office/drawing/2014/main" id="{2C4E99D1-BCB6-8C7B-C8A9-1E422B87CEF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054365" y="1665288"/>
            <a:ext cx="4522076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% Hemolyzed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% contaminated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% Clotted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% QNS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Potassium Level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Arm band compliance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Filter by phlebotomist 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>
          <a:extLst>
            <a:ext uri="{FF2B5EF4-FFF2-40B4-BE49-F238E27FC236}">
              <a16:creationId xmlns:a16="http://schemas.microsoft.com/office/drawing/2014/main" id="{8C0A2ABF-4198-33DB-658D-B7CC663C88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55">
            <a:extLst>
              <a:ext uri="{FF2B5EF4-FFF2-40B4-BE49-F238E27FC236}">
                <a16:creationId xmlns:a16="http://schemas.microsoft.com/office/drawing/2014/main" id="{521CA09B-ED40-6C6B-E6B3-A05039BB234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675257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dirty="0"/>
              <a:t>Dashboard Overview</a:t>
            </a:r>
            <a:endParaRPr dirty="0"/>
          </a:p>
        </p:txBody>
      </p:sp>
      <p:pic>
        <p:nvPicPr>
          <p:cNvPr id="4" name="Google Shape;96;p3" descr="image of a chart ">
            <a:extLst>
              <a:ext uri="{FF2B5EF4-FFF2-40B4-BE49-F238E27FC236}">
                <a16:creationId xmlns:a16="http://schemas.microsoft.com/office/drawing/2014/main" id="{F1EED058-54E1-CBF9-E8FB-EE47EBD0E5EC}"/>
              </a:ext>
            </a:extLst>
          </p:cNvPr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672459" y="1639614"/>
            <a:ext cx="9249548" cy="45793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318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>
          <a:extLst>
            <a:ext uri="{FF2B5EF4-FFF2-40B4-BE49-F238E27FC236}">
              <a16:creationId xmlns:a16="http://schemas.microsoft.com/office/drawing/2014/main" id="{F58DF2DC-B8D7-CDBB-4264-C669674ED6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55">
            <a:extLst>
              <a:ext uri="{FF2B5EF4-FFF2-40B4-BE49-F238E27FC236}">
                <a16:creationId xmlns:a16="http://schemas.microsoft.com/office/drawing/2014/main" id="{62B57514-CEBC-CCFA-04C4-0AC73726862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675257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dirty="0"/>
              <a:t>NCE Lab Vs. Non-Lab (Nursing)</a:t>
            </a:r>
            <a:endParaRPr dirty="0"/>
          </a:p>
        </p:txBody>
      </p:sp>
      <p:pic>
        <p:nvPicPr>
          <p:cNvPr id="5" name="Google Shape;102;p4" descr="image of a chart">
            <a:extLst>
              <a:ext uri="{FF2B5EF4-FFF2-40B4-BE49-F238E27FC236}">
                <a16:creationId xmlns:a16="http://schemas.microsoft.com/office/drawing/2014/main" id="{BC456C24-E84D-5A43-95CF-3777FB5F98C0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34510" y="1650125"/>
            <a:ext cx="9354207" cy="43526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0980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>
          <a:extLst>
            <a:ext uri="{FF2B5EF4-FFF2-40B4-BE49-F238E27FC236}">
              <a16:creationId xmlns:a16="http://schemas.microsoft.com/office/drawing/2014/main" id="{B2D26091-1ECF-28AD-3B72-2C1B8B2A0C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55">
            <a:extLst>
              <a:ext uri="{FF2B5EF4-FFF2-40B4-BE49-F238E27FC236}">
                <a16:creationId xmlns:a16="http://schemas.microsoft.com/office/drawing/2014/main" id="{AB07F3D8-D6CA-0EE6-9ED3-33F911A75AE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675257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dirty="0"/>
              <a:t>% NCE (Hemolyzed and Clotted)</a:t>
            </a:r>
            <a:endParaRPr dirty="0"/>
          </a:p>
        </p:txBody>
      </p:sp>
      <p:pic>
        <p:nvPicPr>
          <p:cNvPr id="2" name="Google Shape;108;p5" descr="image of a chart">
            <a:extLst>
              <a:ext uri="{FF2B5EF4-FFF2-40B4-BE49-F238E27FC236}">
                <a16:creationId xmlns:a16="http://schemas.microsoft.com/office/drawing/2014/main" id="{042D3E60-399D-3B72-4B0B-A80F700E64EC}"/>
              </a:ext>
            </a:extLst>
          </p:cNvPr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140755" y="1650125"/>
            <a:ext cx="10136903" cy="4361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2995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>
          <a:extLst>
            <a:ext uri="{FF2B5EF4-FFF2-40B4-BE49-F238E27FC236}">
              <a16:creationId xmlns:a16="http://schemas.microsoft.com/office/drawing/2014/main" id="{7C8FAB95-87A5-EF24-8E03-D73763B1B4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55">
            <a:extLst>
              <a:ext uri="{FF2B5EF4-FFF2-40B4-BE49-F238E27FC236}">
                <a16:creationId xmlns:a16="http://schemas.microsoft.com/office/drawing/2014/main" id="{494B6A45-A518-626F-B004-1C3972362D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675257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dirty="0"/>
              <a:t>% Contaminated and QNS </a:t>
            </a:r>
            <a:r>
              <a:rPr lang="en-US" sz="2800" dirty="0"/>
              <a:t>(Quantity Not Sufficient)</a:t>
            </a:r>
            <a:endParaRPr dirty="0"/>
          </a:p>
        </p:txBody>
      </p:sp>
      <p:pic>
        <p:nvPicPr>
          <p:cNvPr id="5" name="Google Shape;114;p6" descr="image of a chart ">
            <a:extLst>
              <a:ext uri="{FF2B5EF4-FFF2-40B4-BE49-F238E27FC236}">
                <a16:creationId xmlns:a16="http://schemas.microsoft.com/office/drawing/2014/main" id="{F7D0CF92-2628-BD1B-1DA5-0969D839402E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8200" y="1755229"/>
            <a:ext cx="10421922" cy="44018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210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>
          <a:extLst>
            <a:ext uri="{FF2B5EF4-FFF2-40B4-BE49-F238E27FC236}">
              <a16:creationId xmlns:a16="http://schemas.microsoft.com/office/drawing/2014/main" id="{54DD1B07-D0E8-94E9-4943-40B2FEC715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55">
            <a:extLst>
              <a:ext uri="{FF2B5EF4-FFF2-40B4-BE49-F238E27FC236}">
                <a16:creationId xmlns:a16="http://schemas.microsoft.com/office/drawing/2014/main" id="{50A8F027-7B8D-BF01-B258-938B8AC9EB9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675257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dirty="0"/>
              <a:t>Potassium Audit &lt;4.7 (can filter by Phlebotomist for education and </a:t>
            </a:r>
            <a:br>
              <a:rPr lang="en-US" dirty="0"/>
            </a:br>
            <a:r>
              <a:rPr lang="en-US" dirty="0"/>
              <a:t>re-training)</a:t>
            </a:r>
            <a:endParaRPr dirty="0"/>
          </a:p>
        </p:txBody>
      </p:sp>
      <p:pic>
        <p:nvPicPr>
          <p:cNvPr id="2" name="Google Shape;120;p7" descr="image of a chart">
            <a:extLst>
              <a:ext uri="{FF2B5EF4-FFF2-40B4-BE49-F238E27FC236}">
                <a16:creationId xmlns:a16="http://schemas.microsoft.com/office/drawing/2014/main" id="{4648EB76-B573-4E68-BFA6-CE0465472B25}"/>
              </a:ext>
            </a:extLst>
          </p:cNvPr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510172" y="1776248"/>
            <a:ext cx="9274145" cy="44038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1059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>
          <a:extLst>
            <a:ext uri="{FF2B5EF4-FFF2-40B4-BE49-F238E27FC236}">
              <a16:creationId xmlns:a16="http://schemas.microsoft.com/office/drawing/2014/main" id="{BF60970A-CCD6-E118-065B-4AB19C6AB5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55">
            <a:extLst>
              <a:ext uri="{FF2B5EF4-FFF2-40B4-BE49-F238E27FC236}">
                <a16:creationId xmlns:a16="http://schemas.microsoft.com/office/drawing/2014/main" id="{03E14CB8-7F07-F21C-9DEF-ED2AE4554A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675257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sz="2600" dirty="0"/>
              <a:t>Arm band scanning/Patient Identification (Can filter by Phlebotomist for education/re-training)</a:t>
            </a:r>
          </a:p>
        </p:txBody>
      </p:sp>
      <p:pic>
        <p:nvPicPr>
          <p:cNvPr id="5" name="Google Shape;126;p8" descr="image of a chart ">
            <a:extLst>
              <a:ext uri="{FF2B5EF4-FFF2-40B4-BE49-F238E27FC236}">
                <a16:creationId xmlns:a16="http://schemas.microsoft.com/office/drawing/2014/main" id="{EFFBA742-0B82-72B7-BF6B-43A039C261D3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8200" y="1734208"/>
            <a:ext cx="10465730" cy="4335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3757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4622</TotalTime>
  <Words>78</Words>
  <Application>Microsoft Macintosh PowerPoint</Application>
  <PresentationFormat>Widescreen</PresentationFormat>
  <Paragraphs>15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23-210340-MT_Executive_Board Meeting_Volunteer Program [54]  -  Read-Only</vt:lpstr>
      <vt:lpstr>Sample Pre-analytic Dashboards</vt:lpstr>
      <vt:lpstr>Dashboard Metrics</vt:lpstr>
      <vt:lpstr>Dashboard Overview</vt:lpstr>
      <vt:lpstr>NCE Lab Vs. Non-Lab (Nursing)</vt:lpstr>
      <vt:lpstr>% NCE (Hemolyzed and Clotted)</vt:lpstr>
      <vt:lpstr>% Contaminated and QNS (Quantity Not Sufficient)</vt:lpstr>
      <vt:lpstr>Potassium Audit &lt;4.7 (can filter by Phlebotomist for education and  re-training)</vt:lpstr>
      <vt:lpstr>Arm band scanning/Patient Identification (Can filter by Phlebotomist for education/re-training)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ASCP Negotiation &amp; Advocacy Toolbox</dc:title>
  <dc:creator>Beck, Lucy</dc:creator>
  <cp:lastModifiedBy>Sabina Pacula-Cwanek</cp:lastModifiedBy>
  <cp:revision>42</cp:revision>
  <dcterms:created xsi:type="dcterms:W3CDTF">2021-05-10T16:15:42Z</dcterms:created>
  <dcterms:modified xsi:type="dcterms:W3CDTF">2024-03-14T17:25:08Z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0x0101002C4972F345C06D498D7F41780ABCC7E3</vt:lpwstr>
  </property>
</Properties>
</file>