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76" r:id="rId2"/>
    <p:sldId id="279" r:id="rId3"/>
    <p:sldId id="344" r:id="rId4"/>
    <p:sldId id="281" r:id="rId5"/>
    <p:sldId id="356" r:id="rId6"/>
    <p:sldId id="357" r:id="rId7"/>
    <p:sldId id="358" r:id="rId8"/>
    <p:sldId id="359" r:id="rId9"/>
    <p:sldId id="360" r:id="rId10"/>
    <p:sldId id="361" r:id="rId11"/>
    <p:sldId id="362"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Pillar2" id="{102207BA-74A4-8249-98C8-4CC42CF61B92}">
          <p14:sldIdLst>
            <p14:sldId id="276"/>
            <p14:sldId id="279"/>
            <p14:sldId id="344"/>
            <p14:sldId id="281"/>
            <p14:sldId id="356"/>
            <p14:sldId id="357"/>
            <p14:sldId id="358"/>
            <p14:sldId id="359"/>
            <p14:sldId id="360"/>
            <p14:sldId id="361"/>
            <p14:sldId id="362"/>
          </p14:sldIdLst>
        </p14:section>
      </p14:sectionLst>
    </p:ex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1" roundtripDataSignature="AMtx7mhz/bqDFFk1kvD5oOglXiv3RYY/q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SCP Center for Global Health" initials="" lastIdx="13" clrIdx="0"/>
  <p:cmAuthor id="1" name="Aaron Odegard" initial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80"/>
    <p:restoredTop sz="94694"/>
  </p:normalViewPr>
  <p:slideViewPr>
    <p:cSldViewPr snapToGrid="0">
      <p:cViewPr varScale="1">
        <p:scale>
          <a:sx n="92" d="100"/>
          <a:sy n="92" d="100"/>
        </p:scale>
        <p:origin x="184" y="8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9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92" Type="http://schemas.openxmlformats.org/officeDocument/2006/relationships/commentAuthors" Target="commentAuthors.xml"/><Relationship Id="rId2" Type="http://schemas.openxmlformats.org/officeDocument/2006/relationships/slide" Target="slides/slide1.xml"/><Relationship Id="rId91" Type="http://customschemas.google.com/relationships/presentationmetadata" Target="metadata"/><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95" Type="http://schemas.openxmlformats.org/officeDocument/2006/relationships/theme" Target="theme/theme1.xml"/><Relationship Id="rId10" Type="http://schemas.openxmlformats.org/officeDocument/2006/relationships/slide" Target="slides/slide9.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extLst>
    <p:ext uri="{620B2872-D7B9-4A21-9093-7833F8D536E1}">
      <p15:sldGuideLst xmlns:p15="http://schemas.microsoft.com/office/powerpoint/2012/main">
        <p15:guide id="1" orient="horz" pos="2880">
          <p15:clr>
            <a:srgbClr val="F26B43"/>
          </p15:clr>
        </p15:guide>
        <p15:guide id="2" pos="2160">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1" name="Google Shape;9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09" name="Google Shape;109;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21" name="Google Shape;121;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a:extLst>
            <a:ext uri="{FF2B5EF4-FFF2-40B4-BE49-F238E27FC236}">
              <a16:creationId xmlns:a16="http://schemas.microsoft.com/office/drawing/2014/main" id="{2D296A06-24E0-1FE8-1C0C-A0AEFC899B01}"/>
            </a:ext>
          </a:extLst>
        </p:cNvPr>
        <p:cNvGrpSpPr/>
        <p:nvPr/>
      </p:nvGrpSpPr>
      <p:grpSpPr>
        <a:xfrm>
          <a:off x="0" y="0"/>
          <a:ext cx="0" cy="0"/>
          <a:chOff x="0" y="0"/>
          <a:chExt cx="0" cy="0"/>
        </a:xfrm>
      </p:grpSpPr>
      <p:sp>
        <p:nvSpPr>
          <p:cNvPr id="90" name="Google Shape;90;p1:notes">
            <a:extLst>
              <a:ext uri="{FF2B5EF4-FFF2-40B4-BE49-F238E27FC236}">
                <a16:creationId xmlns:a16="http://schemas.microsoft.com/office/drawing/2014/main" id="{616176B9-E321-1AFF-A7F8-94112D6C885C}"/>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1" name="Google Shape;91;p1:notes">
            <a:extLst>
              <a:ext uri="{FF2B5EF4-FFF2-40B4-BE49-F238E27FC236}">
                <a16:creationId xmlns:a16="http://schemas.microsoft.com/office/drawing/2014/main" id="{EC15F82A-E6E1-E8AF-2C74-289C7B05B1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8552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a:extLst>
            <a:ext uri="{FF2B5EF4-FFF2-40B4-BE49-F238E27FC236}">
              <a16:creationId xmlns:a16="http://schemas.microsoft.com/office/drawing/2014/main" id="{30D117B1-834C-F2F2-BBA6-47BFC238D56E}"/>
            </a:ext>
          </a:extLst>
        </p:cNvPr>
        <p:cNvGrpSpPr/>
        <p:nvPr/>
      </p:nvGrpSpPr>
      <p:grpSpPr>
        <a:xfrm>
          <a:off x="0" y="0"/>
          <a:ext cx="0" cy="0"/>
          <a:chOff x="0" y="0"/>
          <a:chExt cx="0" cy="0"/>
        </a:xfrm>
      </p:grpSpPr>
      <p:sp>
        <p:nvSpPr>
          <p:cNvPr id="209" name="Google Shape;209;p55:notes">
            <a:extLst>
              <a:ext uri="{FF2B5EF4-FFF2-40B4-BE49-F238E27FC236}">
                <a16:creationId xmlns:a16="http://schemas.microsoft.com/office/drawing/2014/main" id="{FB4D7678-FB70-6EE1-7C55-46EEB9F48237}"/>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0" name="Google Shape;210;p55:notes">
            <a:extLst>
              <a:ext uri="{FF2B5EF4-FFF2-40B4-BE49-F238E27FC236}">
                <a16:creationId xmlns:a16="http://schemas.microsoft.com/office/drawing/2014/main" id="{F8641028-6E57-4F12-AF69-F43290BB64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82522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a:extLst>
            <a:ext uri="{FF2B5EF4-FFF2-40B4-BE49-F238E27FC236}">
              <a16:creationId xmlns:a16="http://schemas.microsoft.com/office/drawing/2014/main" id="{A3BFD53C-B49B-021E-5E0F-90C460C15E2F}"/>
            </a:ext>
          </a:extLst>
        </p:cNvPr>
        <p:cNvGrpSpPr/>
        <p:nvPr/>
      </p:nvGrpSpPr>
      <p:grpSpPr>
        <a:xfrm>
          <a:off x="0" y="0"/>
          <a:ext cx="0" cy="0"/>
          <a:chOff x="0" y="0"/>
          <a:chExt cx="0" cy="0"/>
        </a:xfrm>
      </p:grpSpPr>
      <p:sp>
        <p:nvSpPr>
          <p:cNvPr id="209" name="Google Shape;209;p55:notes">
            <a:extLst>
              <a:ext uri="{FF2B5EF4-FFF2-40B4-BE49-F238E27FC236}">
                <a16:creationId xmlns:a16="http://schemas.microsoft.com/office/drawing/2014/main" id="{DE7AC688-073C-5BEF-AF82-A8A73BAFAAFA}"/>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0" name="Google Shape;210;p55:notes">
            <a:extLst>
              <a:ext uri="{FF2B5EF4-FFF2-40B4-BE49-F238E27FC236}">
                <a16:creationId xmlns:a16="http://schemas.microsoft.com/office/drawing/2014/main" id="{1E47D114-4FB3-8253-9B4E-464F7B748B9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28364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a:extLst>
            <a:ext uri="{FF2B5EF4-FFF2-40B4-BE49-F238E27FC236}">
              <a16:creationId xmlns:a16="http://schemas.microsoft.com/office/drawing/2014/main" id="{6A27B7C1-1AD6-3181-E363-9BD549A9A370}"/>
            </a:ext>
          </a:extLst>
        </p:cNvPr>
        <p:cNvGrpSpPr/>
        <p:nvPr/>
      </p:nvGrpSpPr>
      <p:grpSpPr>
        <a:xfrm>
          <a:off x="0" y="0"/>
          <a:ext cx="0" cy="0"/>
          <a:chOff x="0" y="0"/>
          <a:chExt cx="0" cy="0"/>
        </a:xfrm>
      </p:grpSpPr>
      <p:sp>
        <p:nvSpPr>
          <p:cNvPr id="209" name="Google Shape;209;p55:notes">
            <a:extLst>
              <a:ext uri="{FF2B5EF4-FFF2-40B4-BE49-F238E27FC236}">
                <a16:creationId xmlns:a16="http://schemas.microsoft.com/office/drawing/2014/main" id="{7D0A0FFD-4C0D-03E4-B63A-E7C8C73125AA}"/>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0" name="Google Shape;210;p55:notes">
            <a:extLst>
              <a:ext uri="{FF2B5EF4-FFF2-40B4-BE49-F238E27FC236}">
                <a16:creationId xmlns:a16="http://schemas.microsoft.com/office/drawing/2014/main" id="{F255E153-AB44-9B5E-BD6E-FCEE06FC8DE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71493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a:extLst>
            <a:ext uri="{FF2B5EF4-FFF2-40B4-BE49-F238E27FC236}">
              <a16:creationId xmlns:a16="http://schemas.microsoft.com/office/drawing/2014/main" id="{87E33ED5-75E3-0083-7016-80B52E4C424C}"/>
            </a:ext>
          </a:extLst>
        </p:cNvPr>
        <p:cNvGrpSpPr/>
        <p:nvPr/>
      </p:nvGrpSpPr>
      <p:grpSpPr>
        <a:xfrm>
          <a:off x="0" y="0"/>
          <a:ext cx="0" cy="0"/>
          <a:chOff x="0" y="0"/>
          <a:chExt cx="0" cy="0"/>
        </a:xfrm>
      </p:grpSpPr>
      <p:sp>
        <p:nvSpPr>
          <p:cNvPr id="209" name="Google Shape;209;p55:notes">
            <a:extLst>
              <a:ext uri="{FF2B5EF4-FFF2-40B4-BE49-F238E27FC236}">
                <a16:creationId xmlns:a16="http://schemas.microsoft.com/office/drawing/2014/main" id="{285C155E-85EA-6780-9731-67D9AD09B047}"/>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0" name="Google Shape;210;p55:notes">
            <a:extLst>
              <a:ext uri="{FF2B5EF4-FFF2-40B4-BE49-F238E27FC236}">
                <a16:creationId xmlns:a16="http://schemas.microsoft.com/office/drawing/2014/main" id="{DE6CA95C-5057-867B-446B-98439D68FD0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7409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a:extLst>
            <a:ext uri="{FF2B5EF4-FFF2-40B4-BE49-F238E27FC236}">
              <a16:creationId xmlns:a16="http://schemas.microsoft.com/office/drawing/2014/main" id="{FFF4F94A-29BD-8AF7-032D-8CF8553D964B}"/>
            </a:ext>
          </a:extLst>
        </p:cNvPr>
        <p:cNvGrpSpPr/>
        <p:nvPr/>
      </p:nvGrpSpPr>
      <p:grpSpPr>
        <a:xfrm>
          <a:off x="0" y="0"/>
          <a:ext cx="0" cy="0"/>
          <a:chOff x="0" y="0"/>
          <a:chExt cx="0" cy="0"/>
        </a:xfrm>
      </p:grpSpPr>
      <p:sp>
        <p:nvSpPr>
          <p:cNvPr id="209" name="Google Shape;209;p55:notes">
            <a:extLst>
              <a:ext uri="{FF2B5EF4-FFF2-40B4-BE49-F238E27FC236}">
                <a16:creationId xmlns:a16="http://schemas.microsoft.com/office/drawing/2014/main" id="{7C9C4011-922A-5743-42E2-49854CD59CAA}"/>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0" name="Google Shape;210;p55:notes">
            <a:extLst>
              <a:ext uri="{FF2B5EF4-FFF2-40B4-BE49-F238E27FC236}">
                <a16:creationId xmlns:a16="http://schemas.microsoft.com/office/drawing/2014/main" id="{C12175EC-8442-1872-D944-A4EF4C13066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871422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6" name="Google Shape;16;p93" descr="A picture containing logo&#10;&#10;Description automatically generated"/>
          <p:cNvPicPr preferRelativeResize="0"/>
          <p:nvPr/>
        </p:nvPicPr>
        <p:blipFill rotWithShape="1">
          <a:blip r:embed="rId3">
            <a:alphaModFix/>
          </a:blip>
          <a:srcRect/>
          <a:stretch/>
        </p:blipFill>
        <p:spPr>
          <a:xfrm>
            <a:off x="969264" y="364885"/>
            <a:ext cx="2810256" cy="5901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reserve="1">
  <p:cSld name="Goal with Large tex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11113" lvl="0" indent="0" algn="ctr">
              <a:lnSpc>
                <a:spcPct val="100000"/>
              </a:lnSpc>
              <a:spcBef>
                <a:spcPts val="600"/>
              </a:spcBef>
              <a:spcAft>
                <a:spcPts val="0"/>
              </a:spcAft>
              <a:buClr>
                <a:srgbClr val="4696D2"/>
              </a:buClr>
              <a:buSzPts val="1920"/>
              <a:buNone/>
              <a:tabLst/>
              <a:defRPr sz="2800">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81618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98"/>
          <p:cNvSpPr txBox="1">
            <a:spLocks noGrp="1"/>
          </p:cNvSpPr>
          <p:nvPr>
            <p:ph type="title"/>
          </p:nvPr>
        </p:nvSpPr>
        <p:spPr>
          <a:xfrm>
            <a:off x="226203" y="2737189"/>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2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6" name="Google Shape;46;p98"/>
          <p:cNvSpPr txBox="1">
            <a:spLocks noGrp="1"/>
          </p:cNvSpPr>
          <p:nvPr>
            <p:ph type="body" idx="1"/>
          </p:nvPr>
        </p:nvSpPr>
        <p:spPr>
          <a:xfrm>
            <a:off x="4274288" y="653142"/>
            <a:ext cx="7097619" cy="549365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7" name="Google Shape;47;p98" descr="A picture containing logo&#10;&#10;Description automatically generated"/>
          <p:cNvPicPr preferRelativeResize="0"/>
          <p:nvPr/>
        </p:nvPicPr>
        <p:blipFill rotWithShape="1">
          <a:blip r:embed="rId2">
            <a:alphaModFix/>
          </a:blip>
          <a:srcRect/>
          <a:stretch/>
        </p:blipFill>
        <p:spPr>
          <a:xfrm>
            <a:off x="9612197" y="6336806"/>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48"/>
        <p:cNvGrpSpPr/>
        <p:nvPr/>
      </p:nvGrpSpPr>
      <p:grpSpPr>
        <a:xfrm>
          <a:off x="0" y="0"/>
          <a:ext cx="0" cy="0"/>
          <a:chOff x="0" y="0"/>
          <a:chExt cx="0" cy="0"/>
        </a:xfrm>
      </p:grpSpPr>
      <p:sp>
        <p:nvSpPr>
          <p:cNvPr id="49" name="Google Shape;49;p99"/>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p99"/>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99"/>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99"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Blank" type="blank">
  <p:cSld name="BLANK">
    <p:spTree>
      <p:nvGrpSpPr>
        <p:cNvPr id="1" name="Shape 63"/>
        <p:cNvGrpSpPr/>
        <p:nvPr/>
      </p:nvGrpSpPr>
      <p:grpSpPr>
        <a:xfrm>
          <a:off x="0" y="0"/>
          <a:ext cx="0" cy="0"/>
          <a:chOff x="0" y="0"/>
          <a:chExt cx="0" cy="0"/>
        </a:xfrm>
      </p:grpSpPr>
      <p:sp>
        <p:nvSpPr>
          <p:cNvPr id="64" name="Google Shape;64;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03"/>
          <p:cNvSpPr txBox="1">
            <a:spLocks noGrp="1"/>
          </p:cNvSpPr>
          <p:nvPr>
            <p:ph type="body" idx="1"/>
          </p:nvPr>
        </p:nvSpPr>
        <p:spPr>
          <a:xfrm>
            <a:off x="838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03"/>
          <p:cNvSpPr txBox="1">
            <a:spLocks noGrp="1"/>
          </p:cNvSpPr>
          <p:nvPr>
            <p:ph type="body" idx="2"/>
          </p:nvPr>
        </p:nvSpPr>
        <p:spPr>
          <a:xfrm>
            <a:off x="6172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0" name="Google Shape;70;p103"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05"/>
          <p:cNvSpPr txBox="1">
            <a:spLocks noGrp="1"/>
          </p:cNvSpPr>
          <p:nvPr>
            <p:ph type="body" idx="1"/>
          </p:nvPr>
        </p:nvSpPr>
        <p:spPr>
          <a:xfrm>
            <a:off x="838200" y="1825625"/>
            <a:ext cx="10337800" cy="4059142"/>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82" name="Google Shape;82;p105"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64" r:id="rId2"/>
    <p:sldLayoutId id="2147483654" r:id="rId3"/>
    <p:sldLayoutId id="2147483655" r:id="rId4"/>
    <p:sldLayoutId id="2147483658" r:id="rId5"/>
    <p:sldLayoutId id="2147483659" r:id="rId6"/>
    <p:sldLayoutId id="2147483661" r:id="rId7"/>
    <p:sldLayoutId id="2147483662" r:id="rId8"/>
    <p:sldLayoutId id="2147483663" r:id="rId9"/>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lt1"/>
              </a:buClr>
              <a:buSzPts val="6000"/>
              <a:buFont typeface="Arial"/>
              <a:buNone/>
            </a:pPr>
            <a:r>
              <a:rPr lang="en-US" sz="6000" dirty="0">
                <a:solidFill>
                  <a:schemeClr val="bg1"/>
                </a:solidFill>
              </a:rPr>
              <a:t>Phlebotomy Metrics </a:t>
            </a:r>
            <a:endParaRPr dirty="0">
              <a:solidFill>
                <a:schemeClr val="bg1"/>
              </a:solidFill>
            </a:endParaRPr>
          </a:p>
        </p:txBody>
      </p:sp>
      <p:sp>
        <p:nvSpPr>
          <p:cNvPr id="94" name="Google Shape;94;p1"/>
          <p:cNvSpPr txBox="1">
            <a:spLocks noGrp="1"/>
          </p:cNvSpPr>
          <p:nvPr>
            <p:ph type="subTitle" idx="1"/>
          </p:nvPr>
        </p:nvSpPr>
        <p:spPr>
          <a:xfrm>
            <a:off x="876300" y="5384800"/>
            <a:ext cx="7457803" cy="134111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2000"/>
              <a:buNone/>
            </a:pPr>
            <a:r>
              <a:rPr lang="en-US" sz="2000" dirty="0">
                <a:solidFill>
                  <a:srgbClr val="26408F"/>
                </a:solidFill>
              </a:rPr>
              <a:t>AM Draws</a:t>
            </a:r>
            <a:endParaRPr lang="en-US" dirty="0">
              <a:solidFill>
                <a:srgbClr val="26408F"/>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1">
          <a:extLst>
            <a:ext uri="{FF2B5EF4-FFF2-40B4-BE49-F238E27FC236}">
              <a16:creationId xmlns:a16="http://schemas.microsoft.com/office/drawing/2014/main" id="{00BDC97F-C96E-BCD1-6521-B304800046D5}"/>
            </a:ext>
          </a:extLst>
        </p:cNvPr>
        <p:cNvGrpSpPr/>
        <p:nvPr/>
      </p:nvGrpSpPr>
      <p:grpSpPr>
        <a:xfrm>
          <a:off x="0" y="0"/>
          <a:ext cx="0" cy="0"/>
          <a:chOff x="0" y="0"/>
          <a:chExt cx="0" cy="0"/>
        </a:xfrm>
      </p:grpSpPr>
      <p:sp>
        <p:nvSpPr>
          <p:cNvPr id="212" name="Google Shape;212;p55">
            <a:extLst>
              <a:ext uri="{FF2B5EF4-FFF2-40B4-BE49-F238E27FC236}">
                <a16:creationId xmlns:a16="http://schemas.microsoft.com/office/drawing/2014/main" id="{427E4FC8-BEAF-D46C-5ED5-BCA5764F1A23}"/>
              </a:ext>
            </a:extLst>
          </p:cNvPr>
          <p:cNvSpPr txBox="1">
            <a:spLocks noGrp="1"/>
          </p:cNvSpPr>
          <p:nvPr>
            <p:ph type="title"/>
          </p:nvPr>
        </p:nvSpPr>
        <p:spPr>
          <a:xfrm>
            <a:off x="838200" y="123873"/>
            <a:ext cx="67525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dirty="0"/>
              <a:t>Monthly AM labs by 8 AM </a:t>
            </a:r>
            <a:endParaRPr dirty="0">
              <a:latin typeface="Arial" panose="020B0604020202020204" pitchFamily="34" charset="0"/>
              <a:cs typeface="Arial" panose="020B0604020202020204" pitchFamily="34" charset="0"/>
            </a:endParaRPr>
          </a:p>
        </p:txBody>
      </p:sp>
      <p:pic>
        <p:nvPicPr>
          <p:cNvPr id="5" name="Google Shape;194;g2b82ec37637_0_129" descr="image of a chart ">
            <a:extLst>
              <a:ext uri="{FF2B5EF4-FFF2-40B4-BE49-F238E27FC236}">
                <a16:creationId xmlns:a16="http://schemas.microsoft.com/office/drawing/2014/main" id="{D1E2BBAA-C136-B00D-2023-E18CF9E7A875}"/>
              </a:ext>
            </a:extLst>
          </p:cNvPr>
          <p:cNvPicPr preferRelativeResize="0">
            <a:picLocks/>
          </p:cNvPicPr>
          <p:nvPr/>
        </p:nvPicPr>
        <p:blipFill rotWithShape="1">
          <a:blip r:embed="rId3">
            <a:alphaModFix/>
          </a:blip>
          <a:srcRect/>
          <a:stretch/>
        </p:blipFill>
        <p:spPr>
          <a:xfrm>
            <a:off x="2632950" y="1687402"/>
            <a:ext cx="6926100" cy="4351200"/>
          </a:xfrm>
          <a:prstGeom prst="rect">
            <a:avLst/>
          </a:prstGeom>
          <a:noFill/>
          <a:ln>
            <a:noFill/>
          </a:ln>
        </p:spPr>
      </p:pic>
    </p:spTree>
    <p:extLst>
      <p:ext uri="{BB962C8B-B14F-4D97-AF65-F5344CB8AC3E}">
        <p14:creationId xmlns:p14="http://schemas.microsoft.com/office/powerpoint/2010/main" val="4201986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1">
          <a:extLst>
            <a:ext uri="{FF2B5EF4-FFF2-40B4-BE49-F238E27FC236}">
              <a16:creationId xmlns:a16="http://schemas.microsoft.com/office/drawing/2014/main" id="{019837CD-9CB6-7C2F-60A5-3494DD87B0E4}"/>
            </a:ext>
          </a:extLst>
        </p:cNvPr>
        <p:cNvGrpSpPr/>
        <p:nvPr/>
      </p:nvGrpSpPr>
      <p:grpSpPr>
        <a:xfrm>
          <a:off x="0" y="0"/>
          <a:ext cx="0" cy="0"/>
          <a:chOff x="0" y="0"/>
          <a:chExt cx="0" cy="0"/>
        </a:xfrm>
      </p:grpSpPr>
      <p:sp>
        <p:nvSpPr>
          <p:cNvPr id="212" name="Google Shape;212;p55">
            <a:extLst>
              <a:ext uri="{FF2B5EF4-FFF2-40B4-BE49-F238E27FC236}">
                <a16:creationId xmlns:a16="http://schemas.microsoft.com/office/drawing/2014/main" id="{8BE5728D-625D-1BB5-79E3-22DA376DB781}"/>
              </a:ext>
            </a:extLst>
          </p:cNvPr>
          <p:cNvSpPr txBox="1">
            <a:spLocks noGrp="1"/>
          </p:cNvSpPr>
          <p:nvPr>
            <p:ph type="title"/>
          </p:nvPr>
        </p:nvSpPr>
        <p:spPr>
          <a:xfrm>
            <a:off x="838200" y="123873"/>
            <a:ext cx="67525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dirty="0"/>
              <a:t>Monthly AM Lab TAT by 8 AM</a:t>
            </a:r>
            <a:endParaRPr dirty="0">
              <a:latin typeface="Arial" panose="020B0604020202020204" pitchFamily="34" charset="0"/>
              <a:cs typeface="Arial" panose="020B0604020202020204" pitchFamily="34" charset="0"/>
            </a:endParaRPr>
          </a:p>
        </p:txBody>
      </p:sp>
      <p:pic>
        <p:nvPicPr>
          <p:cNvPr id="2" name="Google Shape;200;g2b82ec37637_0_134" descr="image of a chart ">
            <a:extLst>
              <a:ext uri="{FF2B5EF4-FFF2-40B4-BE49-F238E27FC236}">
                <a16:creationId xmlns:a16="http://schemas.microsoft.com/office/drawing/2014/main" id="{C90A9CA9-9C07-DE19-5355-7F64A0A57BF8}"/>
              </a:ext>
            </a:extLst>
          </p:cNvPr>
          <p:cNvPicPr preferRelativeResize="0">
            <a:picLocks noGrp="1"/>
          </p:cNvPicPr>
          <p:nvPr>
            <p:ph type="body" idx="1"/>
          </p:nvPr>
        </p:nvPicPr>
        <p:blipFill rotWithShape="1">
          <a:blip r:embed="rId3">
            <a:alphaModFix/>
          </a:blip>
          <a:srcRect/>
          <a:stretch/>
        </p:blipFill>
        <p:spPr>
          <a:xfrm>
            <a:off x="3509437" y="1607490"/>
            <a:ext cx="5432544" cy="4569335"/>
          </a:xfrm>
          <a:prstGeom prst="rect">
            <a:avLst/>
          </a:prstGeom>
          <a:noFill/>
          <a:ln>
            <a:noFill/>
          </a:ln>
        </p:spPr>
      </p:pic>
    </p:spTree>
    <p:extLst>
      <p:ext uri="{BB962C8B-B14F-4D97-AF65-F5344CB8AC3E}">
        <p14:creationId xmlns:p14="http://schemas.microsoft.com/office/powerpoint/2010/main" val="1935922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8"/>
          <p:cNvSpPr txBox="1">
            <a:spLocks noGrp="1"/>
          </p:cNvSpPr>
          <p:nvPr>
            <p:ph type="title"/>
          </p:nvPr>
        </p:nvSpPr>
        <p:spPr>
          <a:xfrm>
            <a:off x="226203" y="2515394"/>
            <a:ext cx="2874993" cy="1325563"/>
          </a:xfrm>
          <a:noFill/>
          <a:ln>
            <a:noFill/>
          </a:ln>
        </p:spPr>
        <p:txBody>
          <a:bodyPr spcFirstLastPara="1" wrap="square" lIns="91425" tIns="45700" rIns="91425" bIns="45700" anchor="ctr" anchorCtr="0">
            <a:normAutofit/>
          </a:bodyPr>
          <a:lstStyle/>
          <a:p>
            <a:pPr lvl="0"/>
            <a:r>
              <a:rPr lang="en-US" sz="3200" dirty="0">
                <a:latin typeface="+mn-lt"/>
              </a:rPr>
              <a:t>Facts/</a:t>
            </a:r>
            <a:br>
              <a:rPr lang="en-US" sz="3200" dirty="0">
                <a:latin typeface="+mn-lt"/>
              </a:rPr>
            </a:br>
            <a:r>
              <a:rPr lang="en-US" sz="3200" dirty="0">
                <a:latin typeface="+mn-lt"/>
              </a:rPr>
              <a:t>Background </a:t>
            </a:r>
            <a:endParaRPr lang="en-US" dirty="0">
              <a:latin typeface="+mn-lt"/>
            </a:endParaRPr>
          </a:p>
        </p:txBody>
      </p:sp>
      <p:sp>
        <p:nvSpPr>
          <p:cNvPr id="33" name="Google Shape;99;p2">
            <a:extLst>
              <a:ext uri="{FF2B5EF4-FFF2-40B4-BE49-F238E27FC236}">
                <a16:creationId xmlns:a16="http://schemas.microsoft.com/office/drawing/2014/main" id="{7C8C0EA0-6B0A-2869-FC54-1DDEA604ACA6}"/>
              </a:ext>
              <a:ext uri="{C183D7F6-B498-43B3-948B-1728B52AA6E4}">
                <adec:decorative xmlns:adec="http://schemas.microsoft.com/office/drawing/2017/decorative" val="1"/>
              </a:ext>
            </a:extLst>
          </p:cNvPr>
          <p:cNvSpPr/>
          <p:nvPr/>
        </p:nvSpPr>
        <p:spPr>
          <a:xfrm>
            <a:off x="4422899" y="616245"/>
            <a:ext cx="2301998" cy="1150999"/>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34" name="Google Shape;100;p2">
            <a:extLst>
              <a:ext uri="{FF2B5EF4-FFF2-40B4-BE49-F238E27FC236}">
                <a16:creationId xmlns:a16="http://schemas.microsoft.com/office/drawing/2014/main" id="{D7FD0040-6806-D938-C497-C956B2BA4E46}"/>
              </a:ext>
            </a:extLst>
          </p:cNvPr>
          <p:cNvSpPr txBox="1"/>
          <p:nvPr/>
        </p:nvSpPr>
        <p:spPr>
          <a:xfrm>
            <a:off x="4456611" y="649957"/>
            <a:ext cx="2234574" cy="1083575"/>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lt1"/>
              </a:buClr>
              <a:buSzPts val="1200"/>
              <a:buFont typeface="Calibri"/>
              <a:buNone/>
            </a:pPr>
            <a:r>
              <a:rPr lang="en-US" sz="1200" b="0" i="0" u="none" strike="noStrike" cap="none" dirty="0">
                <a:solidFill>
                  <a:schemeClr val="lt1"/>
                </a:solidFill>
                <a:latin typeface="+mn-lt"/>
                <a:ea typeface="Calibri"/>
                <a:cs typeface="Calibri"/>
                <a:sym typeface="Calibri"/>
              </a:rPr>
              <a:t>Timeliness of inpatient tests is central to physician satisfaction with laboratory services. </a:t>
            </a:r>
            <a:endParaRPr sz="1200" b="0" i="0" u="none" strike="noStrike" cap="none" dirty="0">
              <a:solidFill>
                <a:schemeClr val="lt1"/>
              </a:solidFill>
              <a:latin typeface="+mn-lt"/>
              <a:ea typeface="Calibri"/>
              <a:cs typeface="Calibri"/>
              <a:sym typeface="Calibri"/>
            </a:endParaRPr>
          </a:p>
        </p:txBody>
      </p:sp>
      <p:sp>
        <p:nvSpPr>
          <p:cNvPr id="35" name="Google Shape;101;p2">
            <a:extLst>
              <a:ext uri="{FF2B5EF4-FFF2-40B4-BE49-F238E27FC236}">
                <a16:creationId xmlns:a16="http://schemas.microsoft.com/office/drawing/2014/main" id="{34345DE2-0F12-FCB6-1205-B594A22E4808}"/>
              </a:ext>
              <a:ext uri="{C183D7F6-B498-43B3-948B-1728B52AA6E4}">
                <adec:decorative xmlns:adec="http://schemas.microsoft.com/office/drawing/2017/decorative" val="1"/>
              </a:ext>
            </a:extLst>
          </p:cNvPr>
          <p:cNvSpPr/>
          <p:nvPr/>
        </p:nvSpPr>
        <p:spPr>
          <a:xfrm>
            <a:off x="4422899" y="1939894"/>
            <a:ext cx="2301998" cy="1150999"/>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36" name="Google Shape;102;p2">
            <a:extLst>
              <a:ext uri="{FF2B5EF4-FFF2-40B4-BE49-F238E27FC236}">
                <a16:creationId xmlns:a16="http://schemas.microsoft.com/office/drawing/2014/main" id="{581E3AF0-9DE9-F1B3-4378-04D7B49E4186}"/>
              </a:ext>
            </a:extLst>
          </p:cNvPr>
          <p:cNvSpPr txBox="1"/>
          <p:nvPr/>
        </p:nvSpPr>
        <p:spPr>
          <a:xfrm>
            <a:off x="4456611" y="1973606"/>
            <a:ext cx="2234574" cy="1083575"/>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lt1"/>
              </a:buClr>
              <a:buSzPts val="1200"/>
              <a:buFont typeface="Calibri"/>
              <a:buNone/>
            </a:pPr>
            <a:r>
              <a:rPr lang="en-US" sz="1200" b="0" i="0" u="none" strike="noStrike" cap="none">
                <a:solidFill>
                  <a:schemeClr val="lt1"/>
                </a:solidFill>
                <a:latin typeface="+mn-lt"/>
                <a:ea typeface="Calibri"/>
                <a:cs typeface="Calibri"/>
                <a:sym typeface="Calibri"/>
              </a:rPr>
              <a:t>About 30-40% of physicians listed either routine test turnaround time or inpatient STAT test turnaround time as the most important laboratory service category.</a:t>
            </a:r>
            <a:endParaRPr sz="1200" b="0" i="0" u="none" strike="noStrike" cap="none">
              <a:solidFill>
                <a:schemeClr val="lt1"/>
              </a:solidFill>
              <a:latin typeface="+mn-lt"/>
              <a:ea typeface="Calibri"/>
              <a:cs typeface="Calibri"/>
              <a:sym typeface="Calibri"/>
            </a:endParaRPr>
          </a:p>
        </p:txBody>
      </p:sp>
      <p:sp>
        <p:nvSpPr>
          <p:cNvPr id="37" name="Google Shape;103;p2">
            <a:extLst>
              <a:ext uri="{FF2B5EF4-FFF2-40B4-BE49-F238E27FC236}">
                <a16:creationId xmlns:a16="http://schemas.microsoft.com/office/drawing/2014/main" id="{A7F28D48-658E-1226-04DA-9C51A22D6E2C}"/>
              </a:ext>
              <a:ext uri="{C183D7F6-B498-43B3-948B-1728B52AA6E4}">
                <adec:decorative xmlns:adec="http://schemas.microsoft.com/office/drawing/2017/decorative" val="1"/>
              </a:ext>
            </a:extLst>
          </p:cNvPr>
          <p:cNvSpPr/>
          <p:nvPr/>
        </p:nvSpPr>
        <p:spPr>
          <a:xfrm>
            <a:off x="4422899" y="3263543"/>
            <a:ext cx="2301998" cy="1150999"/>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38" name="Google Shape;104;p2">
            <a:extLst>
              <a:ext uri="{FF2B5EF4-FFF2-40B4-BE49-F238E27FC236}">
                <a16:creationId xmlns:a16="http://schemas.microsoft.com/office/drawing/2014/main" id="{57E01C2F-D022-9D13-AC35-3375C9DD1DA2}"/>
              </a:ext>
            </a:extLst>
          </p:cNvPr>
          <p:cNvSpPr txBox="1"/>
          <p:nvPr/>
        </p:nvSpPr>
        <p:spPr>
          <a:xfrm>
            <a:off x="4456611" y="3297255"/>
            <a:ext cx="2234574" cy="1083575"/>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lt1"/>
              </a:buClr>
              <a:buSzPts val="1200"/>
              <a:buFont typeface="Calibri"/>
              <a:buNone/>
            </a:pPr>
            <a:r>
              <a:rPr lang="en-US" sz="1200" b="0" i="0" u="none" strike="noStrike" cap="none">
                <a:solidFill>
                  <a:schemeClr val="lt1"/>
                </a:solidFill>
                <a:latin typeface="+mn-lt"/>
                <a:ea typeface="Calibri"/>
                <a:cs typeface="Calibri"/>
                <a:sym typeface="Calibri"/>
              </a:rPr>
              <a:t>The availability of results in time for physician morning rounds is an important laboratory quality indicator because:</a:t>
            </a:r>
            <a:endParaRPr sz="1200" b="0" i="0" u="none" strike="noStrike" cap="none">
              <a:solidFill>
                <a:schemeClr val="lt1"/>
              </a:solidFill>
              <a:latin typeface="+mn-lt"/>
              <a:ea typeface="Calibri"/>
              <a:cs typeface="Calibri"/>
              <a:sym typeface="Calibri"/>
            </a:endParaRPr>
          </a:p>
        </p:txBody>
      </p:sp>
      <p:sp>
        <p:nvSpPr>
          <p:cNvPr id="39" name="Google Shape;106;p2">
            <a:extLst>
              <a:ext uri="{FF2B5EF4-FFF2-40B4-BE49-F238E27FC236}">
                <a16:creationId xmlns:a16="http://schemas.microsoft.com/office/drawing/2014/main" id="{33334428-A4D6-B25B-0E60-334AB0D2CC43}"/>
              </a:ext>
              <a:ext uri="{C183D7F6-B498-43B3-948B-1728B52AA6E4}">
                <adec:decorative xmlns:adec="http://schemas.microsoft.com/office/drawing/2017/decorative" val="1"/>
              </a:ext>
            </a:extLst>
          </p:cNvPr>
          <p:cNvSpPr txBox="1"/>
          <p:nvPr/>
        </p:nvSpPr>
        <p:spPr>
          <a:xfrm rot="18289469">
            <a:off x="7144986" y="3136907"/>
            <a:ext cx="80621" cy="80621"/>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Clr>
                <a:schemeClr val="dk1"/>
              </a:buClr>
              <a:buSzPts val="500"/>
              <a:buFont typeface="Calibri"/>
              <a:buNone/>
            </a:pPr>
            <a:endParaRPr sz="500" b="0" i="0" u="none" strike="noStrike" cap="none">
              <a:solidFill>
                <a:schemeClr val="dk1"/>
              </a:solidFill>
              <a:latin typeface="+mn-lt"/>
              <a:ea typeface="Calibri"/>
              <a:cs typeface="Calibri"/>
              <a:sym typeface="Calibri"/>
            </a:endParaRPr>
          </a:p>
        </p:txBody>
      </p:sp>
      <p:sp>
        <p:nvSpPr>
          <p:cNvPr id="40" name="Google Shape;107;p2">
            <a:extLst>
              <a:ext uri="{FF2B5EF4-FFF2-40B4-BE49-F238E27FC236}">
                <a16:creationId xmlns:a16="http://schemas.microsoft.com/office/drawing/2014/main" id="{D2E911A2-2D35-9643-5EE5-FFC34E5A8692}"/>
              </a:ext>
              <a:ext uri="{C183D7F6-B498-43B3-948B-1728B52AA6E4}">
                <adec:decorative xmlns:adec="http://schemas.microsoft.com/office/drawing/2017/decorative" val="1"/>
              </a:ext>
            </a:extLst>
          </p:cNvPr>
          <p:cNvSpPr/>
          <p:nvPr/>
        </p:nvSpPr>
        <p:spPr>
          <a:xfrm>
            <a:off x="7645697" y="1939894"/>
            <a:ext cx="2301998" cy="1150999"/>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41" name="Google Shape;108;p2">
            <a:extLst>
              <a:ext uri="{FF2B5EF4-FFF2-40B4-BE49-F238E27FC236}">
                <a16:creationId xmlns:a16="http://schemas.microsoft.com/office/drawing/2014/main" id="{A37E2EB8-41E7-D614-06DA-F5E772F10572}"/>
              </a:ext>
            </a:extLst>
          </p:cNvPr>
          <p:cNvSpPr txBox="1"/>
          <p:nvPr/>
        </p:nvSpPr>
        <p:spPr>
          <a:xfrm>
            <a:off x="7679409" y="1973606"/>
            <a:ext cx="2234574" cy="1083575"/>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lt1"/>
              </a:buClr>
              <a:buSzPts val="1200"/>
              <a:buFont typeface="Calibri"/>
              <a:buNone/>
            </a:pPr>
            <a:r>
              <a:rPr lang="en-US" sz="1200" b="0" i="0" u="none" strike="noStrike" cap="none">
                <a:solidFill>
                  <a:schemeClr val="lt1"/>
                </a:solidFill>
                <a:latin typeface="+mn-lt"/>
                <a:ea typeface="Calibri"/>
                <a:cs typeface="Calibri"/>
                <a:sym typeface="Calibri"/>
              </a:rPr>
              <a:t>Results that are not back in time for physician rounding may lead to delays in patient management </a:t>
            </a:r>
            <a:endParaRPr sz="1200" b="0" i="0" u="none" strike="noStrike" cap="none">
              <a:solidFill>
                <a:schemeClr val="lt1"/>
              </a:solidFill>
              <a:latin typeface="+mn-lt"/>
              <a:ea typeface="Calibri"/>
              <a:cs typeface="Calibri"/>
              <a:sym typeface="Calibri"/>
            </a:endParaRPr>
          </a:p>
        </p:txBody>
      </p:sp>
      <p:sp>
        <p:nvSpPr>
          <p:cNvPr id="42" name="Google Shape;110;p2">
            <a:extLst>
              <a:ext uri="{FF2B5EF4-FFF2-40B4-BE49-F238E27FC236}">
                <a16:creationId xmlns:a16="http://schemas.microsoft.com/office/drawing/2014/main" id="{7D8381CB-A8BC-A827-FBA4-2B71596E52C4}"/>
              </a:ext>
              <a:ext uri="{C183D7F6-B498-43B3-948B-1728B52AA6E4}">
                <adec:decorative xmlns:adec="http://schemas.microsoft.com/office/drawing/2017/decorative" val="1"/>
              </a:ext>
            </a:extLst>
          </p:cNvPr>
          <p:cNvSpPr txBox="1"/>
          <p:nvPr/>
        </p:nvSpPr>
        <p:spPr>
          <a:xfrm>
            <a:off x="7162277" y="3816023"/>
            <a:ext cx="46039" cy="46039"/>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Clr>
                <a:schemeClr val="dk1"/>
              </a:buClr>
              <a:buSzPts val="500"/>
              <a:buFont typeface="Calibri"/>
              <a:buNone/>
            </a:pPr>
            <a:endParaRPr sz="500" b="0" i="0" u="none" strike="noStrike" cap="none">
              <a:solidFill>
                <a:schemeClr val="dk1"/>
              </a:solidFill>
              <a:latin typeface="+mn-lt"/>
              <a:ea typeface="Calibri"/>
              <a:cs typeface="Calibri"/>
              <a:sym typeface="Calibri"/>
            </a:endParaRPr>
          </a:p>
        </p:txBody>
      </p:sp>
      <p:sp>
        <p:nvSpPr>
          <p:cNvPr id="43" name="Google Shape;111;p2">
            <a:extLst>
              <a:ext uri="{FF2B5EF4-FFF2-40B4-BE49-F238E27FC236}">
                <a16:creationId xmlns:a16="http://schemas.microsoft.com/office/drawing/2014/main" id="{FC568FB0-DCD8-5CA2-B6BB-D9C846E8062E}"/>
              </a:ext>
              <a:ext uri="{C183D7F6-B498-43B3-948B-1728B52AA6E4}">
                <adec:decorative xmlns:adec="http://schemas.microsoft.com/office/drawing/2017/decorative" val="1"/>
              </a:ext>
            </a:extLst>
          </p:cNvPr>
          <p:cNvSpPr/>
          <p:nvPr/>
        </p:nvSpPr>
        <p:spPr>
          <a:xfrm>
            <a:off x="7645697" y="3263543"/>
            <a:ext cx="2301998" cy="1150999"/>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44" name="Google Shape;112;p2">
            <a:extLst>
              <a:ext uri="{FF2B5EF4-FFF2-40B4-BE49-F238E27FC236}">
                <a16:creationId xmlns:a16="http://schemas.microsoft.com/office/drawing/2014/main" id="{985FF904-8B8B-C12D-7D9C-888E94DB0593}"/>
              </a:ext>
            </a:extLst>
          </p:cNvPr>
          <p:cNvSpPr txBox="1"/>
          <p:nvPr/>
        </p:nvSpPr>
        <p:spPr>
          <a:xfrm>
            <a:off x="7679409" y="3297255"/>
            <a:ext cx="2234574" cy="1083575"/>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lt1"/>
              </a:buClr>
              <a:buSzPts val="1200"/>
              <a:buFont typeface="Calibri"/>
              <a:buNone/>
            </a:pPr>
            <a:r>
              <a:rPr lang="en-US" sz="1200" b="0" i="0" u="none" strike="noStrike" cap="none">
                <a:solidFill>
                  <a:schemeClr val="lt1"/>
                </a:solidFill>
                <a:latin typeface="+mn-lt"/>
                <a:ea typeface="Calibri"/>
                <a:cs typeface="Calibri"/>
                <a:sym typeface="Calibri"/>
              </a:rPr>
              <a:t>Results in an increased length (LOS) of hospital stay.</a:t>
            </a:r>
            <a:endParaRPr sz="1200" b="0" i="0" u="none" strike="noStrike" cap="none">
              <a:solidFill>
                <a:schemeClr val="lt1"/>
              </a:solidFill>
              <a:latin typeface="+mn-lt"/>
              <a:ea typeface="Calibri"/>
              <a:cs typeface="Calibri"/>
              <a:sym typeface="Calibri"/>
            </a:endParaRPr>
          </a:p>
        </p:txBody>
      </p:sp>
      <p:sp>
        <p:nvSpPr>
          <p:cNvPr id="45" name="Google Shape;114;p2">
            <a:extLst>
              <a:ext uri="{FF2B5EF4-FFF2-40B4-BE49-F238E27FC236}">
                <a16:creationId xmlns:a16="http://schemas.microsoft.com/office/drawing/2014/main" id="{76E25DA2-F843-6403-4974-F195E8CC33F5}"/>
              </a:ext>
              <a:ext uri="{C183D7F6-B498-43B3-948B-1728B52AA6E4}">
                <adec:decorative xmlns:adec="http://schemas.microsoft.com/office/drawing/2017/decorative" val="1"/>
              </a:ext>
            </a:extLst>
          </p:cNvPr>
          <p:cNvSpPr txBox="1"/>
          <p:nvPr/>
        </p:nvSpPr>
        <p:spPr>
          <a:xfrm rot="3310531">
            <a:off x="7144986" y="4460557"/>
            <a:ext cx="80621" cy="80621"/>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Clr>
                <a:schemeClr val="dk1"/>
              </a:buClr>
              <a:buSzPts val="500"/>
              <a:buFont typeface="Calibri"/>
              <a:buNone/>
            </a:pPr>
            <a:endParaRPr sz="500" b="0" i="0" u="none" strike="noStrike" cap="none">
              <a:solidFill>
                <a:schemeClr val="dk1"/>
              </a:solidFill>
              <a:latin typeface="+mn-lt"/>
              <a:ea typeface="Calibri"/>
              <a:cs typeface="Calibri"/>
              <a:sym typeface="Calibri"/>
            </a:endParaRPr>
          </a:p>
        </p:txBody>
      </p:sp>
      <p:sp>
        <p:nvSpPr>
          <p:cNvPr id="46" name="Google Shape;115;p2">
            <a:extLst>
              <a:ext uri="{FF2B5EF4-FFF2-40B4-BE49-F238E27FC236}">
                <a16:creationId xmlns:a16="http://schemas.microsoft.com/office/drawing/2014/main" id="{BE82160D-26A3-C52E-7A4F-BB4AD3149E58}"/>
              </a:ext>
              <a:ext uri="{C183D7F6-B498-43B3-948B-1728B52AA6E4}">
                <adec:decorative xmlns:adec="http://schemas.microsoft.com/office/drawing/2017/decorative" val="1"/>
              </a:ext>
            </a:extLst>
          </p:cNvPr>
          <p:cNvSpPr/>
          <p:nvPr/>
        </p:nvSpPr>
        <p:spPr>
          <a:xfrm>
            <a:off x="7645697" y="4587192"/>
            <a:ext cx="2301998" cy="1150999"/>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n-lt"/>
            </a:endParaRPr>
          </a:p>
        </p:txBody>
      </p:sp>
      <p:sp>
        <p:nvSpPr>
          <p:cNvPr id="47" name="Google Shape;116;p2">
            <a:extLst>
              <a:ext uri="{FF2B5EF4-FFF2-40B4-BE49-F238E27FC236}">
                <a16:creationId xmlns:a16="http://schemas.microsoft.com/office/drawing/2014/main" id="{CF587315-9F2A-5A3A-01E2-CEFDFD60E9C5}"/>
              </a:ext>
            </a:extLst>
          </p:cNvPr>
          <p:cNvSpPr txBox="1"/>
          <p:nvPr/>
        </p:nvSpPr>
        <p:spPr>
          <a:xfrm>
            <a:off x="7679409" y="4620904"/>
            <a:ext cx="2234574" cy="1083575"/>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lt1"/>
              </a:buClr>
              <a:buSzPts val="1200"/>
              <a:buFont typeface="Calibri"/>
              <a:buNone/>
            </a:pPr>
            <a:r>
              <a:rPr lang="en-US" sz="1200" b="0" i="0" u="none" strike="noStrike" cap="none">
                <a:solidFill>
                  <a:schemeClr val="lt1"/>
                </a:solidFill>
                <a:latin typeface="+mn-lt"/>
                <a:ea typeface="Calibri"/>
                <a:cs typeface="Calibri"/>
                <a:sym typeface="Calibri"/>
              </a:rPr>
              <a:t>Increased LOS results in an increased cost and loss in revenue </a:t>
            </a:r>
            <a:endParaRPr>
              <a:latin typeface="+mn-lt"/>
            </a:endParaRPr>
          </a:p>
        </p:txBody>
      </p:sp>
      <p:sp>
        <p:nvSpPr>
          <p:cNvPr id="53" name="Curved Left Arrow 52">
            <a:extLst>
              <a:ext uri="{FF2B5EF4-FFF2-40B4-BE49-F238E27FC236}">
                <a16:creationId xmlns:a16="http://schemas.microsoft.com/office/drawing/2014/main" id="{32D169DE-B34C-9366-601B-9B9919867DDF}"/>
              </a:ext>
              <a:ext uri="{C183D7F6-B498-43B3-948B-1728B52AA6E4}">
                <adec:decorative xmlns:adec="http://schemas.microsoft.com/office/drawing/2017/decorative" val="1"/>
              </a:ext>
            </a:extLst>
          </p:cNvPr>
          <p:cNvSpPr/>
          <p:nvPr/>
        </p:nvSpPr>
        <p:spPr>
          <a:xfrm>
            <a:off x="10128290" y="2490488"/>
            <a:ext cx="704193" cy="1300629"/>
          </a:xfrm>
          <a:prstGeom prst="curvedLeftArrow">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tx1"/>
              </a:solidFill>
            </a:endParaRPr>
          </a:p>
        </p:txBody>
      </p:sp>
      <p:sp>
        <p:nvSpPr>
          <p:cNvPr id="54" name="Curved Left Arrow 53">
            <a:extLst>
              <a:ext uri="{FF2B5EF4-FFF2-40B4-BE49-F238E27FC236}">
                <a16:creationId xmlns:a16="http://schemas.microsoft.com/office/drawing/2014/main" id="{4F8CC48E-480B-F8BF-19D3-66C74DDBA949}"/>
              </a:ext>
              <a:ext uri="{C183D7F6-B498-43B3-948B-1728B52AA6E4}">
                <adec:decorative xmlns:adec="http://schemas.microsoft.com/office/drawing/2017/decorative" val="1"/>
              </a:ext>
            </a:extLst>
          </p:cNvPr>
          <p:cNvSpPr/>
          <p:nvPr/>
        </p:nvSpPr>
        <p:spPr>
          <a:xfrm>
            <a:off x="10128290" y="3970589"/>
            <a:ext cx="704193" cy="1300629"/>
          </a:xfrm>
          <a:prstGeom prst="curvedLeftArrow">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tx1"/>
              </a:solidFill>
            </a:endParaRPr>
          </a:p>
        </p:txBody>
      </p:sp>
      <p:cxnSp>
        <p:nvCxnSpPr>
          <p:cNvPr id="61" name="Elbow Connector 60">
            <a:extLst>
              <a:ext uri="{FF2B5EF4-FFF2-40B4-BE49-F238E27FC236}">
                <a16:creationId xmlns:a16="http://schemas.microsoft.com/office/drawing/2014/main" id="{D6667A64-E5EC-AFD3-0141-88495DACD6EC}"/>
              </a:ext>
              <a:ext uri="{C183D7F6-B498-43B3-948B-1728B52AA6E4}">
                <adec:decorative xmlns:adec="http://schemas.microsoft.com/office/drawing/2017/decorative" val="1"/>
              </a:ext>
            </a:extLst>
          </p:cNvPr>
          <p:cNvCxnSpPr>
            <a:cxnSpLocks/>
            <a:stCxn id="38" idx="3"/>
            <a:endCxn id="40" idx="1"/>
          </p:cNvCxnSpPr>
          <p:nvPr/>
        </p:nvCxnSpPr>
        <p:spPr>
          <a:xfrm flipV="1">
            <a:off x="6691185" y="2515394"/>
            <a:ext cx="954512" cy="1323649"/>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E78CA-CF51-181B-66AB-7AB0B2303388}"/>
              </a:ext>
            </a:extLst>
          </p:cNvPr>
          <p:cNvSpPr>
            <a:spLocks noGrp="1"/>
          </p:cNvSpPr>
          <p:nvPr>
            <p:ph type="title"/>
          </p:nvPr>
        </p:nvSpPr>
        <p:spPr/>
        <p:txBody>
          <a:bodyPr/>
          <a:lstStyle/>
          <a:p>
            <a:r>
              <a:rPr lang="en-US" dirty="0"/>
              <a:t>Background</a:t>
            </a:r>
          </a:p>
        </p:txBody>
      </p:sp>
      <p:sp>
        <p:nvSpPr>
          <p:cNvPr id="7" name="Rectangle 6">
            <a:extLst>
              <a:ext uri="{FF2B5EF4-FFF2-40B4-BE49-F238E27FC236}">
                <a16:creationId xmlns:a16="http://schemas.microsoft.com/office/drawing/2014/main" id="{0496AD3A-D83E-BBFB-3672-7EFD5EE01D8E}"/>
              </a:ext>
            </a:extLst>
          </p:cNvPr>
          <p:cNvSpPr/>
          <p:nvPr/>
        </p:nvSpPr>
        <p:spPr>
          <a:xfrm>
            <a:off x="524203" y="3363485"/>
            <a:ext cx="3576145" cy="269853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endParaRPr lang="en-US" sz="2000" b="1" i="0" u="none" strike="noStrike" cap="none" dirty="0">
              <a:solidFill>
                <a:srgbClr val="000000"/>
              </a:solidFill>
              <a:latin typeface="Arial"/>
              <a:ea typeface="Arial"/>
              <a:cs typeface="Arial"/>
              <a:sym typeface="Arial"/>
            </a:endParaRPr>
          </a:p>
          <a:p>
            <a:pPr algn="ctr"/>
            <a:endParaRPr lang="en-US" sz="2000" b="1" dirty="0">
              <a:solidFill>
                <a:srgbClr val="000000"/>
              </a:solidFill>
              <a:latin typeface="Arial"/>
              <a:ea typeface="Arial"/>
              <a:cs typeface="Arial"/>
            </a:endParaRPr>
          </a:p>
          <a:p>
            <a:pPr algn="ctr"/>
            <a:endParaRPr lang="en-US" sz="20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2000"/>
              <a:buFont typeface="Calibri"/>
              <a:buNone/>
            </a:pPr>
            <a:r>
              <a:rPr lang="en-US" sz="1600" b="0" i="0" u="none" strike="noStrike" cap="none" dirty="0">
                <a:solidFill>
                  <a:schemeClr val="dk1"/>
                </a:solidFill>
                <a:latin typeface="+mj-lt"/>
                <a:ea typeface="Calibri"/>
                <a:cs typeface="Calibri"/>
                <a:sym typeface="Calibri"/>
              </a:rPr>
              <a:t>Analyzing the percentage of Phlebotomy morning draws in a laboratory can provide valuable insights into workflow efficiency, resource allocation, and patient satisfaction. </a:t>
            </a:r>
            <a:endParaRPr lang="en-US" sz="1600" dirty="0">
              <a:latin typeface="+mj-lt"/>
            </a:endParaRPr>
          </a:p>
          <a:p>
            <a:endParaRPr lang="en-US" dirty="0"/>
          </a:p>
        </p:txBody>
      </p:sp>
      <p:sp>
        <p:nvSpPr>
          <p:cNvPr id="8" name="Rectangle 7">
            <a:extLst>
              <a:ext uri="{FF2B5EF4-FFF2-40B4-BE49-F238E27FC236}">
                <a16:creationId xmlns:a16="http://schemas.microsoft.com/office/drawing/2014/main" id="{2895C4AF-F476-2250-AFED-ED44F3005742}"/>
              </a:ext>
              <a:ext uri="{C183D7F6-B498-43B3-948B-1728B52AA6E4}">
                <adec:decorative xmlns:adec="http://schemas.microsoft.com/office/drawing/2017/decorative" val="1"/>
              </a:ext>
            </a:extLst>
          </p:cNvPr>
          <p:cNvSpPr/>
          <p:nvPr/>
        </p:nvSpPr>
        <p:spPr>
          <a:xfrm>
            <a:off x="4307927" y="3363485"/>
            <a:ext cx="3576145" cy="26985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Rectangle 8">
            <a:extLst>
              <a:ext uri="{FF2B5EF4-FFF2-40B4-BE49-F238E27FC236}">
                <a16:creationId xmlns:a16="http://schemas.microsoft.com/office/drawing/2014/main" id="{6C66B9E6-666E-3059-0D8E-42B636878267}"/>
              </a:ext>
              <a:ext uri="{C183D7F6-B498-43B3-948B-1728B52AA6E4}">
                <adec:decorative xmlns:adec="http://schemas.microsoft.com/office/drawing/2017/decorative" val="1"/>
              </a:ext>
            </a:extLst>
          </p:cNvPr>
          <p:cNvSpPr/>
          <p:nvPr/>
        </p:nvSpPr>
        <p:spPr>
          <a:xfrm>
            <a:off x="8091651" y="3363485"/>
            <a:ext cx="3576145" cy="26985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Rectangle 9">
            <a:extLst>
              <a:ext uri="{FF2B5EF4-FFF2-40B4-BE49-F238E27FC236}">
                <a16:creationId xmlns:a16="http://schemas.microsoft.com/office/drawing/2014/main" id="{650C72D0-C178-A117-AD9B-47FABE13C328}"/>
              </a:ext>
            </a:extLst>
          </p:cNvPr>
          <p:cNvSpPr/>
          <p:nvPr/>
        </p:nvSpPr>
        <p:spPr>
          <a:xfrm>
            <a:off x="4307927" y="3363485"/>
            <a:ext cx="3576145" cy="269853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marL="0" marR="0" lvl="0" indent="0" algn="ctr" rtl="0">
              <a:lnSpc>
                <a:spcPct val="100000"/>
              </a:lnSpc>
              <a:spcBef>
                <a:spcPts val="0"/>
              </a:spcBef>
              <a:spcAft>
                <a:spcPts val="0"/>
              </a:spcAft>
              <a:buClr>
                <a:srgbClr val="000000"/>
              </a:buClr>
              <a:buSzPts val="2400"/>
              <a:buFont typeface="Arial"/>
              <a:buNone/>
            </a:pPr>
            <a:endParaRPr lang="en-US" sz="20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endParaRPr lang="en-US" sz="2000" b="1" dirty="0">
              <a:solidFill>
                <a:srgbClr val="000000"/>
              </a:solidFill>
              <a:latin typeface="Arial"/>
              <a:ea typeface="Arial"/>
              <a:cs typeface="Arial"/>
            </a:endParaRPr>
          </a:p>
          <a:p>
            <a:pPr marL="0" marR="0" lvl="0" indent="0" algn="ctr" rtl="0">
              <a:lnSpc>
                <a:spcPct val="100000"/>
              </a:lnSpc>
              <a:spcBef>
                <a:spcPts val="0"/>
              </a:spcBef>
              <a:spcAft>
                <a:spcPts val="0"/>
              </a:spcAft>
              <a:buClr>
                <a:srgbClr val="000000"/>
              </a:buClr>
              <a:buSzPts val="2400"/>
              <a:buFont typeface="Arial"/>
              <a:buNone/>
            </a:pPr>
            <a:endParaRPr lang="en-US" sz="20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2000"/>
              <a:buFont typeface="Calibri"/>
              <a:buNone/>
            </a:pPr>
            <a:r>
              <a:rPr lang="en-US" sz="1600" b="0" i="0" u="none" strike="noStrike" cap="none" dirty="0">
                <a:solidFill>
                  <a:schemeClr val="dk1"/>
                </a:solidFill>
                <a:latin typeface="+mj-lt"/>
                <a:ea typeface="Calibri"/>
                <a:cs typeface="Calibri"/>
                <a:sym typeface="Calibri"/>
              </a:rPr>
              <a:t>When advocating for your lab based on the percent of morning draws, it's important to present the data in a clear and compelling manner, emphasizing the impact on patient care, efficiency gains, and the overall quality of lab services. </a:t>
            </a:r>
            <a:endParaRPr lang="en-US" sz="1600" dirty="0">
              <a:latin typeface="+mj-lt"/>
            </a:endParaRPr>
          </a:p>
          <a:p>
            <a:endParaRPr lang="en-US" dirty="0"/>
          </a:p>
        </p:txBody>
      </p:sp>
      <p:sp>
        <p:nvSpPr>
          <p:cNvPr id="11" name="Rectangle 10">
            <a:extLst>
              <a:ext uri="{FF2B5EF4-FFF2-40B4-BE49-F238E27FC236}">
                <a16:creationId xmlns:a16="http://schemas.microsoft.com/office/drawing/2014/main" id="{BE2E1B9C-A127-935A-F127-5656FC916481}"/>
              </a:ext>
            </a:extLst>
          </p:cNvPr>
          <p:cNvSpPr/>
          <p:nvPr/>
        </p:nvSpPr>
        <p:spPr>
          <a:xfrm>
            <a:off x="8091651" y="3363485"/>
            <a:ext cx="3576145" cy="269853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marL="0" marR="0" lvl="0" indent="0" algn="ctr" rtl="0">
              <a:lnSpc>
                <a:spcPct val="100000"/>
              </a:lnSpc>
              <a:spcBef>
                <a:spcPts val="0"/>
              </a:spcBef>
              <a:spcAft>
                <a:spcPts val="0"/>
              </a:spcAft>
              <a:buClr>
                <a:srgbClr val="000000"/>
              </a:buClr>
              <a:buSzPts val="2400"/>
              <a:buFont typeface="Arial"/>
              <a:buNone/>
            </a:pPr>
            <a:endParaRPr lang="en-US" sz="2000" b="1"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endParaRPr lang="en-US" sz="2000" b="1" dirty="0">
              <a:solidFill>
                <a:srgbClr val="000000"/>
              </a:solidFill>
              <a:latin typeface="Arial"/>
              <a:ea typeface="Arial"/>
              <a:cs typeface="Arial"/>
            </a:endParaRPr>
          </a:p>
          <a:p>
            <a:pPr marL="0" marR="0" lvl="0" indent="0" algn="ctr" rtl="0">
              <a:lnSpc>
                <a:spcPct val="100000"/>
              </a:lnSpc>
              <a:spcBef>
                <a:spcPts val="0"/>
              </a:spcBef>
              <a:spcAft>
                <a:spcPts val="0"/>
              </a:spcAft>
              <a:buClr>
                <a:srgbClr val="000000"/>
              </a:buClr>
              <a:buSzPts val="2400"/>
              <a:buFont typeface="Arial"/>
              <a:buNone/>
            </a:pPr>
            <a:endParaRPr lang="en-US" sz="1600" b="1"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ctr" rtl="0">
              <a:lnSpc>
                <a:spcPct val="100000"/>
              </a:lnSpc>
              <a:spcBef>
                <a:spcPts val="0"/>
              </a:spcBef>
              <a:spcAft>
                <a:spcPts val="0"/>
              </a:spcAft>
              <a:buClr>
                <a:schemeClr val="dk1"/>
              </a:buClr>
              <a:buSzPts val="2000"/>
              <a:buFont typeface="Calibri"/>
              <a:buNone/>
            </a:pPr>
            <a:r>
              <a:rPr lang="en-US" sz="1600" b="0" i="0" u="none" strike="noStrike" cap="none" dirty="0">
                <a:solidFill>
                  <a:schemeClr val="dk1"/>
                </a:solidFill>
                <a:latin typeface="Arial" panose="020B0604020202020204" pitchFamily="34" charset="0"/>
                <a:ea typeface="Calibri"/>
                <a:cs typeface="Arial" panose="020B0604020202020204" pitchFamily="34" charset="0"/>
                <a:sym typeface="Calibri"/>
              </a:rPr>
              <a:t>Providing concrete examples of how additional resources or changes in staffing can lead to positive outcomes will strengthen your case. </a:t>
            </a:r>
            <a:endParaRPr lang="en-US" sz="1600" dirty="0">
              <a:latin typeface="Arial" panose="020B0604020202020204" pitchFamily="34" charset="0"/>
              <a:cs typeface="Arial" panose="020B0604020202020204" pitchFamily="34" charset="0"/>
            </a:endParaRPr>
          </a:p>
          <a:p>
            <a:endParaRPr lang="en-US" dirty="0"/>
          </a:p>
        </p:txBody>
      </p:sp>
      <p:sp>
        <p:nvSpPr>
          <p:cNvPr id="4" name="Google Shape;124;p3" descr="Blue graph">
            <a:extLst>
              <a:ext uri="{FF2B5EF4-FFF2-40B4-BE49-F238E27FC236}">
                <a16:creationId xmlns:a16="http://schemas.microsoft.com/office/drawing/2014/main" id="{54CF6874-98AE-470D-EC56-0CC2DA25975B}"/>
              </a:ext>
            </a:extLst>
          </p:cNvPr>
          <p:cNvSpPr/>
          <p:nvPr/>
        </p:nvSpPr>
        <p:spPr>
          <a:xfrm>
            <a:off x="1844809" y="3451821"/>
            <a:ext cx="683614" cy="683614"/>
          </a:xfrm>
          <a:prstGeom prst="rect">
            <a:avLst/>
          </a:prstGeom>
          <a:blipFill rotWithShape="1">
            <a:blip r:embed="rId2">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28;p3" descr="Blue lightbulb">
            <a:extLst>
              <a:ext uri="{FF2B5EF4-FFF2-40B4-BE49-F238E27FC236}">
                <a16:creationId xmlns:a16="http://schemas.microsoft.com/office/drawing/2014/main" id="{5F516E26-AB6F-C9EF-C28B-61CCC03DE2F0}"/>
              </a:ext>
            </a:extLst>
          </p:cNvPr>
          <p:cNvSpPr/>
          <p:nvPr/>
        </p:nvSpPr>
        <p:spPr>
          <a:xfrm>
            <a:off x="5870271" y="3441124"/>
            <a:ext cx="683614" cy="683614"/>
          </a:xfrm>
          <a:prstGeom prst="rect">
            <a:avLst/>
          </a:prstGeom>
          <a:blipFill rotWithShape="1">
            <a:blip r:embed="rId3">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32;p3" descr="Blue car">
            <a:extLst>
              <a:ext uri="{FF2B5EF4-FFF2-40B4-BE49-F238E27FC236}">
                <a16:creationId xmlns:a16="http://schemas.microsoft.com/office/drawing/2014/main" id="{763A0AD2-8748-5AAD-48B1-74926FFD6347}"/>
              </a:ext>
            </a:extLst>
          </p:cNvPr>
          <p:cNvSpPr/>
          <p:nvPr/>
        </p:nvSpPr>
        <p:spPr>
          <a:xfrm>
            <a:off x="9663577" y="3428999"/>
            <a:ext cx="683614" cy="683614"/>
          </a:xfrm>
          <a:prstGeom prst="rect">
            <a:avLst/>
          </a:prstGeom>
          <a:blipFill rotWithShape="1">
            <a:blip r:embed="rId4">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48092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42"/>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Evaluate Workflow and Build Key Quality Metrics </a:t>
            </a:r>
          </a:p>
        </p:txBody>
      </p:sp>
      <p:sp>
        <p:nvSpPr>
          <p:cNvPr id="124" name="Google Shape;124;p42"/>
          <p:cNvSpPr txBox="1">
            <a:spLocks noGrp="1"/>
          </p:cNvSpPr>
          <p:nvPr>
            <p:ph type="body" idx="1"/>
          </p:nvPr>
        </p:nvSpPr>
        <p:spPr>
          <a:xfrm>
            <a:off x="4263778" y="884370"/>
            <a:ext cx="7097619" cy="5493658"/>
          </a:xfrm>
          <a:noFill/>
          <a:ln>
            <a:noFill/>
          </a:ln>
        </p:spPr>
        <p:txBody>
          <a:bodyPr spcFirstLastPara="1" wrap="square" lIns="91425" tIns="45700" rIns="91425" bIns="45700" anchor="t" anchorCtr="0">
            <a:normAutofit fontScale="85000" lnSpcReduction="10000"/>
          </a:bodyPr>
          <a:lstStyle/>
          <a:p>
            <a:pPr marL="342900" indent="-342900">
              <a:lnSpc>
                <a:spcPct val="120000"/>
              </a:lnSpc>
              <a:spcBef>
                <a:spcPts val="0"/>
              </a:spcBef>
              <a:buClr>
                <a:schemeClr val="dk1"/>
              </a:buClr>
              <a:buSzPct val="100000"/>
            </a:pPr>
            <a:r>
              <a:rPr lang="en-US" sz="2400" dirty="0">
                <a:latin typeface="+mn-lt"/>
                <a:ea typeface="Calibri"/>
                <a:cs typeface="Calibri"/>
                <a:sym typeface="Calibri"/>
              </a:rPr>
              <a:t>Analyze the data to identify specific peak hours during the morning. This information can guide staff scheduling and resource allocation to ensure that the lab is adequately staffed during periods of high demand.</a:t>
            </a:r>
            <a:endParaRPr lang="en-US" dirty="0">
              <a:latin typeface="+mn-lt"/>
            </a:endParaRPr>
          </a:p>
          <a:p>
            <a:pPr marL="342900" indent="-342900">
              <a:lnSpc>
                <a:spcPct val="120000"/>
              </a:lnSpc>
              <a:spcBef>
                <a:spcPts val="800"/>
              </a:spcBef>
              <a:buClr>
                <a:schemeClr val="dk1"/>
              </a:buClr>
              <a:buSzPct val="100000"/>
            </a:pPr>
            <a:r>
              <a:rPr lang="en-US" sz="2400" dirty="0">
                <a:latin typeface="+mn-lt"/>
                <a:ea typeface="Calibri"/>
                <a:cs typeface="Calibri"/>
                <a:sym typeface="Calibri"/>
              </a:rPr>
              <a:t>Use the percentage of morning draws to advocate for appropriate staffing levels during peak hours. If the morning draws represent a significant portion of the daily workload, it may be necessary to allocate additional resources or adjust staffing schedules to meet the demand effectively.</a:t>
            </a:r>
            <a:endParaRPr lang="en-US" dirty="0">
              <a:latin typeface="+mn-lt"/>
            </a:endParaRPr>
          </a:p>
          <a:p>
            <a:pPr marL="342900" indent="-342900">
              <a:lnSpc>
                <a:spcPct val="120000"/>
              </a:lnSpc>
              <a:spcBef>
                <a:spcPts val="800"/>
              </a:spcBef>
              <a:buClr>
                <a:schemeClr val="dk1"/>
              </a:buClr>
              <a:buSzPct val="100000"/>
            </a:pPr>
            <a:r>
              <a:rPr lang="en-US" sz="2400" dirty="0">
                <a:latin typeface="+mn-lt"/>
                <a:ea typeface="Calibri"/>
                <a:cs typeface="Calibri"/>
                <a:sym typeface="Calibri"/>
              </a:rPr>
              <a:t>Calculate the percentage of morning draws relative to the total number of draws performed by the laboratory. This metric helps assess the efficiency of morning operations and identifies peak periods of activity.</a:t>
            </a:r>
            <a:endParaRPr lang="en-US" dirty="0">
              <a:latin typeface="+mn-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4CB0F-1E41-106B-CAB2-CD1CF53A04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869748-91A0-D0D3-03B6-6370F4112168}"/>
              </a:ext>
            </a:extLst>
          </p:cNvPr>
          <p:cNvSpPr>
            <a:spLocks noGrp="1"/>
          </p:cNvSpPr>
          <p:nvPr>
            <p:ph type="title"/>
          </p:nvPr>
        </p:nvSpPr>
        <p:spPr/>
        <p:txBody>
          <a:bodyPr>
            <a:normAutofit/>
          </a:bodyPr>
          <a:lstStyle/>
          <a:p>
            <a:r>
              <a:rPr lang="en-US" sz="3600" dirty="0">
                <a:solidFill>
                  <a:srgbClr val="FFFFFF"/>
                </a:solidFill>
              </a:rPr>
              <a:t>Recommendations</a:t>
            </a:r>
            <a:endParaRPr lang="en-US" dirty="0"/>
          </a:p>
        </p:txBody>
      </p:sp>
      <p:grpSp>
        <p:nvGrpSpPr>
          <p:cNvPr id="21" name="Google Shape;317;p11" descr="chart with info on improving operational efficiency ">
            <a:extLst>
              <a:ext uri="{FF2B5EF4-FFF2-40B4-BE49-F238E27FC236}">
                <a16:creationId xmlns:a16="http://schemas.microsoft.com/office/drawing/2014/main" id="{71C4D153-2611-1CFD-60CB-DCEE5AF67E02}"/>
              </a:ext>
            </a:extLst>
          </p:cNvPr>
          <p:cNvGrpSpPr/>
          <p:nvPr/>
        </p:nvGrpSpPr>
        <p:grpSpPr>
          <a:xfrm>
            <a:off x="431923" y="2179063"/>
            <a:ext cx="11308095" cy="3318497"/>
            <a:chOff x="7277" y="301879"/>
            <a:chExt cx="11308095" cy="3318497"/>
          </a:xfrm>
        </p:grpSpPr>
        <p:sp>
          <p:nvSpPr>
            <p:cNvPr id="22" name="Google Shape;318;p11">
              <a:extLst>
                <a:ext uri="{FF2B5EF4-FFF2-40B4-BE49-F238E27FC236}">
                  <a16:creationId xmlns:a16="http://schemas.microsoft.com/office/drawing/2014/main" id="{09CBC97D-0A62-EF9D-3CEC-3727D21A9AC4}"/>
                </a:ext>
              </a:extLst>
            </p:cNvPr>
            <p:cNvSpPr/>
            <p:nvPr/>
          </p:nvSpPr>
          <p:spPr>
            <a:xfrm>
              <a:off x="10898" y="318070"/>
              <a:ext cx="3696228" cy="1108868"/>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26408F"/>
                </a:solidFill>
                <a:latin typeface="Arial"/>
                <a:ea typeface="Arial"/>
                <a:cs typeface="Arial"/>
                <a:sym typeface="Arial"/>
              </a:endParaRPr>
            </a:p>
          </p:txBody>
        </p:sp>
        <p:sp>
          <p:nvSpPr>
            <p:cNvPr id="23" name="Google Shape;319;p11">
              <a:extLst>
                <a:ext uri="{FF2B5EF4-FFF2-40B4-BE49-F238E27FC236}">
                  <a16:creationId xmlns:a16="http://schemas.microsoft.com/office/drawing/2014/main" id="{AC8F2309-AFFD-8953-5AA1-6CE6C7847C8E}"/>
                </a:ext>
              </a:extLst>
            </p:cNvPr>
            <p:cNvSpPr txBox="1"/>
            <p:nvPr/>
          </p:nvSpPr>
          <p:spPr>
            <a:xfrm>
              <a:off x="16720" y="318070"/>
              <a:ext cx="3696228" cy="1108868"/>
            </a:xfrm>
            <a:prstGeom prst="rect">
              <a:avLst/>
            </a:prstGeom>
            <a:noFill/>
            <a:ln>
              <a:noFill/>
            </a:ln>
          </p:spPr>
          <p:txBody>
            <a:bodyPr spcFirstLastPara="1" wrap="square" lIns="292075" tIns="292075" rIns="292075" bIns="292075" anchor="ctr" anchorCtr="0">
              <a:noAutofit/>
            </a:bodyPr>
            <a:lstStyle/>
            <a:p>
              <a:pPr marL="0" marR="0" lvl="0" indent="0" algn="ctr" rtl="0">
                <a:lnSpc>
                  <a:spcPct val="90000"/>
                </a:lnSpc>
                <a:spcBef>
                  <a:spcPts val="0"/>
                </a:spcBef>
                <a:spcAft>
                  <a:spcPts val="0"/>
                </a:spcAft>
                <a:buClr>
                  <a:srgbClr val="000000"/>
                </a:buClr>
                <a:buSzPts val="3200"/>
                <a:buFont typeface="Arial"/>
                <a:buNone/>
              </a:pPr>
              <a:r>
                <a:rPr lang="en-US" sz="3200" b="1" i="0" u="none" strike="noStrike" cap="none" dirty="0">
                  <a:solidFill>
                    <a:schemeClr val="lt1"/>
                  </a:solidFill>
                  <a:latin typeface="Arial"/>
                  <a:ea typeface="Arial"/>
                  <a:cs typeface="Arial"/>
                  <a:sym typeface="Arial"/>
                </a:rPr>
                <a:t>01</a:t>
              </a:r>
              <a:endParaRPr sz="1400" b="0" i="0" u="none" strike="noStrike" cap="none" dirty="0">
                <a:solidFill>
                  <a:srgbClr val="000000"/>
                </a:solidFill>
                <a:latin typeface="Arial"/>
                <a:ea typeface="Arial"/>
                <a:cs typeface="Arial"/>
                <a:sym typeface="Arial"/>
              </a:endParaRPr>
            </a:p>
          </p:txBody>
        </p:sp>
        <p:sp>
          <p:nvSpPr>
            <p:cNvPr id="24" name="Google Shape;320;p11">
              <a:extLst>
                <a:ext uri="{FF2B5EF4-FFF2-40B4-BE49-F238E27FC236}">
                  <a16:creationId xmlns:a16="http://schemas.microsoft.com/office/drawing/2014/main" id="{CEDDF233-89DB-4A74-1F1D-F36F9EE7B753}"/>
                </a:ext>
              </a:extLst>
            </p:cNvPr>
            <p:cNvSpPr/>
            <p:nvPr/>
          </p:nvSpPr>
          <p:spPr>
            <a:xfrm>
              <a:off x="10898" y="1426938"/>
              <a:ext cx="3696228" cy="2165215"/>
            </a:xfrm>
            <a:prstGeom prst="rect">
              <a:avLst/>
            </a:prstGeom>
            <a:ln/>
          </p:spPr>
          <p:style>
            <a:lnRef idx="2">
              <a:schemeClr val="accent1"/>
            </a:lnRef>
            <a:fillRef idx="1">
              <a:schemeClr val="lt1"/>
            </a:fillRef>
            <a:effectRef idx="0">
              <a:schemeClr val="accent1"/>
            </a:effectRef>
            <a:fontRef idx="minor">
              <a:schemeClr val="dk1"/>
            </a:fontRef>
          </p:style>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321;p11">
              <a:extLst>
                <a:ext uri="{FF2B5EF4-FFF2-40B4-BE49-F238E27FC236}">
                  <a16:creationId xmlns:a16="http://schemas.microsoft.com/office/drawing/2014/main" id="{FE2A4FDA-EEFF-1BC1-6355-FE471D51B7F5}"/>
                </a:ext>
              </a:extLst>
            </p:cNvPr>
            <p:cNvSpPr txBox="1"/>
            <p:nvPr/>
          </p:nvSpPr>
          <p:spPr>
            <a:xfrm>
              <a:off x="7277" y="1312723"/>
              <a:ext cx="3806185" cy="2165215"/>
            </a:xfrm>
            <a:prstGeom prst="rect">
              <a:avLst/>
            </a:prstGeom>
            <a:noFill/>
            <a:ln>
              <a:noFill/>
            </a:ln>
          </p:spPr>
          <p:txBody>
            <a:bodyPr spcFirstLastPara="1" wrap="square" lIns="365100" tIns="365100" rIns="365100" bIns="365100" anchor="t" anchorCtr="0">
              <a:noAutofit/>
            </a:bodyPr>
            <a:lstStyle/>
            <a:p>
              <a:pPr marL="0" marR="0" lvl="0" indent="0" algn="l" rtl="0">
                <a:lnSpc>
                  <a:spcPct val="90000"/>
                </a:lnSpc>
                <a:spcBef>
                  <a:spcPts val="0"/>
                </a:spcBef>
                <a:spcAft>
                  <a:spcPts val="0"/>
                </a:spcAft>
                <a:buClr>
                  <a:schemeClr val="lt1"/>
                </a:buClr>
                <a:buSzPts val="1600"/>
                <a:buFont typeface="Calibri"/>
                <a:buNone/>
              </a:pPr>
              <a:r>
                <a:rPr lang="en-US" sz="1600" b="0" i="0" u="none" strike="noStrike" cap="none" dirty="0">
                  <a:solidFill>
                    <a:srgbClr val="26408F"/>
                  </a:solidFill>
                  <a:latin typeface="+mj-lt"/>
                  <a:ea typeface="Calibri"/>
                  <a:cs typeface="Calibri"/>
                  <a:sym typeface="Calibri"/>
                </a:rPr>
                <a:t>Calculate the percentage of morning draws relative to the total number of draws performed by the laboratory. This metric helps assess the efficiency of morning operations and identifies peak periods of activity. </a:t>
              </a:r>
              <a:endParaRPr lang="en-US" sz="1600" dirty="0">
                <a:solidFill>
                  <a:srgbClr val="26408F"/>
                </a:solidFill>
                <a:latin typeface="+mj-lt"/>
              </a:endParaRPr>
            </a:p>
          </p:txBody>
        </p:sp>
        <p:sp>
          <p:nvSpPr>
            <p:cNvPr id="26" name="Google Shape;322;p11">
              <a:extLst>
                <a:ext uri="{FF2B5EF4-FFF2-40B4-BE49-F238E27FC236}">
                  <a16:creationId xmlns:a16="http://schemas.microsoft.com/office/drawing/2014/main" id="{149728D8-CCBE-40F7-BE90-4B5F1A5EC1F6}"/>
                </a:ext>
              </a:extLst>
            </p:cNvPr>
            <p:cNvSpPr/>
            <p:nvPr/>
          </p:nvSpPr>
          <p:spPr>
            <a:xfrm>
              <a:off x="3815021" y="318070"/>
              <a:ext cx="3696228" cy="1108868"/>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26408F"/>
                </a:solidFill>
                <a:latin typeface="Arial"/>
                <a:ea typeface="Arial"/>
                <a:cs typeface="Arial"/>
                <a:sym typeface="Arial"/>
              </a:endParaRPr>
            </a:p>
          </p:txBody>
        </p:sp>
        <p:sp>
          <p:nvSpPr>
            <p:cNvPr id="27" name="Google Shape;323;p11">
              <a:extLst>
                <a:ext uri="{FF2B5EF4-FFF2-40B4-BE49-F238E27FC236}">
                  <a16:creationId xmlns:a16="http://schemas.microsoft.com/office/drawing/2014/main" id="{92379E45-9646-5577-9CE4-3968B211D83A}"/>
                </a:ext>
              </a:extLst>
            </p:cNvPr>
            <p:cNvSpPr txBox="1"/>
            <p:nvPr/>
          </p:nvSpPr>
          <p:spPr>
            <a:xfrm>
              <a:off x="3811401" y="301879"/>
              <a:ext cx="3696228" cy="1108868"/>
            </a:xfrm>
            <a:prstGeom prst="rect">
              <a:avLst/>
            </a:prstGeom>
            <a:noFill/>
            <a:ln>
              <a:noFill/>
            </a:ln>
          </p:spPr>
          <p:txBody>
            <a:bodyPr spcFirstLastPara="1" wrap="square" lIns="292075" tIns="292075" rIns="292075" bIns="292075" anchor="ctr" anchorCtr="0">
              <a:noAutofit/>
            </a:bodyPr>
            <a:lstStyle/>
            <a:p>
              <a:pPr marL="0" marR="0" lvl="0" indent="0" algn="ctr" rtl="0">
                <a:lnSpc>
                  <a:spcPct val="90000"/>
                </a:lnSpc>
                <a:spcBef>
                  <a:spcPts val="0"/>
                </a:spcBef>
                <a:spcAft>
                  <a:spcPts val="0"/>
                </a:spcAft>
                <a:buClr>
                  <a:srgbClr val="000000"/>
                </a:buClr>
                <a:buSzPts val="3200"/>
                <a:buFont typeface="Arial"/>
                <a:buNone/>
              </a:pPr>
              <a:r>
                <a:rPr lang="en-US" sz="3200" b="1" i="0" u="none" strike="noStrike" cap="none" dirty="0">
                  <a:solidFill>
                    <a:schemeClr val="lt1"/>
                  </a:solidFill>
                  <a:latin typeface="Arial"/>
                  <a:ea typeface="Arial"/>
                  <a:cs typeface="Arial"/>
                  <a:sym typeface="Arial"/>
                </a:rPr>
                <a:t>02</a:t>
              </a:r>
              <a:endParaRPr sz="1400" b="0" i="0" u="none" strike="noStrike" cap="none" dirty="0">
                <a:solidFill>
                  <a:srgbClr val="000000"/>
                </a:solidFill>
                <a:latin typeface="Arial"/>
                <a:ea typeface="Arial"/>
                <a:cs typeface="Arial"/>
                <a:sym typeface="Arial"/>
              </a:endParaRPr>
            </a:p>
          </p:txBody>
        </p:sp>
        <p:sp>
          <p:nvSpPr>
            <p:cNvPr id="28" name="Google Shape;324;p11">
              <a:extLst>
                <a:ext uri="{FF2B5EF4-FFF2-40B4-BE49-F238E27FC236}">
                  <a16:creationId xmlns:a16="http://schemas.microsoft.com/office/drawing/2014/main" id="{1C685A18-505A-78E2-3A68-9EF576AB7E45}"/>
                </a:ext>
              </a:extLst>
            </p:cNvPr>
            <p:cNvSpPr/>
            <p:nvPr/>
          </p:nvSpPr>
          <p:spPr>
            <a:xfrm>
              <a:off x="3815021" y="1426938"/>
              <a:ext cx="3696228" cy="2165215"/>
            </a:xfrm>
            <a:prstGeom prst="rect">
              <a:avLst/>
            </a:prstGeom>
            <a:ln/>
          </p:spPr>
          <p:style>
            <a:lnRef idx="2">
              <a:schemeClr val="accent1"/>
            </a:lnRef>
            <a:fillRef idx="1">
              <a:schemeClr val="lt1"/>
            </a:fillRef>
            <a:effectRef idx="0">
              <a:schemeClr val="accent1"/>
            </a:effectRef>
            <a:fontRef idx="minor">
              <a:schemeClr val="dk1"/>
            </a:fontRef>
          </p:style>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325;p11">
              <a:extLst>
                <a:ext uri="{FF2B5EF4-FFF2-40B4-BE49-F238E27FC236}">
                  <a16:creationId xmlns:a16="http://schemas.microsoft.com/office/drawing/2014/main" id="{1DB29522-2798-0BA6-BBA9-4B25EF752232}"/>
                </a:ext>
              </a:extLst>
            </p:cNvPr>
            <p:cNvSpPr txBox="1"/>
            <p:nvPr/>
          </p:nvSpPr>
          <p:spPr>
            <a:xfrm>
              <a:off x="3814242" y="1410747"/>
              <a:ext cx="3696228" cy="2165215"/>
            </a:xfrm>
            <a:prstGeom prst="rect">
              <a:avLst/>
            </a:prstGeom>
            <a:ln/>
          </p:spPr>
          <p:style>
            <a:lnRef idx="2">
              <a:schemeClr val="accent1"/>
            </a:lnRef>
            <a:fillRef idx="1">
              <a:schemeClr val="lt1"/>
            </a:fillRef>
            <a:effectRef idx="0">
              <a:schemeClr val="accent1"/>
            </a:effectRef>
            <a:fontRef idx="minor">
              <a:schemeClr val="dk1"/>
            </a:fontRef>
          </p:style>
          <p:txBody>
            <a:bodyPr spcFirstLastPara="1" wrap="square" lIns="365100" tIns="365100" rIns="365100" bIns="365100" anchor="t" anchorCtr="0">
              <a:noAutofit/>
            </a:bodyPr>
            <a:lstStyle/>
            <a:p>
              <a:pPr marL="0" marR="0" lvl="0" indent="0" algn="l" rtl="0">
                <a:lnSpc>
                  <a:spcPct val="90000"/>
                </a:lnSpc>
                <a:spcBef>
                  <a:spcPts val="0"/>
                </a:spcBef>
                <a:spcAft>
                  <a:spcPts val="0"/>
                </a:spcAft>
                <a:buClr>
                  <a:schemeClr val="lt1"/>
                </a:buClr>
                <a:buSzPts val="1600"/>
                <a:buFont typeface="Calibri"/>
                <a:buNone/>
              </a:pPr>
              <a:r>
                <a:rPr lang="en-US" sz="1600" b="0" i="0" u="none" strike="noStrike" cap="none" dirty="0">
                  <a:solidFill>
                    <a:srgbClr val="26408F"/>
                  </a:solidFill>
                  <a:latin typeface="+mj-lt"/>
                  <a:ea typeface="Calibri"/>
                  <a:cs typeface="Calibri"/>
                  <a:sym typeface="Calibri"/>
                </a:rPr>
                <a:t>Build an interactive </a:t>
              </a:r>
              <a:r>
                <a:rPr lang="en-US" sz="1600" dirty="0">
                  <a:solidFill>
                    <a:srgbClr val="26408F"/>
                  </a:solidFill>
                  <a:latin typeface="+mj-lt"/>
                  <a:ea typeface="Calibri"/>
                  <a:cs typeface="Calibri"/>
                  <a:sym typeface="Calibri"/>
                </a:rPr>
                <a:t>m</a:t>
              </a:r>
              <a:r>
                <a:rPr lang="en-US" sz="1600" b="0" i="0" u="none" strike="noStrike" cap="none" dirty="0">
                  <a:solidFill>
                    <a:srgbClr val="26408F"/>
                  </a:solidFill>
                  <a:latin typeface="+mj-lt"/>
                  <a:ea typeface="Calibri"/>
                  <a:cs typeface="Calibri"/>
                  <a:sym typeface="Calibri"/>
                </a:rPr>
                <a:t>etric to calculate: </a:t>
              </a:r>
              <a:endParaRPr lang="en-US" dirty="0">
                <a:solidFill>
                  <a:srgbClr val="26408F"/>
                </a:solidFill>
                <a:latin typeface="+mj-lt"/>
                <a:ea typeface="Calibri"/>
              </a:endParaRPr>
            </a:p>
            <a:p>
              <a:pPr marL="0" marR="0" lvl="0" indent="0" algn="l" rtl="0">
                <a:lnSpc>
                  <a:spcPct val="90000"/>
                </a:lnSpc>
                <a:spcBef>
                  <a:spcPts val="0"/>
                </a:spcBef>
                <a:spcAft>
                  <a:spcPts val="0"/>
                </a:spcAft>
                <a:buClr>
                  <a:schemeClr val="lt1"/>
                </a:buClr>
                <a:buSzPts val="1600"/>
                <a:buFont typeface="Calibri"/>
                <a:buNone/>
              </a:pPr>
              <a:endParaRPr lang="en-US" sz="1200" b="0" i="0" u="none" strike="noStrike" cap="none" dirty="0">
                <a:solidFill>
                  <a:srgbClr val="26408F"/>
                </a:solidFill>
                <a:latin typeface="+mj-lt"/>
                <a:ea typeface="Calibri"/>
                <a:cs typeface="Calibri"/>
                <a:sym typeface="Calibri"/>
              </a:endParaRPr>
            </a:p>
            <a:p>
              <a:pPr marL="171450" marR="0" lvl="0" indent="-171450" algn="l" rtl="0">
                <a:lnSpc>
                  <a:spcPct val="90000"/>
                </a:lnSpc>
                <a:spcBef>
                  <a:spcPts val="0"/>
                </a:spcBef>
                <a:spcAft>
                  <a:spcPts val="0"/>
                </a:spcAft>
                <a:buClr>
                  <a:srgbClr val="26408F"/>
                </a:buClr>
                <a:buSzPct val="100000"/>
                <a:buFont typeface="Arial" panose="020B0604020202020204" pitchFamily="34" charset="0"/>
                <a:buChar char="•"/>
              </a:pPr>
              <a:r>
                <a:rPr lang="en-US" sz="1200" b="0" i="0" u="none" strike="noStrike" cap="none" dirty="0">
                  <a:solidFill>
                    <a:srgbClr val="26408F"/>
                  </a:solidFill>
                  <a:latin typeface="+mj-lt"/>
                  <a:ea typeface="Calibri"/>
                  <a:cs typeface="Calibri"/>
                  <a:sym typeface="Calibri"/>
                </a:rPr>
                <a:t>% Of AM draws by certain time: 8 AM, 9 AM, 10 AM etc.</a:t>
              </a:r>
              <a:endParaRPr lang="en-US" dirty="0">
                <a:solidFill>
                  <a:srgbClr val="26408F"/>
                </a:solidFill>
                <a:latin typeface="+mj-lt"/>
              </a:endParaRPr>
            </a:p>
            <a:p>
              <a:pPr marL="171450" marR="0" lvl="1" indent="-171450" rtl="0">
                <a:lnSpc>
                  <a:spcPct val="90000"/>
                </a:lnSpc>
                <a:spcBef>
                  <a:spcPts val="180"/>
                </a:spcBef>
                <a:spcAft>
                  <a:spcPts val="0"/>
                </a:spcAft>
                <a:buClr>
                  <a:srgbClr val="26408F"/>
                </a:buClr>
                <a:buSzPts val="1200"/>
                <a:buFont typeface="Arial" panose="020B0604020202020204" pitchFamily="34" charset="0"/>
                <a:buChar char="•"/>
              </a:pPr>
              <a:r>
                <a:rPr lang="en-US" sz="1200" b="0" i="0" u="none" strike="noStrike" cap="none" dirty="0">
                  <a:solidFill>
                    <a:srgbClr val="26408F"/>
                  </a:solidFill>
                  <a:latin typeface="+mj-lt"/>
                  <a:ea typeface="Calibri"/>
                  <a:cs typeface="Calibri"/>
                  <a:sym typeface="Calibri"/>
                </a:rPr>
                <a:t>% of AM lab draws received in the Lab by 8 AM, 9 AM etc. </a:t>
              </a:r>
              <a:endParaRPr lang="en-US" dirty="0">
                <a:solidFill>
                  <a:srgbClr val="26408F"/>
                </a:solidFill>
                <a:latin typeface="+mj-lt"/>
              </a:endParaRPr>
            </a:p>
            <a:p>
              <a:pPr marL="171450" marR="0" lvl="1" indent="-171450" rtl="0">
                <a:lnSpc>
                  <a:spcPct val="90000"/>
                </a:lnSpc>
                <a:spcBef>
                  <a:spcPts val="180"/>
                </a:spcBef>
                <a:spcAft>
                  <a:spcPts val="0"/>
                </a:spcAft>
                <a:buClr>
                  <a:srgbClr val="26408F"/>
                </a:buClr>
                <a:buSzPts val="1200"/>
                <a:buFont typeface="Arial" panose="020B0604020202020204" pitchFamily="34" charset="0"/>
                <a:buChar char="•"/>
              </a:pPr>
              <a:r>
                <a:rPr lang="en-US" sz="1200" b="0" i="0" u="none" strike="noStrike" cap="none" dirty="0">
                  <a:solidFill>
                    <a:srgbClr val="26408F"/>
                  </a:solidFill>
                  <a:latin typeface="+mj-lt"/>
                  <a:ea typeface="Calibri"/>
                  <a:cs typeface="Calibri"/>
                  <a:sym typeface="Calibri"/>
                </a:rPr>
                <a:t>% of AM lab draws resulted by 8 AM, 9 AM,  etc. </a:t>
              </a:r>
              <a:endParaRPr lang="en-US" dirty="0">
                <a:solidFill>
                  <a:srgbClr val="26408F"/>
                </a:solidFill>
                <a:latin typeface="+mj-lt"/>
              </a:endParaRPr>
            </a:p>
          </p:txBody>
        </p:sp>
        <p:sp>
          <p:nvSpPr>
            <p:cNvPr id="30" name="Google Shape;326;p11">
              <a:extLst>
                <a:ext uri="{FF2B5EF4-FFF2-40B4-BE49-F238E27FC236}">
                  <a16:creationId xmlns:a16="http://schemas.microsoft.com/office/drawing/2014/main" id="{08A5AFCA-9585-5A24-249B-01B9D83C2875}"/>
                </a:ext>
              </a:extLst>
            </p:cNvPr>
            <p:cNvSpPr/>
            <p:nvPr/>
          </p:nvSpPr>
          <p:spPr>
            <a:xfrm>
              <a:off x="7619144" y="318070"/>
              <a:ext cx="3696228" cy="1108868"/>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26408F"/>
                </a:solidFill>
                <a:latin typeface="Arial"/>
                <a:ea typeface="Arial"/>
                <a:cs typeface="Arial"/>
                <a:sym typeface="Arial"/>
              </a:endParaRPr>
            </a:p>
          </p:txBody>
        </p:sp>
        <p:sp>
          <p:nvSpPr>
            <p:cNvPr id="31" name="Google Shape;327;p11">
              <a:extLst>
                <a:ext uri="{FF2B5EF4-FFF2-40B4-BE49-F238E27FC236}">
                  <a16:creationId xmlns:a16="http://schemas.microsoft.com/office/drawing/2014/main" id="{7B94340F-5780-0EE5-A550-FD5A1B5E1FA1}"/>
                </a:ext>
              </a:extLst>
            </p:cNvPr>
            <p:cNvSpPr txBox="1"/>
            <p:nvPr/>
          </p:nvSpPr>
          <p:spPr>
            <a:xfrm>
              <a:off x="7614745" y="301879"/>
              <a:ext cx="3696228" cy="1108868"/>
            </a:xfrm>
            <a:prstGeom prst="rect">
              <a:avLst/>
            </a:prstGeom>
            <a:noFill/>
            <a:ln>
              <a:noFill/>
            </a:ln>
          </p:spPr>
          <p:txBody>
            <a:bodyPr spcFirstLastPara="1" wrap="square" lIns="292075" tIns="292075" rIns="292075" bIns="292075" anchor="ctr" anchorCtr="0">
              <a:noAutofit/>
            </a:bodyPr>
            <a:lstStyle/>
            <a:p>
              <a:pPr marL="0" marR="0" lvl="0" indent="0" algn="ctr" rtl="0">
                <a:lnSpc>
                  <a:spcPct val="90000"/>
                </a:lnSpc>
                <a:spcBef>
                  <a:spcPts val="0"/>
                </a:spcBef>
                <a:spcAft>
                  <a:spcPts val="0"/>
                </a:spcAft>
                <a:buClr>
                  <a:srgbClr val="000000"/>
                </a:buClr>
                <a:buSzPts val="3200"/>
                <a:buFont typeface="Arial"/>
                <a:buNone/>
              </a:pPr>
              <a:r>
                <a:rPr lang="en-US" sz="3200" b="1" i="0" u="none" strike="noStrike" cap="none" dirty="0">
                  <a:solidFill>
                    <a:schemeClr val="lt1"/>
                  </a:solidFill>
                  <a:latin typeface="Arial"/>
                  <a:ea typeface="Arial"/>
                  <a:cs typeface="Arial"/>
                  <a:sym typeface="Arial"/>
                </a:rPr>
                <a:t>03</a:t>
              </a:r>
              <a:endParaRPr sz="3900" b="1" i="0" u="none" strike="noStrike" cap="none" dirty="0">
                <a:solidFill>
                  <a:schemeClr val="lt1"/>
                </a:solidFill>
                <a:latin typeface="Arial"/>
                <a:ea typeface="Arial"/>
                <a:cs typeface="Arial"/>
                <a:sym typeface="Arial"/>
              </a:endParaRPr>
            </a:p>
          </p:txBody>
        </p:sp>
        <p:sp>
          <p:nvSpPr>
            <p:cNvPr id="32" name="Google Shape;328;p11">
              <a:extLst>
                <a:ext uri="{FF2B5EF4-FFF2-40B4-BE49-F238E27FC236}">
                  <a16:creationId xmlns:a16="http://schemas.microsoft.com/office/drawing/2014/main" id="{8B2182D2-E66A-1BB6-FB9B-9650D09BB8C6}"/>
                </a:ext>
              </a:extLst>
            </p:cNvPr>
            <p:cNvSpPr/>
            <p:nvPr/>
          </p:nvSpPr>
          <p:spPr>
            <a:xfrm>
              <a:off x="7619144" y="1426938"/>
              <a:ext cx="3696228" cy="2165215"/>
            </a:xfrm>
            <a:prstGeom prst="rect">
              <a:avLst/>
            </a:prstGeom>
            <a:ln/>
          </p:spPr>
          <p:style>
            <a:lnRef idx="2">
              <a:schemeClr val="accent1"/>
            </a:lnRef>
            <a:fillRef idx="1">
              <a:schemeClr val="lt1"/>
            </a:fillRef>
            <a:effectRef idx="0">
              <a:schemeClr val="accent1"/>
            </a:effectRef>
            <a:fontRef idx="minor">
              <a:schemeClr val="dk1"/>
            </a:fontRef>
          </p:style>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29;p11">
              <a:extLst>
                <a:ext uri="{FF2B5EF4-FFF2-40B4-BE49-F238E27FC236}">
                  <a16:creationId xmlns:a16="http://schemas.microsoft.com/office/drawing/2014/main" id="{761EAA78-BC16-D8C8-7F3A-2C34CAEF5FAE}"/>
                </a:ext>
              </a:extLst>
            </p:cNvPr>
            <p:cNvSpPr txBox="1"/>
            <p:nvPr/>
          </p:nvSpPr>
          <p:spPr>
            <a:xfrm>
              <a:off x="7589957" y="1455161"/>
              <a:ext cx="3696228" cy="2165215"/>
            </a:xfrm>
            <a:prstGeom prst="rect">
              <a:avLst/>
            </a:prstGeom>
            <a:noFill/>
            <a:ln>
              <a:noFill/>
            </a:ln>
          </p:spPr>
          <p:txBody>
            <a:bodyPr spcFirstLastPara="1" wrap="square" lIns="365100" tIns="365100" rIns="365100" bIns="365100" anchor="t" anchorCtr="0">
              <a:noAutofit/>
            </a:bodyPr>
            <a:lstStyle/>
            <a:p>
              <a:pPr marL="0" marR="0" lvl="0" indent="0" algn="l" rtl="0">
                <a:lnSpc>
                  <a:spcPct val="90000"/>
                </a:lnSpc>
                <a:spcBef>
                  <a:spcPts val="0"/>
                </a:spcBef>
                <a:spcAft>
                  <a:spcPts val="0"/>
                </a:spcAft>
                <a:buClr>
                  <a:schemeClr val="lt1"/>
                </a:buClr>
                <a:buSzPts val="1600"/>
                <a:buFont typeface="Calibri"/>
                <a:buNone/>
              </a:pPr>
              <a:r>
                <a:rPr lang="en-US" sz="1600" b="0" i="0" u="none" strike="noStrike" cap="none" dirty="0">
                  <a:solidFill>
                    <a:srgbClr val="26408F"/>
                  </a:solidFill>
                  <a:latin typeface="Arial" panose="020B0604020202020204" pitchFamily="34" charset="0"/>
                  <a:ea typeface="Calibri"/>
                  <a:cs typeface="Arial" panose="020B0604020202020204" pitchFamily="34" charset="0"/>
                  <a:sym typeface="Calibri"/>
                </a:rPr>
                <a:t>Set a benchmark: preferably 90% of lab results resulted by 8 AM </a:t>
              </a:r>
              <a:r>
                <a:rPr lang="en-US" sz="1600" dirty="0">
                  <a:solidFill>
                    <a:srgbClr val="26408F"/>
                  </a:solidFill>
                  <a:latin typeface="Arial" panose="020B0604020202020204" pitchFamily="34" charset="0"/>
                  <a:ea typeface="Calibri"/>
                  <a:cs typeface="Arial" panose="020B0604020202020204" pitchFamily="34" charset="0"/>
                  <a:sym typeface="Calibri"/>
                </a:rPr>
                <a:t>or</a:t>
              </a:r>
              <a:r>
                <a:rPr lang="en-US" sz="1600" b="0" i="0" u="none" strike="noStrike" cap="none" dirty="0">
                  <a:solidFill>
                    <a:srgbClr val="26408F"/>
                  </a:solidFill>
                  <a:latin typeface="Arial" panose="020B0604020202020204" pitchFamily="34" charset="0"/>
                  <a:ea typeface="Calibri"/>
                  <a:cs typeface="Arial" panose="020B0604020202020204" pitchFamily="34" charset="0"/>
                  <a:sym typeface="Calibri"/>
                </a:rPr>
                <a:t> 9 AM so it is available for physician rounding. </a:t>
              </a:r>
              <a:endParaRPr lang="en-US" sz="1600" dirty="0">
                <a:solidFill>
                  <a:srgbClr val="26408F"/>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989935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a:extLst>
            <a:ext uri="{FF2B5EF4-FFF2-40B4-BE49-F238E27FC236}">
              <a16:creationId xmlns:a16="http://schemas.microsoft.com/office/drawing/2014/main" id="{2ED48C63-D7AF-ED9D-DA76-ECC54E494A5A}"/>
            </a:ext>
          </a:extLst>
        </p:cNvPr>
        <p:cNvGrpSpPr/>
        <p:nvPr/>
      </p:nvGrpSpPr>
      <p:grpSpPr>
        <a:xfrm>
          <a:off x="0" y="0"/>
          <a:ext cx="0" cy="0"/>
          <a:chOff x="0" y="0"/>
          <a:chExt cx="0" cy="0"/>
        </a:xfrm>
      </p:grpSpPr>
      <p:sp>
        <p:nvSpPr>
          <p:cNvPr id="93" name="Google Shape;93;p1">
            <a:extLst>
              <a:ext uri="{FF2B5EF4-FFF2-40B4-BE49-F238E27FC236}">
                <a16:creationId xmlns:a16="http://schemas.microsoft.com/office/drawing/2014/main" id="{206A5FD1-813B-7D29-65BC-7A7D35903DF0}"/>
              </a:ext>
            </a:extLst>
          </p:cNvPr>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lt1"/>
              </a:buClr>
              <a:buSzPts val="6000"/>
              <a:buFont typeface="Arial"/>
              <a:buNone/>
            </a:pPr>
            <a:r>
              <a:rPr lang="en-US" dirty="0"/>
              <a:t>AM Lab Metrics</a:t>
            </a:r>
            <a:endParaRPr dirty="0">
              <a:solidFill>
                <a:schemeClr val="bg1"/>
              </a:solidFill>
            </a:endParaRPr>
          </a:p>
        </p:txBody>
      </p:sp>
      <p:sp>
        <p:nvSpPr>
          <p:cNvPr id="94" name="Google Shape;94;p1">
            <a:extLst>
              <a:ext uri="{FF2B5EF4-FFF2-40B4-BE49-F238E27FC236}">
                <a16:creationId xmlns:a16="http://schemas.microsoft.com/office/drawing/2014/main" id="{6249B54A-71CD-3C7F-E638-FD7F08DEA0A5}"/>
              </a:ext>
            </a:extLst>
          </p:cNvPr>
          <p:cNvSpPr txBox="1">
            <a:spLocks noGrp="1"/>
          </p:cNvSpPr>
          <p:nvPr>
            <p:ph type="subTitle" idx="1"/>
          </p:nvPr>
        </p:nvSpPr>
        <p:spPr>
          <a:xfrm>
            <a:off x="876300" y="5384800"/>
            <a:ext cx="7457803" cy="1341119"/>
          </a:xfrm>
          <a:prstGeom prst="rect">
            <a:avLst/>
          </a:prstGeom>
          <a:noFill/>
          <a:ln>
            <a:noFill/>
          </a:ln>
        </p:spPr>
        <p:txBody>
          <a:bodyPr spcFirstLastPara="1" wrap="square" lIns="91425" tIns="45700" rIns="91425" bIns="45700" anchor="ctr" anchorCtr="0">
            <a:normAutofit/>
          </a:bodyPr>
          <a:lstStyle/>
          <a:p>
            <a:pPr marL="0" lvl="0" indent="0" rtl="0">
              <a:lnSpc>
                <a:spcPct val="90000"/>
              </a:lnSpc>
              <a:spcBef>
                <a:spcPts val="0"/>
              </a:spcBef>
              <a:spcAft>
                <a:spcPts val="0"/>
              </a:spcAft>
              <a:buClr>
                <a:schemeClr val="dk1"/>
              </a:buClr>
              <a:buSzPts val="2400"/>
              <a:buNone/>
            </a:pPr>
            <a:r>
              <a:rPr lang="en-US" dirty="0"/>
              <a:t>Sample Metrics </a:t>
            </a:r>
          </a:p>
        </p:txBody>
      </p:sp>
    </p:spTree>
    <p:extLst>
      <p:ext uri="{BB962C8B-B14F-4D97-AF65-F5344CB8AC3E}">
        <p14:creationId xmlns:p14="http://schemas.microsoft.com/office/powerpoint/2010/main" val="4038853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1">
          <a:extLst>
            <a:ext uri="{FF2B5EF4-FFF2-40B4-BE49-F238E27FC236}">
              <a16:creationId xmlns:a16="http://schemas.microsoft.com/office/drawing/2014/main" id="{8C0A2ABF-4198-33DB-658D-B7CC663C8804}"/>
            </a:ext>
          </a:extLst>
        </p:cNvPr>
        <p:cNvGrpSpPr/>
        <p:nvPr/>
      </p:nvGrpSpPr>
      <p:grpSpPr>
        <a:xfrm>
          <a:off x="0" y="0"/>
          <a:ext cx="0" cy="0"/>
          <a:chOff x="0" y="0"/>
          <a:chExt cx="0" cy="0"/>
        </a:xfrm>
      </p:grpSpPr>
      <p:sp>
        <p:nvSpPr>
          <p:cNvPr id="212" name="Google Shape;212;p55">
            <a:extLst>
              <a:ext uri="{FF2B5EF4-FFF2-40B4-BE49-F238E27FC236}">
                <a16:creationId xmlns:a16="http://schemas.microsoft.com/office/drawing/2014/main" id="{521CA09B-ED40-6C6B-E6B3-A05039BB2340}"/>
              </a:ext>
            </a:extLst>
          </p:cNvPr>
          <p:cNvSpPr txBox="1">
            <a:spLocks noGrp="1"/>
          </p:cNvSpPr>
          <p:nvPr>
            <p:ph type="title"/>
          </p:nvPr>
        </p:nvSpPr>
        <p:spPr>
          <a:xfrm>
            <a:off x="838200" y="123873"/>
            <a:ext cx="67525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dirty="0"/>
              <a:t>Daily AM Lab by 9 AM (% collected, </a:t>
            </a:r>
            <a:br>
              <a:rPr lang="en-US" dirty="0"/>
            </a:br>
            <a:r>
              <a:rPr lang="en-US" dirty="0"/>
              <a:t>% Received, % Completed) </a:t>
            </a:r>
            <a:endParaRPr dirty="0"/>
          </a:p>
        </p:txBody>
      </p:sp>
      <p:pic>
        <p:nvPicPr>
          <p:cNvPr id="11" name="Google Shape;174;g2b82ec37637_0_112" descr="image of a chart ">
            <a:extLst>
              <a:ext uri="{FF2B5EF4-FFF2-40B4-BE49-F238E27FC236}">
                <a16:creationId xmlns:a16="http://schemas.microsoft.com/office/drawing/2014/main" id="{5CE8078E-D81F-B782-25DC-9B0CCA278548}"/>
              </a:ext>
            </a:extLst>
          </p:cNvPr>
          <p:cNvPicPr preferRelativeResize="0">
            <a:picLocks noGrp="1"/>
          </p:cNvPicPr>
          <p:nvPr>
            <p:ph type="body" idx="1"/>
          </p:nvPr>
        </p:nvPicPr>
        <p:blipFill rotWithShape="1">
          <a:blip r:embed="rId3">
            <a:alphaModFix/>
          </a:blip>
          <a:srcRect/>
          <a:stretch/>
        </p:blipFill>
        <p:spPr>
          <a:xfrm>
            <a:off x="1464918" y="1634238"/>
            <a:ext cx="8795501" cy="4442438"/>
          </a:xfrm>
          <a:prstGeom prst="rect">
            <a:avLst/>
          </a:prstGeom>
          <a:noFill/>
          <a:ln>
            <a:noFill/>
          </a:ln>
        </p:spPr>
      </p:pic>
    </p:spTree>
    <p:extLst>
      <p:ext uri="{BB962C8B-B14F-4D97-AF65-F5344CB8AC3E}">
        <p14:creationId xmlns:p14="http://schemas.microsoft.com/office/powerpoint/2010/main" val="367318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1">
          <a:extLst>
            <a:ext uri="{FF2B5EF4-FFF2-40B4-BE49-F238E27FC236}">
              <a16:creationId xmlns:a16="http://schemas.microsoft.com/office/drawing/2014/main" id="{3B5FB14B-5AEA-1ED9-B412-9501128848AD}"/>
            </a:ext>
          </a:extLst>
        </p:cNvPr>
        <p:cNvGrpSpPr/>
        <p:nvPr/>
      </p:nvGrpSpPr>
      <p:grpSpPr>
        <a:xfrm>
          <a:off x="0" y="0"/>
          <a:ext cx="0" cy="0"/>
          <a:chOff x="0" y="0"/>
          <a:chExt cx="0" cy="0"/>
        </a:xfrm>
      </p:grpSpPr>
      <p:sp>
        <p:nvSpPr>
          <p:cNvPr id="212" name="Google Shape;212;p55">
            <a:extLst>
              <a:ext uri="{FF2B5EF4-FFF2-40B4-BE49-F238E27FC236}">
                <a16:creationId xmlns:a16="http://schemas.microsoft.com/office/drawing/2014/main" id="{CF065878-598A-9FEF-0FC6-07EDB73861F1}"/>
              </a:ext>
            </a:extLst>
          </p:cNvPr>
          <p:cNvSpPr txBox="1">
            <a:spLocks noGrp="1"/>
          </p:cNvSpPr>
          <p:nvPr>
            <p:ph type="title"/>
          </p:nvPr>
        </p:nvSpPr>
        <p:spPr>
          <a:xfrm>
            <a:off x="838200" y="123873"/>
            <a:ext cx="67525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dirty="0"/>
              <a:t>AM Labs by 8 AM</a:t>
            </a:r>
            <a:endParaRPr dirty="0"/>
          </a:p>
        </p:txBody>
      </p:sp>
      <p:pic>
        <p:nvPicPr>
          <p:cNvPr id="4" name="Google Shape;180;g2b82ec37637_0_117" descr="image of a chart ">
            <a:extLst>
              <a:ext uri="{FF2B5EF4-FFF2-40B4-BE49-F238E27FC236}">
                <a16:creationId xmlns:a16="http://schemas.microsoft.com/office/drawing/2014/main" id="{D9D62633-582D-DBCC-882A-A4B28E44296D}"/>
              </a:ext>
            </a:extLst>
          </p:cNvPr>
          <p:cNvPicPr preferRelativeResize="0">
            <a:picLocks/>
          </p:cNvPicPr>
          <p:nvPr/>
        </p:nvPicPr>
        <p:blipFill rotWithShape="1">
          <a:blip r:embed="rId3">
            <a:alphaModFix/>
          </a:blip>
          <a:srcRect/>
          <a:stretch/>
        </p:blipFill>
        <p:spPr>
          <a:xfrm>
            <a:off x="2536800" y="1644871"/>
            <a:ext cx="7118400" cy="4351200"/>
          </a:xfrm>
          <a:prstGeom prst="rect">
            <a:avLst/>
          </a:prstGeom>
          <a:noFill/>
          <a:ln>
            <a:noFill/>
          </a:ln>
        </p:spPr>
      </p:pic>
    </p:spTree>
    <p:extLst>
      <p:ext uri="{BB962C8B-B14F-4D97-AF65-F5344CB8AC3E}">
        <p14:creationId xmlns:p14="http://schemas.microsoft.com/office/powerpoint/2010/main" val="717054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1">
          <a:extLst>
            <a:ext uri="{FF2B5EF4-FFF2-40B4-BE49-F238E27FC236}">
              <a16:creationId xmlns:a16="http://schemas.microsoft.com/office/drawing/2014/main" id="{CDF0AFA0-BD83-97F7-26A9-8A4CB96D3785}"/>
            </a:ext>
          </a:extLst>
        </p:cNvPr>
        <p:cNvGrpSpPr/>
        <p:nvPr/>
      </p:nvGrpSpPr>
      <p:grpSpPr>
        <a:xfrm>
          <a:off x="0" y="0"/>
          <a:ext cx="0" cy="0"/>
          <a:chOff x="0" y="0"/>
          <a:chExt cx="0" cy="0"/>
        </a:xfrm>
      </p:grpSpPr>
      <p:sp>
        <p:nvSpPr>
          <p:cNvPr id="212" name="Google Shape;212;p55">
            <a:extLst>
              <a:ext uri="{FF2B5EF4-FFF2-40B4-BE49-F238E27FC236}">
                <a16:creationId xmlns:a16="http://schemas.microsoft.com/office/drawing/2014/main" id="{BF5484DC-C6F5-003B-5BEC-44E5C6864C34}"/>
              </a:ext>
            </a:extLst>
          </p:cNvPr>
          <p:cNvSpPr txBox="1">
            <a:spLocks noGrp="1"/>
          </p:cNvSpPr>
          <p:nvPr>
            <p:ph type="title"/>
          </p:nvPr>
        </p:nvSpPr>
        <p:spPr>
          <a:xfrm>
            <a:off x="838200" y="123873"/>
            <a:ext cx="67525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sz="2800" dirty="0">
                <a:solidFill>
                  <a:srgbClr val="FFFFFF"/>
                </a:solidFill>
                <a:latin typeface="Arial" panose="020B0604020202020204" pitchFamily="34" charset="0"/>
                <a:ea typeface="Calibri"/>
                <a:cs typeface="Arial" panose="020B0604020202020204" pitchFamily="34" charset="0"/>
                <a:sym typeface="Calibri"/>
              </a:rPr>
              <a:t>Daily AM TAT and Order Volume  </a:t>
            </a:r>
            <a:br>
              <a:rPr lang="en-US" sz="2800" dirty="0">
                <a:solidFill>
                  <a:srgbClr val="FFFFFF"/>
                </a:solidFill>
                <a:latin typeface="Arial" panose="020B0604020202020204" pitchFamily="34" charset="0"/>
                <a:ea typeface="Calibri"/>
                <a:cs typeface="Arial" panose="020B0604020202020204" pitchFamily="34" charset="0"/>
                <a:sym typeface="Calibri"/>
              </a:rPr>
            </a:br>
            <a:r>
              <a:rPr lang="en-US" sz="2800" dirty="0">
                <a:solidFill>
                  <a:srgbClr val="FFFFFF"/>
                </a:solidFill>
                <a:latin typeface="Arial" panose="020B0604020202020204" pitchFamily="34" charset="0"/>
                <a:ea typeface="Calibri"/>
                <a:cs typeface="Arial" panose="020B0604020202020204" pitchFamily="34" charset="0"/>
                <a:sym typeface="Calibri"/>
              </a:rPr>
              <a:t>by 8 AM</a:t>
            </a:r>
            <a:endParaRPr dirty="0">
              <a:latin typeface="Arial" panose="020B0604020202020204" pitchFamily="34" charset="0"/>
              <a:cs typeface="Arial" panose="020B0604020202020204" pitchFamily="34" charset="0"/>
            </a:endParaRPr>
          </a:p>
        </p:txBody>
      </p:sp>
      <p:pic>
        <p:nvPicPr>
          <p:cNvPr id="2" name="Google Shape;188;g2b82ec37637_0_122" descr="image of chart">
            <a:extLst>
              <a:ext uri="{FF2B5EF4-FFF2-40B4-BE49-F238E27FC236}">
                <a16:creationId xmlns:a16="http://schemas.microsoft.com/office/drawing/2014/main" id="{D7829677-7D64-83B7-0FC5-AB189B494627}"/>
              </a:ext>
            </a:extLst>
          </p:cNvPr>
          <p:cNvPicPr preferRelativeResize="0">
            <a:picLocks noGrp="1"/>
          </p:cNvPicPr>
          <p:nvPr>
            <p:ph type="body" idx="1"/>
          </p:nvPr>
        </p:nvPicPr>
        <p:blipFill rotWithShape="1">
          <a:blip r:embed="rId3">
            <a:alphaModFix/>
          </a:blip>
          <a:srcRect/>
          <a:stretch/>
        </p:blipFill>
        <p:spPr>
          <a:xfrm>
            <a:off x="3089250" y="1608473"/>
            <a:ext cx="5523122" cy="4528988"/>
          </a:xfrm>
          <a:prstGeom prst="rect">
            <a:avLst/>
          </a:prstGeom>
          <a:noFill/>
          <a:ln>
            <a:noFill/>
          </a:ln>
        </p:spPr>
      </p:pic>
    </p:spTree>
    <p:extLst>
      <p:ext uri="{BB962C8B-B14F-4D97-AF65-F5344CB8AC3E}">
        <p14:creationId xmlns:p14="http://schemas.microsoft.com/office/powerpoint/2010/main" val="3380083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4618</TotalTime>
  <Words>487</Words>
  <Application>Microsoft Macintosh PowerPoint</Application>
  <PresentationFormat>Widescreen</PresentationFormat>
  <Paragraphs>44</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23-210340-MT_Executive_Board Meeting_Volunteer Program [54]  -  Read-Only</vt:lpstr>
      <vt:lpstr>Phlebotomy Metrics </vt:lpstr>
      <vt:lpstr>Facts/ Background </vt:lpstr>
      <vt:lpstr>Background</vt:lpstr>
      <vt:lpstr>Evaluate Workflow and Build Key Quality Metrics </vt:lpstr>
      <vt:lpstr>Recommendations</vt:lpstr>
      <vt:lpstr>AM Lab Metrics</vt:lpstr>
      <vt:lpstr>Daily AM Lab by 9 AM (% collected,  % Received, % Completed) </vt:lpstr>
      <vt:lpstr>AM Labs by 8 AM</vt:lpstr>
      <vt:lpstr>Daily AM TAT and Order Volume   by 8 AM</vt:lpstr>
      <vt:lpstr>Monthly AM labs by 8 AM </vt:lpstr>
      <vt:lpstr>Monthly AM Lab TAT by 8 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ASCP Negotiation &amp; Advocacy Toolbox</dc:title>
  <dc:creator>Beck, Lucy</dc:creator>
  <cp:lastModifiedBy>Sabina Pacula-Cwanek</cp:lastModifiedBy>
  <cp:revision>33</cp:revision>
  <dcterms:created xsi:type="dcterms:W3CDTF">2021-05-10T16:15:42Z</dcterms:created>
  <dcterms:modified xsi:type="dcterms:W3CDTF">2024-03-14T21:23:26Z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0x0101002C4972F345C06D498D7F41780ABCC7E3</vt:lpwstr>
  </property>
</Properties>
</file>