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346" r:id="rId2"/>
    <p:sldId id="349" r:id="rId3"/>
    <p:sldId id="352" r:id="rId4"/>
    <p:sldId id="360" r:id="rId5"/>
    <p:sldId id="361" r:id="rId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1" roundtripDataSignature="AMtx7mhz/bqDFFk1kvD5oOglXiv3RYY/q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SCP Center for Global Health" initials="" lastIdx="13" clrIdx="0"/>
  <p:cmAuthor id="1" name="Aaron Odegard" initials="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4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8"/>
    <p:restoredTop sz="94694"/>
  </p:normalViewPr>
  <p:slideViewPr>
    <p:cSldViewPr snapToGrid="0">
      <p:cViewPr varScale="1">
        <p:scale>
          <a:sx n="121" d="100"/>
          <a:sy n="121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92" Type="http://schemas.openxmlformats.org/officeDocument/2006/relationships/commentAuthors" Target="commentAuthors.xml"/><Relationship Id="rId2" Type="http://schemas.openxmlformats.org/officeDocument/2006/relationships/slide" Target="slides/slide1.xml"/><Relationship Id="rId91" Type="http://customschemas.google.com/relationships/presentationmetadata" Target="metadata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95" Type="http://schemas.openxmlformats.org/officeDocument/2006/relationships/theme" Target="theme/theme1.xml"/><Relationship Id="rId94" Type="http://schemas.openxmlformats.org/officeDocument/2006/relationships/viewProps" Target="viewProps.xml"/><Relationship Id="rId4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  <p:extLst>
    <p:ext uri="{620B2872-D7B9-4A21-9093-7833F8D536E1}">
      <p15:sldGuideLst xmlns:p15="http://schemas.microsoft.com/office/powerpoint/2012/main">
        <p15:guide id="1" orient="horz" pos="2880">
          <p15:clr>
            <a:srgbClr val="F26B43"/>
          </p15:clr>
        </p15:guide>
        <p15:guide id="2" pos="2160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93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26822" b="12572"/>
          <a:stretch/>
        </p:blipFill>
        <p:spPr>
          <a:xfrm>
            <a:off x="-132080" y="1270000"/>
            <a:ext cx="12535132" cy="4277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3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93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C58963"/>
              </a:buClr>
              <a:buSzPts val="1600"/>
              <a:buFont typeface="Arial"/>
              <a:buNone/>
              <a:defRPr sz="2000">
                <a:solidFill>
                  <a:srgbClr val="25408F"/>
                </a:solidFill>
              </a:defRPr>
            </a:lvl1pPr>
            <a:lvl2pPr lvl="1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 preserve="1">
  <p:cSld name="Goal with Large tex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1113" lvl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tabLst/>
              <a:defRPr sz="2800"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6187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5"/>
          <p:cNvSpPr/>
          <p:nvPr/>
        </p:nvSpPr>
        <p:spPr>
          <a:xfrm>
            <a:off x="0" y="0"/>
            <a:ext cx="7966895" cy="6877515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95"/>
          <p:cNvSpPr txBox="1">
            <a:spLocks noGrp="1"/>
          </p:cNvSpPr>
          <p:nvPr>
            <p:ph type="title"/>
          </p:nvPr>
        </p:nvSpPr>
        <p:spPr>
          <a:xfrm>
            <a:off x="757667" y="1152421"/>
            <a:ext cx="492376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95"/>
          <p:cNvSpPr txBox="1">
            <a:spLocks noGrp="1"/>
          </p:cNvSpPr>
          <p:nvPr>
            <p:ph type="body" idx="1"/>
          </p:nvPr>
        </p:nvSpPr>
        <p:spPr>
          <a:xfrm>
            <a:off x="757667" y="2550275"/>
            <a:ext cx="4923765" cy="3427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chemeClr val="lt1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chemeClr val="lt1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chemeClr val="lt1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95"/>
          <p:cNvSpPr/>
          <p:nvPr/>
        </p:nvSpPr>
        <p:spPr>
          <a:xfrm>
            <a:off x="6900076" y="1598753"/>
            <a:ext cx="3648973" cy="366049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95"/>
          <p:cNvSpPr>
            <a:spLocks noGrp="1"/>
          </p:cNvSpPr>
          <p:nvPr>
            <p:ph type="pic" idx="2"/>
          </p:nvPr>
        </p:nvSpPr>
        <p:spPr>
          <a:xfrm>
            <a:off x="6900075" y="1598753"/>
            <a:ext cx="3648974" cy="3660494"/>
          </a:xfrm>
          <a:prstGeom prst="rect">
            <a:avLst/>
          </a:prstGeom>
          <a:noFill/>
          <a:ln w="635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9364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8"/>
          <p:cNvSpPr/>
          <p:nvPr/>
        </p:nvSpPr>
        <p:spPr>
          <a:xfrm>
            <a:off x="0" y="0"/>
            <a:ext cx="3327400" cy="6857999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98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6" name="Google Shape;46;p98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052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47436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408F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2540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0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052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Font typeface="Arial"/>
              <a:buChar char="•"/>
              <a:defRPr sz="24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Font typeface="Arial"/>
              <a:buChar char="•"/>
              <a:defRPr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988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5" r:id="rId3"/>
    <p:sldLayoutId id="2147483666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F5DC7-7860-5F04-F23E-3EE2536A49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4875" y="2223987"/>
            <a:ext cx="9244914" cy="3332481"/>
          </a:xfrm>
        </p:spPr>
        <p:txBody>
          <a:bodyPr>
            <a:normAutofit/>
          </a:bodyPr>
          <a:lstStyle/>
          <a:p>
            <a:r>
              <a:rPr lang="en-US" sz="4800" dirty="0"/>
              <a:t>Using Patient and Customer Satisfaction to advocate for the Lab</a:t>
            </a:r>
            <a:endParaRPr lang="en-US" sz="4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60080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E872B-9673-97BF-0409-BAACBD5D7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667" y="2766218"/>
            <a:ext cx="4923765" cy="1325563"/>
          </a:xfrm>
        </p:spPr>
        <p:txBody>
          <a:bodyPr/>
          <a:lstStyle/>
          <a:p>
            <a:r>
              <a:rPr lang="en-US" sz="3600" dirty="0">
                <a:solidFill>
                  <a:srgbClr val="FFFFFF"/>
                </a:solidFill>
                <a:latin typeface="+mj-lt"/>
                <a:ea typeface="Calibri"/>
                <a:cs typeface="Calibri"/>
                <a:sym typeface="Calibri"/>
              </a:rPr>
              <a:t>Additional Quality Metrics </a:t>
            </a:r>
            <a:endParaRPr lang="en-US" dirty="0">
              <a:latin typeface="+mj-lt"/>
            </a:endParaRP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DA44A2C-79BD-E9DC-ED70-6AE56BD3B364}"/>
              </a:ext>
            </a:extLst>
          </p:cNvPr>
          <p:cNvSpPr>
            <a:spLocks noGrp="1"/>
          </p:cNvSpPr>
          <p:nvPr>
            <p:ph type="pic" idx="2"/>
          </p:nvPr>
        </p:nvSpPr>
        <p:spPr/>
        <p:txBody>
          <a:bodyPr/>
          <a:lstStyle/>
          <a:p>
            <a:pPr algn="ctr" rtl="0"/>
            <a:r>
              <a:rPr lang="en-US" sz="4000" b="1" i="0" u="none" strike="noStrike" cap="none" dirty="0">
                <a:solidFill>
                  <a:srgbClr val="26408F"/>
                </a:solidFill>
                <a:latin typeface="+mj-lt"/>
                <a:ea typeface="Calibri"/>
                <a:cs typeface="Calibri"/>
                <a:sym typeface="Calibri"/>
              </a:rPr>
              <a:t> </a:t>
            </a:r>
          </a:p>
          <a:p>
            <a:pPr algn="ctr" rtl="0"/>
            <a:r>
              <a:rPr lang="en-US" sz="4000" b="1" i="0" u="none" strike="noStrike" cap="none" dirty="0">
                <a:solidFill>
                  <a:srgbClr val="26408F"/>
                </a:solidFill>
                <a:latin typeface="+mj-lt"/>
                <a:ea typeface="Calibri"/>
                <a:cs typeface="Calibri"/>
                <a:sym typeface="Calibri"/>
              </a:rPr>
              <a:t>Customer Satisfaction (Patient/</a:t>
            </a:r>
          </a:p>
          <a:p>
            <a:pPr algn="ctr" rtl="0"/>
            <a:r>
              <a:rPr lang="en-US" sz="4000" b="1" i="0" u="none" strike="noStrike" cap="none" dirty="0">
                <a:solidFill>
                  <a:srgbClr val="26408F"/>
                </a:solidFill>
                <a:latin typeface="+mj-lt"/>
                <a:ea typeface="Calibri"/>
                <a:cs typeface="Calibri"/>
                <a:sym typeface="Calibri"/>
              </a:rPr>
              <a:t>Physician)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45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7070A-1DEA-F148-966D-EE52BDB7D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FFFFFF"/>
                </a:solidFill>
              </a:rPr>
              <a:t>Customer Satisfaction/</a:t>
            </a:r>
            <a:br>
              <a:rPr lang="en-US" sz="3200" dirty="0">
                <a:solidFill>
                  <a:srgbClr val="FFFFFF"/>
                </a:solidFill>
              </a:rPr>
            </a:br>
            <a:r>
              <a:rPr lang="en-US" sz="3200" dirty="0">
                <a:solidFill>
                  <a:srgbClr val="FFFFFF"/>
                </a:solidFill>
              </a:rPr>
              <a:t>Complaints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DAEB99-FA6E-215A-E89E-F52697D229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74288" y="926411"/>
            <a:ext cx="7097619" cy="5493658"/>
          </a:xfrm>
        </p:spPr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dirty="0">
                <a:latin typeface="+mn-lt"/>
                <a:ea typeface="Franklin Gothic"/>
                <a:cs typeface="Franklin Gothic"/>
                <a:sym typeface="Franklin Gothic"/>
              </a:rPr>
              <a:t>T</a:t>
            </a:r>
            <a:r>
              <a:rPr lang="en-US" b="0" i="0" dirty="0">
                <a:latin typeface="+mn-lt"/>
                <a:ea typeface="Franklin Gothic"/>
                <a:cs typeface="Franklin Gothic"/>
                <a:sym typeface="Franklin Gothic"/>
              </a:rPr>
              <a:t>racking and trending of patient complaints and grievances may call attention to systems or individual performance problems and suggest quality improvement opportunities. </a:t>
            </a:r>
            <a:endParaRPr lang="en-US" dirty="0">
              <a:latin typeface="+mn-lt"/>
            </a:endParaRP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400" b="0" i="0" dirty="0">
                <a:latin typeface="+mn-lt"/>
                <a:ea typeface="Franklin Gothic"/>
                <a:cs typeface="Franklin Gothic"/>
                <a:sym typeface="Franklin Gothic"/>
              </a:rPr>
              <a:t>For example, patient complaints are associated with both clinical complications and increased risk of malpractice litigation.</a:t>
            </a:r>
            <a:endParaRPr lang="en-US" sz="2400" dirty="0">
              <a:latin typeface="+mn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027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9F7D6C-FE49-F91D-49F7-8B600D9A7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CBA06-411F-9DF2-E04A-DF63A4F9D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of Surveys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C9A92-5782-C236-81DF-D9ACD66EE4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74288" y="926411"/>
            <a:ext cx="7097619" cy="5493658"/>
          </a:xfrm>
        </p:spPr>
        <p:txBody>
          <a:bodyPr/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 dirty="0">
                <a:latin typeface="+mn-lt"/>
              </a:rPr>
              <a:t>The objectives of the survey are to: </a:t>
            </a: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 dirty="0">
                <a:latin typeface="+mn-lt"/>
              </a:rPr>
              <a:t>Gauge satisfaction levels of Laboratory users </a:t>
            </a: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 dirty="0">
                <a:latin typeface="+mn-lt"/>
              </a:rPr>
              <a:t>Identify potential improvements to Laboratory services </a:t>
            </a: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 dirty="0">
                <a:latin typeface="+mn-lt"/>
              </a:rPr>
              <a:t>Continually improve the Laboratory service and user relations</a:t>
            </a: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800"/>
              <a:buChar char="•"/>
            </a:pPr>
            <a:r>
              <a:rPr lang="en-US" sz="2800" dirty="0">
                <a:latin typeface="+mn-lt"/>
              </a:rPr>
              <a:t>Meet regulatory requirement and standards</a:t>
            </a: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800"/>
              <a:buChar char="•"/>
            </a:pPr>
            <a:r>
              <a:rPr lang="en-US" sz="2800" dirty="0">
                <a:latin typeface="+mn-lt"/>
              </a:rPr>
              <a:t>Justify staffing and/or new technology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895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66FC2-8F47-2F72-0755-1C1CA2E15E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8E014-B415-40B9-FC2C-6B9EF6F9D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Patient Satisfaction Surveys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D30548-E358-33EE-1D72-71D5C52209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74288" y="926411"/>
            <a:ext cx="7097619" cy="5493658"/>
          </a:xfrm>
        </p:spPr>
        <p:txBody>
          <a:bodyPr/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Share feedback from patients and clinicians (Internal and external) regarding their satisfaction with laboratory services. </a:t>
            </a:r>
            <a:b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</a:br>
            <a:endParaRPr lang="en-US" dirty="0"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Positive testimonials and satisfaction surveys can be compelling evidence of the impact of quality on the overall healthcare experience.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Low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atient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atisfaction or increased number of complaints could indicate: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Insufficient staffing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Long wait times at draw stations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Long wait times for test results (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ong TAT)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Not returning calls or answering emails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Low quality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376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3-210340-MT_Executive_Board Meeting_Volunteer Program [54]  -  Read-Only">
  <a:themeElements>
    <a:clrScheme name="Workfor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696D2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1553</TotalTime>
  <Words>189</Words>
  <Application>Microsoft Macintosh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23-210340-MT_Executive_Board Meeting_Volunteer Program [54]  -  Read-Only</vt:lpstr>
      <vt:lpstr>Using Patient and Customer Satisfaction to advocate for the Lab</vt:lpstr>
      <vt:lpstr>Additional Quality Metrics </vt:lpstr>
      <vt:lpstr>Customer Satisfaction/ Complaints </vt:lpstr>
      <vt:lpstr>Purpose of Surveys</vt:lpstr>
      <vt:lpstr>Patient Satisfaction Surveys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ASCP Negotiation &amp; Advocacy Toolbox</dc:title>
  <dc:creator>Beck, Lucy</dc:creator>
  <cp:lastModifiedBy>Sabina Pacula-Cwanek</cp:lastModifiedBy>
  <cp:revision>36</cp:revision>
  <dcterms:created xsi:type="dcterms:W3CDTF">2021-05-10T16:15:42Z</dcterms:created>
  <dcterms:modified xsi:type="dcterms:W3CDTF">2024-03-14T16:45:54Z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0x0101002C4972F345C06D498D7F41780ABCC7E3</vt:lpwstr>
  </property>
</Properties>
</file>