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6" r:id="rId2"/>
    <p:sldId id="349" r:id="rId3"/>
    <p:sldId id="352" r:id="rId4"/>
    <p:sldId id="360" r:id="rId5"/>
    <p:sldId id="3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95" Type="http://schemas.openxmlformats.org/officeDocument/2006/relationships/theme" Target="theme/theme1.xml"/><Relationship Id="rId94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93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74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DC7-7860-5F04-F23E-3EE2536A4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875" y="2223987"/>
            <a:ext cx="9244914" cy="3332481"/>
          </a:xfrm>
        </p:spPr>
        <p:txBody>
          <a:bodyPr>
            <a:normAutofit/>
          </a:bodyPr>
          <a:lstStyle/>
          <a:p>
            <a:r>
              <a:rPr lang="en-US" sz="4800" dirty="0"/>
              <a:t>Using Patient and Customer Satisfaction to advocate for the Lab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00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872B-9673-97BF-0409-BAACBD5D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67" y="2766218"/>
            <a:ext cx="4923765" cy="1325563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  <a:latin typeface="+mj-lt"/>
                <a:ea typeface="Calibri"/>
                <a:cs typeface="Calibri"/>
                <a:sym typeface="Calibri"/>
              </a:rPr>
              <a:t>Additional Quality Metrics </a:t>
            </a:r>
            <a:endParaRPr lang="en-US" dirty="0">
              <a:latin typeface="+mj-lt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A44A2C-79BD-E9DC-ED70-6AE56BD3B364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pPr algn="ctr" rtl="0"/>
            <a:r>
              <a:rPr lang="en-US" sz="4000" b="1" i="0" u="none" strike="noStrike" cap="none" dirty="0">
                <a:solidFill>
                  <a:srgbClr val="26408F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</a:p>
          <a:p>
            <a:pPr algn="ctr" rtl="0"/>
            <a:r>
              <a:rPr lang="en-US" sz="4000" b="1" i="0" u="none" strike="noStrike" cap="none" dirty="0">
                <a:solidFill>
                  <a:srgbClr val="26408F"/>
                </a:solidFill>
                <a:latin typeface="+mj-lt"/>
                <a:ea typeface="Calibri"/>
                <a:cs typeface="Calibri"/>
                <a:sym typeface="Calibri"/>
              </a:rPr>
              <a:t>Customer Satisfaction (Patient/</a:t>
            </a:r>
          </a:p>
          <a:p>
            <a:pPr algn="ctr" rtl="0"/>
            <a:r>
              <a:rPr lang="en-US" sz="4000" b="1" i="0" u="none" strike="noStrike" cap="none" dirty="0">
                <a:solidFill>
                  <a:srgbClr val="26408F"/>
                </a:solidFill>
                <a:latin typeface="+mj-lt"/>
                <a:ea typeface="Calibri"/>
                <a:cs typeface="Calibri"/>
                <a:sym typeface="Calibri"/>
              </a:rPr>
              <a:t>Physician)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5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070A-1DEA-F148-966D-EE52BDB7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FF"/>
                </a:solidFill>
              </a:rPr>
              <a:t>Customer Satisfaction/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Complaints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AEB99-FA6E-215A-E89E-F52697D22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926411"/>
            <a:ext cx="7097619" cy="5493658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dirty="0">
                <a:latin typeface="+mn-lt"/>
                <a:ea typeface="Franklin Gothic"/>
                <a:cs typeface="Franklin Gothic"/>
                <a:sym typeface="Franklin Gothic"/>
              </a:rPr>
              <a:t>T</a:t>
            </a:r>
            <a:r>
              <a:rPr lang="en-US" b="0" i="0" dirty="0">
                <a:latin typeface="+mn-lt"/>
                <a:ea typeface="Franklin Gothic"/>
                <a:cs typeface="Franklin Gothic"/>
                <a:sym typeface="Franklin Gothic"/>
              </a:rPr>
              <a:t>racking and trending of patient complaints and grievances may call attention to systems or individual performance problems and suggest quality improvement opportunities. </a:t>
            </a:r>
            <a:endParaRPr lang="en-US" dirty="0">
              <a:latin typeface="+mn-lt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b="0" i="0" dirty="0">
                <a:latin typeface="+mn-lt"/>
                <a:ea typeface="Franklin Gothic"/>
                <a:cs typeface="Franklin Gothic"/>
                <a:sym typeface="Franklin Gothic"/>
              </a:rPr>
              <a:t>For example, patient complaints are associated with both clinical complications and increased risk of malpractice litigation.</a:t>
            </a:r>
            <a:endParaRPr lang="en-US" sz="2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2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F7D6C-FE49-F91D-49F7-8B600D9A7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BA06-411F-9DF2-E04A-DF63A4F9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Surveys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C9A92-5782-C236-81DF-D9ACD66E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926411"/>
            <a:ext cx="7097619" cy="5493658"/>
          </a:xfrm>
        </p:spPr>
        <p:txBody>
          <a:bodyPr/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>
                <a:latin typeface="+mn-lt"/>
              </a:rPr>
              <a:t>The objectives of the survey are to: 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>
                <a:latin typeface="+mn-lt"/>
              </a:rPr>
              <a:t>Gauge satisfaction levels of Laboratory users 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>
                <a:latin typeface="+mn-lt"/>
              </a:rPr>
              <a:t>Identify potential improvements to Laboratory services 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>
                <a:latin typeface="+mn-lt"/>
              </a:rPr>
              <a:t>Continually improve the Laboratory service and user relations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>
                <a:latin typeface="+mn-lt"/>
              </a:rPr>
              <a:t>Meet regulatory requirement and standards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>
                <a:latin typeface="+mn-lt"/>
              </a:rPr>
              <a:t>Justify staffing and/or new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9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66FC2-8F47-2F72-0755-1C1CA2E15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8E014-B415-40B9-FC2C-6B9EF6F9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Patient Satisfaction Surveys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30548-E358-33EE-1D72-71D5C5220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4288" y="926411"/>
            <a:ext cx="7097619" cy="5493658"/>
          </a:xfrm>
        </p:spPr>
        <p:txBody>
          <a:bodyPr/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Share feedback from patients and clinicians (Internal and external) regarding their satisfaction with laboratory services. </a:t>
            </a:r>
            <a:b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Positive testimonials and satisfaction surveys can be compelling evidence of the impact of quality on the overall healthcare experience.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atient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atisfaction or increased number of complaints could indicate: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Insufficient staffing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Long wait times at draw stations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Long wait times for test results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ong TAT)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Not returning calls or answering emails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Low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7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189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23-210340-MT_Executive_Board Meeting_Volunteer Program [54]  -  Read-Only</vt:lpstr>
      <vt:lpstr>Using Patient and Customer Satisfaction to advocate for the Lab</vt:lpstr>
      <vt:lpstr>Additional Quality Metrics </vt:lpstr>
      <vt:lpstr>Customer Satisfaction/ Complaints </vt:lpstr>
      <vt:lpstr>Purpose of Surveys</vt:lpstr>
      <vt:lpstr>Patient Satisfaction Surveys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Sabina Pacula-Cwanek</cp:lastModifiedBy>
  <cp:revision>36</cp:revision>
  <dcterms:created xsi:type="dcterms:W3CDTF">2021-05-10T16:15:42Z</dcterms:created>
  <dcterms:modified xsi:type="dcterms:W3CDTF">2024-03-14T16:45:54Z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