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346" r:id="rId2"/>
    <p:sldId id="353" r:id="rId3"/>
    <p:sldId id="354" r:id="rId4"/>
    <p:sldId id="355" r:id="rId5"/>
    <p:sldId id="356" r:id="rId6"/>
    <p:sldId id="357" r:id="rId7"/>
    <p:sldId id="358" r:id="rId8"/>
    <p:sldId id="359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1" roundtripDataSignature="AMtx7mhz/bqDFFk1kvD5oOglXiv3RYY/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CP Center for Global Health" initials="" lastIdx="13" clrIdx="0"/>
  <p:cmAuthor id="1" name="Aaron Odegard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92" Type="http://schemas.openxmlformats.org/officeDocument/2006/relationships/commentAuthors" Target="commentAuthors.xml"/><Relationship Id="rId2" Type="http://schemas.openxmlformats.org/officeDocument/2006/relationships/slide" Target="slides/slide1.xml"/><Relationship Id="rId91" Type="http://customschemas.google.com/relationships/presentationmetadata" Target="metadata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9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368091762252347E-2"/>
          <c:y val="2.9629629629629631E-2"/>
          <c:w val="0.95279948860216779"/>
          <c:h val="0.84553042094181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0000"/>
                    <a:lumMod val="100000"/>
                  </a:schemeClr>
                </a:gs>
                <a:gs pos="50000">
                  <a:schemeClr val="accent1">
                    <a:shade val="99000"/>
                    <a:satMod val="105000"/>
                    <a:lumMod val="100000"/>
                  </a:schemeClr>
                </a:gs>
                <a:gs pos="100000">
                  <a:schemeClr val="accent1">
                    <a:shade val="98000"/>
                    <a:satMod val="105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4200000"/>
              </a:lightRig>
            </a:scene3d>
            <a:sp3d prstMaterial="flat">
              <a:bevelT w="50800" h="635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 </c:v>
                </c:pt>
                <c:pt idx="10">
                  <c:v>November 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1456</c:v>
                </c:pt>
                <c:pt idx="1">
                  <c:v>1534</c:v>
                </c:pt>
                <c:pt idx="2">
                  <c:v>1957</c:v>
                </c:pt>
                <c:pt idx="3">
                  <c:v>1707</c:v>
                </c:pt>
                <c:pt idx="4">
                  <c:v>1753</c:v>
                </c:pt>
                <c:pt idx="5">
                  <c:v>1501</c:v>
                </c:pt>
                <c:pt idx="6">
                  <c:v>1687</c:v>
                </c:pt>
                <c:pt idx="7">
                  <c:v>1911</c:v>
                </c:pt>
                <c:pt idx="8">
                  <c:v>1874</c:v>
                </c:pt>
                <c:pt idx="9">
                  <c:v>1764</c:v>
                </c:pt>
                <c:pt idx="10">
                  <c:v>1635</c:v>
                </c:pt>
                <c:pt idx="11">
                  <c:v>1717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A7-CE43-8172-2DD6AE32673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701869160"/>
        <c:axId val="701869488"/>
      </c:barChart>
      <c:catAx>
        <c:axId val="701869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869488"/>
        <c:crosses val="autoZero"/>
        <c:auto val="1"/>
        <c:lblAlgn val="ctr"/>
        <c:lblOffset val="100"/>
        <c:noMultiLvlLbl val="0"/>
      </c:catAx>
      <c:valAx>
        <c:axId val="70186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1869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0000"/>
                    <a:lumMod val="100000"/>
                  </a:schemeClr>
                </a:gs>
                <a:gs pos="50000">
                  <a:schemeClr val="accent1">
                    <a:shade val="99000"/>
                    <a:satMod val="105000"/>
                    <a:lumMod val="100000"/>
                  </a:schemeClr>
                </a:gs>
                <a:gs pos="100000">
                  <a:schemeClr val="accent1">
                    <a:shade val="98000"/>
                    <a:satMod val="105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4200000"/>
              </a:lightRig>
            </a:scene3d>
            <a:sp3d prstMaterial="flat">
              <a:bevelT w="50800" h="635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 </c:v>
                </c:pt>
                <c:pt idx="10">
                  <c:v>November</c:v>
                </c:pt>
                <c:pt idx="11">
                  <c:v>December 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 formatCode="0">
                  <c:v>100</c:v>
                </c:pt>
                <c:pt idx="1">
                  <c:v>97</c:v>
                </c:pt>
                <c:pt idx="2">
                  <c:v>99</c:v>
                </c:pt>
                <c:pt idx="3">
                  <c:v>100</c:v>
                </c:pt>
                <c:pt idx="4" formatCode="0">
                  <c:v>97</c:v>
                </c:pt>
                <c:pt idx="5">
                  <c:v>99</c:v>
                </c:pt>
                <c:pt idx="6" formatCode="0">
                  <c:v>97</c:v>
                </c:pt>
                <c:pt idx="7">
                  <c:v>99</c:v>
                </c:pt>
                <c:pt idx="8">
                  <c:v>99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8B-9848-AE8A-E479C829FB9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axId val="704498280"/>
        <c:axId val="704498608"/>
      </c:barChart>
      <c:catAx>
        <c:axId val="704498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498608"/>
        <c:crosses val="autoZero"/>
        <c:auto val="1"/>
        <c:lblAlgn val="ctr"/>
        <c:lblOffset val="100"/>
        <c:noMultiLvlLbl val="0"/>
      </c:catAx>
      <c:valAx>
        <c:axId val="70449860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498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Cytology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0000"/>
                    <a:lumMod val="100000"/>
                  </a:schemeClr>
                </a:gs>
                <a:gs pos="50000">
                  <a:schemeClr val="accent1">
                    <a:shade val="99000"/>
                    <a:satMod val="105000"/>
                    <a:lumMod val="100000"/>
                  </a:schemeClr>
                </a:gs>
                <a:gs pos="100000">
                  <a:schemeClr val="accent1">
                    <a:shade val="98000"/>
                    <a:satMod val="105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4200000"/>
              </a:lightRig>
            </a:scene3d>
            <a:sp3d prstMaterial="flat">
              <a:bevelT w="50800" h="635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 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123</c:v>
                </c:pt>
                <c:pt idx="2">
                  <c:v>141</c:v>
                </c:pt>
                <c:pt idx="3">
                  <c:v>123</c:v>
                </c:pt>
                <c:pt idx="4">
                  <c:v>127</c:v>
                </c:pt>
                <c:pt idx="5">
                  <c:v>162</c:v>
                </c:pt>
                <c:pt idx="6">
                  <c:v>141</c:v>
                </c:pt>
                <c:pt idx="7">
                  <c:v>148</c:v>
                </c:pt>
                <c:pt idx="8">
                  <c:v>140</c:v>
                </c:pt>
                <c:pt idx="9">
                  <c:v>153</c:v>
                </c:pt>
                <c:pt idx="10">
                  <c:v>136</c:v>
                </c:pt>
                <c:pt idx="11">
                  <c:v>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21-BF49-B295-2D3547D851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Bone Marrows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0000"/>
                    <a:lumMod val="100000"/>
                  </a:schemeClr>
                </a:gs>
                <a:gs pos="50000">
                  <a:schemeClr val="accent2">
                    <a:shade val="99000"/>
                    <a:satMod val="105000"/>
                    <a:lumMod val="100000"/>
                  </a:schemeClr>
                </a:gs>
                <a:gs pos="100000">
                  <a:schemeClr val="accent2">
                    <a:shade val="98000"/>
                    <a:satMod val="105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4200000"/>
              </a:lightRig>
            </a:scene3d>
            <a:sp3d prstMaterial="flat">
              <a:bevelT w="50800" h="635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 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35</c:v>
                </c:pt>
                <c:pt idx="1">
                  <c:v>39</c:v>
                </c:pt>
                <c:pt idx="2">
                  <c:v>31</c:v>
                </c:pt>
                <c:pt idx="3">
                  <c:v>34</c:v>
                </c:pt>
                <c:pt idx="4">
                  <c:v>18</c:v>
                </c:pt>
                <c:pt idx="5">
                  <c:v>39</c:v>
                </c:pt>
                <c:pt idx="6">
                  <c:v>34</c:v>
                </c:pt>
                <c:pt idx="7">
                  <c:v>46</c:v>
                </c:pt>
                <c:pt idx="8">
                  <c:v>20</c:v>
                </c:pt>
                <c:pt idx="9">
                  <c:v>33</c:v>
                </c:pt>
                <c:pt idx="10">
                  <c:v>28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21-BF49-B295-2D3547D851E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Fine Needle Aspirations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0000"/>
                    <a:lumMod val="100000"/>
                  </a:schemeClr>
                </a:gs>
                <a:gs pos="50000">
                  <a:schemeClr val="accent3">
                    <a:shade val="99000"/>
                    <a:satMod val="105000"/>
                    <a:lumMod val="100000"/>
                  </a:schemeClr>
                </a:gs>
                <a:gs pos="100000">
                  <a:schemeClr val="accent3">
                    <a:shade val="98000"/>
                    <a:satMod val="105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4200000"/>
              </a:lightRig>
            </a:scene3d>
            <a:sp3d prstMaterial="flat">
              <a:bevelT w="50800" h="63500" prst="riblet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 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59</c:v>
                </c:pt>
                <c:pt idx="1">
                  <c:v>65</c:v>
                </c:pt>
                <c:pt idx="2">
                  <c:v>48</c:v>
                </c:pt>
                <c:pt idx="3">
                  <c:v>58</c:v>
                </c:pt>
                <c:pt idx="4">
                  <c:v>56</c:v>
                </c:pt>
                <c:pt idx="5">
                  <c:v>67</c:v>
                </c:pt>
                <c:pt idx="6">
                  <c:v>71</c:v>
                </c:pt>
                <c:pt idx="7">
                  <c:v>60</c:v>
                </c:pt>
                <c:pt idx="8">
                  <c:v>63</c:v>
                </c:pt>
                <c:pt idx="9">
                  <c:v>70</c:v>
                </c:pt>
                <c:pt idx="10">
                  <c:v>60</c:v>
                </c:pt>
                <c:pt idx="11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21-BF49-B295-2D3547D851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41694416"/>
        <c:axId val="341689496"/>
      </c:barChart>
      <c:catAx>
        <c:axId val="34169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689496"/>
        <c:crosses val="autoZero"/>
        <c:auto val="1"/>
        <c:lblAlgn val="ctr"/>
        <c:lblOffset val="100"/>
        <c:noMultiLvlLbl val="0"/>
      </c:catAx>
      <c:valAx>
        <c:axId val="341689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69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Blocks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4735</c:v>
                </c:pt>
                <c:pt idx="1">
                  <c:v>4607</c:v>
                </c:pt>
                <c:pt idx="2">
                  <c:v>6340</c:v>
                </c:pt>
                <c:pt idx="3">
                  <c:v>5264</c:v>
                </c:pt>
                <c:pt idx="4">
                  <c:v>5645</c:v>
                </c:pt>
                <c:pt idx="5">
                  <c:v>6180</c:v>
                </c:pt>
                <c:pt idx="6">
                  <c:v>5458</c:v>
                </c:pt>
                <c:pt idx="7">
                  <c:v>6157</c:v>
                </c:pt>
                <c:pt idx="8">
                  <c:v>5608</c:v>
                </c:pt>
                <c:pt idx="9">
                  <c:v>5572</c:v>
                </c:pt>
                <c:pt idx="10">
                  <c:v>5529</c:v>
                </c:pt>
                <c:pt idx="11">
                  <c:v>4887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A0-F146-9525-1D79B0AD0A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Slides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6499</c:v>
                </c:pt>
                <c:pt idx="1">
                  <c:v>6971</c:v>
                </c:pt>
                <c:pt idx="2">
                  <c:v>9045</c:v>
                </c:pt>
                <c:pt idx="3">
                  <c:v>7924</c:v>
                </c:pt>
                <c:pt idx="4">
                  <c:v>8002</c:v>
                </c:pt>
                <c:pt idx="5">
                  <c:v>9189</c:v>
                </c:pt>
                <c:pt idx="6">
                  <c:v>8522</c:v>
                </c:pt>
                <c:pt idx="7">
                  <c:v>9395</c:v>
                </c:pt>
                <c:pt idx="8">
                  <c:v>8236</c:v>
                </c:pt>
                <c:pt idx="9">
                  <c:v>8515</c:v>
                </c:pt>
                <c:pt idx="10">
                  <c:v>8176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A0-F146-9525-1D79B0AD0A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Recuts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3215</c:v>
                </c:pt>
                <c:pt idx="1">
                  <c:v>3518</c:v>
                </c:pt>
                <c:pt idx="2">
                  <c:v>3736</c:v>
                </c:pt>
                <c:pt idx="3">
                  <c:v>3387</c:v>
                </c:pt>
                <c:pt idx="4">
                  <c:v>2918</c:v>
                </c:pt>
                <c:pt idx="5">
                  <c:v>3587</c:v>
                </c:pt>
                <c:pt idx="6">
                  <c:v>2771</c:v>
                </c:pt>
                <c:pt idx="7">
                  <c:v>3827</c:v>
                </c:pt>
                <c:pt idx="8">
                  <c:v>3627</c:v>
                </c:pt>
                <c:pt idx="9">
                  <c:v>4116</c:v>
                </c:pt>
                <c:pt idx="10">
                  <c:v>3896</c:v>
                </c:pt>
                <c:pt idx="11">
                  <c:v>4007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A0-F146-9525-1D79B0AD0A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Special Stains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150</c:v>
                </c:pt>
                <c:pt idx="1">
                  <c:v>169</c:v>
                </c:pt>
                <c:pt idx="2">
                  <c:v>157</c:v>
                </c:pt>
                <c:pt idx="3">
                  <c:v>132</c:v>
                </c:pt>
                <c:pt idx="4">
                  <c:v>141</c:v>
                </c:pt>
                <c:pt idx="5">
                  <c:v>180</c:v>
                </c:pt>
                <c:pt idx="6">
                  <c:v>150</c:v>
                </c:pt>
                <c:pt idx="7">
                  <c:v>222</c:v>
                </c:pt>
                <c:pt idx="8">
                  <c:v>131</c:v>
                </c:pt>
                <c:pt idx="9">
                  <c:v>149</c:v>
                </c:pt>
                <c:pt idx="10">
                  <c:v>124</c:v>
                </c:pt>
                <c:pt idx="11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2A0-F146-9525-1D79B0AD0A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08653936"/>
        <c:axId val="708659184"/>
      </c:lineChart>
      <c:catAx>
        <c:axId val="70865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659184"/>
        <c:crosses val="autoZero"/>
        <c:auto val="1"/>
        <c:lblAlgn val="ctr"/>
        <c:lblOffset val="100"/>
        <c:noMultiLvlLbl val="0"/>
      </c:catAx>
      <c:valAx>
        <c:axId val="70865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65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Avg. TAT (Minutes)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TAT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16</c:v>
                </c:pt>
                <c:pt idx="1">
                  <c:v>22</c:v>
                </c:pt>
                <c:pt idx="2">
                  <c:v>21</c:v>
                </c:pt>
                <c:pt idx="3">
                  <c:v>22</c:v>
                </c:pt>
                <c:pt idx="4">
                  <c:v>19</c:v>
                </c:pt>
                <c:pt idx="5">
                  <c:v>20</c:v>
                </c:pt>
                <c:pt idx="6">
                  <c:v>19</c:v>
                </c:pt>
                <c:pt idx="7">
                  <c:v>17</c:v>
                </c:pt>
                <c:pt idx="8">
                  <c:v>18</c:v>
                </c:pt>
                <c:pt idx="9">
                  <c:v>16</c:v>
                </c:pt>
                <c:pt idx="10">
                  <c:v>20</c:v>
                </c:pt>
                <c:pt idx="1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BB-A542-A9A1-DE989C23E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625840056"/>
        <c:axId val="6258397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TAT W/O Skin</c:v>
                </c:pt>
              </c:strCache>
            </c:strRef>
          </c:tx>
          <c:spPr>
            <a:ln w="31750" cap="rnd">
              <a:solidFill>
                <a:schemeClr val="accent2">
                  <a:alpha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11">
                  <c:v>14.8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BB-A542-A9A1-DE989C23E5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Benchmark</c:v>
                </c:pt>
              </c:strCache>
            </c:strRef>
          </c:tx>
          <c:spPr>
            <a:ln w="31750" cap="rnd">
              <a:solidFill>
                <a:schemeClr val="accent3">
                  <a:alpha val="85000"/>
                </a:schemeClr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Sheet1!$A$2:$A$13</c:f>
              <c:numCache>
                <c:formatCode>mmm\-yy</c:formatCode>
                <c:ptCount val="1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BB-A542-A9A1-DE989C23E5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25840056"/>
        <c:axId val="625839728"/>
      </c:lineChart>
      <c:dateAx>
        <c:axId val="62584005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5839728"/>
        <c:crosses val="autoZero"/>
        <c:auto val="1"/>
        <c:lblOffset val="100"/>
        <c:baseTimeUnit val="months"/>
      </c:dateAx>
      <c:valAx>
        <c:axId val="6258397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2584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% Corrected Reports (Jan-Dec 2022)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% corrected Reports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Sheet2!$A$4:$A$14</c:f>
              <c:numCache>
                <c:formatCode>mmm\-yy</c:formatCode>
                <c:ptCount val="11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</c:numCache>
            </c:numRef>
          </c:cat>
          <c:val>
            <c:numRef>
              <c:f>Sheet2!$B$4:$B$14</c:f>
              <c:numCache>
                <c:formatCode>0.00%</c:formatCode>
                <c:ptCount val="11"/>
                <c:pt idx="0" formatCode="0%">
                  <c:v>0.02</c:v>
                </c:pt>
                <c:pt idx="1">
                  <c:v>1.4E-2</c:v>
                </c:pt>
                <c:pt idx="2">
                  <c:v>1.7999999999999999E-2</c:v>
                </c:pt>
                <c:pt idx="3">
                  <c:v>1.9E-2</c:v>
                </c:pt>
                <c:pt idx="4">
                  <c:v>1.7000000000000001E-2</c:v>
                </c:pt>
                <c:pt idx="5">
                  <c:v>2.5000000000000001E-2</c:v>
                </c:pt>
                <c:pt idx="6">
                  <c:v>1.4999999999999999E-2</c:v>
                </c:pt>
                <c:pt idx="7">
                  <c:v>2.1000000000000001E-2</c:v>
                </c:pt>
                <c:pt idx="8">
                  <c:v>1.4E-2</c:v>
                </c:pt>
                <c:pt idx="9">
                  <c:v>1.4999999999999999E-2</c:v>
                </c:pt>
                <c:pt idx="10">
                  <c:v>1.3899999999999999E-2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4-DB44-91B7-A709BC3BD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7302360"/>
        <c:axId val="677295800"/>
      </c:barChart>
      <c:lineChart>
        <c:grouping val="stacked"/>
        <c:varyColors val="0"/>
        <c:ser>
          <c:idx val="1"/>
          <c:order val="1"/>
          <c:tx>
            <c:strRef>
              <c:f>Sheet2!$C$3</c:f>
              <c:strCache>
                <c:ptCount val="1"/>
                <c:pt idx="0">
                  <c:v>Threshold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Sheet2!$A$4:$A$14</c:f>
              <c:numCache>
                <c:formatCode>mmm\-yy</c:formatCode>
                <c:ptCount val="11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</c:numCache>
            </c:numRef>
          </c:cat>
          <c:val>
            <c:numRef>
              <c:f>Sheet2!$C$4:$C$14</c:f>
              <c:numCache>
                <c:formatCode>0%</c:formatCode>
                <c:ptCount val="11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0.03</c:v>
                </c:pt>
                <c:pt idx="4">
                  <c:v>0.03</c:v>
                </c:pt>
                <c:pt idx="5">
                  <c:v>0.03</c:v>
                </c:pt>
                <c:pt idx="6">
                  <c:v>0.03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A4-DB44-91B7-A709BC3BD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7302360"/>
        <c:axId val="677295800"/>
      </c:lineChart>
      <c:dateAx>
        <c:axId val="6773023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295800"/>
        <c:crosses val="autoZero"/>
        <c:auto val="1"/>
        <c:lblOffset val="100"/>
        <c:baseTimeUnit val="months"/>
      </c:dateAx>
      <c:valAx>
        <c:axId val="677295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302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 cap="flat" cmpd="sng" algn="ctr">
                <a:solidFill>
                  <a:schemeClr val="l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Novenber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30</c:v>
                </c:pt>
                <c:pt idx="1">
                  <c:v>21</c:v>
                </c:pt>
                <c:pt idx="2">
                  <c:v>36</c:v>
                </c:pt>
                <c:pt idx="3">
                  <c:v>32</c:v>
                </c:pt>
                <c:pt idx="4">
                  <c:v>29</c:v>
                </c:pt>
                <c:pt idx="5">
                  <c:v>38</c:v>
                </c:pt>
                <c:pt idx="6">
                  <c:v>26</c:v>
                </c:pt>
                <c:pt idx="7">
                  <c:v>40</c:v>
                </c:pt>
                <c:pt idx="8">
                  <c:v>27</c:v>
                </c:pt>
                <c:pt idx="9">
                  <c:v>26</c:v>
                </c:pt>
                <c:pt idx="10">
                  <c:v>26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D4-E64F-9296-36A81655B33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24727872"/>
        <c:axId val="424728200"/>
      </c:lineChart>
      <c:catAx>
        <c:axId val="4247278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728200"/>
        <c:crosses val="autoZero"/>
        <c:auto val="1"/>
        <c:lblAlgn val="ctr"/>
        <c:lblOffset val="100"/>
        <c:noMultiLvlLbl val="0"/>
      </c:catAx>
      <c:valAx>
        <c:axId val="424728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72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Goal with Large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61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5DC7-7860-5F04-F23E-3EE2536A4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875" y="2223987"/>
            <a:ext cx="9244914" cy="3332481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  <a:ea typeface="Lustria"/>
                <a:cs typeface="Lustria"/>
                <a:sym typeface="Lustria"/>
              </a:rPr>
              <a:t>PATHOLOGY METRICS</a:t>
            </a:r>
            <a:endParaRPr lang="en-US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008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A293-36B9-B91D-E4EA-3350076E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  <a:ea typeface="Bookman Old Style"/>
                <a:cs typeface="Bookman Old Style"/>
                <a:sym typeface="Bookman Old Style"/>
              </a:rPr>
              <a:t>Total Pathology Cases </a:t>
            </a:r>
            <a:br>
              <a:rPr lang="en-US" sz="2800" dirty="0">
                <a:latin typeface="+mn-lt"/>
                <a:ea typeface="Bookman Old Style"/>
                <a:cs typeface="Bookman Old Style"/>
                <a:sym typeface="Bookman Old Style"/>
              </a:rPr>
            </a:br>
            <a:r>
              <a:rPr lang="en-US" sz="2800" dirty="0">
                <a:latin typeface="+mn-lt"/>
                <a:ea typeface="Bookman Old Style"/>
                <a:cs typeface="Bookman Old Style"/>
                <a:sym typeface="Bookman Old Style"/>
              </a:rPr>
              <a:t>Jan-December 2022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Google Shape;122;p2" descr="image of a chart">
            <a:extLst>
              <a:ext uri="{FF2B5EF4-FFF2-40B4-BE49-F238E27FC236}">
                <a16:creationId xmlns:a16="http://schemas.microsoft.com/office/drawing/2014/main" id="{8790427B-F292-E1DE-DCF8-E0FDF9B64B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8745748"/>
              </p:ext>
            </p:extLst>
          </p:nvPr>
        </p:nvGraphicFramePr>
        <p:xfrm>
          <a:off x="521223" y="2310063"/>
          <a:ext cx="11149553" cy="4129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618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B0C5C-52F7-C2F6-AAB3-D7F083124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8B023-36DF-35E4-B61F-04A2AD29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+mn-lt"/>
                <a:ea typeface="Lustria"/>
                <a:cs typeface="Lustria"/>
                <a:sym typeface="Lustria"/>
              </a:rPr>
              <a:t>Pathology Reports</a:t>
            </a:r>
            <a:r>
              <a:rPr lang="en-US" sz="2800" dirty="0">
                <a:latin typeface="+mn-lt"/>
                <a:ea typeface="Lustria"/>
                <a:cs typeface="Lustria"/>
                <a:sym typeface="Lustria"/>
              </a:rPr>
              <a:t>  </a:t>
            </a:r>
            <a:br>
              <a:rPr lang="en-US" sz="2800" dirty="0">
                <a:latin typeface="+mn-lt"/>
                <a:ea typeface="Lustria"/>
                <a:cs typeface="Lustria"/>
                <a:sym typeface="Lustria"/>
              </a:rPr>
            </a:br>
            <a:r>
              <a:rPr lang="en-US" sz="2800" dirty="0">
                <a:latin typeface="+mn-lt"/>
                <a:ea typeface="Lustria"/>
                <a:cs typeface="Lustria"/>
                <a:sym typeface="Lustria"/>
              </a:rPr>
              <a:t>Turn Around Time &lt;2 days (Jan-Dec 2022)</a:t>
            </a:r>
            <a:br>
              <a:rPr lang="en-US" sz="2800" dirty="0">
                <a:latin typeface="+mn-lt"/>
                <a:ea typeface="Lustria"/>
                <a:cs typeface="Lustria"/>
                <a:sym typeface="Lustria"/>
              </a:rPr>
            </a:br>
            <a:r>
              <a:rPr lang="en-US" sz="2800" b="1" dirty="0">
                <a:latin typeface="+mn-lt"/>
                <a:ea typeface="Lustria"/>
                <a:cs typeface="Lustria"/>
                <a:sym typeface="Lustria"/>
              </a:rPr>
              <a:t>% of cases signed out within two days, excludes consults</a:t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7" name="Google Shape;128;p3" descr="image of chart ">
            <a:extLst>
              <a:ext uri="{FF2B5EF4-FFF2-40B4-BE49-F238E27FC236}">
                <a16:creationId xmlns:a16="http://schemas.microsoft.com/office/drawing/2014/main" id="{C75B4457-0C3F-4A88-036E-80DAAD9D56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8429929"/>
              </p:ext>
            </p:extLst>
          </p:nvPr>
        </p:nvGraphicFramePr>
        <p:xfrm>
          <a:off x="609600" y="2310063"/>
          <a:ext cx="11149553" cy="4129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2214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5C19C-E6E7-2FF4-FAEF-06FE91859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B04D-3F65-A7DC-3211-3BF381F8D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  <a:ea typeface="Batang"/>
                <a:cs typeface="Batang"/>
                <a:sym typeface="Batang"/>
              </a:rPr>
              <a:t>Cytology, Bone Marrows, &amp; Fine Needle Aspirations </a:t>
            </a:r>
            <a:br>
              <a:rPr lang="en-US" sz="2800" b="1" dirty="0">
                <a:latin typeface="+mn-lt"/>
                <a:ea typeface="Batang"/>
                <a:cs typeface="Batang"/>
                <a:sym typeface="Batang"/>
              </a:rPr>
            </a:br>
            <a:r>
              <a:rPr lang="en-US" sz="2800" b="1" dirty="0">
                <a:latin typeface="+mn-lt"/>
                <a:ea typeface="Batang"/>
                <a:cs typeface="Batang"/>
                <a:sym typeface="Batang"/>
              </a:rPr>
              <a:t>(Jan- Dec 2022)</a:t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3" name="Google Shape;134;p7" descr="image of a chart ">
            <a:extLst>
              <a:ext uri="{FF2B5EF4-FFF2-40B4-BE49-F238E27FC236}">
                <a16:creationId xmlns:a16="http://schemas.microsoft.com/office/drawing/2014/main" id="{2535D8E2-D1A5-3A76-5B39-C0DE8E1444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2927425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7519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39048-B9DD-69A3-AE97-20B5C3D66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BCFB-0958-671D-AC7B-FB2958BC3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16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Histology Workload</a:t>
            </a:r>
            <a:br>
              <a:rPr lang="en-US" dirty="0"/>
            </a:br>
            <a:r>
              <a:rPr lang="en-US" dirty="0"/>
              <a:t>(Jan-Dec 2022)	</a:t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4" name="Google Shape;140;p8" descr="image of a chart">
            <a:extLst>
              <a:ext uri="{FF2B5EF4-FFF2-40B4-BE49-F238E27FC236}">
                <a16:creationId xmlns:a16="http://schemas.microsoft.com/office/drawing/2014/main" id="{54ECC659-DC7C-CB2F-1CEA-1091357E79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1291806"/>
              </p:ext>
            </p:extLst>
          </p:nvPr>
        </p:nvGraphicFramePr>
        <p:xfrm>
          <a:off x="612227" y="2046890"/>
          <a:ext cx="10967546" cy="4062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4840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3E3D6-7DB4-6427-29CC-17FCD2C8B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1BD5-EADB-D399-AC01-39719353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9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Average TAT (Jan-Dec 2022) Including Skin </a:t>
            </a:r>
            <a:br>
              <a:rPr lang="en-US" sz="2800" dirty="0"/>
            </a:br>
            <a:r>
              <a:rPr lang="en-US" sz="2800" dirty="0"/>
              <a:t>(Benchmark &lt; 20 min)</a:t>
            </a:r>
            <a:endParaRPr lang="en-US" dirty="0">
              <a:latin typeface="+mn-lt"/>
            </a:endParaRPr>
          </a:p>
        </p:txBody>
      </p:sp>
      <p:graphicFrame>
        <p:nvGraphicFramePr>
          <p:cNvPr id="3" name="Google Shape;146;p9" descr="image of a chart">
            <a:extLst>
              <a:ext uri="{FF2B5EF4-FFF2-40B4-BE49-F238E27FC236}">
                <a16:creationId xmlns:a16="http://schemas.microsoft.com/office/drawing/2014/main" id="{84312CFC-0ABC-89E2-74D7-4C52EBEDBD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4436521"/>
              </p:ext>
            </p:extLst>
          </p:nvPr>
        </p:nvGraphicFramePr>
        <p:xfrm>
          <a:off x="735450" y="2217682"/>
          <a:ext cx="10846949" cy="401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1151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8F1F7-76F9-2FF0-CB4D-40BFA7962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4DE4-A5B9-E03C-0B86-6597E2D7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9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# of Corrected Reports</a:t>
            </a:r>
            <a:br>
              <a:rPr lang="en-US" sz="2800" dirty="0"/>
            </a:br>
            <a:r>
              <a:rPr lang="en-US" sz="2800" dirty="0"/>
              <a:t>Jan-Dec 2022</a:t>
            </a:r>
            <a:endParaRPr lang="en-US" dirty="0">
              <a:latin typeface="+mn-lt"/>
            </a:endParaRPr>
          </a:p>
        </p:txBody>
      </p:sp>
      <p:graphicFrame>
        <p:nvGraphicFramePr>
          <p:cNvPr id="6" name="Google Shape;158;p11" descr="image of a chart ">
            <a:extLst>
              <a:ext uri="{FF2B5EF4-FFF2-40B4-BE49-F238E27FC236}">
                <a16:creationId xmlns:a16="http://schemas.microsoft.com/office/drawing/2014/main" id="{D86BC626-5641-AA3F-8148-9D1512098B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6803115"/>
              </p:ext>
            </p:extLst>
          </p:nvPr>
        </p:nvGraphicFramePr>
        <p:xfrm>
          <a:off x="838200" y="1998335"/>
          <a:ext cx="10723519" cy="4192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6843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EB26D-31A8-F0BD-F8A0-AC8282D1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FC55-BB07-787C-C106-26289BA79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978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% Corrected Reports (Jan-Nov 2022)</a:t>
            </a:r>
            <a:br>
              <a:rPr lang="en-US" dirty="0"/>
            </a:br>
            <a:r>
              <a:rPr lang="en-US" dirty="0"/>
              <a:t>Goal &lt; 3%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Google Shape;152;p10" descr="image of a chart ">
            <a:extLst>
              <a:ext uri="{FF2B5EF4-FFF2-40B4-BE49-F238E27FC236}">
                <a16:creationId xmlns:a16="http://schemas.microsoft.com/office/drawing/2014/main" id="{EBCED9AA-D6B8-E88E-60D5-D3B003688CFA}"/>
              </a:ext>
            </a:extLst>
          </p:cNvPr>
          <p:cNvGraphicFramePr/>
          <p:nvPr/>
        </p:nvGraphicFramePr>
        <p:xfrm>
          <a:off x="545542" y="2131388"/>
          <a:ext cx="11100916" cy="4111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2781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108</Words>
  <Application>Microsoft Macintosh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23-210340-MT_Executive_Board Meeting_Volunteer Program [54]  -  Read-Only</vt:lpstr>
      <vt:lpstr>PATHOLOGY METRICS</vt:lpstr>
      <vt:lpstr>Total Pathology Cases  Jan-December 2022 </vt:lpstr>
      <vt:lpstr>Pathology Reports   Turn Around Time &lt;2 days (Jan-Dec 2022) % of cases signed out within two days, excludes consults </vt:lpstr>
      <vt:lpstr>Cytology, Bone Marrows, &amp; Fine Needle Aspirations  (Jan- Dec 2022) </vt:lpstr>
      <vt:lpstr>Histology Workload (Jan-Dec 2022)  </vt:lpstr>
      <vt:lpstr>Average TAT (Jan-Dec 2022) Including Skin  (Benchmark &lt; 20 min)</vt:lpstr>
      <vt:lpstr># of Corrected Reports Jan-Dec 2022</vt:lpstr>
      <vt:lpstr>% Corrected Reports (Jan-Nov 2022) Goal &lt; 3%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Sabina Pacula-Cwanek</cp:lastModifiedBy>
  <cp:revision>31</cp:revision>
  <dcterms:created xsi:type="dcterms:W3CDTF">2021-05-10T16:15:42Z</dcterms:created>
  <dcterms:modified xsi:type="dcterms:W3CDTF">2024-03-14T16:27:31Z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0x0101002C4972F345C06D498D7F41780ABCC7E3</vt:lpwstr>
  </property>
</Properties>
</file>