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346" r:id="rId2"/>
    <p:sldId id="347" r:id="rId3"/>
    <p:sldId id="353" r:id="rId4"/>
    <p:sldId id="361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1" roundtripDataSignature="AMtx7mhz/bqDFFk1kvD5oOglXiv3RYY/q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CP Center for Global Health" initials="" lastIdx="13" clrIdx="0"/>
  <p:cmAuthor id="1" name="Aaron Odegard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80"/>
    <p:restoredTop sz="94694"/>
  </p:normalViewPr>
  <p:slideViewPr>
    <p:cSldViewPr snapToGrid="0">
      <p:cViewPr varScale="1">
        <p:scale>
          <a:sx n="59" d="100"/>
          <a:sy n="59" d="100"/>
        </p:scale>
        <p:origin x="5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92" Type="http://schemas.openxmlformats.org/officeDocument/2006/relationships/commentAuthors" Target="commentAuthors.xml"/><Relationship Id="rId2" Type="http://schemas.openxmlformats.org/officeDocument/2006/relationships/slide" Target="slides/slide1.xml"/><Relationship Id="rId91" Type="http://customschemas.google.com/relationships/presentationmetadata" Target="metadata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5" Type="http://schemas.openxmlformats.org/officeDocument/2006/relationships/theme" Target="theme/theme1.xml"/><Relationship Id="rId94" Type="http://schemas.openxmlformats.org/officeDocument/2006/relationships/viewProps" Target="view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5631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Goal with Large 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618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55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F5DC7-7860-5F04-F23E-3EE2536A4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4875" y="2223987"/>
            <a:ext cx="9244914" cy="3332481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Using Non-conforming Events to Advocate for your Lab</a:t>
            </a:r>
            <a:br>
              <a:rPr lang="en-US" sz="80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8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93;p2" descr="Magnifying glass showing decling performance">
            <a:extLst>
              <a:ext uri="{FF2B5EF4-FFF2-40B4-BE49-F238E27FC236}">
                <a16:creationId xmlns:a16="http://schemas.microsoft.com/office/drawing/2014/main" id="{BA137A34-6166-01B3-53EF-151661EF34C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9649" r="40213" b="-1"/>
          <a:stretch/>
        </p:blipFill>
        <p:spPr>
          <a:xfrm>
            <a:off x="-1" y="10"/>
            <a:ext cx="5151179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88167B-2917-F090-3B7C-48D765100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5588" y="1090272"/>
            <a:ext cx="10515600" cy="1325563"/>
          </a:xfrm>
        </p:spPr>
        <p:txBody>
          <a:bodyPr/>
          <a:lstStyle/>
          <a:p>
            <a:r>
              <a:rPr lang="en-US" sz="2800" dirty="0"/>
              <a:t>Sources of information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048D2-355B-2B64-9106-F75DC96B2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7552" y="3431628"/>
            <a:ext cx="6193221" cy="3192518"/>
          </a:xfrm>
        </p:spPr>
        <p:txBody>
          <a:bodyPr>
            <a:normAutofit fontScale="92500" lnSpcReduction="2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dirty="0">
                <a:latin typeface="+mj-lt"/>
                <a:ea typeface="Times New Roman"/>
                <a:cs typeface="Times New Roman"/>
                <a:sym typeface="Times New Roman"/>
              </a:rPr>
              <a:t>Quality indicator data</a:t>
            </a:r>
            <a:endParaRPr lang="en-US" dirty="0">
              <a:latin typeface="+mj-lt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dirty="0">
                <a:latin typeface="+mj-lt"/>
                <a:ea typeface="Times New Roman"/>
                <a:cs typeface="Times New Roman"/>
                <a:sym typeface="Times New Roman"/>
              </a:rPr>
              <a:t>Findings of external accreditation and/or certification audits</a:t>
            </a:r>
            <a:endParaRPr lang="en-US" dirty="0">
              <a:latin typeface="+mj-lt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dirty="0">
                <a:latin typeface="+mj-lt"/>
                <a:ea typeface="Times New Roman"/>
                <a:cs typeface="Times New Roman"/>
                <a:sym typeface="Times New Roman"/>
              </a:rPr>
              <a:t>Records of non-conformities (e.g., errors, complaints, adverse events, non-compliance)</a:t>
            </a:r>
            <a:endParaRPr lang="en-US" dirty="0">
              <a:latin typeface="+mj-lt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dirty="0">
                <a:latin typeface="+mj-lt"/>
                <a:ea typeface="Times New Roman"/>
                <a:cs typeface="Times New Roman"/>
                <a:sym typeface="Times New Roman"/>
              </a:rPr>
              <a:t>Findings of surveys investigating user satisfaction, where the user is understood to be:</a:t>
            </a:r>
          </a:p>
          <a:p>
            <a:pPr marL="685800" lvl="1" indent="-241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dirty="0">
                <a:latin typeface="+mj-lt"/>
                <a:ea typeface="Times New Roman"/>
                <a:cs typeface="Times New Roman"/>
                <a:sym typeface="Times New Roman"/>
              </a:rPr>
              <a:t>one who utilizes the service (e.g., citizen, patient, clinician, doctor) </a:t>
            </a:r>
            <a:r>
              <a:rPr lang="en-US" sz="2000" b="1" dirty="0">
                <a:latin typeface="+mj-lt"/>
                <a:ea typeface="Times New Roman"/>
                <a:cs typeface="Times New Roman"/>
                <a:sym typeface="Times New Roman"/>
              </a:rPr>
              <a:t>or</a:t>
            </a:r>
            <a:endParaRPr lang="en-US" sz="2000" b="0" i="0" dirty="0">
              <a:latin typeface="+mj-lt"/>
              <a:ea typeface="Times New Roman"/>
              <a:cs typeface="Times New Roman"/>
              <a:sym typeface="Times New Roman"/>
            </a:endParaRPr>
          </a:p>
          <a:p>
            <a:pPr marL="685800" lvl="1" indent="-241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dirty="0">
                <a:latin typeface="+mj-lt"/>
                <a:ea typeface="Times New Roman"/>
                <a:cs typeface="Times New Roman"/>
                <a:sym typeface="Times New Roman"/>
              </a:rPr>
              <a:t>one who works within the process as a user of one  sub-processes and a supplier of another</a:t>
            </a:r>
            <a:endParaRPr lang="en-US" sz="16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692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9A293-36B9-B91D-E4EA-3350076E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816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2800" i="0" u="none" strike="noStrike" cap="none" dirty="0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Non-conforming </a:t>
            </a:r>
            <a:r>
              <a:rPr lang="en-US" sz="2800" dirty="0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vents/Error rate: </a:t>
            </a:r>
            <a:br>
              <a:rPr lang="en-US" sz="2800" i="0" u="none" strike="noStrike" cap="none" dirty="0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</a:br>
            <a:r>
              <a:rPr lang="en-US" sz="2800" i="0" u="none" strike="noStrike" cap="none" dirty="0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Low error Rate for Lab and Nursing indicates commitment </a:t>
            </a:r>
            <a:br>
              <a:rPr lang="en-US" sz="2800" i="0" u="none" strike="noStrike" cap="none" dirty="0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</a:br>
            <a:r>
              <a:rPr lang="en-US" sz="2800" i="0" u="none" strike="noStrike" cap="none" dirty="0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to patient safety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FC092-9377-35F1-56AC-2AE22E82AF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228600" indent="-228600">
              <a:lnSpc>
                <a:spcPct val="150000"/>
              </a:lnSpc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High rate of hemolyzed, contaminated, clotted collected by RN staff could justify hiring additional phlebotomists in ED or require Phlebotomists to collect 90-95% of specimens house</a:t>
            </a:r>
            <a:r>
              <a:rPr lang="en-US" sz="20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-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wide.</a:t>
            </a:r>
            <a:endParaRPr lang="en-US" sz="2000" dirty="0">
              <a:latin typeface="+mj-lt"/>
            </a:endParaRPr>
          </a:p>
          <a:p>
            <a:pPr marL="228600" marR="0" lvl="1" indent="-228600" algn="l" rtl="0">
              <a:lnSpc>
                <a:spcPct val="150000"/>
              </a:lnSpc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High rate of contaminated blood cultures collected by RN staff from ED:</a:t>
            </a:r>
            <a:endParaRPr lang="en-US" dirty="0">
              <a:latin typeface="+mj-lt"/>
            </a:endParaRPr>
          </a:p>
          <a:p>
            <a:pPr marL="571500" marR="0" lvl="2" indent="-342900" algn="l" rtl="0">
              <a:lnSpc>
                <a:spcPct val="150000"/>
              </a:lnSpc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C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ould justify having all </a:t>
            </a:r>
            <a:r>
              <a:rPr lang="en-US" sz="20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b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lood culture collected by Phlebotomy</a:t>
            </a:r>
            <a:endParaRPr lang="en-US" sz="2000" dirty="0">
              <a:latin typeface="+mj-lt"/>
            </a:endParaRPr>
          </a:p>
          <a:p>
            <a:pPr marL="571500" marR="0" lvl="2" indent="-342900" algn="l" rtl="0">
              <a:lnSpc>
                <a:spcPct val="150000"/>
              </a:lnSpc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Implementation of diversion Pouch</a:t>
            </a:r>
            <a:endParaRPr lang="en-US" sz="2000" dirty="0">
              <a:latin typeface="+mj-lt"/>
            </a:endParaRPr>
          </a:p>
          <a:p>
            <a:pPr marL="228600" marR="0" lvl="1" indent="-228600" algn="l" rtl="0">
              <a:lnSpc>
                <a:spcPct val="150000"/>
              </a:lnSpc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High rate of mislabeled specimens might need the implementation of automated collection manager/barcode scanning </a:t>
            </a:r>
            <a:endParaRPr lang="en-US" dirty="0">
              <a:latin typeface="+mj-lt"/>
            </a:endParaRPr>
          </a:p>
          <a:p>
            <a:pPr marL="228600" marR="0" lvl="1" indent="-228600" algn="l" rtl="0">
              <a:lnSpc>
                <a:spcPct val="150000"/>
              </a:lnSpc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High error rate of blood administration may require implementation of bedside barcoding </a:t>
            </a:r>
            <a:endParaRPr lang="en-US" dirty="0">
              <a:latin typeface="+mj-lt"/>
            </a:endParaRPr>
          </a:p>
          <a:p>
            <a:pPr marL="228600" marR="0" lvl="1" indent="-228600" algn="l" rtl="0">
              <a:lnSpc>
                <a:spcPct val="150000"/>
              </a:lnSpc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High error rate could indicate the need for:</a:t>
            </a:r>
            <a:endParaRPr lang="en-US" dirty="0">
              <a:latin typeface="+mj-lt"/>
            </a:endParaRPr>
          </a:p>
          <a:p>
            <a:pPr marL="571500" marR="0" lvl="2" indent="-342900" algn="l" rtl="0">
              <a:lnSpc>
                <a:spcPct val="150000"/>
              </a:lnSpc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Additional staffing</a:t>
            </a:r>
            <a:endParaRPr lang="en-US" sz="2000" dirty="0">
              <a:latin typeface="+mj-lt"/>
            </a:endParaRPr>
          </a:p>
          <a:p>
            <a:pPr marL="571500" lvl="2" indent="-342900">
              <a:lnSpc>
                <a:spcPct val="150000"/>
              </a:lnSpc>
              <a:spcBef>
                <a:spcPts val="330"/>
              </a:spcBef>
              <a:buClr>
                <a:schemeClr val="dk1"/>
              </a:buClr>
              <a:buSzPts val="2200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Implementing process improvements</a:t>
            </a:r>
            <a:endParaRPr lang="en-US" sz="2000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8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1AD3A-92CA-0C8F-0892-843921957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116;p4">
            <a:extLst>
              <a:ext uri="{FF2B5EF4-FFF2-40B4-BE49-F238E27FC236}">
                <a16:creationId xmlns:a16="http://schemas.microsoft.com/office/drawing/2014/main" id="{DCFE8629-7E87-99B0-942F-99C7DF716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54328" y="5181505"/>
            <a:ext cx="97279" cy="32487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60000" y="120000"/>
                </a:lnTo>
              </a:path>
            </a:pathLst>
          </a:custGeom>
          <a:noFill/>
          <a:ln w="12700" cap="flat" cmpd="sng">
            <a:solidFill>
              <a:srgbClr val="4372C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62" name="Google Shape;120;p4">
            <a:extLst>
              <a:ext uri="{FF2B5EF4-FFF2-40B4-BE49-F238E27FC236}">
                <a16:creationId xmlns:a16="http://schemas.microsoft.com/office/drawing/2014/main" id="{6EDE4E73-76D3-D202-D436-D28BC0BCED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09837" y="5098786"/>
            <a:ext cx="1420737" cy="324901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81776"/>
                </a:lnTo>
                <a:lnTo>
                  <a:pt x="120000" y="81776"/>
                </a:lnTo>
                <a:lnTo>
                  <a:pt x="120000" y="120000"/>
                </a:lnTo>
              </a:path>
            </a:pathLst>
          </a:custGeom>
          <a:noFill/>
          <a:ln w="12700" cap="flat" cmpd="sng">
            <a:solidFill>
              <a:srgbClr val="4372C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67" name="Google Shape;118;p4">
            <a:extLst>
              <a:ext uri="{FF2B5EF4-FFF2-40B4-BE49-F238E27FC236}">
                <a16:creationId xmlns:a16="http://schemas.microsoft.com/office/drawing/2014/main" id="{2081D8ED-C725-691D-7B16-1DD7B96F52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3683" y="4308043"/>
            <a:ext cx="355832" cy="32487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60000" y="120000"/>
                </a:lnTo>
              </a:path>
            </a:pathLst>
          </a:custGeom>
          <a:noFill/>
          <a:ln w="12700" cap="flat" cmpd="sng">
            <a:solidFill>
              <a:srgbClr val="4372C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65" name="Google Shape;118;p4">
            <a:extLst>
              <a:ext uri="{FF2B5EF4-FFF2-40B4-BE49-F238E27FC236}">
                <a16:creationId xmlns:a16="http://schemas.microsoft.com/office/drawing/2014/main" id="{9412378B-A013-6A4C-D10A-C8FAC3906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91994" y="4309731"/>
            <a:ext cx="355832" cy="32487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60000" y="120000"/>
                </a:lnTo>
              </a:path>
            </a:pathLst>
          </a:custGeom>
          <a:noFill/>
          <a:ln w="12700" cap="flat" cmpd="sng">
            <a:solidFill>
              <a:srgbClr val="4372C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66" name="Google Shape;118;p4">
            <a:extLst>
              <a:ext uri="{FF2B5EF4-FFF2-40B4-BE49-F238E27FC236}">
                <a16:creationId xmlns:a16="http://schemas.microsoft.com/office/drawing/2014/main" id="{FFAF485C-4F21-0051-169E-AF7801041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07835" y="4302761"/>
            <a:ext cx="355832" cy="32487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60000" y="120000"/>
                </a:lnTo>
              </a:path>
            </a:pathLst>
          </a:custGeom>
          <a:noFill/>
          <a:ln w="12700" cap="flat" cmpd="sng">
            <a:solidFill>
              <a:srgbClr val="4372C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ADF2F0-A07E-0F40-B171-E6B8F995B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8164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Low Error Rate</a:t>
            </a:r>
            <a:br>
              <a:rPr lang="en-US" dirty="0"/>
            </a:br>
            <a:endParaRPr lang="en-US" dirty="0"/>
          </a:p>
        </p:txBody>
      </p:sp>
      <p:grpSp>
        <p:nvGrpSpPr>
          <p:cNvPr id="6" name="Google Shape;112;p4" descr="chart for low error rate ">
            <a:extLst>
              <a:ext uri="{FF2B5EF4-FFF2-40B4-BE49-F238E27FC236}">
                <a16:creationId xmlns:a16="http://schemas.microsoft.com/office/drawing/2014/main" id="{6A51C5F7-6DE4-6840-739B-A15D4F55E3BB}"/>
              </a:ext>
            </a:extLst>
          </p:cNvPr>
          <p:cNvGrpSpPr/>
          <p:nvPr/>
        </p:nvGrpSpPr>
        <p:grpSpPr>
          <a:xfrm>
            <a:off x="633632" y="1939864"/>
            <a:ext cx="10720168" cy="4334810"/>
            <a:chOff x="1558" y="1753219"/>
            <a:chExt cx="10076719" cy="4074625"/>
          </a:xfrm>
        </p:grpSpPr>
        <p:sp>
          <p:nvSpPr>
            <p:cNvPr id="7" name="Google Shape;113;p4">
              <a:extLst>
                <a:ext uri="{FF2B5EF4-FFF2-40B4-BE49-F238E27FC236}">
                  <a16:creationId xmlns:a16="http://schemas.microsoft.com/office/drawing/2014/main" id="{72AE1B6D-AF20-670B-40DB-2ECE8ECAB9CB}"/>
                </a:ext>
              </a:extLst>
            </p:cNvPr>
            <p:cNvSpPr/>
            <p:nvPr/>
          </p:nvSpPr>
          <p:spPr>
            <a:xfrm>
              <a:off x="4482269" y="3772726"/>
              <a:ext cx="3531533" cy="305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0" name="Google Shape;116;p4">
              <a:extLst>
                <a:ext uri="{FF2B5EF4-FFF2-40B4-BE49-F238E27FC236}">
                  <a16:creationId xmlns:a16="http://schemas.microsoft.com/office/drawing/2014/main" id="{6155241E-32C7-D2B6-8336-C7AE52A03287}"/>
                </a:ext>
              </a:extLst>
            </p:cNvPr>
            <p:cNvSpPr/>
            <p:nvPr/>
          </p:nvSpPr>
          <p:spPr>
            <a:xfrm>
              <a:off x="6678671" y="4744872"/>
              <a:ext cx="91440" cy="30537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2" name="Google Shape;118;p4">
              <a:extLst>
                <a:ext uri="{FF2B5EF4-FFF2-40B4-BE49-F238E27FC236}">
                  <a16:creationId xmlns:a16="http://schemas.microsoft.com/office/drawing/2014/main" id="{7EAFC07D-FABF-C3B4-5D80-DE66DC504B90}"/>
                </a:ext>
              </a:extLst>
            </p:cNvPr>
            <p:cNvSpPr/>
            <p:nvPr/>
          </p:nvSpPr>
          <p:spPr>
            <a:xfrm>
              <a:off x="4844888" y="4744872"/>
              <a:ext cx="91440" cy="30537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4" name="Google Shape;120;p4">
              <a:extLst>
                <a:ext uri="{FF2B5EF4-FFF2-40B4-BE49-F238E27FC236}">
                  <a16:creationId xmlns:a16="http://schemas.microsoft.com/office/drawing/2014/main" id="{FE276575-A3E5-9CEE-70A4-34D9391D04B9}"/>
                </a:ext>
              </a:extLst>
            </p:cNvPr>
            <p:cNvSpPr/>
            <p:nvPr/>
          </p:nvSpPr>
          <p:spPr>
            <a:xfrm>
              <a:off x="2573229" y="4744872"/>
              <a:ext cx="641700" cy="305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5" name="Google Shape;121;p4">
              <a:extLst>
                <a:ext uri="{FF2B5EF4-FFF2-40B4-BE49-F238E27FC236}">
                  <a16:creationId xmlns:a16="http://schemas.microsoft.com/office/drawing/2014/main" id="{24314CFB-0FFD-43CB-D4CE-AD5BC5929120}"/>
                </a:ext>
              </a:extLst>
            </p:cNvPr>
            <p:cNvSpPr/>
            <p:nvPr/>
          </p:nvSpPr>
          <p:spPr>
            <a:xfrm>
              <a:off x="1931554" y="4744872"/>
              <a:ext cx="641700" cy="305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7" name="Google Shape;123;p4">
              <a:extLst>
                <a:ext uri="{FF2B5EF4-FFF2-40B4-BE49-F238E27FC236}">
                  <a16:creationId xmlns:a16="http://schemas.microsoft.com/office/drawing/2014/main" id="{158014DE-B31B-7D71-DD56-CA156355A286}"/>
                </a:ext>
              </a:extLst>
            </p:cNvPr>
            <p:cNvSpPr/>
            <p:nvPr/>
          </p:nvSpPr>
          <p:spPr>
            <a:xfrm>
              <a:off x="602483" y="4744872"/>
              <a:ext cx="91440" cy="30537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8" name="Google Shape;124;p4">
              <a:extLst>
                <a:ext uri="{FF2B5EF4-FFF2-40B4-BE49-F238E27FC236}">
                  <a16:creationId xmlns:a16="http://schemas.microsoft.com/office/drawing/2014/main" id="{1667F842-F79D-11FD-201B-AAB27F36457B}"/>
                </a:ext>
              </a:extLst>
            </p:cNvPr>
            <p:cNvSpPr/>
            <p:nvPr/>
          </p:nvSpPr>
          <p:spPr>
            <a:xfrm>
              <a:off x="648204" y="3772734"/>
              <a:ext cx="3834066" cy="30537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9" name="Google Shape;125;p4">
              <a:extLst>
                <a:ext uri="{FF2B5EF4-FFF2-40B4-BE49-F238E27FC236}">
                  <a16:creationId xmlns:a16="http://schemas.microsoft.com/office/drawing/2014/main" id="{18DCE592-0F57-BD1F-A9B6-17F3065F1E44}"/>
                </a:ext>
              </a:extLst>
            </p:cNvPr>
            <p:cNvSpPr/>
            <p:nvPr/>
          </p:nvSpPr>
          <p:spPr>
            <a:xfrm>
              <a:off x="3214929" y="1753219"/>
              <a:ext cx="2463395" cy="1894761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26408F"/>
                </a:solidFill>
                <a:highlight>
                  <a:srgbClr val="26408F"/>
                </a:highlight>
                <a:latin typeface="+mj-lt"/>
              </a:endParaRPr>
            </a:p>
          </p:txBody>
        </p:sp>
        <p:sp>
          <p:nvSpPr>
            <p:cNvPr id="20" name="Google Shape;126;p4">
              <a:extLst>
                <a:ext uri="{FF2B5EF4-FFF2-40B4-BE49-F238E27FC236}">
                  <a16:creationId xmlns:a16="http://schemas.microsoft.com/office/drawing/2014/main" id="{71AC2270-BBFA-B43E-25E7-43E4AC96FC79}"/>
                </a:ext>
              </a:extLst>
            </p:cNvPr>
            <p:cNvSpPr/>
            <p:nvPr/>
          </p:nvSpPr>
          <p:spPr>
            <a:xfrm>
              <a:off x="3331597" y="1864054"/>
              <a:ext cx="2463395" cy="1894761"/>
            </a:xfrm>
            <a:prstGeom prst="roundRect">
              <a:avLst>
                <a:gd name="adj" fmla="val 10000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1" name="Google Shape;127;p4">
              <a:extLst>
                <a:ext uri="{FF2B5EF4-FFF2-40B4-BE49-F238E27FC236}">
                  <a16:creationId xmlns:a16="http://schemas.microsoft.com/office/drawing/2014/main" id="{122E6F46-F0AD-6C1F-69EB-1E6998B51F29}"/>
                </a:ext>
              </a:extLst>
            </p:cNvPr>
            <p:cNvSpPr txBox="1"/>
            <p:nvPr/>
          </p:nvSpPr>
          <p:spPr>
            <a:xfrm>
              <a:off x="3405311" y="2078285"/>
              <a:ext cx="2352403" cy="15975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3325" tIns="53325" rIns="53325" bIns="5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-US" sz="1600" b="1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Low </a:t>
              </a:r>
              <a:r>
                <a:rPr lang="en-US" sz="16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E</a:t>
              </a:r>
              <a:r>
                <a:rPr lang="en-US" sz="1600" b="1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rror Rate for Lab 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-US" sz="1600" b="1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and Nursing indicates commitment to patient safety</a:t>
              </a:r>
              <a:endParaRPr sz="1600" dirty="0">
                <a:latin typeface="+mj-lt"/>
              </a:endParaRPr>
            </a:p>
          </p:txBody>
        </p:sp>
        <p:sp>
          <p:nvSpPr>
            <p:cNvPr id="22" name="Google Shape;128;p4">
              <a:extLst>
                <a:ext uri="{FF2B5EF4-FFF2-40B4-BE49-F238E27FC236}">
                  <a16:creationId xmlns:a16="http://schemas.microsoft.com/office/drawing/2014/main" id="{4A67589B-77EE-62AE-A435-610213DE3FD7}"/>
                </a:ext>
              </a:extLst>
            </p:cNvPr>
            <p:cNvSpPr/>
            <p:nvPr/>
          </p:nvSpPr>
          <p:spPr>
            <a:xfrm>
              <a:off x="1558" y="4078113"/>
              <a:ext cx="1293291" cy="666758"/>
            </a:xfrm>
            <a:prstGeom prst="roundRect">
              <a:avLst>
                <a:gd name="adj" fmla="val 10000"/>
              </a:avLst>
            </a:prstGeom>
            <a:solidFill>
              <a:srgbClr val="26408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3" name="Google Shape;129;p4">
              <a:extLst>
                <a:ext uri="{FF2B5EF4-FFF2-40B4-BE49-F238E27FC236}">
                  <a16:creationId xmlns:a16="http://schemas.microsoft.com/office/drawing/2014/main" id="{86D7AE21-2F64-17C5-38FF-813E847A47C1}"/>
                </a:ext>
              </a:extLst>
            </p:cNvPr>
            <p:cNvSpPr/>
            <p:nvPr/>
          </p:nvSpPr>
          <p:spPr>
            <a:xfrm>
              <a:off x="118226" y="4188948"/>
              <a:ext cx="1293291" cy="666758"/>
            </a:xfrm>
            <a:prstGeom prst="roundRect">
              <a:avLst>
                <a:gd name="adj" fmla="val 10000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5" name="Google Shape;131;p4">
              <a:extLst>
                <a:ext uri="{FF2B5EF4-FFF2-40B4-BE49-F238E27FC236}">
                  <a16:creationId xmlns:a16="http://schemas.microsoft.com/office/drawing/2014/main" id="{FB3E2A6A-5FAC-6AD8-A53A-ACF1E1488462}"/>
                </a:ext>
              </a:extLst>
            </p:cNvPr>
            <p:cNvSpPr/>
            <p:nvPr/>
          </p:nvSpPr>
          <p:spPr>
            <a:xfrm>
              <a:off x="123196" y="5022431"/>
              <a:ext cx="1050013" cy="666758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6" name="Google Shape;132;p4">
              <a:extLst>
                <a:ext uri="{FF2B5EF4-FFF2-40B4-BE49-F238E27FC236}">
                  <a16:creationId xmlns:a16="http://schemas.microsoft.com/office/drawing/2014/main" id="{84B4F440-3C49-4365-D25B-5692BD5E86F1}"/>
                </a:ext>
              </a:extLst>
            </p:cNvPr>
            <p:cNvSpPr/>
            <p:nvPr/>
          </p:nvSpPr>
          <p:spPr>
            <a:xfrm>
              <a:off x="239865" y="5161086"/>
              <a:ext cx="1050013" cy="66675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9525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7" name="Google Shape;133;p4">
              <a:extLst>
                <a:ext uri="{FF2B5EF4-FFF2-40B4-BE49-F238E27FC236}">
                  <a16:creationId xmlns:a16="http://schemas.microsoft.com/office/drawing/2014/main" id="{D884CE65-9C87-6236-F99E-93D7895153CF}"/>
                </a:ext>
              </a:extLst>
            </p:cNvPr>
            <p:cNvSpPr txBox="1"/>
            <p:nvPr/>
          </p:nvSpPr>
          <p:spPr>
            <a:xfrm>
              <a:off x="259394" y="5180615"/>
              <a:ext cx="1010955" cy="627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26650" rIns="26650" bIns="26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r>
                <a:rPr lang="en-US" sz="7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Could </a:t>
              </a:r>
              <a:r>
                <a:rPr lang="en-US" sz="7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justify hiring additional phlebotomists in ED or require Phlebotomists to collect 90-95% of specimens house</a:t>
              </a:r>
              <a:r>
                <a:rPr lang="en-US" sz="7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-</a:t>
              </a:r>
              <a:r>
                <a:rPr lang="en-US" sz="7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wid</a:t>
              </a:r>
              <a:r>
                <a:rPr lang="en-US" sz="7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e</a:t>
              </a:r>
              <a:endParaRPr dirty="0">
                <a:latin typeface="+mj-lt"/>
              </a:endParaRPr>
            </a:p>
          </p:txBody>
        </p:sp>
        <p:sp>
          <p:nvSpPr>
            <p:cNvPr id="28" name="Google Shape;134;p4">
              <a:extLst>
                <a:ext uri="{FF2B5EF4-FFF2-40B4-BE49-F238E27FC236}">
                  <a16:creationId xmlns:a16="http://schemas.microsoft.com/office/drawing/2014/main" id="{DF76FA9D-0138-6F0F-DD44-801260829BEA}"/>
                </a:ext>
              </a:extLst>
            </p:cNvPr>
            <p:cNvSpPr/>
            <p:nvPr/>
          </p:nvSpPr>
          <p:spPr>
            <a:xfrm>
              <a:off x="1759111" y="4078113"/>
              <a:ext cx="1628235" cy="666758"/>
            </a:xfrm>
            <a:prstGeom prst="roundRect">
              <a:avLst>
                <a:gd name="adj" fmla="val 10000"/>
              </a:avLst>
            </a:prstGeom>
            <a:solidFill>
              <a:srgbClr val="26408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9" name="Google Shape;135;p4">
              <a:extLst>
                <a:ext uri="{FF2B5EF4-FFF2-40B4-BE49-F238E27FC236}">
                  <a16:creationId xmlns:a16="http://schemas.microsoft.com/office/drawing/2014/main" id="{A456D4C6-2C1B-B6A0-E841-0099CB98FE03}"/>
                </a:ext>
              </a:extLst>
            </p:cNvPr>
            <p:cNvSpPr/>
            <p:nvPr/>
          </p:nvSpPr>
          <p:spPr>
            <a:xfrm>
              <a:off x="1875779" y="4188948"/>
              <a:ext cx="1628235" cy="666758"/>
            </a:xfrm>
            <a:prstGeom prst="roundRect">
              <a:avLst>
                <a:gd name="adj" fmla="val 10000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" name="Google Shape;136;p4">
              <a:extLst>
                <a:ext uri="{FF2B5EF4-FFF2-40B4-BE49-F238E27FC236}">
                  <a16:creationId xmlns:a16="http://schemas.microsoft.com/office/drawing/2014/main" id="{68ACCD42-3027-42D2-FEFC-F0BCAA8DA7BF}"/>
                </a:ext>
              </a:extLst>
            </p:cNvPr>
            <p:cNvSpPr txBox="1"/>
            <p:nvPr/>
          </p:nvSpPr>
          <p:spPr>
            <a:xfrm>
              <a:off x="1895308" y="4208477"/>
              <a:ext cx="1589177" cy="627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High rate of contaminated blood cultures collected by RN staff from ED</a:t>
              </a:r>
              <a:endParaRPr sz="900" dirty="0">
                <a:latin typeface="+mj-lt"/>
              </a:endParaRPr>
            </a:p>
          </p:txBody>
        </p:sp>
        <p:sp>
          <p:nvSpPr>
            <p:cNvPr id="31" name="Google Shape;137;p4">
              <a:extLst>
                <a:ext uri="{FF2B5EF4-FFF2-40B4-BE49-F238E27FC236}">
                  <a16:creationId xmlns:a16="http://schemas.microsoft.com/office/drawing/2014/main" id="{19BE0B63-B5B3-3D69-9699-DA59EB284C06}"/>
                </a:ext>
              </a:extLst>
            </p:cNvPr>
            <p:cNvSpPr/>
            <p:nvPr/>
          </p:nvSpPr>
          <p:spPr>
            <a:xfrm>
              <a:off x="1406547" y="5022431"/>
              <a:ext cx="1050013" cy="666758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2" name="Google Shape;138;p4">
              <a:extLst>
                <a:ext uri="{FF2B5EF4-FFF2-40B4-BE49-F238E27FC236}">
                  <a16:creationId xmlns:a16="http://schemas.microsoft.com/office/drawing/2014/main" id="{DBE27C4E-952B-FF2B-D4D9-11B44268C855}"/>
                </a:ext>
              </a:extLst>
            </p:cNvPr>
            <p:cNvSpPr/>
            <p:nvPr/>
          </p:nvSpPr>
          <p:spPr>
            <a:xfrm>
              <a:off x="1523215" y="5161086"/>
              <a:ext cx="1050013" cy="66675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9525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3" name="Google Shape;139;p4">
              <a:extLst>
                <a:ext uri="{FF2B5EF4-FFF2-40B4-BE49-F238E27FC236}">
                  <a16:creationId xmlns:a16="http://schemas.microsoft.com/office/drawing/2014/main" id="{F01700DF-55EB-A41C-DBC1-63405FC31188}"/>
                </a:ext>
              </a:extLst>
            </p:cNvPr>
            <p:cNvSpPr txBox="1"/>
            <p:nvPr/>
          </p:nvSpPr>
          <p:spPr>
            <a:xfrm>
              <a:off x="1542744" y="5180615"/>
              <a:ext cx="1010955" cy="627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Noto Sans Symbols"/>
                <a:buNone/>
              </a:pPr>
              <a:r>
                <a:rPr lang="en-US" sz="10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 </a:t>
              </a:r>
              <a:r>
                <a:rPr lang="en-US" sz="9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C</a:t>
              </a: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ould justify having all </a:t>
              </a:r>
              <a:r>
                <a:rPr lang="en-US" sz="9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b</a:t>
              </a: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lood culture collected by Phlebotomy</a:t>
              </a:r>
              <a:endParaRPr sz="900" dirty="0">
                <a:latin typeface="+mj-lt"/>
              </a:endParaRPr>
            </a:p>
          </p:txBody>
        </p:sp>
        <p:sp>
          <p:nvSpPr>
            <p:cNvPr id="34" name="Google Shape;140;p4">
              <a:extLst>
                <a:ext uri="{FF2B5EF4-FFF2-40B4-BE49-F238E27FC236}">
                  <a16:creationId xmlns:a16="http://schemas.microsoft.com/office/drawing/2014/main" id="{4961B78D-2155-E16D-620E-9D29CA004C3B}"/>
                </a:ext>
              </a:extLst>
            </p:cNvPr>
            <p:cNvSpPr/>
            <p:nvPr/>
          </p:nvSpPr>
          <p:spPr>
            <a:xfrm>
              <a:off x="2689897" y="5022431"/>
              <a:ext cx="1050013" cy="666758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5" name="Google Shape;141;p4">
              <a:extLst>
                <a:ext uri="{FF2B5EF4-FFF2-40B4-BE49-F238E27FC236}">
                  <a16:creationId xmlns:a16="http://schemas.microsoft.com/office/drawing/2014/main" id="{B9101703-79B3-5168-590E-85CCC33B3D4E}"/>
                </a:ext>
              </a:extLst>
            </p:cNvPr>
            <p:cNvSpPr/>
            <p:nvPr/>
          </p:nvSpPr>
          <p:spPr>
            <a:xfrm>
              <a:off x="2806565" y="5161086"/>
              <a:ext cx="1050013" cy="66675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9525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6" name="Google Shape;142;p4">
              <a:extLst>
                <a:ext uri="{FF2B5EF4-FFF2-40B4-BE49-F238E27FC236}">
                  <a16:creationId xmlns:a16="http://schemas.microsoft.com/office/drawing/2014/main" id="{9EB94ECE-DC54-6C69-03F6-74AFED427987}"/>
                </a:ext>
              </a:extLst>
            </p:cNvPr>
            <p:cNvSpPr txBox="1"/>
            <p:nvPr/>
          </p:nvSpPr>
          <p:spPr>
            <a:xfrm>
              <a:off x="2826094" y="5180615"/>
              <a:ext cx="1010955" cy="627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8100" tIns="38100" rIns="3810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Noto Sans Symbols"/>
                <a:buNone/>
              </a:pP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Implementation of diversion Pouch</a:t>
              </a:r>
              <a:endParaRPr sz="900" dirty="0">
                <a:latin typeface="+mj-lt"/>
              </a:endParaRPr>
            </a:p>
          </p:txBody>
        </p:sp>
        <p:sp>
          <p:nvSpPr>
            <p:cNvPr id="37" name="Google Shape;143;p4">
              <a:extLst>
                <a:ext uri="{FF2B5EF4-FFF2-40B4-BE49-F238E27FC236}">
                  <a16:creationId xmlns:a16="http://schemas.microsoft.com/office/drawing/2014/main" id="{7B30D019-94A3-F030-8FE7-6323A7073638}"/>
                </a:ext>
              </a:extLst>
            </p:cNvPr>
            <p:cNvSpPr/>
            <p:nvPr/>
          </p:nvSpPr>
          <p:spPr>
            <a:xfrm>
              <a:off x="4365601" y="4078113"/>
              <a:ext cx="1050013" cy="666758"/>
            </a:xfrm>
            <a:prstGeom prst="roundRect">
              <a:avLst>
                <a:gd name="adj" fmla="val 10000"/>
              </a:avLst>
            </a:prstGeom>
            <a:solidFill>
              <a:srgbClr val="26408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8" name="Google Shape;144;p4">
              <a:extLst>
                <a:ext uri="{FF2B5EF4-FFF2-40B4-BE49-F238E27FC236}">
                  <a16:creationId xmlns:a16="http://schemas.microsoft.com/office/drawing/2014/main" id="{16ACDDF6-511B-0D22-61EE-99D50F3CD476}"/>
                </a:ext>
              </a:extLst>
            </p:cNvPr>
            <p:cNvSpPr/>
            <p:nvPr/>
          </p:nvSpPr>
          <p:spPr>
            <a:xfrm>
              <a:off x="4482269" y="4188948"/>
              <a:ext cx="1050013" cy="666758"/>
            </a:xfrm>
            <a:prstGeom prst="roundRect">
              <a:avLst>
                <a:gd name="adj" fmla="val 10000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9" name="Google Shape;145;p4">
              <a:extLst>
                <a:ext uri="{FF2B5EF4-FFF2-40B4-BE49-F238E27FC236}">
                  <a16:creationId xmlns:a16="http://schemas.microsoft.com/office/drawing/2014/main" id="{DA883DED-F0F3-388D-BAC1-DD59D8F6DB20}"/>
                </a:ext>
              </a:extLst>
            </p:cNvPr>
            <p:cNvSpPr txBox="1"/>
            <p:nvPr/>
          </p:nvSpPr>
          <p:spPr>
            <a:xfrm>
              <a:off x="4501798" y="4208477"/>
              <a:ext cx="1010955" cy="627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High rate of mislabeled specimens</a:t>
              </a:r>
              <a:endParaRPr sz="900" dirty="0">
                <a:latin typeface="+mj-lt"/>
              </a:endParaRPr>
            </a:p>
          </p:txBody>
        </p:sp>
        <p:sp>
          <p:nvSpPr>
            <p:cNvPr id="40" name="Google Shape;146;p4">
              <a:extLst>
                <a:ext uri="{FF2B5EF4-FFF2-40B4-BE49-F238E27FC236}">
                  <a16:creationId xmlns:a16="http://schemas.microsoft.com/office/drawing/2014/main" id="{296F6210-D3DA-561F-F232-C3649B363CBC}"/>
                </a:ext>
              </a:extLst>
            </p:cNvPr>
            <p:cNvSpPr/>
            <p:nvPr/>
          </p:nvSpPr>
          <p:spPr>
            <a:xfrm>
              <a:off x="3973247" y="5022431"/>
              <a:ext cx="1834720" cy="666758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41" name="Google Shape;147;p4">
              <a:extLst>
                <a:ext uri="{FF2B5EF4-FFF2-40B4-BE49-F238E27FC236}">
                  <a16:creationId xmlns:a16="http://schemas.microsoft.com/office/drawing/2014/main" id="{3E8128E8-F2E2-EF00-72B7-ADC00773A09B}"/>
                </a:ext>
              </a:extLst>
            </p:cNvPr>
            <p:cNvSpPr/>
            <p:nvPr/>
          </p:nvSpPr>
          <p:spPr>
            <a:xfrm>
              <a:off x="4089916" y="5161086"/>
              <a:ext cx="1834720" cy="66675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9525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2" name="Google Shape;148;p4">
              <a:extLst>
                <a:ext uri="{FF2B5EF4-FFF2-40B4-BE49-F238E27FC236}">
                  <a16:creationId xmlns:a16="http://schemas.microsoft.com/office/drawing/2014/main" id="{CE2434F7-F6CE-74F8-5180-379E929D19CE}"/>
                </a:ext>
              </a:extLst>
            </p:cNvPr>
            <p:cNvSpPr txBox="1"/>
            <p:nvPr/>
          </p:nvSpPr>
          <p:spPr>
            <a:xfrm>
              <a:off x="4109445" y="5180615"/>
              <a:ext cx="1795662" cy="627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Might </a:t>
              </a:r>
              <a:r>
                <a:rPr lang="en-US" sz="9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require</a:t>
              </a: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 the implementation of automated collection manager/barcode scanning </a:t>
              </a:r>
              <a:endParaRPr sz="900" dirty="0">
                <a:latin typeface="+mj-lt"/>
              </a:endParaRPr>
            </a:p>
          </p:txBody>
        </p:sp>
        <p:sp>
          <p:nvSpPr>
            <p:cNvPr id="43" name="Google Shape;149;p4">
              <a:extLst>
                <a:ext uri="{FF2B5EF4-FFF2-40B4-BE49-F238E27FC236}">
                  <a16:creationId xmlns:a16="http://schemas.microsoft.com/office/drawing/2014/main" id="{2D7DC433-6563-2F63-B931-4CBA06AE73CA}"/>
                </a:ext>
              </a:extLst>
            </p:cNvPr>
            <p:cNvSpPr/>
            <p:nvPr/>
          </p:nvSpPr>
          <p:spPr>
            <a:xfrm>
              <a:off x="6199384" y="4078113"/>
              <a:ext cx="1050013" cy="666758"/>
            </a:xfrm>
            <a:prstGeom prst="roundRect">
              <a:avLst>
                <a:gd name="adj" fmla="val 10000"/>
              </a:avLst>
            </a:prstGeom>
            <a:solidFill>
              <a:srgbClr val="26408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" name="Google Shape;152;p4">
              <a:extLst>
                <a:ext uri="{FF2B5EF4-FFF2-40B4-BE49-F238E27FC236}">
                  <a16:creationId xmlns:a16="http://schemas.microsoft.com/office/drawing/2014/main" id="{348F9F2E-E26B-20D1-5D59-5B68BD6C0608}"/>
                </a:ext>
              </a:extLst>
            </p:cNvPr>
            <p:cNvSpPr/>
            <p:nvPr/>
          </p:nvSpPr>
          <p:spPr>
            <a:xfrm>
              <a:off x="6041305" y="5022431"/>
              <a:ext cx="1366173" cy="666758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47" name="Google Shape;153;p4">
              <a:extLst>
                <a:ext uri="{FF2B5EF4-FFF2-40B4-BE49-F238E27FC236}">
                  <a16:creationId xmlns:a16="http://schemas.microsoft.com/office/drawing/2014/main" id="{4FB3A71E-AE3D-5FE0-467B-8AF5612D9EE0}"/>
                </a:ext>
              </a:extLst>
            </p:cNvPr>
            <p:cNvSpPr/>
            <p:nvPr/>
          </p:nvSpPr>
          <p:spPr>
            <a:xfrm>
              <a:off x="6157973" y="5161086"/>
              <a:ext cx="1366173" cy="66675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9525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" name="Google Shape;154;p4">
              <a:extLst>
                <a:ext uri="{FF2B5EF4-FFF2-40B4-BE49-F238E27FC236}">
                  <a16:creationId xmlns:a16="http://schemas.microsoft.com/office/drawing/2014/main" id="{35D2187E-A1E8-3B6C-6F43-53A43100D9B8}"/>
                </a:ext>
              </a:extLst>
            </p:cNvPr>
            <p:cNvSpPr txBox="1"/>
            <p:nvPr/>
          </p:nvSpPr>
          <p:spPr>
            <a:xfrm>
              <a:off x="6177502" y="5180615"/>
              <a:ext cx="1327115" cy="627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4275" tIns="34275" rIns="34275" bIns="342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Calibri"/>
                <a:buNone/>
              </a:pPr>
              <a:r>
                <a:rPr lang="en-US" sz="9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Might require</a:t>
              </a: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 implementation of </a:t>
              </a:r>
              <a:b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</a:b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bedside barcoding </a:t>
              </a:r>
              <a:endParaRPr dirty="0">
                <a:latin typeface="+mj-lt"/>
              </a:endParaRPr>
            </a:p>
          </p:txBody>
        </p:sp>
        <p:sp>
          <p:nvSpPr>
            <p:cNvPr id="49" name="Google Shape;155;p4">
              <a:extLst>
                <a:ext uri="{FF2B5EF4-FFF2-40B4-BE49-F238E27FC236}">
                  <a16:creationId xmlns:a16="http://schemas.microsoft.com/office/drawing/2014/main" id="{7CCC1AC8-AE46-0C2B-B692-AA1C4D8FD5F7}"/>
                </a:ext>
              </a:extLst>
            </p:cNvPr>
            <p:cNvSpPr/>
            <p:nvPr/>
          </p:nvSpPr>
          <p:spPr>
            <a:xfrm>
              <a:off x="7482735" y="4078113"/>
              <a:ext cx="1050013" cy="666758"/>
            </a:xfrm>
            <a:prstGeom prst="roundRect">
              <a:avLst>
                <a:gd name="adj" fmla="val 10000"/>
              </a:avLst>
            </a:prstGeom>
            <a:solidFill>
              <a:srgbClr val="26408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0" name="Google Shape;156;p4">
              <a:extLst>
                <a:ext uri="{FF2B5EF4-FFF2-40B4-BE49-F238E27FC236}">
                  <a16:creationId xmlns:a16="http://schemas.microsoft.com/office/drawing/2014/main" id="{F3368F40-9148-8525-5165-020A1746F081}"/>
                </a:ext>
              </a:extLst>
            </p:cNvPr>
            <p:cNvSpPr/>
            <p:nvPr/>
          </p:nvSpPr>
          <p:spPr>
            <a:xfrm>
              <a:off x="7599403" y="4188948"/>
              <a:ext cx="1050013" cy="666758"/>
            </a:xfrm>
            <a:prstGeom prst="roundRect">
              <a:avLst>
                <a:gd name="adj" fmla="val 10000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1" name="Google Shape;157;p4">
              <a:extLst>
                <a:ext uri="{FF2B5EF4-FFF2-40B4-BE49-F238E27FC236}">
                  <a16:creationId xmlns:a16="http://schemas.microsoft.com/office/drawing/2014/main" id="{F93B5324-9BDC-D745-9C55-134482BC26DF}"/>
                </a:ext>
              </a:extLst>
            </p:cNvPr>
            <p:cNvSpPr txBox="1"/>
            <p:nvPr/>
          </p:nvSpPr>
          <p:spPr>
            <a:xfrm>
              <a:off x="7622828" y="4208477"/>
              <a:ext cx="1010955" cy="627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High error rate</a:t>
              </a:r>
              <a:endParaRPr sz="900" dirty="0">
                <a:latin typeface="+mj-lt"/>
              </a:endParaRPr>
            </a:p>
          </p:txBody>
        </p:sp>
        <p:sp>
          <p:nvSpPr>
            <p:cNvPr id="52" name="Google Shape;158;p4">
              <a:extLst>
                <a:ext uri="{FF2B5EF4-FFF2-40B4-BE49-F238E27FC236}">
                  <a16:creationId xmlns:a16="http://schemas.microsoft.com/office/drawing/2014/main" id="{755A698D-53B6-A8E3-ADCA-DEA647CC09DC}"/>
                </a:ext>
              </a:extLst>
            </p:cNvPr>
            <p:cNvSpPr/>
            <p:nvPr/>
          </p:nvSpPr>
          <p:spPr>
            <a:xfrm>
              <a:off x="7653333" y="5022431"/>
              <a:ext cx="1050000" cy="66690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3" name="Google Shape;159;p4">
              <a:extLst>
                <a:ext uri="{FF2B5EF4-FFF2-40B4-BE49-F238E27FC236}">
                  <a16:creationId xmlns:a16="http://schemas.microsoft.com/office/drawing/2014/main" id="{B769F2B4-188A-7F12-2080-2869588623B1}"/>
                </a:ext>
              </a:extLst>
            </p:cNvPr>
            <p:cNvSpPr/>
            <p:nvPr/>
          </p:nvSpPr>
          <p:spPr>
            <a:xfrm>
              <a:off x="7733114" y="5119022"/>
              <a:ext cx="1050000" cy="666900"/>
            </a:xfrm>
            <a:prstGeom prst="roundRect">
              <a:avLst>
                <a:gd name="adj" fmla="val 10000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4" name="Google Shape;160;p4">
              <a:extLst>
                <a:ext uri="{FF2B5EF4-FFF2-40B4-BE49-F238E27FC236}">
                  <a16:creationId xmlns:a16="http://schemas.microsoft.com/office/drawing/2014/main" id="{75C01F0B-E966-8D51-FC19-A00353D91711}"/>
                </a:ext>
              </a:extLst>
            </p:cNvPr>
            <p:cNvSpPr txBox="1"/>
            <p:nvPr/>
          </p:nvSpPr>
          <p:spPr>
            <a:xfrm>
              <a:off x="7764101" y="5125742"/>
              <a:ext cx="1011000" cy="62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Could indicate need for additional staffing</a:t>
              </a:r>
              <a:endParaRPr sz="900" dirty="0">
                <a:latin typeface="+mj-lt"/>
              </a:endParaRPr>
            </a:p>
          </p:txBody>
        </p:sp>
        <p:sp>
          <p:nvSpPr>
            <p:cNvPr id="55" name="Google Shape;161;p4">
              <a:extLst>
                <a:ext uri="{FF2B5EF4-FFF2-40B4-BE49-F238E27FC236}">
                  <a16:creationId xmlns:a16="http://schemas.microsoft.com/office/drawing/2014/main" id="{BBB84912-ED06-31F0-AB5C-87A2277CF102}"/>
                </a:ext>
              </a:extLst>
            </p:cNvPr>
            <p:cNvSpPr/>
            <p:nvPr/>
          </p:nvSpPr>
          <p:spPr>
            <a:xfrm>
              <a:off x="8940983" y="5022431"/>
              <a:ext cx="1050000" cy="66690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56" name="Google Shape;162;p4">
              <a:extLst>
                <a:ext uri="{FF2B5EF4-FFF2-40B4-BE49-F238E27FC236}">
                  <a16:creationId xmlns:a16="http://schemas.microsoft.com/office/drawing/2014/main" id="{96439BA8-69FE-1EF2-0E31-FD51B9446081}"/>
                </a:ext>
              </a:extLst>
            </p:cNvPr>
            <p:cNvSpPr/>
            <p:nvPr/>
          </p:nvSpPr>
          <p:spPr>
            <a:xfrm>
              <a:off x="9028277" y="5113865"/>
              <a:ext cx="1050000" cy="666900"/>
            </a:xfrm>
            <a:prstGeom prst="roundRect">
              <a:avLst>
                <a:gd name="adj" fmla="val 10000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7" name="Google Shape;163;p4">
              <a:extLst>
                <a:ext uri="{FF2B5EF4-FFF2-40B4-BE49-F238E27FC236}">
                  <a16:creationId xmlns:a16="http://schemas.microsoft.com/office/drawing/2014/main" id="{4378757C-5AA0-98A0-D21F-4FFB1D9D63F6}"/>
                </a:ext>
              </a:extLst>
            </p:cNvPr>
            <p:cNvSpPr txBox="1"/>
            <p:nvPr/>
          </p:nvSpPr>
          <p:spPr>
            <a:xfrm>
              <a:off x="9044220" y="5133515"/>
              <a:ext cx="1011000" cy="62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900" b="0" i="0" u="none" strike="noStrike" cap="none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Implementing process improvements</a:t>
              </a:r>
              <a:endParaRPr sz="900" dirty="0">
                <a:latin typeface="+mj-lt"/>
              </a:endParaRPr>
            </a:p>
          </p:txBody>
        </p:sp>
      </p:grpSp>
      <p:sp>
        <p:nvSpPr>
          <p:cNvPr id="60" name="Google Shape;156;p4">
            <a:extLst>
              <a:ext uri="{FF2B5EF4-FFF2-40B4-BE49-F238E27FC236}">
                <a16:creationId xmlns:a16="http://schemas.microsoft.com/office/drawing/2014/main" id="{25967ECD-22C7-97CF-7F38-438BCD61A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39886" y="4531127"/>
            <a:ext cx="1117062" cy="709334"/>
          </a:xfrm>
          <a:prstGeom prst="roundRect">
            <a:avLst>
              <a:gd name="adj" fmla="val 10000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9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High error rate of blood administration</a:t>
            </a:r>
            <a:endParaRPr lang="en-US" sz="900" dirty="0">
              <a:latin typeface="+mj-lt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F99E271-98BD-8C46-110D-4FB5D2917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64284" y="4627640"/>
            <a:ext cx="141697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High rate of hemolyzed, contaminated, clotted collected by RN staff </a:t>
            </a:r>
            <a:endParaRPr lang="en-US" sz="900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24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324</Words>
  <Application>Microsoft Office PowerPoint</Application>
  <PresentationFormat>Widescreen</PresentationFormat>
  <Paragraphs>34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Noto Sans Symbols</vt:lpstr>
      <vt:lpstr>23-210340-MT_Executive_Board Meeting_Volunteer Program [54]  -  Read-Only</vt:lpstr>
      <vt:lpstr>Using Non-conforming Events to Advocate for your Lab </vt:lpstr>
      <vt:lpstr>Sources of information </vt:lpstr>
      <vt:lpstr>Non-conforming Events/Error rate:  Low error Rate for Lab and Nursing indicates commitment  to patient safety </vt:lpstr>
      <vt:lpstr>Low Error Rate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ASCP Negotiation &amp; Advocacy Toolbox</dc:title>
  <dc:creator>Beck, Lucy</dc:creator>
  <cp:lastModifiedBy>Jackson, Danielle</cp:lastModifiedBy>
  <cp:revision>25</cp:revision>
  <dcterms:created xsi:type="dcterms:W3CDTF">2021-05-10T16:15:42Z</dcterms:created>
  <dcterms:modified xsi:type="dcterms:W3CDTF">2024-03-18T16:04:18Z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0x0101002C4972F345C06D498D7F41780ABCC7E3</vt:lpwstr>
  </property>
</Properties>
</file>