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346" r:id="rId2"/>
    <p:sldId id="354" r:id="rId3"/>
    <p:sldId id="377" r:id="rId4"/>
    <p:sldId id="378" r:id="rId5"/>
    <p:sldId id="379" r:id="rId6"/>
    <p:sldId id="380" r:id="rId7"/>
    <p:sldId id="381" r:id="rId8"/>
    <p:sldId id="382" r:id="rId9"/>
    <p:sldId id="383" r:id="rId10"/>
    <p:sldId id="384" r:id="rId11"/>
    <p:sldId id="385" r:id="rId12"/>
    <p:sldId id="386" r:id="rId13"/>
    <p:sldId id="387" r:id="rId14"/>
    <p:sldId id="388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1" roundtripDataSignature="AMtx7mhz/bqDFFk1kvD5oOglXiv3RYY/q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SCP Center for Global Health" initials="" lastIdx="13" clrIdx="0"/>
  <p:cmAuthor id="1" name="Aaron Odegard" initials="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0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0"/>
    <p:restoredTop sz="94694"/>
  </p:normalViewPr>
  <p:slideViewPr>
    <p:cSldViewPr snapToGrid="0">
      <p:cViewPr varScale="1">
        <p:scale>
          <a:sx n="59" d="100"/>
          <a:sy n="59" d="100"/>
        </p:scale>
        <p:origin x="80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9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91" Type="http://customschemas.google.com/relationships/presentationmetadata" Target="meta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95" Type="http://schemas.openxmlformats.org/officeDocument/2006/relationships/theme" Target="theme/theme1.xml"/><Relationship Id="rId10" Type="http://schemas.openxmlformats.org/officeDocument/2006/relationships/slide" Target="slides/slide9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ts02\user%20data\SHRLAB\Microbiology\QA%20Micro\Blood%20Culture%20Contam%20Reports\Blood%20Culture%20Contam%20reports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ts02\user%20data\SHRLAB\Microbiology\QA%20Micro\%25%20Corrected%20Report%202022-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rgbClr val="26408F"/>
                </a:solidFill>
              </a:rPr>
              <a:t>ED CONTAMINATED BLOOD</a:t>
            </a:r>
            <a:r>
              <a:rPr lang="en-US" sz="1800" b="1" baseline="0" dirty="0">
                <a:solidFill>
                  <a:srgbClr val="26408F"/>
                </a:solidFill>
              </a:rPr>
              <a:t> CULTURES</a:t>
            </a:r>
          </a:p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baseline="0" dirty="0">
                <a:solidFill>
                  <a:srgbClr val="26408F"/>
                </a:solidFill>
              </a:rPr>
              <a:t>2018-2022</a:t>
            </a:r>
          </a:p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baseline="0" dirty="0">
                <a:solidFill>
                  <a:srgbClr val="26408F"/>
                </a:solidFill>
              </a:rPr>
              <a:t>Goal &lt; 3%</a:t>
            </a:r>
            <a:endParaRPr lang="en-US" sz="1800" b="1" dirty="0">
              <a:solidFill>
                <a:srgbClr val="26408F"/>
              </a:solidFill>
            </a:endParaRP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'ED GRAPH'!$B$3</c:f>
              <c:strCache>
                <c:ptCount val="1"/>
                <c:pt idx="0">
                  <c:v>LAB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'ED GRAPH'!$A$4:$A$22</c:f>
              <c:strCache>
                <c:ptCount val="19"/>
                <c:pt idx="0">
                  <c:v>Q1 2018</c:v>
                </c:pt>
                <c:pt idx="1">
                  <c:v>Q2 2018</c:v>
                </c:pt>
                <c:pt idx="2">
                  <c:v>Q3 2018</c:v>
                </c:pt>
                <c:pt idx="3">
                  <c:v>Q4 2018</c:v>
                </c:pt>
                <c:pt idx="4">
                  <c:v>Q1 2019</c:v>
                </c:pt>
                <c:pt idx="5">
                  <c:v>Q2 2019</c:v>
                </c:pt>
                <c:pt idx="6">
                  <c:v>Q3 2019</c:v>
                </c:pt>
                <c:pt idx="7">
                  <c:v>Q4 2019</c:v>
                </c:pt>
                <c:pt idx="8">
                  <c:v>Q1 2020</c:v>
                </c:pt>
                <c:pt idx="9">
                  <c:v>Q2 2020</c:v>
                </c:pt>
                <c:pt idx="10">
                  <c:v>Q3 2020</c:v>
                </c:pt>
                <c:pt idx="11">
                  <c:v>Q4 2020</c:v>
                </c:pt>
                <c:pt idx="12">
                  <c:v>Q1 2021</c:v>
                </c:pt>
                <c:pt idx="13">
                  <c:v>Q2 2021</c:v>
                </c:pt>
                <c:pt idx="14">
                  <c:v>Q3 2021</c:v>
                </c:pt>
                <c:pt idx="15">
                  <c:v>Q4 2021</c:v>
                </c:pt>
                <c:pt idx="16">
                  <c:v>Q1 2022</c:v>
                </c:pt>
                <c:pt idx="17">
                  <c:v>Q2 2022</c:v>
                </c:pt>
                <c:pt idx="18">
                  <c:v>Q3 2022</c:v>
                </c:pt>
              </c:strCache>
            </c:strRef>
          </c:cat>
          <c:val>
            <c:numRef>
              <c:f>'ED GRAPH'!$B$4:$B$22</c:f>
              <c:numCache>
                <c:formatCode>0.0%</c:formatCode>
                <c:ptCount val="19"/>
                <c:pt idx="0">
                  <c:v>6.0000000000000001E-3</c:v>
                </c:pt>
                <c:pt idx="1">
                  <c:v>0.01</c:v>
                </c:pt>
                <c:pt idx="2">
                  <c:v>1.2999999999999999E-2</c:v>
                </c:pt>
                <c:pt idx="3">
                  <c:v>6.0000000000000001E-3</c:v>
                </c:pt>
                <c:pt idx="4">
                  <c:v>1.0999999999999999E-2</c:v>
                </c:pt>
                <c:pt idx="5">
                  <c:v>1.2E-2</c:v>
                </c:pt>
                <c:pt idx="6">
                  <c:v>7.0000000000000001E-3</c:v>
                </c:pt>
                <c:pt idx="7">
                  <c:v>5.0000000000000001E-3</c:v>
                </c:pt>
                <c:pt idx="8">
                  <c:v>7.0000000000000001E-3</c:v>
                </c:pt>
                <c:pt idx="9">
                  <c:v>1.4E-2</c:v>
                </c:pt>
                <c:pt idx="10">
                  <c:v>8.0000000000000002E-3</c:v>
                </c:pt>
                <c:pt idx="11">
                  <c:v>8.0000000000000002E-3</c:v>
                </c:pt>
                <c:pt idx="12">
                  <c:v>8.0000000000000002E-3</c:v>
                </c:pt>
                <c:pt idx="13">
                  <c:v>7.0000000000000001E-3</c:v>
                </c:pt>
                <c:pt idx="14">
                  <c:v>0.01</c:v>
                </c:pt>
                <c:pt idx="15">
                  <c:v>1.2E-2</c:v>
                </c:pt>
                <c:pt idx="16">
                  <c:v>1.7999999999999999E-2</c:v>
                </c:pt>
                <c:pt idx="17">
                  <c:v>8.0000000000000002E-3</c:v>
                </c:pt>
                <c:pt idx="18">
                  <c:v>8.9999999999999993E-3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E22-5344-8359-49FB1D7BF2F7}"/>
            </c:ext>
          </c:extLst>
        </c:ser>
        <c:ser>
          <c:idx val="1"/>
          <c:order val="1"/>
          <c:tx>
            <c:strRef>
              <c:f>'ED GRAPH'!$C$3</c:f>
              <c:strCache>
                <c:ptCount val="1"/>
                <c:pt idx="0">
                  <c:v>NURSING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'ED GRAPH'!$A$4:$A$22</c:f>
              <c:strCache>
                <c:ptCount val="19"/>
                <c:pt idx="0">
                  <c:v>Q1 2018</c:v>
                </c:pt>
                <c:pt idx="1">
                  <c:v>Q2 2018</c:v>
                </c:pt>
                <c:pt idx="2">
                  <c:v>Q3 2018</c:v>
                </c:pt>
                <c:pt idx="3">
                  <c:v>Q4 2018</c:v>
                </c:pt>
                <c:pt idx="4">
                  <c:v>Q1 2019</c:v>
                </c:pt>
                <c:pt idx="5">
                  <c:v>Q2 2019</c:v>
                </c:pt>
                <c:pt idx="6">
                  <c:v>Q3 2019</c:v>
                </c:pt>
                <c:pt idx="7">
                  <c:v>Q4 2019</c:v>
                </c:pt>
                <c:pt idx="8">
                  <c:v>Q1 2020</c:v>
                </c:pt>
                <c:pt idx="9">
                  <c:v>Q2 2020</c:v>
                </c:pt>
                <c:pt idx="10">
                  <c:v>Q3 2020</c:v>
                </c:pt>
                <c:pt idx="11">
                  <c:v>Q4 2020</c:v>
                </c:pt>
                <c:pt idx="12">
                  <c:v>Q1 2021</c:v>
                </c:pt>
                <c:pt idx="13">
                  <c:v>Q2 2021</c:v>
                </c:pt>
                <c:pt idx="14">
                  <c:v>Q3 2021</c:v>
                </c:pt>
                <c:pt idx="15">
                  <c:v>Q4 2021</c:v>
                </c:pt>
                <c:pt idx="16">
                  <c:v>Q1 2022</c:v>
                </c:pt>
                <c:pt idx="17">
                  <c:v>Q2 2022</c:v>
                </c:pt>
                <c:pt idx="18">
                  <c:v>Q3 2022</c:v>
                </c:pt>
              </c:strCache>
            </c:strRef>
          </c:cat>
          <c:val>
            <c:numRef>
              <c:f>'ED GRAPH'!$C$4:$C$22</c:f>
              <c:numCache>
                <c:formatCode>0.0%</c:formatCode>
                <c:ptCount val="19"/>
                <c:pt idx="0">
                  <c:v>1.9E-2</c:v>
                </c:pt>
                <c:pt idx="1">
                  <c:v>2.5999999999999999E-2</c:v>
                </c:pt>
                <c:pt idx="2">
                  <c:v>2.4E-2</c:v>
                </c:pt>
                <c:pt idx="3">
                  <c:v>2.9000000000000001E-2</c:v>
                </c:pt>
                <c:pt idx="4">
                  <c:v>3.3000000000000002E-2</c:v>
                </c:pt>
                <c:pt idx="5">
                  <c:v>0.03</c:v>
                </c:pt>
                <c:pt idx="6">
                  <c:v>0.03</c:v>
                </c:pt>
                <c:pt idx="7">
                  <c:v>0.01</c:v>
                </c:pt>
                <c:pt idx="8">
                  <c:v>2.3E-2</c:v>
                </c:pt>
                <c:pt idx="9">
                  <c:v>3.1E-2</c:v>
                </c:pt>
                <c:pt idx="10">
                  <c:v>3.5999999999999997E-2</c:v>
                </c:pt>
                <c:pt idx="11">
                  <c:v>1.9E-2</c:v>
                </c:pt>
                <c:pt idx="12">
                  <c:v>2.3E-2</c:v>
                </c:pt>
                <c:pt idx="13">
                  <c:v>1.9E-2</c:v>
                </c:pt>
                <c:pt idx="14">
                  <c:v>3.2000000000000001E-2</c:v>
                </c:pt>
                <c:pt idx="15">
                  <c:v>2.5000000000000001E-2</c:v>
                </c:pt>
                <c:pt idx="16">
                  <c:v>3.9E-2</c:v>
                </c:pt>
                <c:pt idx="17">
                  <c:v>2.1000000000000001E-2</c:v>
                </c:pt>
                <c:pt idx="18">
                  <c:v>3.4000000000000002E-2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E22-5344-8359-49FB1D7BF2F7}"/>
            </c:ext>
          </c:extLst>
        </c:ser>
        <c:ser>
          <c:idx val="2"/>
          <c:order val="2"/>
          <c:tx>
            <c:strRef>
              <c:f>'ED GRAPH'!$D$3</c:f>
              <c:strCache>
                <c:ptCount val="1"/>
                <c:pt idx="0">
                  <c:v>OVERALL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'ED GRAPH'!$A$4:$A$22</c:f>
              <c:strCache>
                <c:ptCount val="19"/>
                <c:pt idx="0">
                  <c:v>Q1 2018</c:v>
                </c:pt>
                <c:pt idx="1">
                  <c:v>Q2 2018</c:v>
                </c:pt>
                <c:pt idx="2">
                  <c:v>Q3 2018</c:v>
                </c:pt>
                <c:pt idx="3">
                  <c:v>Q4 2018</c:v>
                </c:pt>
                <c:pt idx="4">
                  <c:v>Q1 2019</c:v>
                </c:pt>
                <c:pt idx="5">
                  <c:v>Q2 2019</c:v>
                </c:pt>
                <c:pt idx="6">
                  <c:v>Q3 2019</c:v>
                </c:pt>
                <c:pt idx="7">
                  <c:v>Q4 2019</c:v>
                </c:pt>
                <c:pt idx="8">
                  <c:v>Q1 2020</c:v>
                </c:pt>
                <c:pt idx="9">
                  <c:v>Q2 2020</c:v>
                </c:pt>
                <c:pt idx="10">
                  <c:v>Q3 2020</c:v>
                </c:pt>
                <c:pt idx="11">
                  <c:v>Q4 2020</c:v>
                </c:pt>
                <c:pt idx="12">
                  <c:v>Q1 2021</c:v>
                </c:pt>
                <c:pt idx="13">
                  <c:v>Q2 2021</c:v>
                </c:pt>
                <c:pt idx="14">
                  <c:v>Q3 2021</c:v>
                </c:pt>
                <c:pt idx="15">
                  <c:v>Q4 2021</c:v>
                </c:pt>
                <c:pt idx="16">
                  <c:v>Q1 2022</c:v>
                </c:pt>
                <c:pt idx="17">
                  <c:v>Q2 2022</c:v>
                </c:pt>
                <c:pt idx="18">
                  <c:v>Q3 2022</c:v>
                </c:pt>
              </c:strCache>
            </c:strRef>
          </c:cat>
          <c:val>
            <c:numRef>
              <c:f>'ED GRAPH'!$D$4:$D$22</c:f>
              <c:numCache>
                <c:formatCode>0.0%</c:formatCode>
                <c:ptCount val="19"/>
                <c:pt idx="0">
                  <c:v>0.01</c:v>
                </c:pt>
                <c:pt idx="1">
                  <c:v>1.4E-2</c:v>
                </c:pt>
                <c:pt idx="2">
                  <c:v>1.4999999999999999E-2</c:v>
                </c:pt>
                <c:pt idx="3">
                  <c:v>1.2999999999999999E-2</c:v>
                </c:pt>
                <c:pt idx="4">
                  <c:v>1.7000000000000001E-2</c:v>
                </c:pt>
                <c:pt idx="5">
                  <c:v>0.01</c:v>
                </c:pt>
                <c:pt idx="6">
                  <c:v>1.4E-2</c:v>
                </c:pt>
                <c:pt idx="7">
                  <c:v>7.0000000000000001E-3</c:v>
                </c:pt>
                <c:pt idx="8">
                  <c:v>1.4E-2</c:v>
                </c:pt>
                <c:pt idx="9">
                  <c:v>2.3E-2</c:v>
                </c:pt>
                <c:pt idx="10">
                  <c:v>0.02</c:v>
                </c:pt>
                <c:pt idx="11">
                  <c:v>1.2E-2</c:v>
                </c:pt>
                <c:pt idx="12">
                  <c:v>1.4E-2</c:v>
                </c:pt>
                <c:pt idx="13">
                  <c:v>1.2E-2</c:v>
                </c:pt>
                <c:pt idx="14">
                  <c:v>1.7999999999999999E-2</c:v>
                </c:pt>
                <c:pt idx="15">
                  <c:v>1.9E-2</c:v>
                </c:pt>
                <c:pt idx="16">
                  <c:v>2.9000000000000001E-2</c:v>
                </c:pt>
                <c:pt idx="17">
                  <c:v>1.4E-2</c:v>
                </c:pt>
                <c:pt idx="18">
                  <c:v>2.072538860103627E-2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E22-5344-8359-49FB1D7BF2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2854304"/>
        <c:axId val="1"/>
      </c:lineChart>
      <c:catAx>
        <c:axId val="47285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85430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b="1" dirty="0">
                <a:solidFill>
                  <a:schemeClr val="tx1"/>
                </a:solidFill>
              </a:rPr>
              <a:t>% Corrected Reports 2020-2022</a:t>
            </a:r>
          </a:p>
          <a:p>
            <a:pPr>
              <a:defRPr/>
            </a:pPr>
            <a:r>
              <a:rPr lang="en-US" b="1" dirty="0">
                <a:solidFill>
                  <a:schemeClr val="tx1"/>
                </a:solidFill>
              </a:rPr>
              <a:t>Goal ≤ 1%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1C58-B347-9824-5329CC50E8E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  <c:pt idx="8">
                  <c:v>Q1 2022</c:v>
                </c:pt>
                <c:pt idx="9">
                  <c:v>Q2 2022</c:v>
                </c:pt>
                <c:pt idx="10">
                  <c:v>Q3 2022</c:v>
                </c:pt>
              </c:strCache>
            </c:strRef>
          </c:cat>
          <c:val>
            <c:numRef>
              <c:f>Sheet1!$B$2:$B$12</c:f>
              <c:numCache>
                <c:formatCode>0.00%</c:formatCode>
                <c:ptCount val="11"/>
                <c:pt idx="0" formatCode="General">
                  <c:v>0</c:v>
                </c:pt>
                <c:pt idx="1">
                  <c:v>7.4999999999999993E-5</c:v>
                </c:pt>
                <c:pt idx="2">
                  <c:v>5.9999999999999995E-4</c:v>
                </c:pt>
                <c:pt idx="3">
                  <c:v>1.55E-4</c:v>
                </c:pt>
                <c:pt idx="4">
                  <c:v>2.7E-4</c:v>
                </c:pt>
                <c:pt idx="5">
                  <c:v>1E-4</c:v>
                </c:pt>
                <c:pt idx="6">
                  <c:v>5.9999999999999995E-4</c:v>
                </c:pt>
                <c:pt idx="7">
                  <c:v>4.0000000000000002E-4</c:v>
                </c:pt>
                <c:pt idx="8">
                  <c:v>5.0000000000000001E-4</c:v>
                </c:pt>
                <c:pt idx="9">
                  <c:v>5.0000000000000001E-4</c:v>
                </c:pt>
                <c:pt idx="10">
                  <c:v>4.0000000000000002E-4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58-B347-9824-5329CC50E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506568"/>
        <c:axId val="523507224"/>
      </c:lineChart>
      <c:catAx>
        <c:axId val="523506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507224"/>
        <c:crosses val="autoZero"/>
        <c:auto val="1"/>
        <c:lblAlgn val="ctr"/>
        <c:lblOffset val="100"/>
        <c:noMultiLvlLbl val="0"/>
      </c:catAx>
      <c:valAx>
        <c:axId val="523507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506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  <p:extLst>
    <p:ext uri="{620B2872-D7B9-4A21-9093-7833F8D536E1}">
      <p15:sldGuideLst xmlns:p15="http://schemas.microsoft.com/office/powerpoint/2012/main">
        <p15:guide id="1" orient="horz" pos="2880">
          <p15:clr>
            <a:srgbClr val="F26B43"/>
          </p15:clr>
        </p15:guide>
        <p15:guide id="2" pos="2160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3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26822" b="12572"/>
          <a:stretch/>
        </p:blipFill>
        <p:spPr>
          <a:xfrm>
            <a:off x="-132080" y="1270000"/>
            <a:ext cx="12535132" cy="427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3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3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C58963"/>
              </a:buClr>
              <a:buSzPts val="1600"/>
              <a:buFont typeface="Arial"/>
              <a:buNone/>
              <a:defRPr sz="2000">
                <a:solidFill>
                  <a:srgbClr val="25408F"/>
                </a:solidFill>
              </a:defRPr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5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 preserve="1">
  <p:cSld name="Goal with Large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tabLst/>
              <a:defRPr sz="2800"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618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0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0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0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1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None/>
              <a:defRPr sz="1800" i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457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8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540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0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6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F5DC7-7860-5F04-F23E-3EE2536A49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Sample Microbiology Quality Metrics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3E2E36-2D40-0A41-ADF2-F9F80D9A2B92}"/>
              </a:ext>
            </a:extLst>
          </p:cNvPr>
          <p:cNvSpPr txBox="1"/>
          <p:nvPr/>
        </p:nvSpPr>
        <p:spPr>
          <a:xfrm>
            <a:off x="851338" y="5791200"/>
            <a:ext cx="92175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6408F"/>
                </a:solidFill>
              </a:rPr>
              <a:t>Including COVID/FLU/Upper Respiratory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08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6A9D9-1D4C-3E82-AEFA-E742B0822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8F74A20-040D-E869-3539-440539AA4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</p:spPr>
        <p:txBody>
          <a:bodyPr/>
          <a:lstStyle/>
          <a:p>
            <a:r>
              <a:rPr lang="en-US" dirty="0"/>
              <a:t>Sample Dashboard 6 </a:t>
            </a:r>
          </a:p>
        </p:txBody>
      </p:sp>
      <p:pic>
        <p:nvPicPr>
          <p:cNvPr id="5" name="Google Shape;152;p10" descr="dashboard image">
            <a:extLst>
              <a:ext uri="{FF2B5EF4-FFF2-40B4-BE49-F238E27FC236}">
                <a16:creationId xmlns:a16="http://schemas.microsoft.com/office/drawing/2014/main" id="{6388AB07-D333-9EC3-949F-17F29C3106E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43945" y="1627893"/>
            <a:ext cx="9518346" cy="49019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548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D62D3-3511-6A07-BA3B-3A9C9A7E3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DF61A05-F542-BE59-1E30-E2A80E1A9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</p:spPr>
        <p:txBody>
          <a:bodyPr/>
          <a:lstStyle/>
          <a:p>
            <a:r>
              <a:rPr lang="en-US" dirty="0"/>
              <a:t>Sample Dashboard 7 </a:t>
            </a:r>
          </a:p>
        </p:txBody>
      </p:sp>
      <p:pic>
        <p:nvPicPr>
          <p:cNvPr id="2" name="Google Shape;164;p11" descr="dashboard image ">
            <a:extLst>
              <a:ext uri="{FF2B5EF4-FFF2-40B4-BE49-F238E27FC236}">
                <a16:creationId xmlns:a16="http://schemas.microsoft.com/office/drawing/2014/main" id="{31224D78-0493-C33E-8E75-15AE884BDF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1398850" y="1692426"/>
            <a:ext cx="9394299" cy="4932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276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FEF93-2032-F497-7500-495DC13C4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6D8E383-720B-6848-8236-C0FD2024F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</p:spPr>
        <p:txBody>
          <a:bodyPr/>
          <a:lstStyle/>
          <a:p>
            <a:r>
              <a:rPr lang="en-US" dirty="0"/>
              <a:t>Sample Dashboard 8 </a:t>
            </a:r>
          </a:p>
        </p:txBody>
      </p:sp>
      <p:pic>
        <p:nvPicPr>
          <p:cNvPr id="5" name="Google Shape;176;p12" descr="dashboard image ">
            <a:extLst>
              <a:ext uri="{FF2B5EF4-FFF2-40B4-BE49-F238E27FC236}">
                <a16:creationId xmlns:a16="http://schemas.microsoft.com/office/drawing/2014/main" id="{C3A17AB4-8220-0C12-C98D-A0969A4BCAC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53910" y="1642241"/>
            <a:ext cx="9560932" cy="4971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053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4FEA5-3A9D-5F64-0085-58C0D39C3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7F59DA-EFF0-5E4B-E1B3-A916B3509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</p:spPr>
        <p:txBody>
          <a:bodyPr/>
          <a:lstStyle/>
          <a:p>
            <a:r>
              <a:rPr lang="en-US" dirty="0"/>
              <a:t>Sample Dashboard 9</a:t>
            </a:r>
          </a:p>
        </p:txBody>
      </p:sp>
      <p:pic>
        <p:nvPicPr>
          <p:cNvPr id="2" name="Google Shape;182;p13" descr="image dashboard ">
            <a:extLst>
              <a:ext uri="{FF2B5EF4-FFF2-40B4-BE49-F238E27FC236}">
                <a16:creationId xmlns:a16="http://schemas.microsoft.com/office/drawing/2014/main" id="{2CB8AC8E-299D-4FA4-386A-6CA6E1038176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1152622" y="1604404"/>
            <a:ext cx="9886755" cy="5141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076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38546-6234-6081-24BB-DFB37A64F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A4DA36-B2AC-DCE1-ECB4-6900615A7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</p:spPr>
        <p:txBody>
          <a:bodyPr/>
          <a:lstStyle/>
          <a:p>
            <a:r>
              <a:rPr lang="en-US" dirty="0"/>
              <a:t>Sample Dashboard 10</a:t>
            </a:r>
          </a:p>
        </p:txBody>
      </p:sp>
      <p:pic>
        <p:nvPicPr>
          <p:cNvPr id="6" name="Google Shape;187;p14" descr="image dashboard ">
            <a:extLst>
              <a:ext uri="{FF2B5EF4-FFF2-40B4-BE49-F238E27FC236}">
                <a16:creationId xmlns:a16="http://schemas.microsoft.com/office/drawing/2014/main" id="{26F8B1E0-38D5-8760-715E-F62A22B9CD9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8150" y="1648141"/>
            <a:ext cx="9875700" cy="5085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935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7EB0F-5D98-C9EA-3357-3523656A4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ED Contaminated blood cultures</a:t>
            </a:r>
            <a:endParaRPr lang="en-US" dirty="0"/>
          </a:p>
        </p:txBody>
      </p:sp>
      <p:graphicFrame>
        <p:nvGraphicFramePr>
          <p:cNvPr id="6" name="Google Shape;93;p2" descr="chart showing ED contaminated blood cultures">
            <a:extLst>
              <a:ext uri="{FF2B5EF4-FFF2-40B4-BE49-F238E27FC236}">
                <a16:creationId xmlns:a16="http://schemas.microsoft.com/office/drawing/2014/main" id="{43F8BAF8-6321-7500-B307-5AA733D505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9031548"/>
              </p:ext>
            </p:extLst>
          </p:nvPr>
        </p:nvGraphicFramePr>
        <p:xfrm>
          <a:off x="617483" y="2021599"/>
          <a:ext cx="8970944" cy="4516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oogle Shape;94;p2">
            <a:extLst>
              <a:ext uri="{FF2B5EF4-FFF2-40B4-BE49-F238E27FC236}">
                <a16:creationId xmlns:a16="http://schemas.microsoft.com/office/drawing/2014/main" id="{83845DD0-F49E-B681-3271-A53208D6FA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4690293"/>
              </p:ext>
            </p:extLst>
          </p:nvPr>
        </p:nvGraphicFramePr>
        <p:xfrm>
          <a:off x="9588427" y="2021599"/>
          <a:ext cx="2061670" cy="45162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43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7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72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QTR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LAB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NURSING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OVERALL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Q1 2018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0.6%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1.9%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1.0%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Q2 2018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1.0%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2.6%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1.4%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Q3 2018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1.3%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2.4%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1.5%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Q4 2018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0.6%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2.9%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1.3%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Q1 2019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1.1%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3.3%</a:t>
                      </a:r>
                      <a:endParaRPr sz="700" b="1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1.7%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Q2 2019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1.2%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3.0%</a:t>
                      </a:r>
                      <a:endParaRPr sz="700" b="1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1.0%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Q3 2019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0.7%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3.0%</a:t>
                      </a:r>
                      <a:endParaRPr sz="700" b="1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1.4%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Q4 2019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0.5%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1.0%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0.7%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Q1 2020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0.7%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2.3%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1.4%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Q2 2020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1.4%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3.1%</a:t>
                      </a:r>
                      <a:endParaRPr sz="700" b="1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2.3%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Q3 2020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0.8%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3.6%</a:t>
                      </a:r>
                      <a:endParaRPr sz="700" b="1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2.0%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Q4 2020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0.8%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1.9%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1.2%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Q1 2021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0.8%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2.3%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1.4%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Q2 2021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0.7%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1.9%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1.2%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Q3 2021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1.0%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3.2%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1.8%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Q4 2021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1.2%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2.5%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1.9%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Q1 2022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1.8%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3.9%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2.9%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Q2 2022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0.8%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2.1%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1.4%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581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Q3 2022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0.9%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/>
                        <a:t>3.4%</a:t>
                      </a:r>
                      <a:endParaRPr sz="7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u="none" strike="noStrike" cap="none" dirty="0"/>
                        <a:t>2.1%</a:t>
                      </a:r>
                      <a:endParaRPr sz="7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043" marR="4043" marT="4043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11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FF2F7-2A55-2A60-ADF9-C6B3ABC77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8291257-B3EC-6BD5-29F5-20ACA8152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Corrected Reports 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5" name="Google Shape;102;p3" descr="chart of % corrected reports ">
            <a:extLst>
              <a:ext uri="{FF2B5EF4-FFF2-40B4-BE49-F238E27FC236}">
                <a16:creationId xmlns:a16="http://schemas.microsoft.com/office/drawing/2014/main" id="{A2725D8B-11F6-DAD0-079B-748EF9FC0C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2946722"/>
              </p:ext>
            </p:extLst>
          </p:nvPr>
        </p:nvGraphicFramePr>
        <p:xfrm>
          <a:off x="1314615" y="2116193"/>
          <a:ext cx="7783513" cy="4105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oogle Shape;103;p3">
            <a:extLst>
              <a:ext uri="{FF2B5EF4-FFF2-40B4-BE49-F238E27FC236}">
                <a16:creationId xmlns:a16="http://schemas.microsoft.com/office/drawing/2014/main" id="{91AAA390-DC1B-C9B5-5FE3-6990F945AF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2525891"/>
              </p:ext>
            </p:extLst>
          </p:nvPr>
        </p:nvGraphicFramePr>
        <p:xfrm>
          <a:off x="9163215" y="2116193"/>
          <a:ext cx="1816100" cy="41052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90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8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Q1 2020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0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Q2 2020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0.01%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Q3 2020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0.06%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Q4 2020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0.02%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Q1 2021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0.03%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Q2 2021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0.01%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Q3 2021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0.06%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Q4 2021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0.04%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Q1 2022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0.05%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Q2 2022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0.05%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Q3 2022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 dirty="0"/>
                        <a:t>0.04%</a:t>
                      </a:r>
                      <a:endParaRPr sz="15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500" marR="12500" marT="1250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942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12C3B-65DE-EA94-2414-B2A735B26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9F7FF-C788-D5D3-B5AE-8BEB26046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Dashboard </a:t>
            </a:r>
          </a:p>
        </p:txBody>
      </p:sp>
      <p:pic>
        <p:nvPicPr>
          <p:cNvPr id="3" name="Google Shape;109;p4" descr="chart of a sample dashboard ">
            <a:extLst>
              <a:ext uri="{FF2B5EF4-FFF2-40B4-BE49-F238E27FC236}">
                <a16:creationId xmlns:a16="http://schemas.microsoft.com/office/drawing/2014/main" id="{1394A4F8-E789-562B-CE09-3BE328819C89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778482" y="1836135"/>
            <a:ext cx="10635035" cy="4564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70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EBAFD-25A1-0335-CA50-7526EDE67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8FDEE55-267F-CDBB-1169-533CD6043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</p:spPr>
        <p:txBody>
          <a:bodyPr/>
          <a:lstStyle/>
          <a:p>
            <a:r>
              <a:rPr lang="en-US" dirty="0"/>
              <a:t>Sample Dashboard 1 </a:t>
            </a:r>
          </a:p>
        </p:txBody>
      </p:sp>
      <p:pic>
        <p:nvPicPr>
          <p:cNvPr id="2" name="Google Shape;114;p5" descr="chart if dashboard (+cases)">
            <a:extLst>
              <a:ext uri="{FF2B5EF4-FFF2-40B4-BE49-F238E27FC236}">
                <a16:creationId xmlns:a16="http://schemas.microsoft.com/office/drawing/2014/main" id="{D46C8E23-4541-C0D8-7286-8911EA67384E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643467" y="1764462"/>
            <a:ext cx="10905066" cy="4716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561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12B41-5998-C717-BDDD-BAAFEE4B1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87CC0D4-BA95-D361-B65A-CF892A80B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</p:spPr>
        <p:txBody>
          <a:bodyPr/>
          <a:lstStyle/>
          <a:p>
            <a:r>
              <a:rPr lang="en-US" dirty="0"/>
              <a:t>Sample Dashboard 2 </a:t>
            </a:r>
          </a:p>
        </p:txBody>
      </p:sp>
      <p:pic>
        <p:nvPicPr>
          <p:cNvPr id="5" name="Google Shape;119;p6" descr="graph of + cases ">
            <a:extLst>
              <a:ext uri="{FF2B5EF4-FFF2-40B4-BE49-F238E27FC236}">
                <a16:creationId xmlns:a16="http://schemas.microsoft.com/office/drawing/2014/main" id="{32256390-E4FC-EA70-BBE2-DC998C2F51E4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643467" y="1602538"/>
            <a:ext cx="10905066" cy="5081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618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0AE46-F3E9-2D01-77BA-8CB1CC2C4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1DD9E3E-719B-CB1D-096B-9FC695B9E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</p:spPr>
        <p:txBody>
          <a:bodyPr/>
          <a:lstStyle/>
          <a:p>
            <a:r>
              <a:rPr lang="en-US" dirty="0"/>
              <a:t>Sample Dashboard 3 </a:t>
            </a:r>
          </a:p>
        </p:txBody>
      </p:sp>
      <p:pic>
        <p:nvPicPr>
          <p:cNvPr id="4" name="Google Shape;124;p7" descr="graph of dashboard image ">
            <a:extLst>
              <a:ext uri="{FF2B5EF4-FFF2-40B4-BE49-F238E27FC236}">
                <a16:creationId xmlns:a16="http://schemas.microsoft.com/office/drawing/2014/main" id="{E4728644-532F-6CB2-3753-064BF704FF6B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643467" y="1770703"/>
            <a:ext cx="10905066" cy="46619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498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1D663-92A1-7834-3FBD-B30FC8B0C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B4D67DE-D7EF-506D-CB81-8E54335B2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</p:spPr>
        <p:txBody>
          <a:bodyPr/>
          <a:lstStyle/>
          <a:p>
            <a:r>
              <a:rPr lang="en-US" dirty="0"/>
              <a:t>Sample Dashboard 4 </a:t>
            </a:r>
          </a:p>
        </p:txBody>
      </p:sp>
      <p:pic>
        <p:nvPicPr>
          <p:cNvPr id="5" name="Google Shape;129;p8" descr="sample graph of dashboard ">
            <a:extLst>
              <a:ext uri="{FF2B5EF4-FFF2-40B4-BE49-F238E27FC236}">
                <a16:creationId xmlns:a16="http://schemas.microsoft.com/office/drawing/2014/main" id="{7A91E2E3-C289-013A-37E2-D62EEC8F9D6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3814" y="1586531"/>
            <a:ext cx="10008476" cy="5229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703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7AB5C-3728-23F6-2A77-EAAFAE849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919F938-0B44-07BE-219B-F230C7374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</p:spPr>
        <p:txBody>
          <a:bodyPr/>
          <a:lstStyle/>
          <a:p>
            <a:r>
              <a:rPr lang="en-US" dirty="0"/>
              <a:t>Sample Dashboard 5 </a:t>
            </a:r>
          </a:p>
        </p:txBody>
      </p:sp>
      <p:pic>
        <p:nvPicPr>
          <p:cNvPr id="2" name="Google Shape;140;p9" descr="chart of graph dashboard">
            <a:extLst>
              <a:ext uri="{FF2B5EF4-FFF2-40B4-BE49-F238E27FC236}">
                <a16:creationId xmlns:a16="http://schemas.microsoft.com/office/drawing/2014/main" id="{303D9726-9C77-B153-7C9A-EB9610AF27FB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643467" y="1767581"/>
            <a:ext cx="10905066" cy="4689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385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3-210340-MT_Executive_Board Meeting_Volunteer Program [54]  -  Read-Only">
  <a:themeElements>
    <a:clrScheme name="Workfo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96D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4541</TotalTime>
  <Words>265</Words>
  <Application>Microsoft Office PowerPoint</Application>
  <PresentationFormat>Widescreen</PresentationFormat>
  <Paragraphs>122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23-210340-MT_Executive_Board Meeting_Volunteer Program [54]  -  Read-Only</vt:lpstr>
      <vt:lpstr>Sample Microbiology Quality Metrics</vt:lpstr>
      <vt:lpstr>ED Contaminated blood cultures</vt:lpstr>
      <vt:lpstr>Corrected Reports </vt:lpstr>
      <vt:lpstr>Sample Dashboard </vt:lpstr>
      <vt:lpstr>Sample Dashboard 1 </vt:lpstr>
      <vt:lpstr>Sample Dashboard 2 </vt:lpstr>
      <vt:lpstr>Sample Dashboard 3 </vt:lpstr>
      <vt:lpstr>Sample Dashboard 4 </vt:lpstr>
      <vt:lpstr>Sample Dashboard 5 </vt:lpstr>
      <vt:lpstr>Sample Dashboard 6 </vt:lpstr>
      <vt:lpstr>Sample Dashboard 7 </vt:lpstr>
      <vt:lpstr>Sample Dashboard 8 </vt:lpstr>
      <vt:lpstr>Sample Dashboard 9</vt:lpstr>
      <vt:lpstr>Sample Dashboard 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ASCP Negotiation &amp; Advocacy Toolbox</dc:title>
  <dc:creator>Beck, Lucy</dc:creator>
  <cp:lastModifiedBy>Jackson, Danielle</cp:lastModifiedBy>
  <cp:revision>55</cp:revision>
  <dcterms:created xsi:type="dcterms:W3CDTF">2021-05-10T16:15:42Z</dcterms:created>
  <dcterms:modified xsi:type="dcterms:W3CDTF">2024-03-15T18:49:23Z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0x0101002C4972F345C06D498D7F41780ABCC7E3</vt:lpwstr>
  </property>
</Properties>
</file>